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458" r:id="rId3"/>
    <p:sldId id="309" r:id="rId4"/>
    <p:sldId id="310" r:id="rId5"/>
    <p:sldId id="437" r:id="rId6"/>
    <p:sldId id="436" r:id="rId7"/>
    <p:sldId id="438" r:id="rId8"/>
    <p:sldId id="462" r:id="rId9"/>
    <p:sldId id="459" r:id="rId10"/>
    <p:sldId id="439" r:id="rId11"/>
    <p:sldId id="440" r:id="rId12"/>
    <p:sldId id="460" r:id="rId13"/>
    <p:sldId id="443" r:id="rId14"/>
    <p:sldId id="450" r:id="rId15"/>
    <p:sldId id="455" r:id="rId16"/>
    <p:sldId id="456" r:id="rId17"/>
    <p:sldId id="457" r:id="rId18"/>
    <p:sldId id="451" r:id="rId19"/>
    <p:sldId id="367" r:id="rId20"/>
    <p:sldId id="368" r:id="rId21"/>
    <p:sldId id="369" r:id="rId22"/>
    <p:sldId id="370" r:id="rId23"/>
    <p:sldId id="371" r:id="rId24"/>
    <p:sldId id="422" r:id="rId25"/>
    <p:sldId id="410" r:id="rId26"/>
    <p:sldId id="461" r:id="rId27"/>
    <p:sldId id="420" r:id="rId28"/>
    <p:sldId id="421" r:id="rId29"/>
    <p:sldId id="405" r:id="rId30"/>
    <p:sldId id="387" r:id="rId31"/>
    <p:sldId id="382" r:id="rId32"/>
    <p:sldId id="383" r:id="rId33"/>
    <p:sldId id="384" r:id="rId34"/>
    <p:sldId id="41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00"/>
    <a:srgbClr val="0000FF"/>
    <a:srgbClr val="00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77" autoAdjust="0"/>
    <p:restoredTop sz="94025" autoAdjust="0"/>
  </p:normalViewPr>
  <p:slideViewPr>
    <p:cSldViewPr>
      <p:cViewPr>
        <p:scale>
          <a:sx n="66" d="100"/>
          <a:sy n="66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E06D1F-04AF-47AF-A548-CD517BEA79B7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2FE85C-E543-4A63-A828-D29D9FE94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50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54FDC3-E32C-4C9B-9DB7-3C4E9C5F84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29" tIns="45715" rIns="91429" bIns="45715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19BFF4-098F-45AA-9C8E-5169BDEB4B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29" tIns="45715" rIns="91429" bIns="45715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9BB64-BC51-41BC-99C2-7127B127C2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29" tIns="45715" rIns="91429" bIns="45715"/>
          <a:lstStyle/>
          <a:p>
            <a:pPr>
              <a:defRPr/>
            </a:pPr>
            <a:fld id="{CAA363A7-FED6-4DBD-B65C-A9B814C90853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1045-1A7E-4FE3-BB99-753FAF8AB3CC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ABB5-C433-40E5-9300-4A49CF9FE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0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3513-F551-4175-9761-2F2E2392FC6C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E63D-13B7-4160-942D-16B48622F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9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5BC7-90C5-43FD-9A3D-F319173D2CC7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462E-5A90-4C55-93CE-02D6F4BE9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6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ADC46-B9DA-4C1C-B2BC-8D8CDFFC5DB6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CDEC-8064-45B1-8AAF-7FB26769E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5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37EC-5E47-485C-9561-D8A3724ACF82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87D4E-3C53-4A90-B845-37730CB4F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5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A819-A1A5-415C-85F9-12AE8EB2B9E1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24A6-6194-4CC4-9EC6-698A9FABB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7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30C39-1F31-4A2A-A9A3-539FF56226BB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BB80-987F-49DE-BAB3-E14E8E72E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E447-2DE0-4A1D-8AA6-44BFAFF474B7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C3E9-B9E9-43BB-A45B-D14932A45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E767-F229-461F-B8FD-5DE532D7C745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C66E-A234-44DC-A789-315690D98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2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B86B-483C-49B8-8088-8787CC01DBBC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491E-31F9-4891-9647-6D6873BB4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CEBE3-84C9-4BF4-BA72-08E0EDA93247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BEBA-77C7-44C3-B7D7-CD9D1370D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1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F344D-5A9C-42BC-953C-C031E79AEEC7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3DFC47-343B-44ED-BC74-D140560B9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269875" y="2667000"/>
            <a:ext cx="8569325" cy="16208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G. Schuster, S. </a:t>
            </a:r>
            <a:r>
              <a:rPr lang="en-GB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Hanafy</a:t>
            </a:r>
            <a:r>
              <a:rPr lang="en-GB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and Y. Huang, </a:t>
            </a:r>
          </a:p>
        </p:txBody>
      </p:sp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Extracting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Hz Information from 50 Hz Data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-304800" y="4038600"/>
            <a:ext cx="9144000" cy="609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KAUST</a:t>
            </a:r>
          </a:p>
        </p:txBody>
      </p:sp>
      <p:sp>
        <p:nvSpPr>
          <p:cNvPr id="2053" name="TextBox 32"/>
          <p:cNvSpPr txBox="1">
            <a:spLocks noChangeArrowheads="1"/>
          </p:cNvSpPr>
          <p:nvPr/>
        </p:nvSpPr>
        <p:spPr bwMode="auto">
          <a:xfrm>
            <a:off x="990600" y="4648200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Rayleigh Resolution Profile</a:t>
            </a:r>
          </a:p>
        </p:txBody>
      </p:sp>
      <p:sp>
        <p:nvSpPr>
          <p:cNvPr id="2054" name="TextBox 33"/>
          <p:cNvSpPr txBox="1">
            <a:spLocks noChangeArrowheads="1"/>
          </p:cNvSpPr>
          <p:nvPr/>
        </p:nvSpPr>
        <p:spPr bwMode="auto">
          <a:xfrm>
            <a:off x="5160963" y="4648200"/>
            <a:ext cx="258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Superresolution  Profile</a:t>
            </a:r>
          </a:p>
        </p:txBody>
      </p:sp>
      <p:grpSp>
        <p:nvGrpSpPr>
          <p:cNvPr id="2055" name="Group 16"/>
          <p:cNvGrpSpPr>
            <a:grpSpLocks/>
          </p:cNvGrpSpPr>
          <p:nvPr/>
        </p:nvGrpSpPr>
        <p:grpSpPr bwMode="auto">
          <a:xfrm>
            <a:off x="1408113" y="5181600"/>
            <a:ext cx="2020887" cy="1447800"/>
            <a:chOff x="1066800" y="4343400"/>
            <a:chExt cx="2020907" cy="1447800"/>
          </a:xfrm>
        </p:grpSpPr>
        <p:grpSp>
          <p:nvGrpSpPr>
            <p:cNvPr id="2063" name="Group 12"/>
            <p:cNvGrpSpPr>
              <a:grpSpLocks/>
            </p:cNvGrpSpPr>
            <p:nvPr/>
          </p:nvGrpSpPr>
          <p:grpSpPr bwMode="auto">
            <a:xfrm>
              <a:off x="1066800" y="4343400"/>
              <a:ext cx="1832711" cy="1447800"/>
              <a:chOff x="1321479" y="5005615"/>
              <a:chExt cx="1832711" cy="1447800"/>
            </a:xfrm>
          </p:grpSpPr>
          <p:sp>
            <p:nvSpPr>
              <p:cNvPr id="26" name="Freeform 25"/>
              <p:cNvSpPr/>
              <p:nvPr/>
            </p:nvSpPr>
            <p:spPr bwMode="auto">
              <a:xfrm>
                <a:off x="1364341" y="5005615"/>
                <a:ext cx="1722455" cy="1447800"/>
              </a:xfrm>
              <a:custGeom>
                <a:avLst/>
                <a:gdLst>
                  <a:gd name="connsiteX0" fmla="*/ 0 w 1478844"/>
                  <a:gd name="connsiteY0" fmla="*/ 1608666 h 2009422"/>
                  <a:gd name="connsiteX1" fmla="*/ 67733 w 1478844"/>
                  <a:gd name="connsiteY1" fmla="*/ 1450622 h 2009422"/>
                  <a:gd name="connsiteX2" fmla="*/ 112889 w 1478844"/>
                  <a:gd name="connsiteY2" fmla="*/ 1428044 h 2009422"/>
                  <a:gd name="connsiteX3" fmla="*/ 259644 w 1478844"/>
                  <a:gd name="connsiteY3" fmla="*/ 1766711 h 2009422"/>
                  <a:gd name="connsiteX4" fmla="*/ 349955 w 1478844"/>
                  <a:gd name="connsiteY4" fmla="*/ 1981200 h 2009422"/>
                  <a:gd name="connsiteX5" fmla="*/ 462844 w 1478844"/>
                  <a:gd name="connsiteY5" fmla="*/ 1631244 h 2009422"/>
                  <a:gd name="connsiteX6" fmla="*/ 598311 w 1478844"/>
                  <a:gd name="connsiteY6" fmla="*/ 479777 h 2009422"/>
                  <a:gd name="connsiteX7" fmla="*/ 711200 w 1478844"/>
                  <a:gd name="connsiteY7" fmla="*/ 28222 h 2009422"/>
                  <a:gd name="connsiteX8" fmla="*/ 824089 w 1478844"/>
                  <a:gd name="connsiteY8" fmla="*/ 310444 h 2009422"/>
                  <a:gd name="connsiteX9" fmla="*/ 914400 w 1478844"/>
                  <a:gd name="connsiteY9" fmla="*/ 987777 h 2009422"/>
                  <a:gd name="connsiteX10" fmla="*/ 993422 w 1478844"/>
                  <a:gd name="connsiteY10" fmla="*/ 1665111 h 2009422"/>
                  <a:gd name="connsiteX11" fmla="*/ 1061155 w 1478844"/>
                  <a:gd name="connsiteY11" fmla="*/ 1969911 h 2009422"/>
                  <a:gd name="connsiteX12" fmla="*/ 1174044 w 1478844"/>
                  <a:gd name="connsiteY12" fmla="*/ 1902177 h 2009422"/>
                  <a:gd name="connsiteX13" fmla="*/ 1264355 w 1478844"/>
                  <a:gd name="connsiteY13" fmla="*/ 1574800 h 2009422"/>
                  <a:gd name="connsiteX14" fmla="*/ 1332089 w 1478844"/>
                  <a:gd name="connsiteY14" fmla="*/ 1439333 h 2009422"/>
                  <a:gd name="connsiteX15" fmla="*/ 1478844 w 1478844"/>
                  <a:gd name="connsiteY15" fmla="*/ 1608666 h 200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78844" h="2009422">
                    <a:moveTo>
                      <a:pt x="0" y="1608666"/>
                    </a:moveTo>
                    <a:cubicBezTo>
                      <a:pt x="24459" y="1544696"/>
                      <a:pt x="48918" y="1480726"/>
                      <a:pt x="67733" y="1450622"/>
                    </a:cubicBezTo>
                    <a:cubicBezTo>
                      <a:pt x="86548" y="1420518"/>
                      <a:pt x="80904" y="1375363"/>
                      <a:pt x="112889" y="1428044"/>
                    </a:cubicBezTo>
                    <a:cubicBezTo>
                      <a:pt x="144874" y="1480726"/>
                      <a:pt x="220133" y="1674518"/>
                      <a:pt x="259644" y="1766711"/>
                    </a:cubicBezTo>
                    <a:cubicBezTo>
                      <a:pt x="299155" y="1858904"/>
                      <a:pt x="316088" y="2003778"/>
                      <a:pt x="349955" y="1981200"/>
                    </a:cubicBezTo>
                    <a:cubicBezTo>
                      <a:pt x="383822" y="1958622"/>
                      <a:pt x="421451" y="1881481"/>
                      <a:pt x="462844" y="1631244"/>
                    </a:cubicBezTo>
                    <a:cubicBezTo>
                      <a:pt x="504237" y="1381007"/>
                      <a:pt x="556918" y="746947"/>
                      <a:pt x="598311" y="479777"/>
                    </a:cubicBezTo>
                    <a:cubicBezTo>
                      <a:pt x="639704" y="212607"/>
                      <a:pt x="673570" y="56444"/>
                      <a:pt x="711200" y="28222"/>
                    </a:cubicBezTo>
                    <a:cubicBezTo>
                      <a:pt x="748830" y="0"/>
                      <a:pt x="790222" y="150518"/>
                      <a:pt x="824089" y="310444"/>
                    </a:cubicBezTo>
                    <a:cubicBezTo>
                      <a:pt x="857956" y="470370"/>
                      <a:pt x="886178" y="761999"/>
                      <a:pt x="914400" y="987777"/>
                    </a:cubicBezTo>
                    <a:cubicBezTo>
                      <a:pt x="942622" y="1213555"/>
                      <a:pt x="968963" y="1501422"/>
                      <a:pt x="993422" y="1665111"/>
                    </a:cubicBezTo>
                    <a:cubicBezTo>
                      <a:pt x="1017881" y="1828800"/>
                      <a:pt x="1031051" y="1930400"/>
                      <a:pt x="1061155" y="1969911"/>
                    </a:cubicBezTo>
                    <a:cubicBezTo>
                      <a:pt x="1091259" y="2009422"/>
                      <a:pt x="1140177" y="1968029"/>
                      <a:pt x="1174044" y="1902177"/>
                    </a:cubicBezTo>
                    <a:cubicBezTo>
                      <a:pt x="1207911" y="1836325"/>
                      <a:pt x="1238014" y="1651941"/>
                      <a:pt x="1264355" y="1574800"/>
                    </a:cubicBezTo>
                    <a:cubicBezTo>
                      <a:pt x="1290696" y="1497659"/>
                      <a:pt x="1296341" y="1433689"/>
                      <a:pt x="1332089" y="1439333"/>
                    </a:cubicBezTo>
                    <a:cubicBezTo>
                      <a:pt x="1367837" y="1444977"/>
                      <a:pt x="1423340" y="1526821"/>
                      <a:pt x="1478844" y="1608666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21479" y="6181953"/>
                <a:ext cx="18319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4" name="TextBox 178"/>
            <p:cNvSpPr txBox="1">
              <a:spLocks noChangeArrowheads="1"/>
            </p:cNvSpPr>
            <p:nvPr/>
          </p:nvSpPr>
          <p:spPr bwMode="auto">
            <a:xfrm>
              <a:off x="2133600" y="4495800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Sinc</a:t>
              </a:r>
            </a:p>
            <a:p>
              <a:pPr algn="ctr"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function</a:t>
              </a:r>
            </a:p>
          </p:txBody>
        </p:sp>
      </p:grpSp>
      <p:grpSp>
        <p:nvGrpSpPr>
          <p:cNvPr id="2056" name="Group 27"/>
          <p:cNvGrpSpPr>
            <a:grpSpLocks/>
          </p:cNvGrpSpPr>
          <p:nvPr/>
        </p:nvGrpSpPr>
        <p:grpSpPr bwMode="auto">
          <a:xfrm>
            <a:off x="5197475" y="4953000"/>
            <a:ext cx="1889125" cy="1422400"/>
            <a:chOff x="3196489" y="4121150"/>
            <a:chExt cx="1889375" cy="1422400"/>
          </a:xfrm>
        </p:grpSpPr>
        <p:grpSp>
          <p:nvGrpSpPr>
            <p:cNvPr id="2059" name="Group 14"/>
            <p:cNvGrpSpPr>
              <a:grpSpLocks/>
            </p:cNvGrpSpPr>
            <p:nvPr/>
          </p:nvGrpSpPr>
          <p:grpSpPr bwMode="auto">
            <a:xfrm>
              <a:off x="3196489" y="4121150"/>
              <a:ext cx="1832711" cy="1422400"/>
              <a:chOff x="3048000" y="3886200"/>
              <a:chExt cx="1832711" cy="165735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517962" y="3930593"/>
                <a:ext cx="792268" cy="1479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6" name="Group 11"/>
              <p:cNvGrpSpPr/>
              <p:nvPr/>
            </p:nvGrpSpPr>
            <p:grpSpPr>
              <a:xfrm>
                <a:off x="3048000" y="3886200"/>
                <a:ext cx="1832711" cy="1657350"/>
                <a:chOff x="3581400" y="4743450"/>
                <a:chExt cx="1832711" cy="1657350"/>
              </a:xfrm>
              <a:solidFill>
                <a:schemeClr val="bg1"/>
              </a:solidFill>
            </p:grpSpPr>
            <p:sp>
              <p:nvSpPr>
                <p:cNvPr id="35" name="Freeform 34"/>
                <p:cNvSpPr/>
                <p:nvPr/>
              </p:nvSpPr>
              <p:spPr bwMode="auto">
                <a:xfrm>
                  <a:off x="3783405" y="4743450"/>
                  <a:ext cx="1411288" cy="1657350"/>
                </a:xfrm>
                <a:custGeom>
                  <a:avLst/>
                  <a:gdLst>
                    <a:gd name="connsiteX0" fmla="*/ 0 w 1411111"/>
                    <a:gd name="connsiteY0" fmla="*/ 1644414 h 1657584"/>
                    <a:gd name="connsiteX1" fmla="*/ 361244 w 1411111"/>
                    <a:gd name="connsiteY1" fmla="*/ 1633125 h 1657584"/>
                    <a:gd name="connsiteX2" fmla="*/ 654755 w 1411111"/>
                    <a:gd name="connsiteY2" fmla="*/ 1497659 h 1657584"/>
                    <a:gd name="connsiteX3" fmla="*/ 699911 w 1411111"/>
                    <a:gd name="connsiteY3" fmla="*/ 809037 h 1657584"/>
                    <a:gd name="connsiteX4" fmla="*/ 722489 w 1411111"/>
                    <a:gd name="connsiteY4" fmla="*/ 97837 h 1657584"/>
                    <a:gd name="connsiteX5" fmla="*/ 790222 w 1411111"/>
                    <a:gd name="connsiteY5" fmla="*/ 1396059 h 1657584"/>
                    <a:gd name="connsiteX6" fmla="*/ 1016000 w 1411111"/>
                    <a:gd name="connsiteY6" fmla="*/ 1610548 h 1657584"/>
                    <a:gd name="connsiteX7" fmla="*/ 1411111 w 1411111"/>
                    <a:gd name="connsiteY7" fmla="*/ 1644414 h 1657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1111" h="1657584">
                      <a:moveTo>
                        <a:pt x="0" y="1644414"/>
                      </a:moveTo>
                      <a:cubicBezTo>
                        <a:pt x="126059" y="1650999"/>
                        <a:pt x="252118" y="1657584"/>
                        <a:pt x="361244" y="1633125"/>
                      </a:cubicBezTo>
                      <a:cubicBezTo>
                        <a:pt x="470370" y="1608666"/>
                        <a:pt x="598311" y="1635007"/>
                        <a:pt x="654755" y="1497659"/>
                      </a:cubicBezTo>
                      <a:cubicBezTo>
                        <a:pt x="711199" y="1360311"/>
                        <a:pt x="688622" y="1042341"/>
                        <a:pt x="699911" y="809037"/>
                      </a:cubicBezTo>
                      <a:cubicBezTo>
                        <a:pt x="711200" y="575733"/>
                        <a:pt x="707437" y="0"/>
                        <a:pt x="722489" y="97837"/>
                      </a:cubicBezTo>
                      <a:cubicBezTo>
                        <a:pt x="737541" y="195674"/>
                        <a:pt x="741304" y="1143941"/>
                        <a:pt x="790222" y="1396059"/>
                      </a:cubicBezTo>
                      <a:cubicBezTo>
                        <a:pt x="839140" y="1648177"/>
                        <a:pt x="912519" y="1569156"/>
                        <a:pt x="1016000" y="1610548"/>
                      </a:cubicBezTo>
                      <a:cubicBezTo>
                        <a:pt x="1119481" y="1651940"/>
                        <a:pt x="1265296" y="1648177"/>
                        <a:pt x="1411111" y="1644414"/>
                      </a:cubicBezTo>
                    </a:path>
                  </a:pathLst>
                </a:custGeom>
                <a:grpFill/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581400" y="6391417"/>
                  <a:ext cx="1832711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60" name="TextBox 15"/>
            <p:cNvSpPr txBox="1">
              <a:spLocks noChangeArrowheads="1"/>
            </p:cNvSpPr>
            <p:nvPr/>
          </p:nvSpPr>
          <p:spPr bwMode="auto">
            <a:xfrm>
              <a:off x="4131757" y="4540252"/>
              <a:ext cx="9541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Spiking</a:t>
              </a:r>
            </a:p>
            <a:p>
              <a:pPr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function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-126206" y="4476320"/>
            <a:ext cx="48768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00600" y="4476320"/>
            <a:ext cx="48768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43000"/>
          </a:xfrm>
        </p:spPr>
        <p:txBody>
          <a:bodyPr lIns="0" tIns="0" rIns="0" bIns="0"/>
          <a:lstStyle/>
          <a:p>
            <a:pPr eaLnBrk="1"/>
            <a:r>
              <a:rPr lang="en-GB" altLang="zh-CN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Diffraction Waveform Modeling</a:t>
            </a:r>
          </a:p>
        </p:txBody>
      </p:sp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0038"/>
            <a:ext cx="3886200" cy="2011362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258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5450"/>
            <a:ext cx="3886200" cy="201295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2589" name="Group 13"/>
          <p:cNvGrpSpPr>
            <a:grpSpLocks/>
          </p:cNvGrpSpPr>
          <p:nvPr/>
        </p:nvGrpSpPr>
        <p:grpSpPr bwMode="auto">
          <a:xfrm>
            <a:off x="4076700" y="3529013"/>
            <a:ext cx="1409700" cy="738187"/>
            <a:chOff x="2520" y="2160"/>
            <a:chExt cx="888" cy="465"/>
          </a:xfrm>
        </p:grpSpPr>
        <p:grpSp>
          <p:nvGrpSpPr>
            <p:cNvPr id="152585" name="Group 9"/>
            <p:cNvGrpSpPr>
              <a:grpSpLocks/>
            </p:cNvGrpSpPr>
            <p:nvPr/>
          </p:nvGrpSpPr>
          <p:grpSpPr bwMode="auto">
            <a:xfrm>
              <a:off x="2520" y="2256"/>
              <a:ext cx="216" cy="192"/>
              <a:chOff x="3003" y="2256"/>
              <a:chExt cx="216" cy="192"/>
            </a:xfrm>
          </p:grpSpPr>
          <p:sp>
            <p:nvSpPr>
              <p:cNvPr id="152583" name="Line 7"/>
              <p:cNvSpPr>
                <a:spLocks noChangeShapeType="1"/>
              </p:cNvSpPr>
              <p:nvPr/>
            </p:nvSpPr>
            <p:spPr bwMode="auto">
              <a:xfrm>
                <a:off x="3003" y="2352"/>
                <a:ext cx="21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152584" name="Line 8"/>
              <p:cNvSpPr>
                <a:spLocks noChangeShapeType="1"/>
              </p:cNvSpPr>
              <p:nvPr/>
            </p:nvSpPr>
            <p:spPr bwMode="auto">
              <a:xfrm>
                <a:off x="3120" y="22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52586" name="Rectangle 10"/>
            <p:cNvSpPr>
              <a:spLocks noChangeArrowheads="1"/>
            </p:cNvSpPr>
            <p:nvPr/>
          </p:nvSpPr>
          <p:spPr bwMode="auto">
            <a:xfrm>
              <a:off x="2832" y="2160"/>
              <a:ext cx="43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Born</a:t>
              </a:r>
            </a:p>
          </p:txBody>
        </p:sp>
        <p:sp>
          <p:nvSpPr>
            <p:cNvPr id="152587" name="Rectangle 10"/>
            <p:cNvSpPr>
              <a:spLocks noChangeArrowheads="1"/>
            </p:cNvSpPr>
            <p:nvPr/>
          </p:nvSpPr>
          <p:spPr bwMode="auto">
            <a:xfrm>
              <a:off x="2688" y="2400"/>
              <a:ext cx="72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Modeling</a:t>
              </a:r>
            </a:p>
          </p:txBody>
        </p:sp>
      </p:grpSp>
      <p:sp>
        <p:nvSpPr>
          <p:cNvPr id="152590" name="Rectangle 8"/>
          <p:cNvSpPr>
            <a:spLocks noChangeArrowheads="1"/>
          </p:cNvSpPr>
          <p:nvPr/>
        </p:nvSpPr>
        <p:spPr bwMode="auto">
          <a:xfrm>
            <a:off x="304800" y="6272213"/>
            <a:ext cx="3603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52591" name="Rectangle 9"/>
          <p:cNvSpPr>
            <a:spLocks noChangeArrowheads="1"/>
          </p:cNvSpPr>
          <p:nvPr/>
        </p:nvSpPr>
        <p:spPr bwMode="auto">
          <a:xfrm>
            <a:off x="1600200" y="6272213"/>
            <a:ext cx="15303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Distance (km)</a:t>
            </a:r>
          </a:p>
        </p:txBody>
      </p:sp>
      <p:sp>
        <p:nvSpPr>
          <p:cNvPr id="152592" name="Rectangle 10"/>
          <p:cNvSpPr>
            <a:spLocks noChangeArrowheads="1"/>
          </p:cNvSpPr>
          <p:nvPr/>
        </p:nvSpPr>
        <p:spPr bwMode="auto">
          <a:xfrm>
            <a:off x="4038600" y="6272213"/>
            <a:ext cx="5381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3.8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2593" name="Rectangle 11"/>
          <p:cNvSpPr>
            <a:spLocks noChangeArrowheads="1"/>
          </p:cNvSpPr>
          <p:nvPr/>
        </p:nvSpPr>
        <p:spPr bwMode="auto">
          <a:xfrm rot="-5400000">
            <a:off x="138907" y="1386681"/>
            <a:ext cx="279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2594" name="Rectangle 12"/>
          <p:cNvSpPr>
            <a:spLocks noChangeArrowheads="1"/>
          </p:cNvSpPr>
          <p:nvPr/>
        </p:nvSpPr>
        <p:spPr bwMode="auto">
          <a:xfrm rot="-5400000">
            <a:off x="-610394" y="1981994"/>
            <a:ext cx="17303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Depth (km)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2595" name="Rectangle 13"/>
          <p:cNvSpPr>
            <a:spLocks noChangeArrowheads="1"/>
          </p:cNvSpPr>
          <p:nvPr/>
        </p:nvSpPr>
        <p:spPr bwMode="auto">
          <a:xfrm rot="-5400000">
            <a:off x="53182" y="3377406"/>
            <a:ext cx="4508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1.2</a:t>
            </a:r>
          </a:p>
        </p:txBody>
      </p:sp>
      <p:sp>
        <p:nvSpPr>
          <p:cNvPr id="152596" name="Rectangle 11"/>
          <p:cNvSpPr>
            <a:spLocks noChangeArrowheads="1"/>
          </p:cNvSpPr>
          <p:nvPr/>
        </p:nvSpPr>
        <p:spPr bwMode="auto">
          <a:xfrm rot="-5400000">
            <a:off x="138907" y="4082256"/>
            <a:ext cx="279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2597" name="Rectangle 12"/>
          <p:cNvSpPr>
            <a:spLocks noChangeArrowheads="1"/>
          </p:cNvSpPr>
          <p:nvPr/>
        </p:nvSpPr>
        <p:spPr bwMode="auto">
          <a:xfrm rot="-5400000">
            <a:off x="-610394" y="4677569"/>
            <a:ext cx="17303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Depth (km)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2598" name="Rectangle 13"/>
          <p:cNvSpPr>
            <a:spLocks noChangeArrowheads="1"/>
          </p:cNvSpPr>
          <p:nvPr/>
        </p:nvSpPr>
        <p:spPr bwMode="auto">
          <a:xfrm rot="-5400000">
            <a:off x="53182" y="6072981"/>
            <a:ext cx="4508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1.2</a:t>
            </a:r>
          </a:p>
        </p:txBody>
      </p:sp>
      <p:grpSp>
        <p:nvGrpSpPr>
          <p:cNvPr id="152618" name="Group 42"/>
          <p:cNvGrpSpPr>
            <a:grpSpLocks/>
          </p:cNvGrpSpPr>
          <p:nvPr/>
        </p:nvGrpSpPr>
        <p:grpSpPr bwMode="auto">
          <a:xfrm>
            <a:off x="5281613" y="1219200"/>
            <a:ext cx="3862387" cy="5386388"/>
            <a:chOff x="3327" y="768"/>
            <a:chExt cx="2433" cy="3393"/>
          </a:xfrm>
        </p:grpSpPr>
        <p:pic>
          <p:nvPicPr>
            <p:cNvPr id="152588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" y="864"/>
              <a:ext cx="2025" cy="3024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2609" name="Rectangle 11"/>
            <p:cNvSpPr>
              <a:spLocks noChangeArrowheads="1"/>
            </p:cNvSpPr>
            <p:nvPr/>
          </p:nvSpPr>
          <p:spPr bwMode="auto">
            <a:xfrm rot="-5400000">
              <a:off x="3385" y="743"/>
              <a:ext cx="17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0</a:t>
              </a:r>
              <a:endParaRPr lang="zh-CN" altLang="en-US" sz="1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52610" name="Rectangle 12"/>
            <p:cNvSpPr>
              <a:spLocks noChangeArrowheads="1"/>
            </p:cNvSpPr>
            <p:nvPr/>
          </p:nvSpPr>
          <p:spPr bwMode="auto">
            <a:xfrm rot="-5400000">
              <a:off x="3144" y="2151"/>
              <a:ext cx="59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time (s)</a:t>
              </a:r>
              <a:endParaRPr lang="zh-CN" altLang="en-US" sz="1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52611" name="Rectangle 13"/>
            <p:cNvSpPr>
              <a:spLocks noChangeArrowheads="1"/>
            </p:cNvSpPr>
            <p:nvPr/>
          </p:nvSpPr>
          <p:spPr bwMode="auto">
            <a:xfrm rot="-5400000">
              <a:off x="3346" y="3677"/>
              <a:ext cx="28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4.0</a:t>
              </a:r>
            </a:p>
          </p:txBody>
        </p:sp>
        <p:sp>
          <p:nvSpPr>
            <p:cNvPr id="152612" name="Rectangle 8"/>
            <p:cNvSpPr>
              <a:spLocks noChangeArrowheads="1"/>
            </p:cNvSpPr>
            <p:nvPr/>
          </p:nvSpPr>
          <p:spPr bwMode="auto">
            <a:xfrm>
              <a:off x="3517" y="3936"/>
              <a:ext cx="22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2613" name="Rectangle 9"/>
            <p:cNvSpPr>
              <a:spLocks noChangeArrowheads="1"/>
            </p:cNvSpPr>
            <p:nvPr/>
          </p:nvSpPr>
          <p:spPr bwMode="auto">
            <a:xfrm>
              <a:off x="4076" y="3918"/>
              <a:ext cx="96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Distance (km)</a:t>
              </a:r>
            </a:p>
          </p:txBody>
        </p:sp>
        <p:sp>
          <p:nvSpPr>
            <p:cNvPr id="152614" name="Rectangle 10"/>
            <p:cNvSpPr>
              <a:spLocks noChangeArrowheads="1"/>
            </p:cNvSpPr>
            <p:nvPr/>
          </p:nvSpPr>
          <p:spPr bwMode="auto">
            <a:xfrm>
              <a:off x="5421" y="3936"/>
              <a:ext cx="33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3.8</a:t>
              </a:r>
              <a:endParaRPr lang="zh-CN" altLang="en-US" sz="1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2616" name="Rectangle 40"/>
          <p:cNvSpPr>
            <a:spLocks noChangeArrowheads="1"/>
          </p:cNvSpPr>
          <p:nvPr/>
        </p:nvSpPr>
        <p:spPr bwMode="auto">
          <a:xfrm>
            <a:off x="1754188" y="1143000"/>
            <a:ext cx="1065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</a:rPr>
              <a:t>Velocity</a:t>
            </a:r>
          </a:p>
        </p:txBody>
      </p:sp>
      <p:sp>
        <p:nvSpPr>
          <p:cNvPr id="152617" name="Rectangle 41"/>
          <p:cNvSpPr>
            <a:spLocks noChangeArrowheads="1"/>
          </p:cNvSpPr>
          <p:nvPr/>
        </p:nvSpPr>
        <p:spPr bwMode="auto">
          <a:xfrm>
            <a:off x="1546225" y="3825875"/>
            <a:ext cx="1487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</a:rPr>
              <a:t>Reflectivity</a:t>
            </a:r>
          </a:p>
        </p:txBody>
      </p:sp>
      <p:sp>
        <p:nvSpPr>
          <p:cNvPr id="2" name="Oval 1"/>
          <p:cNvSpPr/>
          <p:nvPr/>
        </p:nvSpPr>
        <p:spPr>
          <a:xfrm>
            <a:off x="1066800" y="5790406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600200" y="5791200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33600" y="5791994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05215" y="5792788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24200" y="5793582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81400" y="5794376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38600" y="5795170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33400" y="5795964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66800" y="3124200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600200" y="3124994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133600" y="3125788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05215" y="3126582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24200" y="3127376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81400" y="3128170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038600" y="3128964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33400" y="3129758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484981" y="145097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>
            <a:off x="609600" y="1554481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apezoid 67"/>
          <p:cNvSpPr/>
          <p:nvPr/>
        </p:nvSpPr>
        <p:spPr>
          <a:xfrm>
            <a:off x="863600" y="1549400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rapezoid 68"/>
          <p:cNvSpPr/>
          <p:nvPr/>
        </p:nvSpPr>
        <p:spPr>
          <a:xfrm>
            <a:off x="1117600" y="1544319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rapezoid 69"/>
          <p:cNvSpPr/>
          <p:nvPr/>
        </p:nvSpPr>
        <p:spPr>
          <a:xfrm>
            <a:off x="1371600" y="1539238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apezoid 70"/>
          <p:cNvSpPr/>
          <p:nvPr/>
        </p:nvSpPr>
        <p:spPr>
          <a:xfrm>
            <a:off x="1625600" y="1534157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rapezoid 71"/>
          <p:cNvSpPr/>
          <p:nvPr/>
        </p:nvSpPr>
        <p:spPr>
          <a:xfrm>
            <a:off x="1879600" y="1529076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apezoid 72"/>
          <p:cNvSpPr/>
          <p:nvPr/>
        </p:nvSpPr>
        <p:spPr>
          <a:xfrm>
            <a:off x="2133600" y="1523995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rapezoid 73"/>
          <p:cNvSpPr/>
          <p:nvPr/>
        </p:nvSpPr>
        <p:spPr>
          <a:xfrm>
            <a:off x="2387600" y="1518914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rapezoid 74"/>
          <p:cNvSpPr/>
          <p:nvPr/>
        </p:nvSpPr>
        <p:spPr>
          <a:xfrm>
            <a:off x="2641600" y="1513833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rapezoid 75"/>
          <p:cNvSpPr/>
          <p:nvPr/>
        </p:nvSpPr>
        <p:spPr>
          <a:xfrm>
            <a:off x="2895600" y="1508752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rapezoid 76"/>
          <p:cNvSpPr/>
          <p:nvPr/>
        </p:nvSpPr>
        <p:spPr>
          <a:xfrm>
            <a:off x="3149600" y="1503671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rapezoid 77"/>
          <p:cNvSpPr/>
          <p:nvPr/>
        </p:nvSpPr>
        <p:spPr>
          <a:xfrm>
            <a:off x="3403600" y="1498590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apezoid 78"/>
          <p:cNvSpPr/>
          <p:nvPr/>
        </p:nvSpPr>
        <p:spPr>
          <a:xfrm>
            <a:off x="3657600" y="1506209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apezoid 79"/>
          <p:cNvSpPr/>
          <p:nvPr/>
        </p:nvSpPr>
        <p:spPr>
          <a:xfrm>
            <a:off x="3911600" y="1513828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rapezoid 80"/>
          <p:cNvSpPr/>
          <p:nvPr/>
        </p:nvSpPr>
        <p:spPr>
          <a:xfrm>
            <a:off x="4165600" y="1521447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5-Point Star 81"/>
          <p:cNvSpPr/>
          <p:nvPr/>
        </p:nvSpPr>
        <p:spPr>
          <a:xfrm>
            <a:off x="713581" y="144780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5-Point Star 82"/>
          <p:cNvSpPr/>
          <p:nvPr/>
        </p:nvSpPr>
        <p:spPr>
          <a:xfrm>
            <a:off x="942181" y="144462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5-Point Star 83"/>
          <p:cNvSpPr/>
          <p:nvPr/>
        </p:nvSpPr>
        <p:spPr>
          <a:xfrm>
            <a:off x="1170781" y="144145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5-Point Star 84"/>
          <p:cNvSpPr/>
          <p:nvPr/>
        </p:nvSpPr>
        <p:spPr>
          <a:xfrm>
            <a:off x="1399381" y="143827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5-Point Star 85"/>
          <p:cNvSpPr/>
          <p:nvPr/>
        </p:nvSpPr>
        <p:spPr>
          <a:xfrm>
            <a:off x="1627981" y="143510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5-Point Star 86"/>
          <p:cNvSpPr/>
          <p:nvPr/>
        </p:nvSpPr>
        <p:spPr>
          <a:xfrm>
            <a:off x="1856581" y="143192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5-Point Star 87"/>
          <p:cNvSpPr/>
          <p:nvPr/>
        </p:nvSpPr>
        <p:spPr>
          <a:xfrm>
            <a:off x="2085181" y="144145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5-Point Star 88"/>
          <p:cNvSpPr/>
          <p:nvPr/>
        </p:nvSpPr>
        <p:spPr>
          <a:xfrm>
            <a:off x="2313781" y="143827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5-Point Star 89"/>
          <p:cNvSpPr/>
          <p:nvPr/>
        </p:nvSpPr>
        <p:spPr>
          <a:xfrm>
            <a:off x="2542381" y="143510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5-Point Star 90"/>
          <p:cNvSpPr/>
          <p:nvPr/>
        </p:nvSpPr>
        <p:spPr>
          <a:xfrm>
            <a:off x="2770981" y="143192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5-Point Star 91"/>
          <p:cNvSpPr/>
          <p:nvPr/>
        </p:nvSpPr>
        <p:spPr>
          <a:xfrm>
            <a:off x="2999581" y="142875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5-Point Star 92"/>
          <p:cNvSpPr/>
          <p:nvPr/>
        </p:nvSpPr>
        <p:spPr>
          <a:xfrm>
            <a:off x="3228181" y="142557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5-Point Star 93"/>
          <p:cNvSpPr/>
          <p:nvPr/>
        </p:nvSpPr>
        <p:spPr>
          <a:xfrm>
            <a:off x="3456781" y="142240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5-Point Star 94"/>
          <p:cNvSpPr/>
          <p:nvPr/>
        </p:nvSpPr>
        <p:spPr>
          <a:xfrm>
            <a:off x="3685381" y="141922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5-Point Star 95"/>
          <p:cNvSpPr/>
          <p:nvPr/>
        </p:nvSpPr>
        <p:spPr>
          <a:xfrm>
            <a:off x="3913981" y="141605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5-Point Star 96"/>
          <p:cNvSpPr/>
          <p:nvPr/>
        </p:nvSpPr>
        <p:spPr>
          <a:xfrm>
            <a:off x="4142581" y="141287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5-Point Star 98"/>
          <p:cNvSpPr/>
          <p:nvPr/>
        </p:nvSpPr>
        <p:spPr>
          <a:xfrm>
            <a:off x="461168" y="416560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rapezoid 99"/>
          <p:cNvSpPr/>
          <p:nvPr/>
        </p:nvSpPr>
        <p:spPr>
          <a:xfrm>
            <a:off x="585787" y="4269106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rapezoid 100"/>
          <p:cNvSpPr/>
          <p:nvPr/>
        </p:nvSpPr>
        <p:spPr>
          <a:xfrm>
            <a:off x="839787" y="4264025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rapezoid 101"/>
          <p:cNvSpPr/>
          <p:nvPr/>
        </p:nvSpPr>
        <p:spPr>
          <a:xfrm>
            <a:off x="1093787" y="4258944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rapezoid 102"/>
          <p:cNvSpPr/>
          <p:nvPr/>
        </p:nvSpPr>
        <p:spPr>
          <a:xfrm>
            <a:off x="1347787" y="4253863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rapezoid 103"/>
          <p:cNvSpPr/>
          <p:nvPr/>
        </p:nvSpPr>
        <p:spPr>
          <a:xfrm>
            <a:off x="1601787" y="4248782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rapezoid 104"/>
          <p:cNvSpPr/>
          <p:nvPr/>
        </p:nvSpPr>
        <p:spPr>
          <a:xfrm>
            <a:off x="1855787" y="4243701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rapezoid 105"/>
          <p:cNvSpPr/>
          <p:nvPr/>
        </p:nvSpPr>
        <p:spPr>
          <a:xfrm>
            <a:off x="2109787" y="4238620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rapezoid 106"/>
          <p:cNvSpPr/>
          <p:nvPr/>
        </p:nvSpPr>
        <p:spPr>
          <a:xfrm>
            <a:off x="2363787" y="4233539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rapezoid 107"/>
          <p:cNvSpPr/>
          <p:nvPr/>
        </p:nvSpPr>
        <p:spPr>
          <a:xfrm>
            <a:off x="2617787" y="4228458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rapezoid 108"/>
          <p:cNvSpPr/>
          <p:nvPr/>
        </p:nvSpPr>
        <p:spPr>
          <a:xfrm>
            <a:off x="2871787" y="4223377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rapezoid 109"/>
          <p:cNvSpPr/>
          <p:nvPr/>
        </p:nvSpPr>
        <p:spPr>
          <a:xfrm>
            <a:off x="3125787" y="4218296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rapezoid 110"/>
          <p:cNvSpPr/>
          <p:nvPr/>
        </p:nvSpPr>
        <p:spPr>
          <a:xfrm>
            <a:off x="3379787" y="4213215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rapezoid 111"/>
          <p:cNvSpPr/>
          <p:nvPr/>
        </p:nvSpPr>
        <p:spPr>
          <a:xfrm>
            <a:off x="3633787" y="4220834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rapezoid 112"/>
          <p:cNvSpPr/>
          <p:nvPr/>
        </p:nvSpPr>
        <p:spPr>
          <a:xfrm>
            <a:off x="3887787" y="4228453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rapezoid 113"/>
          <p:cNvSpPr/>
          <p:nvPr/>
        </p:nvSpPr>
        <p:spPr>
          <a:xfrm>
            <a:off x="4141787" y="4236072"/>
            <a:ext cx="152400" cy="45719"/>
          </a:xfrm>
          <a:prstGeom prst="trapezoid">
            <a:avLst/>
          </a:prstGeom>
          <a:solidFill>
            <a:srgbClr val="00B05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114"/>
          <p:cNvSpPr/>
          <p:nvPr/>
        </p:nvSpPr>
        <p:spPr>
          <a:xfrm>
            <a:off x="689768" y="416242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115"/>
          <p:cNvSpPr/>
          <p:nvPr/>
        </p:nvSpPr>
        <p:spPr>
          <a:xfrm>
            <a:off x="918368" y="415925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/>
          <p:cNvSpPr/>
          <p:nvPr/>
        </p:nvSpPr>
        <p:spPr>
          <a:xfrm>
            <a:off x="1146968" y="415607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/>
          <p:cNvSpPr/>
          <p:nvPr/>
        </p:nvSpPr>
        <p:spPr>
          <a:xfrm>
            <a:off x="1375568" y="415290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118"/>
          <p:cNvSpPr/>
          <p:nvPr/>
        </p:nvSpPr>
        <p:spPr>
          <a:xfrm>
            <a:off x="1604168" y="414972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5-Point Star 119"/>
          <p:cNvSpPr/>
          <p:nvPr/>
        </p:nvSpPr>
        <p:spPr>
          <a:xfrm>
            <a:off x="1832768" y="414655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5-Point Star 120"/>
          <p:cNvSpPr/>
          <p:nvPr/>
        </p:nvSpPr>
        <p:spPr>
          <a:xfrm>
            <a:off x="2061368" y="415607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5-Point Star 121"/>
          <p:cNvSpPr/>
          <p:nvPr/>
        </p:nvSpPr>
        <p:spPr>
          <a:xfrm>
            <a:off x="2289968" y="415290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5-Point Star 122"/>
          <p:cNvSpPr/>
          <p:nvPr/>
        </p:nvSpPr>
        <p:spPr>
          <a:xfrm>
            <a:off x="2518568" y="414972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5-Point Star 123"/>
          <p:cNvSpPr/>
          <p:nvPr/>
        </p:nvSpPr>
        <p:spPr>
          <a:xfrm>
            <a:off x="2747168" y="414655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124"/>
          <p:cNvSpPr/>
          <p:nvPr/>
        </p:nvSpPr>
        <p:spPr>
          <a:xfrm>
            <a:off x="2975768" y="414337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5-Point Star 125"/>
          <p:cNvSpPr/>
          <p:nvPr/>
        </p:nvSpPr>
        <p:spPr>
          <a:xfrm>
            <a:off x="3204368" y="414020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5-Point Star 126"/>
          <p:cNvSpPr/>
          <p:nvPr/>
        </p:nvSpPr>
        <p:spPr>
          <a:xfrm>
            <a:off x="3432968" y="413702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5-Point Star 127"/>
          <p:cNvSpPr/>
          <p:nvPr/>
        </p:nvSpPr>
        <p:spPr>
          <a:xfrm>
            <a:off x="3661568" y="413385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5-Point Star 128"/>
          <p:cNvSpPr/>
          <p:nvPr/>
        </p:nvSpPr>
        <p:spPr>
          <a:xfrm>
            <a:off x="3890168" y="4130675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129"/>
          <p:cNvSpPr/>
          <p:nvPr/>
        </p:nvSpPr>
        <p:spPr>
          <a:xfrm>
            <a:off x="4118768" y="4127500"/>
            <a:ext cx="124619" cy="149226"/>
          </a:xfrm>
          <a:prstGeom prst="star5">
            <a:avLst/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40400" y="990600"/>
            <a:ext cx="3175000" cy="498477"/>
            <a:chOff x="5740400" y="990600"/>
            <a:chExt cx="3175000" cy="498477"/>
          </a:xfrm>
        </p:grpSpPr>
        <p:grpSp>
          <p:nvGrpSpPr>
            <p:cNvPr id="5" name="Group 4"/>
            <p:cNvGrpSpPr/>
            <p:nvPr/>
          </p:nvGrpSpPr>
          <p:grpSpPr>
            <a:xfrm>
              <a:off x="5740400" y="1339851"/>
              <a:ext cx="2946400" cy="149226"/>
              <a:chOff x="5740400" y="1339851"/>
              <a:chExt cx="2946400" cy="149226"/>
            </a:xfrm>
          </p:grpSpPr>
          <p:sp>
            <p:nvSpPr>
              <p:cNvPr id="132" name="5-Point Star 131"/>
              <p:cNvSpPr/>
              <p:nvPr/>
            </p:nvSpPr>
            <p:spPr>
              <a:xfrm>
                <a:off x="6885781" y="1339851"/>
                <a:ext cx="124619" cy="149226"/>
              </a:xfrm>
              <a:prstGeom prst="star5">
                <a:avLst/>
              </a:prstGeom>
              <a:solidFill>
                <a:srgbClr val="FF0000"/>
              </a:solidFill>
              <a:ln w="31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rapezoid 132"/>
              <p:cNvSpPr/>
              <p:nvPr/>
            </p:nvSpPr>
            <p:spPr>
              <a:xfrm>
                <a:off x="5740400" y="1443357"/>
                <a:ext cx="152400" cy="45719"/>
              </a:xfrm>
              <a:prstGeom prst="trapezoid">
                <a:avLst/>
              </a:prstGeom>
              <a:solidFill>
                <a:srgbClr val="00B05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rapezoid 133"/>
              <p:cNvSpPr/>
              <p:nvPr/>
            </p:nvSpPr>
            <p:spPr>
              <a:xfrm>
                <a:off x="5994400" y="1438276"/>
                <a:ext cx="152400" cy="45719"/>
              </a:xfrm>
              <a:prstGeom prst="trapezoid">
                <a:avLst/>
              </a:prstGeom>
              <a:solidFill>
                <a:srgbClr val="00B05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rapezoid 134"/>
              <p:cNvSpPr/>
              <p:nvPr/>
            </p:nvSpPr>
            <p:spPr>
              <a:xfrm>
                <a:off x="6248400" y="1433195"/>
                <a:ext cx="152400" cy="45719"/>
              </a:xfrm>
              <a:prstGeom prst="trapezoid">
                <a:avLst/>
              </a:prstGeom>
              <a:solidFill>
                <a:srgbClr val="00B05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rapezoid 135"/>
              <p:cNvSpPr/>
              <p:nvPr/>
            </p:nvSpPr>
            <p:spPr>
              <a:xfrm>
                <a:off x="6502400" y="1428114"/>
                <a:ext cx="152400" cy="45719"/>
              </a:xfrm>
              <a:prstGeom prst="trapezoid">
                <a:avLst/>
              </a:prstGeom>
              <a:solidFill>
                <a:srgbClr val="00B05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rapezoid 136"/>
              <p:cNvSpPr/>
              <p:nvPr/>
            </p:nvSpPr>
            <p:spPr>
              <a:xfrm>
                <a:off x="6756400" y="1423033"/>
                <a:ext cx="152400" cy="45719"/>
              </a:xfrm>
              <a:prstGeom prst="trapezoid">
                <a:avLst/>
              </a:prstGeom>
              <a:solidFill>
                <a:srgbClr val="00B05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rapezoid 137"/>
              <p:cNvSpPr/>
              <p:nvPr/>
            </p:nvSpPr>
            <p:spPr>
              <a:xfrm>
                <a:off x="7010400" y="1417952"/>
                <a:ext cx="152400" cy="45719"/>
              </a:xfrm>
              <a:prstGeom prst="trapezoid">
                <a:avLst/>
              </a:prstGeom>
              <a:solidFill>
                <a:srgbClr val="00B05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rapezoid 138"/>
              <p:cNvSpPr/>
              <p:nvPr/>
            </p:nvSpPr>
            <p:spPr>
              <a:xfrm>
                <a:off x="7264400" y="1412871"/>
                <a:ext cx="152400" cy="45719"/>
              </a:xfrm>
              <a:prstGeom prst="trapezoid">
                <a:avLst/>
              </a:prstGeom>
              <a:solidFill>
                <a:srgbClr val="00B05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rapezoid 139"/>
              <p:cNvSpPr/>
              <p:nvPr/>
            </p:nvSpPr>
            <p:spPr>
              <a:xfrm>
                <a:off x="7518400" y="1407790"/>
                <a:ext cx="152400" cy="45719"/>
              </a:xfrm>
              <a:prstGeom prst="trapezoid">
                <a:avLst/>
              </a:prstGeom>
              <a:solidFill>
                <a:srgbClr val="00B05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/>
              <p:cNvSpPr/>
              <p:nvPr/>
            </p:nvSpPr>
            <p:spPr>
              <a:xfrm>
                <a:off x="7772400" y="1402709"/>
                <a:ext cx="152400" cy="45719"/>
              </a:xfrm>
              <a:prstGeom prst="trapezoid">
                <a:avLst/>
              </a:prstGeom>
              <a:solidFill>
                <a:srgbClr val="00B05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/>
              <p:cNvSpPr/>
              <p:nvPr/>
            </p:nvSpPr>
            <p:spPr>
              <a:xfrm>
                <a:off x="8026400" y="1397628"/>
                <a:ext cx="152400" cy="45719"/>
              </a:xfrm>
              <a:prstGeom prst="trapezoid">
                <a:avLst/>
              </a:prstGeom>
              <a:solidFill>
                <a:srgbClr val="00B05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/>
              <p:cNvSpPr/>
              <p:nvPr/>
            </p:nvSpPr>
            <p:spPr>
              <a:xfrm>
                <a:off x="8280400" y="1392547"/>
                <a:ext cx="152400" cy="45719"/>
              </a:xfrm>
              <a:prstGeom prst="trapezoid">
                <a:avLst/>
              </a:prstGeom>
              <a:solidFill>
                <a:srgbClr val="00B05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/>
              <p:cNvSpPr/>
              <p:nvPr/>
            </p:nvSpPr>
            <p:spPr>
              <a:xfrm>
                <a:off x="8534400" y="1387466"/>
                <a:ext cx="152400" cy="45719"/>
              </a:xfrm>
              <a:prstGeom prst="trapezoid">
                <a:avLst/>
              </a:prstGeom>
              <a:solidFill>
                <a:srgbClr val="00B05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4" name="Rectangle 40"/>
            <p:cNvSpPr>
              <a:spLocks noChangeArrowheads="1"/>
            </p:cNvSpPr>
            <p:nvPr/>
          </p:nvSpPr>
          <p:spPr bwMode="auto">
            <a:xfrm>
              <a:off x="6299200" y="990600"/>
              <a:ext cx="2616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</a:rPr>
                <a:t>Scattered CSG</a:t>
              </a:r>
              <a:endParaRPr lang="en-US" altLang="zh-CN" sz="24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6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43000"/>
          </a:xfrm>
        </p:spPr>
        <p:txBody>
          <a:bodyPr lIns="0" tIns="0" rIns="0" bIns="0"/>
          <a:lstStyle/>
          <a:p>
            <a:pPr eaLnBrk="1"/>
            <a:r>
              <a:rPr lang="en-GB" altLang="zh-CN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Diffraction Waveform Inversion</a:t>
            </a:r>
          </a:p>
        </p:txBody>
      </p:sp>
      <p:pic>
        <p:nvPicPr>
          <p:cNvPr id="1566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5450"/>
            <a:ext cx="3886200" cy="201295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83" name="Rectangle 8"/>
          <p:cNvSpPr>
            <a:spLocks noChangeArrowheads="1"/>
          </p:cNvSpPr>
          <p:nvPr/>
        </p:nvSpPr>
        <p:spPr bwMode="auto">
          <a:xfrm>
            <a:off x="304800" y="6272213"/>
            <a:ext cx="3603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56684" name="Rectangle 9"/>
          <p:cNvSpPr>
            <a:spLocks noChangeArrowheads="1"/>
          </p:cNvSpPr>
          <p:nvPr/>
        </p:nvSpPr>
        <p:spPr bwMode="auto">
          <a:xfrm>
            <a:off x="1600200" y="6272213"/>
            <a:ext cx="15303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Distance (km)</a:t>
            </a:r>
          </a:p>
        </p:txBody>
      </p:sp>
      <p:sp>
        <p:nvSpPr>
          <p:cNvPr id="156685" name="Rectangle 10"/>
          <p:cNvSpPr>
            <a:spLocks noChangeArrowheads="1"/>
          </p:cNvSpPr>
          <p:nvPr/>
        </p:nvSpPr>
        <p:spPr bwMode="auto">
          <a:xfrm>
            <a:off x="4038600" y="6272213"/>
            <a:ext cx="5381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3.8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686" name="Rectangle 11"/>
          <p:cNvSpPr>
            <a:spLocks noChangeArrowheads="1"/>
          </p:cNvSpPr>
          <p:nvPr/>
        </p:nvSpPr>
        <p:spPr bwMode="auto">
          <a:xfrm rot="-5400000">
            <a:off x="138907" y="1386681"/>
            <a:ext cx="279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687" name="Rectangle 12"/>
          <p:cNvSpPr>
            <a:spLocks noChangeArrowheads="1"/>
          </p:cNvSpPr>
          <p:nvPr/>
        </p:nvSpPr>
        <p:spPr bwMode="auto">
          <a:xfrm rot="-5400000">
            <a:off x="-610394" y="1981994"/>
            <a:ext cx="17303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Depth (km)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688" name="Rectangle 13"/>
          <p:cNvSpPr>
            <a:spLocks noChangeArrowheads="1"/>
          </p:cNvSpPr>
          <p:nvPr/>
        </p:nvSpPr>
        <p:spPr bwMode="auto">
          <a:xfrm rot="-5400000">
            <a:off x="53182" y="3377406"/>
            <a:ext cx="4508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1.2</a:t>
            </a:r>
          </a:p>
        </p:txBody>
      </p:sp>
      <p:sp>
        <p:nvSpPr>
          <p:cNvPr id="156689" name="Rectangle 11"/>
          <p:cNvSpPr>
            <a:spLocks noChangeArrowheads="1"/>
          </p:cNvSpPr>
          <p:nvPr/>
        </p:nvSpPr>
        <p:spPr bwMode="auto">
          <a:xfrm rot="-5400000">
            <a:off x="138907" y="4082256"/>
            <a:ext cx="279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690" name="Rectangle 12"/>
          <p:cNvSpPr>
            <a:spLocks noChangeArrowheads="1"/>
          </p:cNvSpPr>
          <p:nvPr/>
        </p:nvSpPr>
        <p:spPr bwMode="auto">
          <a:xfrm rot="-5400000">
            <a:off x="-610394" y="4677569"/>
            <a:ext cx="17303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Depth (km)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691" name="Rectangle 13"/>
          <p:cNvSpPr>
            <a:spLocks noChangeArrowheads="1"/>
          </p:cNvSpPr>
          <p:nvPr/>
        </p:nvSpPr>
        <p:spPr bwMode="auto">
          <a:xfrm rot="-5400000">
            <a:off x="53182" y="6072981"/>
            <a:ext cx="4508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1.2</a:t>
            </a:r>
          </a:p>
        </p:txBody>
      </p:sp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1322388" y="1143000"/>
            <a:ext cx="1936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</a:rPr>
              <a:t>Initial Velocity</a:t>
            </a:r>
          </a:p>
        </p:txBody>
      </p:sp>
      <p:sp>
        <p:nvSpPr>
          <p:cNvPr id="156701" name="Rectangle 29"/>
          <p:cNvSpPr>
            <a:spLocks noChangeArrowheads="1"/>
          </p:cNvSpPr>
          <p:nvPr/>
        </p:nvSpPr>
        <p:spPr bwMode="auto">
          <a:xfrm>
            <a:off x="852488" y="3825875"/>
            <a:ext cx="28844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</a:rPr>
              <a:t>Estimated Reflectivity</a:t>
            </a:r>
          </a:p>
        </p:txBody>
      </p:sp>
      <p:pic>
        <p:nvPicPr>
          <p:cNvPr id="156702" name="Picture 3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8450"/>
            <a:ext cx="3886200" cy="2011363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703" name="Picture 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70038"/>
            <a:ext cx="3886200" cy="2011362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707" name="Rectangle 11"/>
          <p:cNvSpPr>
            <a:spLocks noChangeArrowheads="1"/>
          </p:cNvSpPr>
          <p:nvPr/>
        </p:nvSpPr>
        <p:spPr bwMode="auto">
          <a:xfrm rot="-5400000">
            <a:off x="4634707" y="1339056"/>
            <a:ext cx="279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708" name="Rectangle 12"/>
          <p:cNvSpPr>
            <a:spLocks noChangeArrowheads="1"/>
          </p:cNvSpPr>
          <p:nvPr/>
        </p:nvSpPr>
        <p:spPr bwMode="auto">
          <a:xfrm rot="-5400000">
            <a:off x="3885406" y="1934369"/>
            <a:ext cx="17303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Depth (km)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709" name="Rectangle 13"/>
          <p:cNvSpPr>
            <a:spLocks noChangeArrowheads="1"/>
          </p:cNvSpPr>
          <p:nvPr/>
        </p:nvSpPr>
        <p:spPr bwMode="auto">
          <a:xfrm rot="-5400000">
            <a:off x="4548982" y="3329781"/>
            <a:ext cx="4508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1.2</a:t>
            </a:r>
          </a:p>
        </p:txBody>
      </p:sp>
      <p:sp>
        <p:nvSpPr>
          <p:cNvPr id="156711" name="Rectangle 39"/>
          <p:cNvSpPr>
            <a:spLocks noChangeArrowheads="1"/>
          </p:cNvSpPr>
          <p:nvPr/>
        </p:nvSpPr>
        <p:spPr bwMode="auto">
          <a:xfrm>
            <a:off x="5610225" y="1158875"/>
            <a:ext cx="2259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</a:rPr>
              <a:t>Inverted Velocity</a:t>
            </a:r>
          </a:p>
        </p:txBody>
      </p:sp>
      <p:grpSp>
        <p:nvGrpSpPr>
          <p:cNvPr id="156720" name="Group 48"/>
          <p:cNvGrpSpPr>
            <a:grpSpLocks/>
          </p:cNvGrpSpPr>
          <p:nvPr/>
        </p:nvGrpSpPr>
        <p:grpSpPr bwMode="auto">
          <a:xfrm>
            <a:off x="4572000" y="3810000"/>
            <a:ext cx="4500563" cy="2871788"/>
            <a:chOff x="2880" y="2400"/>
            <a:chExt cx="2835" cy="1809"/>
          </a:xfrm>
        </p:grpSpPr>
        <p:sp>
          <p:nvSpPr>
            <p:cNvPr id="156704" name="Rectangle 8"/>
            <p:cNvSpPr>
              <a:spLocks noChangeArrowheads="1"/>
            </p:cNvSpPr>
            <p:nvPr/>
          </p:nvSpPr>
          <p:spPr bwMode="auto">
            <a:xfrm>
              <a:off x="3024" y="3984"/>
              <a:ext cx="22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6705" name="Rectangle 9"/>
            <p:cNvSpPr>
              <a:spLocks noChangeArrowheads="1"/>
            </p:cNvSpPr>
            <p:nvPr/>
          </p:nvSpPr>
          <p:spPr bwMode="auto">
            <a:xfrm>
              <a:off x="3840" y="3984"/>
              <a:ext cx="96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Distance (km)</a:t>
              </a:r>
            </a:p>
          </p:txBody>
        </p:sp>
        <p:sp>
          <p:nvSpPr>
            <p:cNvPr id="156706" name="Rectangle 10"/>
            <p:cNvSpPr>
              <a:spLocks noChangeArrowheads="1"/>
            </p:cNvSpPr>
            <p:nvPr/>
          </p:nvSpPr>
          <p:spPr bwMode="auto">
            <a:xfrm>
              <a:off x="5376" y="3984"/>
              <a:ext cx="33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3.8</a:t>
              </a:r>
              <a:endParaRPr lang="zh-CN" altLang="en-US" sz="1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156713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669"/>
              <a:ext cx="2448" cy="1267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6714" name="Rectangle 11"/>
            <p:cNvSpPr>
              <a:spLocks noChangeArrowheads="1"/>
            </p:cNvSpPr>
            <p:nvPr/>
          </p:nvSpPr>
          <p:spPr bwMode="auto">
            <a:xfrm rot="-5400000">
              <a:off x="2920" y="2553"/>
              <a:ext cx="17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0</a:t>
              </a:r>
              <a:endParaRPr lang="zh-CN" altLang="en-US" sz="1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56715" name="Rectangle 12"/>
            <p:cNvSpPr>
              <a:spLocks noChangeArrowheads="1"/>
            </p:cNvSpPr>
            <p:nvPr/>
          </p:nvSpPr>
          <p:spPr bwMode="auto">
            <a:xfrm rot="-5400000">
              <a:off x="2448" y="2928"/>
              <a:ext cx="109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Depth (km)</a:t>
              </a:r>
              <a:endParaRPr lang="zh-CN" altLang="en-US" sz="1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56716" name="Rectangle 13"/>
            <p:cNvSpPr>
              <a:spLocks noChangeArrowheads="1"/>
            </p:cNvSpPr>
            <p:nvPr/>
          </p:nvSpPr>
          <p:spPr bwMode="auto">
            <a:xfrm rot="-5400000">
              <a:off x="2866" y="3807"/>
              <a:ext cx="28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1.2</a:t>
              </a:r>
            </a:p>
          </p:txBody>
        </p:sp>
        <p:sp>
          <p:nvSpPr>
            <p:cNvPr id="156717" name="Rectangle 45"/>
            <p:cNvSpPr>
              <a:spLocks noChangeArrowheads="1"/>
            </p:cNvSpPr>
            <p:nvPr/>
          </p:nvSpPr>
          <p:spPr bwMode="auto">
            <a:xfrm>
              <a:off x="3712" y="2400"/>
              <a:ext cx="112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400" b="1">
                  <a:solidFill>
                    <a:srgbClr val="FFFF00"/>
                  </a:solidFill>
                  <a:latin typeface="Times New Roman" pitchFamily="18" charset="0"/>
                </a:rPr>
                <a:t>True Velocity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1066800" y="5790406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600200" y="5791200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33600" y="5791994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05215" y="5792788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24200" y="5793582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81400" y="5794376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38600" y="5795170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33400" y="5795964"/>
            <a:ext cx="152400" cy="153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7" grpId="0"/>
      <p:bldP spid="156708" grpId="0"/>
      <p:bldP spid="156709" grpId="0"/>
      <p:bldP spid="1567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Motivation: Why Resolution Matters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Diffraction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Specular Resolution: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Evanescence Resolution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Field Test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pic>
        <p:nvPicPr>
          <p:cNvPr id="6149" name="Picture 6" descr="Beacon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6905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83" y="2252059"/>
            <a:ext cx="1066800" cy="574675"/>
          </a:xfrm>
          <a:prstGeom prst="rect">
            <a:avLst/>
          </a:prstGeom>
          <a:noFill/>
          <a:ln w="127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4876800" y="2667000"/>
            <a:ext cx="685800" cy="507176"/>
          </a:xfrm>
          <a:custGeom>
            <a:avLst/>
            <a:gdLst>
              <a:gd name="connsiteX0" fmla="*/ 111251 w 1560158"/>
              <a:gd name="connsiteY0" fmla="*/ 0 h 3472249"/>
              <a:gd name="connsiteX1" fmla="*/ 40 w 1560158"/>
              <a:gd name="connsiteY1" fmla="*/ 247135 h 3472249"/>
              <a:gd name="connsiteX2" fmla="*/ 98894 w 1560158"/>
              <a:gd name="connsiteY2" fmla="*/ 432487 h 3472249"/>
              <a:gd name="connsiteX3" fmla="*/ 148321 w 1560158"/>
              <a:gd name="connsiteY3" fmla="*/ 667265 h 3472249"/>
              <a:gd name="connsiteX4" fmla="*/ 210105 w 1560158"/>
              <a:gd name="connsiteY4" fmla="*/ 877330 h 3472249"/>
              <a:gd name="connsiteX5" fmla="*/ 494311 w 1560158"/>
              <a:gd name="connsiteY5" fmla="*/ 1124465 h 3472249"/>
              <a:gd name="connsiteX6" fmla="*/ 1544635 w 1560158"/>
              <a:gd name="connsiteY6" fmla="*/ 1198606 h 3472249"/>
              <a:gd name="connsiteX7" fmla="*/ 1087435 w 1560158"/>
              <a:gd name="connsiteY7" fmla="*/ 1272746 h 3472249"/>
              <a:gd name="connsiteX8" fmla="*/ 605521 w 1560158"/>
              <a:gd name="connsiteY8" fmla="*/ 1371600 h 3472249"/>
              <a:gd name="connsiteX9" fmla="*/ 469597 w 1560158"/>
              <a:gd name="connsiteY9" fmla="*/ 1495168 h 3472249"/>
              <a:gd name="connsiteX10" fmla="*/ 494311 w 1560158"/>
              <a:gd name="connsiteY10" fmla="*/ 1964724 h 3472249"/>
              <a:gd name="connsiteX11" fmla="*/ 1309857 w 1560158"/>
              <a:gd name="connsiteY11" fmla="*/ 2100649 h 3472249"/>
              <a:gd name="connsiteX12" fmla="*/ 1519921 w 1560158"/>
              <a:gd name="connsiteY12" fmla="*/ 2137719 h 3472249"/>
              <a:gd name="connsiteX13" fmla="*/ 951511 w 1560158"/>
              <a:gd name="connsiteY13" fmla="*/ 2224216 h 3472249"/>
              <a:gd name="connsiteX14" fmla="*/ 617878 w 1560158"/>
              <a:gd name="connsiteY14" fmla="*/ 2310714 h 3472249"/>
              <a:gd name="connsiteX15" fmla="*/ 358386 w 1560158"/>
              <a:gd name="connsiteY15" fmla="*/ 2496065 h 3472249"/>
              <a:gd name="connsiteX16" fmla="*/ 173035 w 1560158"/>
              <a:gd name="connsiteY16" fmla="*/ 2804984 h 3472249"/>
              <a:gd name="connsiteX17" fmla="*/ 61824 w 1560158"/>
              <a:gd name="connsiteY17" fmla="*/ 3039762 h 3472249"/>
              <a:gd name="connsiteX18" fmla="*/ 123608 w 1560158"/>
              <a:gd name="connsiteY18" fmla="*/ 3472249 h 34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0158" h="3472249">
                <a:moveTo>
                  <a:pt x="111251" y="0"/>
                </a:moveTo>
                <a:cubicBezTo>
                  <a:pt x="56675" y="87527"/>
                  <a:pt x="2099" y="175054"/>
                  <a:pt x="40" y="247135"/>
                </a:cubicBezTo>
                <a:cubicBezTo>
                  <a:pt x="-2019" y="319216"/>
                  <a:pt x="74181" y="362465"/>
                  <a:pt x="98894" y="432487"/>
                </a:cubicBezTo>
                <a:cubicBezTo>
                  <a:pt x="123607" y="502509"/>
                  <a:pt x="129786" y="593125"/>
                  <a:pt x="148321" y="667265"/>
                </a:cubicBezTo>
                <a:cubicBezTo>
                  <a:pt x="166856" y="741405"/>
                  <a:pt x="152440" y="801130"/>
                  <a:pt x="210105" y="877330"/>
                </a:cubicBezTo>
                <a:cubicBezTo>
                  <a:pt x="267770" y="953530"/>
                  <a:pt x="271889" y="1070919"/>
                  <a:pt x="494311" y="1124465"/>
                </a:cubicBezTo>
                <a:cubicBezTo>
                  <a:pt x="716733" y="1178011"/>
                  <a:pt x="1445781" y="1173893"/>
                  <a:pt x="1544635" y="1198606"/>
                </a:cubicBezTo>
                <a:cubicBezTo>
                  <a:pt x="1643489" y="1223319"/>
                  <a:pt x="1243954" y="1243914"/>
                  <a:pt x="1087435" y="1272746"/>
                </a:cubicBezTo>
                <a:cubicBezTo>
                  <a:pt x="930916" y="1301578"/>
                  <a:pt x="708494" y="1334530"/>
                  <a:pt x="605521" y="1371600"/>
                </a:cubicBezTo>
                <a:cubicBezTo>
                  <a:pt x="502548" y="1408670"/>
                  <a:pt x="488132" y="1396314"/>
                  <a:pt x="469597" y="1495168"/>
                </a:cubicBezTo>
                <a:cubicBezTo>
                  <a:pt x="451062" y="1594022"/>
                  <a:pt x="354268" y="1863811"/>
                  <a:pt x="494311" y="1964724"/>
                </a:cubicBezTo>
                <a:cubicBezTo>
                  <a:pt x="634354" y="2065637"/>
                  <a:pt x="1309857" y="2100649"/>
                  <a:pt x="1309857" y="2100649"/>
                </a:cubicBezTo>
                <a:cubicBezTo>
                  <a:pt x="1480792" y="2129482"/>
                  <a:pt x="1579645" y="2117125"/>
                  <a:pt x="1519921" y="2137719"/>
                </a:cubicBezTo>
                <a:cubicBezTo>
                  <a:pt x="1460197" y="2158313"/>
                  <a:pt x="1101851" y="2195384"/>
                  <a:pt x="951511" y="2224216"/>
                </a:cubicBezTo>
                <a:cubicBezTo>
                  <a:pt x="801171" y="2253048"/>
                  <a:pt x="716732" y="2265406"/>
                  <a:pt x="617878" y="2310714"/>
                </a:cubicBezTo>
                <a:cubicBezTo>
                  <a:pt x="519024" y="2356022"/>
                  <a:pt x="432526" y="2413687"/>
                  <a:pt x="358386" y="2496065"/>
                </a:cubicBezTo>
                <a:cubicBezTo>
                  <a:pt x="284246" y="2578443"/>
                  <a:pt x="222462" y="2714368"/>
                  <a:pt x="173035" y="2804984"/>
                </a:cubicBezTo>
                <a:cubicBezTo>
                  <a:pt x="123608" y="2895600"/>
                  <a:pt x="70062" y="2928551"/>
                  <a:pt x="61824" y="3039762"/>
                </a:cubicBezTo>
                <a:cubicBezTo>
                  <a:pt x="53586" y="3150973"/>
                  <a:pt x="88597" y="3311611"/>
                  <a:pt x="123608" y="347224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94543"/>
            <a:ext cx="1524000" cy="98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28624" y="1295400"/>
            <a:ext cx="9425253" cy="3809999"/>
            <a:chOff x="-28624" y="1295400"/>
            <a:chExt cx="9425253" cy="3809999"/>
          </a:xfrm>
        </p:grpSpPr>
        <p:sp>
          <p:nvSpPr>
            <p:cNvPr id="13" name="Rectangle 12"/>
            <p:cNvSpPr/>
            <p:nvPr/>
          </p:nvSpPr>
          <p:spPr>
            <a:xfrm>
              <a:off x="-28624" y="1295400"/>
              <a:ext cx="9396629" cy="1371600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3294542"/>
              <a:ext cx="9396629" cy="1810857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1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6" name="Group 8215"/>
          <p:cNvGrpSpPr/>
          <p:nvPr/>
        </p:nvGrpSpPr>
        <p:grpSpPr>
          <a:xfrm>
            <a:off x="6982820" y="1925827"/>
            <a:ext cx="1399180" cy="4237443"/>
            <a:chOff x="6982820" y="1925827"/>
            <a:chExt cx="1399180" cy="4237443"/>
          </a:xfrm>
        </p:grpSpPr>
        <p:grpSp>
          <p:nvGrpSpPr>
            <p:cNvPr id="8214" name="Group 8213"/>
            <p:cNvGrpSpPr/>
            <p:nvPr/>
          </p:nvGrpSpPr>
          <p:grpSpPr>
            <a:xfrm>
              <a:off x="6982820" y="2200870"/>
              <a:ext cx="1399180" cy="3962400"/>
              <a:chOff x="6982820" y="2200870"/>
              <a:chExt cx="1399180" cy="3962400"/>
            </a:xfrm>
          </p:grpSpPr>
          <p:cxnSp>
            <p:nvCxnSpPr>
              <p:cNvPr id="6148" name="Straight Connector 6147"/>
              <p:cNvCxnSpPr/>
              <p:nvPr/>
            </p:nvCxnSpPr>
            <p:spPr>
              <a:xfrm>
                <a:off x="7076417" y="2200870"/>
                <a:ext cx="86383" cy="396240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54" name="Group 6153"/>
              <p:cNvGrpSpPr/>
              <p:nvPr/>
            </p:nvGrpSpPr>
            <p:grpSpPr>
              <a:xfrm>
                <a:off x="6982820" y="2623059"/>
                <a:ext cx="1399180" cy="3159211"/>
                <a:chOff x="3504822" y="2075935"/>
                <a:chExt cx="1399180" cy="3159211"/>
              </a:xfrm>
            </p:grpSpPr>
            <p:sp>
              <p:nvSpPr>
                <p:cNvPr id="6151" name="Freeform 6150"/>
                <p:cNvSpPr/>
                <p:nvPr/>
              </p:nvSpPr>
              <p:spPr>
                <a:xfrm>
                  <a:off x="3504822" y="2075935"/>
                  <a:ext cx="1398802" cy="1692876"/>
                </a:xfrm>
                <a:custGeom>
                  <a:avLst/>
                  <a:gdLst>
                    <a:gd name="connsiteX0" fmla="*/ 115707 w 1398802"/>
                    <a:gd name="connsiteY0" fmla="*/ 0 h 1692876"/>
                    <a:gd name="connsiteX1" fmla="*/ 4497 w 1398802"/>
                    <a:gd name="connsiteY1" fmla="*/ 259492 h 1692876"/>
                    <a:gd name="connsiteX2" fmla="*/ 251632 w 1398802"/>
                    <a:gd name="connsiteY2" fmla="*/ 667265 h 1692876"/>
                    <a:gd name="connsiteX3" fmla="*/ 931253 w 1398802"/>
                    <a:gd name="connsiteY3" fmla="*/ 1136822 h 1692876"/>
                    <a:gd name="connsiteX4" fmla="*/ 1339026 w 1398802"/>
                    <a:gd name="connsiteY4" fmla="*/ 1532238 h 1692876"/>
                    <a:gd name="connsiteX5" fmla="*/ 1388453 w 1398802"/>
                    <a:gd name="connsiteY5" fmla="*/ 1692876 h 169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8802" h="1692876">
                      <a:moveTo>
                        <a:pt x="115707" y="0"/>
                      </a:moveTo>
                      <a:cubicBezTo>
                        <a:pt x="48775" y="74140"/>
                        <a:pt x="-18157" y="148281"/>
                        <a:pt x="4497" y="259492"/>
                      </a:cubicBezTo>
                      <a:cubicBezTo>
                        <a:pt x="27151" y="370703"/>
                        <a:pt x="97173" y="521043"/>
                        <a:pt x="251632" y="667265"/>
                      </a:cubicBezTo>
                      <a:cubicBezTo>
                        <a:pt x="406091" y="813487"/>
                        <a:pt x="750021" y="992660"/>
                        <a:pt x="931253" y="1136822"/>
                      </a:cubicBezTo>
                      <a:cubicBezTo>
                        <a:pt x="1112485" y="1280984"/>
                        <a:pt x="1262826" y="1439562"/>
                        <a:pt x="1339026" y="1532238"/>
                      </a:cubicBezTo>
                      <a:cubicBezTo>
                        <a:pt x="1415226" y="1624914"/>
                        <a:pt x="1401839" y="1658895"/>
                        <a:pt x="1388453" y="169287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 flipV="1">
                  <a:off x="3505200" y="3733800"/>
                  <a:ext cx="1398802" cy="1501346"/>
                </a:xfrm>
                <a:custGeom>
                  <a:avLst/>
                  <a:gdLst>
                    <a:gd name="connsiteX0" fmla="*/ 115707 w 1398802"/>
                    <a:gd name="connsiteY0" fmla="*/ 0 h 1692876"/>
                    <a:gd name="connsiteX1" fmla="*/ 4497 w 1398802"/>
                    <a:gd name="connsiteY1" fmla="*/ 259492 h 1692876"/>
                    <a:gd name="connsiteX2" fmla="*/ 251632 w 1398802"/>
                    <a:gd name="connsiteY2" fmla="*/ 667265 h 1692876"/>
                    <a:gd name="connsiteX3" fmla="*/ 931253 w 1398802"/>
                    <a:gd name="connsiteY3" fmla="*/ 1136822 h 1692876"/>
                    <a:gd name="connsiteX4" fmla="*/ 1339026 w 1398802"/>
                    <a:gd name="connsiteY4" fmla="*/ 1532238 h 1692876"/>
                    <a:gd name="connsiteX5" fmla="*/ 1388453 w 1398802"/>
                    <a:gd name="connsiteY5" fmla="*/ 1692876 h 169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8802" h="1692876">
                      <a:moveTo>
                        <a:pt x="115707" y="0"/>
                      </a:moveTo>
                      <a:cubicBezTo>
                        <a:pt x="48775" y="74140"/>
                        <a:pt x="-18157" y="148281"/>
                        <a:pt x="4497" y="259492"/>
                      </a:cubicBezTo>
                      <a:cubicBezTo>
                        <a:pt x="27151" y="370703"/>
                        <a:pt x="97173" y="521043"/>
                        <a:pt x="251632" y="667265"/>
                      </a:cubicBezTo>
                      <a:cubicBezTo>
                        <a:pt x="406091" y="813487"/>
                        <a:pt x="750021" y="992660"/>
                        <a:pt x="931253" y="1136822"/>
                      </a:cubicBezTo>
                      <a:cubicBezTo>
                        <a:pt x="1112485" y="1280984"/>
                        <a:pt x="1262826" y="1439562"/>
                        <a:pt x="1339026" y="1532238"/>
                      </a:cubicBezTo>
                      <a:cubicBezTo>
                        <a:pt x="1415226" y="1624914"/>
                        <a:pt x="1401839" y="1658895"/>
                        <a:pt x="1388453" y="169287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215" name="TextBox 8214"/>
            <p:cNvSpPr txBox="1"/>
            <p:nvPr/>
          </p:nvSpPr>
          <p:spPr>
            <a:xfrm>
              <a:off x="7239000" y="1925827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Mig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(z)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66" name="Rectangle 6165"/>
          <p:cNvSpPr/>
          <p:nvPr/>
        </p:nvSpPr>
        <p:spPr>
          <a:xfrm>
            <a:off x="3012988" y="810397"/>
            <a:ext cx="3159211" cy="123807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Far-field Propagation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solidFill>
                  <a:srgbClr val="FFFF00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-limited Resolution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rapezoid 54"/>
          <p:cNvSpPr/>
          <p:nvPr/>
        </p:nvSpPr>
        <p:spPr>
          <a:xfrm flipV="1">
            <a:off x="1958398" y="28866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apezoid 55"/>
          <p:cNvSpPr/>
          <p:nvPr/>
        </p:nvSpPr>
        <p:spPr>
          <a:xfrm flipV="1">
            <a:off x="1958398" y="33438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apezoid 56"/>
          <p:cNvSpPr/>
          <p:nvPr/>
        </p:nvSpPr>
        <p:spPr>
          <a:xfrm flipV="1">
            <a:off x="1958398" y="38010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apezoid 57"/>
          <p:cNvSpPr/>
          <p:nvPr/>
        </p:nvSpPr>
        <p:spPr>
          <a:xfrm flipV="1">
            <a:off x="1958398" y="42582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rapezoid 58"/>
          <p:cNvSpPr/>
          <p:nvPr/>
        </p:nvSpPr>
        <p:spPr>
          <a:xfrm flipV="1">
            <a:off x="1958398" y="47154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apezoid 59"/>
          <p:cNvSpPr/>
          <p:nvPr/>
        </p:nvSpPr>
        <p:spPr>
          <a:xfrm flipV="1">
            <a:off x="1970755" y="51726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apezoid 60"/>
          <p:cNvSpPr/>
          <p:nvPr/>
        </p:nvSpPr>
        <p:spPr>
          <a:xfrm flipV="1">
            <a:off x="1983112" y="56298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 flipH="1">
            <a:off x="4724400" y="685800"/>
            <a:ext cx="2164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30000" dirty="0" err="1" smtClean="0">
                <a:latin typeface="Symbol" pitchFamily="18" charset="2"/>
                <a:cs typeface="Times New Roman" pitchFamily="18" charset="0"/>
              </a:rPr>
              <a:t>wt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xg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165362" y="6396335"/>
            <a:ext cx="415923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007422" y="5858470"/>
            <a:ext cx="5645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Symbol" pitchFamily="18" charset="2"/>
              </a:rPr>
              <a:t>l</a:t>
            </a:r>
            <a:endParaRPr lang="en-US" sz="5400" dirty="0">
              <a:latin typeface="Symbol" pitchFamily="18" charset="2"/>
            </a:endParaRPr>
          </a:p>
        </p:txBody>
      </p:sp>
      <p:sp>
        <p:nvSpPr>
          <p:cNvPr id="122" name="TextBox 121"/>
          <p:cNvSpPr txBox="1"/>
          <p:nvPr/>
        </p:nvSpPr>
        <p:spPr>
          <a:xfrm flipH="1">
            <a:off x="4770119" y="1156386"/>
            <a:ext cx="2164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56" name="Straight Connector 6155"/>
          <p:cNvCxnSpPr/>
          <p:nvPr/>
        </p:nvCxnSpPr>
        <p:spPr>
          <a:xfrm>
            <a:off x="4712043" y="1391507"/>
            <a:ext cx="4572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 flipH="1">
            <a:off x="3081362" y="1106269"/>
            <a:ext cx="216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g|x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)=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rapezoid 152"/>
          <p:cNvSpPr/>
          <p:nvPr/>
        </p:nvSpPr>
        <p:spPr>
          <a:xfrm flipV="1">
            <a:off x="1968843" y="31118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rapezoid 153"/>
          <p:cNvSpPr/>
          <p:nvPr/>
        </p:nvSpPr>
        <p:spPr>
          <a:xfrm flipV="1">
            <a:off x="1966931" y="35690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rapezoid 154"/>
          <p:cNvSpPr/>
          <p:nvPr/>
        </p:nvSpPr>
        <p:spPr>
          <a:xfrm flipV="1">
            <a:off x="1965019" y="40262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rapezoid 155"/>
          <p:cNvSpPr/>
          <p:nvPr/>
        </p:nvSpPr>
        <p:spPr>
          <a:xfrm flipV="1">
            <a:off x="1963107" y="44834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rapezoid 156"/>
          <p:cNvSpPr/>
          <p:nvPr/>
        </p:nvSpPr>
        <p:spPr>
          <a:xfrm flipV="1">
            <a:off x="1961195" y="49406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rapezoid 157"/>
          <p:cNvSpPr/>
          <p:nvPr/>
        </p:nvSpPr>
        <p:spPr>
          <a:xfrm flipV="1">
            <a:off x="1959283" y="53978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13" name="Group 8212"/>
          <p:cNvGrpSpPr/>
          <p:nvPr/>
        </p:nvGrpSpPr>
        <p:grpSpPr>
          <a:xfrm>
            <a:off x="457200" y="2743200"/>
            <a:ext cx="6781800" cy="3576935"/>
            <a:chOff x="457200" y="2743200"/>
            <a:chExt cx="6781800" cy="3576935"/>
          </a:xfrm>
        </p:grpSpPr>
        <p:grpSp>
          <p:nvGrpSpPr>
            <p:cNvPr id="8207" name="Group 8206"/>
            <p:cNvGrpSpPr/>
            <p:nvPr/>
          </p:nvGrpSpPr>
          <p:grpSpPr>
            <a:xfrm>
              <a:off x="533400" y="2743200"/>
              <a:ext cx="6705600" cy="2962870"/>
              <a:chOff x="533400" y="2743200"/>
              <a:chExt cx="6705600" cy="2962870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33400" y="2743200"/>
                <a:ext cx="1444048" cy="2950516"/>
                <a:chOff x="533400" y="2743200"/>
                <a:chExt cx="1444048" cy="2950516"/>
              </a:xfrm>
            </p:grpSpPr>
            <p:cxnSp>
              <p:nvCxnSpPr>
                <p:cNvPr id="87" name="Straight Connector 86"/>
                <p:cNvCxnSpPr>
                  <a:endCxn id="55" idx="1"/>
                </p:cNvCxnSpPr>
                <p:nvPr/>
              </p:nvCxnSpPr>
              <p:spPr>
                <a:xfrm>
                  <a:off x="533400" y="2962870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533400" y="3418011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33400" y="3873152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33400" y="4328293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533400" y="4783434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33400" y="5238575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33400" y="5693716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Freeform 98"/>
                <p:cNvSpPr/>
                <p:nvPr/>
              </p:nvSpPr>
              <p:spPr>
                <a:xfrm>
                  <a:off x="1143000" y="4114800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533400" y="4547286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533400" y="4102443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533400" y="3632886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533400" y="3175686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533400" y="5004486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533400" y="5461686"/>
                  <a:ext cx="1444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Freeform 172"/>
                <p:cNvSpPr/>
                <p:nvPr/>
              </p:nvSpPr>
              <p:spPr>
                <a:xfrm>
                  <a:off x="1116228" y="3886200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 173"/>
                <p:cNvSpPr/>
                <p:nvPr/>
              </p:nvSpPr>
              <p:spPr>
                <a:xfrm>
                  <a:off x="1089456" y="3657600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Freeform 174"/>
                <p:cNvSpPr/>
                <p:nvPr/>
              </p:nvSpPr>
              <p:spPr>
                <a:xfrm>
                  <a:off x="1062684" y="3429000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 175"/>
                <p:cNvSpPr/>
                <p:nvPr/>
              </p:nvSpPr>
              <p:spPr>
                <a:xfrm>
                  <a:off x="1048269" y="3200400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Freeform 176"/>
                <p:cNvSpPr/>
                <p:nvPr/>
              </p:nvSpPr>
              <p:spPr>
                <a:xfrm>
                  <a:off x="1021497" y="2971800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994725" y="2743200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1112107" y="4329676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>
                  <a:off x="1107986" y="4572691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1103871" y="4776577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>
                  <a:off x="1079157" y="5027833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1048264" y="5231028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1035907" y="5474043"/>
                  <a:ext cx="234779" cy="215552"/>
                </a:xfrm>
                <a:custGeom>
                  <a:avLst/>
                  <a:gdLst>
                    <a:gd name="connsiteX0" fmla="*/ 0 w 222421"/>
                    <a:gd name="connsiteY0" fmla="*/ 358345 h 358345"/>
                    <a:gd name="connsiteX1" fmla="*/ 98854 w 222421"/>
                    <a:gd name="connsiteY1" fmla="*/ 0 h 358345"/>
                    <a:gd name="connsiteX2" fmla="*/ 222421 w 222421"/>
                    <a:gd name="connsiteY2" fmla="*/ 358345 h 35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421" h="358345">
                      <a:moveTo>
                        <a:pt x="0" y="358345"/>
                      </a:moveTo>
                      <a:cubicBezTo>
                        <a:pt x="30892" y="179172"/>
                        <a:pt x="61784" y="0"/>
                        <a:pt x="98854" y="0"/>
                      </a:cubicBezTo>
                      <a:cubicBezTo>
                        <a:pt x="135924" y="0"/>
                        <a:pt x="179172" y="179172"/>
                        <a:pt x="222421" y="358345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06" name="Group 8205"/>
              <p:cNvGrpSpPr/>
              <p:nvPr/>
            </p:nvGrpSpPr>
            <p:grpSpPr>
              <a:xfrm>
                <a:off x="2165362" y="2971802"/>
                <a:ext cx="5073638" cy="2734268"/>
                <a:chOff x="2165362" y="2971802"/>
                <a:chExt cx="5073638" cy="2734268"/>
              </a:xfrm>
            </p:grpSpPr>
            <p:grpSp>
              <p:nvGrpSpPr>
                <p:cNvPr id="8203" name="Group 8202"/>
                <p:cNvGrpSpPr/>
                <p:nvPr/>
              </p:nvGrpSpPr>
              <p:grpSpPr>
                <a:xfrm>
                  <a:off x="2167948" y="3039070"/>
                  <a:ext cx="5071052" cy="2667000"/>
                  <a:chOff x="2167948" y="3039070"/>
                  <a:chExt cx="5071052" cy="2667000"/>
                </a:xfrm>
              </p:grpSpPr>
              <p:sp>
                <p:nvSpPr>
                  <p:cNvPr id="148" name="5-Point Star 147"/>
                  <p:cNvSpPr/>
                  <p:nvPr/>
                </p:nvSpPr>
                <p:spPr>
                  <a:xfrm>
                    <a:off x="6934200" y="4524970"/>
                    <a:ext cx="304800" cy="381000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7" name="Straight Arrow Connector 126"/>
                  <p:cNvCxnSpPr>
                    <a:stCxn id="148" idx="1"/>
                  </p:cNvCxnSpPr>
                  <p:nvPr/>
                </p:nvCxnSpPr>
                <p:spPr>
                  <a:xfrm flipH="1" flipV="1">
                    <a:off x="2211715" y="3039070"/>
                    <a:ext cx="4722485" cy="163142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Arrow Connector 187"/>
                  <p:cNvCxnSpPr>
                    <a:endCxn id="56" idx="3"/>
                  </p:cNvCxnSpPr>
                  <p:nvPr/>
                </p:nvCxnSpPr>
                <p:spPr>
                  <a:xfrm flipH="1" flipV="1">
                    <a:off x="2167948" y="3420070"/>
                    <a:ext cx="4890481" cy="12954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Arrow Connector 190"/>
                  <p:cNvCxnSpPr>
                    <a:stCxn id="148" idx="1"/>
                  </p:cNvCxnSpPr>
                  <p:nvPr/>
                </p:nvCxnSpPr>
                <p:spPr>
                  <a:xfrm flipH="1" flipV="1">
                    <a:off x="2211715" y="3953470"/>
                    <a:ext cx="4722485" cy="71702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Arrow Connector 193"/>
                  <p:cNvCxnSpPr>
                    <a:stCxn id="148" idx="1"/>
                    <a:endCxn id="59" idx="3"/>
                  </p:cNvCxnSpPr>
                  <p:nvPr/>
                </p:nvCxnSpPr>
                <p:spPr>
                  <a:xfrm flipH="1">
                    <a:off x="2167948" y="4670499"/>
                    <a:ext cx="4766252" cy="12117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Arrow Connector 196"/>
                  <p:cNvCxnSpPr>
                    <a:stCxn id="148" idx="1"/>
                  </p:cNvCxnSpPr>
                  <p:nvPr/>
                </p:nvCxnSpPr>
                <p:spPr>
                  <a:xfrm flipH="1">
                    <a:off x="2211715" y="4670499"/>
                    <a:ext cx="4722485" cy="56052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Arrow Connector 199"/>
                  <p:cNvCxnSpPr>
                    <a:endCxn id="61" idx="3"/>
                  </p:cNvCxnSpPr>
                  <p:nvPr/>
                </p:nvCxnSpPr>
                <p:spPr>
                  <a:xfrm flipH="1">
                    <a:off x="2192662" y="4670499"/>
                    <a:ext cx="4865767" cy="103557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05" name="Group 8204"/>
                <p:cNvGrpSpPr/>
                <p:nvPr/>
              </p:nvGrpSpPr>
              <p:grpSpPr>
                <a:xfrm>
                  <a:off x="2165362" y="2971802"/>
                  <a:ext cx="5073638" cy="2666998"/>
                  <a:chOff x="2165362" y="2971802"/>
                  <a:chExt cx="5073638" cy="2666998"/>
                </a:xfrm>
              </p:grpSpPr>
              <p:cxnSp>
                <p:nvCxnSpPr>
                  <p:cNvPr id="130" name="Straight Arrow Connector 129"/>
                  <p:cNvCxnSpPr>
                    <a:endCxn id="56" idx="3"/>
                  </p:cNvCxnSpPr>
                  <p:nvPr/>
                </p:nvCxnSpPr>
                <p:spPr>
                  <a:xfrm flipH="1" flipV="1">
                    <a:off x="2167948" y="3420070"/>
                    <a:ext cx="4918652" cy="533400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04" name="Group 8203"/>
                  <p:cNvGrpSpPr/>
                  <p:nvPr/>
                </p:nvGrpSpPr>
                <p:grpSpPr>
                  <a:xfrm>
                    <a:off x="2165362" y="2971802"/>
                    <a:ext cx="5073638" cy="2666998"/>
                    <a:chOff x="2165362" y="2962871"/>
                    <a:chExt cx="5073638" cy="2666998"/>
                  </a:xfrm>
                </p:grpSpPr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2167948" y="2962871"/>
                      <a:ext cx="4918652" cy="990600"/>
                      <a:chOff x="2710501" y="2172256"/>
                      <a:chExt cx="9837304" cy="1478645"/>
                    </a:xfrm>
                  </p:grpSpPr>
                  <p:cxnSp>
                    <p:nvCxnSpPr>
                      <p:cNvPr id="62" name="Straight Arrow Connector 61"/>
                      <p:cNvCxnSpPr>
                        <a:endCxn id="55" idx="3"/>
                      </p:cNvCxnSpPr>
                      <p:nvPr/>
                    </p:nvCxnSpPr>
                    <p:spPr>
                      <a:xfrm flipH="1" flipV="1">
                        <a:off x="2710501" y="2172256"/>
                        <a:ext cx="9780962" cy="1478645"/>
                      </a:xfrm>
                      <a:prstGeom prst="straightConnector1">
                        <a:avLst/>
                      </a:prstGeom>
                      <a:ln>
                        <a:solidFill>
                          <a:srgbClr val="FFFF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Arrow Connector 69"/>
                      <p:cNvCxnSpPr/>
                      <p:nvPr/>
                    </p:nvCxnSpPr>
                    <p:spPr>
                      <a:xfrm flipH="1" flipV="1">
                        <a:off x="2798029" y="3537165"/>
                        <a:ext cx="9749776" cy="113734"/>
                      </a:xfrm>
                      <a:prstGeom prst="straightConnector1">
                        <a:avLst/>
                      </a:prstGeom>
                      <a:ln>
                        <a:solidFill>
                          <a:srgbClr val="FFFF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 flipV="1">
                      <a:off x="2165362" y="3915372"/>
                      <a:ext cx="4987255" cy="1714497"/>
                      <a:chOff x="2710502" y="2124073"/>
                      <a:chExt cx="4987255" cy="1928810"/>
                    </a:xfrm>
                  </p:grpSpPr>
                  <p:cxnSp>
                    <p:nvCxnSpPr>
                      <p:cNvPr id="80" name="Straight Arrow Connector 79"/>
                      <p:cNvCxnSpPr/>
                      <p:nvPr/>
                    </p:nvCxnSpPr>
                    <p:spPr>
                      <a:xfrm flipH="1" flipV="1">
                        <a:off x="2710502" y="3124199"/>
                        <a:ext cx="4987255" cy="885824"/>
                      </a:xfrm>
                      <a:prstGeom prst="straightConnector1">
                        <a:avLst/>
                      </a:prstGeom>
                      <a:ln>
                        <a:solidFill>
                          <a:srgbClr val="FFFF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Arrow Connector 80"/>
                      <p:cNvCxnSpPr/>
                      <p:nvPr/>
                    </p:nvCxnSpPr>
                    <p:spPr>
                      <a:xfrm flipH="1" flipV="1">
                        <a:off x="2744497" y="2662748"/>
                        <a:ext cx="4887243" cy="1390135"/>
                      </a:xfrm>
                      <a:prstGeom prst="straightConnector1">
                        <a:avLst/>
                      </a:prstGeom>
                      <a:ln>
                        <a:solidFill>
                          <a:srgbClr val="FFFF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Arrow Connector 81"/>
                      <p:cNvCxnSpPr/>
                      <p:nvPr/>
                    </p:nvCxnSpPr>
                    <p:spPr>
                      <a:xfrm flipH="1" flipV="1">
                        <a:off x="2756855" y="2124073"/>
                        <a:ext cx="4874885" cy="1928810"/>
                      </a:xfrm>
                      <a:prstGeom prst="straightConnector1">
                        <a:avLst/>
                      </a:prstGeom>
                      <a:ln>
                        <a:solidFill>
                          <a:srgbClr val="FFFF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" name="5-Point Star 4"/>
                    <p:cNvSpPr/>
                    <p:nvPr/>
                  </p:nvSpPr>
                  <p:spPr>
                    <a:xfrm>
                      <a:off x="6934200" y="3733800"/>
                      <a:ext cx="304800" cy="381000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212" name="Group 8211"/>
            <p:cNvGrpSpPr/>
            <p:nvPr/>
          </p:nvGrpSpPr>
          <p:grpSpPr>
            <a:xfrm>
              <a:off x="457200" y="5950803"/>
              <a:ext cx="1120934" cy="369332"/>
              <a:chOff x="457200" y="5950803"/>
              <a:chExt cx="1120934" cy="369332"/>
            </a:xfrm>
          </p:grpSpPr>
          <p:sp>
            <p:nvSpPr>
              <p:cNvPr id="8209" name="TextBox 8208"/>
              <p:cNvSpPr txBox="1"/>
              <p:nvPr/>
            </p:nvSpPr>
            <p:spPr>
              <a:xfrm>
                <a:off x="889099" y="5950803"/>
                <a:ext cx="689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  <p:cxnSp>
            <p:nvCxnSpPr>
              <p:cNvPr id="8211" name="Straight Arrow Connector 8210"/>
              <p:cNvCxnSpPr>
                <a:stCxn id="8209" idx="1"/>
              </p:cNvCxnSpPr>
              <p:nvPr/>
            </p:nvCxnSpPr>
            <p:spPr>
              <a:xfrm flipH="1">
                <a:off x="457200" y="6135469"/>
                <a:ext cx="43189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842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6" name="Group 8215"/>
          <p:cNvGrpSpPr/>
          <p:nvPr/>
        </p:nvGrpSpPr>
        <p:grpSpPr>
          <a:xfrm>
            <a:off x="6982820" y="1925827"/>
            <a:ext cx="1399180" cy="4237443"/>
            <a:chOff x="6982820" y="1925827"/>
            <a:chExt cx="1399180" cy="4237443"/>
          </a:xfrm>
        </p:grpSpPr>
        <p:grpSp>
          <p:nvGrpSpPr>
            <p:cNvPr id="8214" name="Group 8213"/>
            <p:cNvGrpSpPr/>
            <p:nvPr/>
          </p:nvGrpSpPr>
          <p:grpSpPr>
            <a:xfrm>
              <a:off x="6982820" y="2200870"/>
              <a:ext cx="1399180" cy="3962400"/>
              <a:chOff x="6982820" y="2200870"/>
              <a:chExt cx="1399180" cy="3962400"/>
            </a:xfrm>
          </p:grpSpPr>
          <p:cxnSp>
            <p:nvCxnSpPr>
              <p:cNvPr id="6148" name="Straight Connector 6147"/>
              <p:cNvCxnSpPr/>
              <p:nvPr/>
            </p:nvCxnSpPr>
            <p:spPr>
              <a:xfrm>
                <a:off x="7076417" y="2200870"/>
                <a:ext cx="86383" cy="396240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54" name="Group 6153"/>
              <p:cNvGrpSpPr/>
              <p:nvPr/>
            </p:nvGrpSpPr>
            <p:grpSpPr>
              <a:xfrm>
                <a:off x="6982820" y="2623059"/>
                <a:ext cx="1399180" cy="3159211"/>
                <a:chOff x="3504822" y="2075935"/>
                <a:chExt cx="1399180" cy="3159211"/>
              </a:xfrm>
            </p:grpSpPr>
            <p:sp>
              <p:nvSpPr>
                <p:cNvPr id="6151" name="Freeform 6150"/>
                <p:cNvSpPr/>
                <p:nvPr/>
              </p:nvSpPr>
              <p:spPr>
                <a:xfrm>
                  <a:off x="3504822" y="2075935"/>
                  <a:ext cx="1398802" cy="1692876"/>
                </a:xfrm>
                <a:custGeom>
                  <a:avLst/>
                  <a:gdLst>
                    <a:gd name="connsiteX0" fmla="*/ 115707 w 1398802"/>
                    <a:gd name="connsiteY0" fmla="*/ 0 h 1692876"/>
                    <a:gd name="connsiteX1" fmla="*/ 4497 w 1398802"/>
                    <a:gd name="connsiteY1" fmla="*/ 259492 h 1692876"/>
                    <a:gd name="connsiteX2" fmla="*/ 251632 w 1398802"/>
                    <a:gd name="connsiteY2" fmla="*/ 667265 h 1692876"/>
                    <a:gd name="connsiteX3" fmla="*/ 931253 w 1398802"/>
                    <a:gd name="connsiteY3" fmla="*/ 1136822 h 1692876"/>
                    <a:gd name="connsiteX4" fmla="*/ 1339026 w 1398802"/>
                    <a:gd name="connsiteY4" fmla="*/ 1532238 h 1692876"/>
                    <a:gd name="connsiteX5" fmla="*/ 1388453 w 1398802"/>
                    <a:gd name="connsiteY5" fmla="*/ 1692876 h 169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8802" h="1692876">
                      <a:moveTo>
                        <a:pt x="115707" y="0"/>
                      </a:moveTo>
                      <a:cubicBezTo>
                        <a:pt x="48775" y="74140"/>
                        <a:pt x="-18157" y="148281"/>
                        <a:pt x="4497" y="259492"/>
                      </a:cubicBezTo>
                      <a:cubicBezTo>
                        <a:pt x="27151" y="370703"/>
                        <a:pt x="97173" y="521043"/>
                        <a:pt x="251632" y="667265"/>
                      </a:cubicBezTo>
                      <a:cubicBezTo>
                        <a:pt x="406091" y="813487"/>
                        <a:pt x="750021" y="992660"/>
                        <a:pt x="931253" y="1136822"/>
                      </a:cubicBezTo>
                      <a:cubicBezTo>
                        <a:pt x="1112485" y="1280984"/>
                        <a:pt x="1262826" y="1439562"/>
                        <a:pt x="1339026" y="1532238"/>
                      </a:cubicBezTo>
                      <a:cubicBezTo>
                        <a:pt x="1415226" y="1624914"/>
                        <a:pt x="1401839" y="1658895"/>
                        <a:pt x="1388453" y="169287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 flipV="1">
                  <a:off x="3505200" y="3733800"/>
                  <a:ext cx="1398802" cy="1501346"/>
                </a:xfrm>
                <a:custGeom>
                  <a:avLst/>
                  <a:gdLst>
                    <a:gd name="connsiteX0" fmla="*/ 115707 w 1398802"/>
                    <a:gd name="connsiteY0" fmla="*/ 0 h 1692876"/>
                    <a:gd name="connsiteX1" fmla="*/ 4497 w 1398802"/>
                    <a:gd name="connsiteY1" fmla="*/ 259492 h 1692876"/>
                    <a:gd name="connsiteX2" fmla="*/ 251632 w 1398802"/>
                    <a:gd name="connsiteY2" fmla="*/ 667265 h 1692876"/>
                    <a:gd name="connsiteX3" fmla="*/ 931253 w 1398802"/>
                    <a:gd name="connsiteY3" fmla="*/ 1136822 h 1692876"/>
                    <a:gd name="connsiteX4" fmla="*/ 1339026 w 1398802"/>
                    <a:gd name="connsiteY4" fmla="*/ 1532238 h 1692876"/>
                    <a:gd name="connsiteX5" fmla="*/ 1388453 w 1398802"/>
                    <a:gd name="connsiteY5" fmla="*/ 1692876 h 169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8802" h="1692876">
                      <a:moveTo>
                        <a:pt x="115707" y="0"/>
                      </a:moveTo>
                      <a:cubicBezTo>
                        <a:pt x="48775" y="74140"/>
                        <a:pt x="-18157" y="148281"/>
                        <a:pt x="4497" y="259492"/>
                      </a:cubicBezTo>
                      <a:cubicBezTo>
                        <a:pt x="27151" y="370703"/>
                        <a:pt x="97173" y="521043"/>
                        <a:pt x="251632" y="667265"/>
                      </a:cubicBezTo>
                      <a:cubicBezTo>
                        <a:pt x="406091" y="813487"/>
                        <a:pt x="750021" y="992660"/>
                        <a:pt x="931253" y="1136822"/>
                      </a:cubicBezTo>
                      <a:cubicBezTo>
                        <a:pt x="1112485" y="1280984"/>
                        <a:pt x="1262826" y="1439562"/>
                        <a:pt x="1339026" y="1532238"/>
                      </a:cubicBezTo>
                      <a:cubicBezTo>
                        <a:pt x="1415226" y="1624914"/>
                        <a:pt x="1401839" y="1658895"/>
                        <a:pt x="1388453" y="169287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215" name="TextBox 8214"/>
            <p:cNvSpPr txBox="1"/>
            <p:nvPr/>
          </p:nvSpPr>
          <p:spPr>
            <a:xfrm>
              <a:off x="7239000" y="1925827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Mig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(z)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66" name="Rectangle 6165"/>
          <p:cNvSpPr/>
          <p:nvPr/>
        </p:nvSpPr>
        <p:spPr>
          <a:xfrm>
            <a:off x="3012988" y="810397"/>
            <a:ext cx="3159211" cy="123807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Near-field Propagation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solidFill>
                  <a:srgbClr val="FFFF00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/20 Resolution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rapezoid 54"/>
          <p:cNvSpPr/>
          <p:nvPr/>
        </p:nvSpPr>
        <p:spPr>
          <a:xfrm flipV="1">
            <a:off x="1958398" y="28866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apezoid 55"/>
          <p:cNvSpPr/>
          <p:nvPr/>
        </p:nvSpPr>
        <p:spPr>
          <a:xfrm flipV="1">
            <a:off x="1958398" y="33438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apezoid 56"/>
          <p:cNvSpPr/>
          <p:nvPr/>
        </p:nvSpPr>
        <p:spPr>
          <a:xfrm flipV="1">
            <a:off x="1958398" y="38010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apezoid 57"/>
          <p:cNvSpPr/>
          <p:nvPr/>
        </p:nvSpPr>
        <p:spPr>
          <a:xfrm flipV="1">
            <a:off x="1958398" y="42582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rapezoid 58"/>
          <p:cNvSpPr/>
          <p:nvPr/>
        </p:nvSpPr>
        <p:spPr>
          <a:xfrm flipV="1">
            <a:off x="1958398" y="47154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apezoid 59"/>
          <p:cNvSpPr/>
          <p:nvPr/>
        </p:nvSpPr>
        <p:spPr>
          <a:xfrm flipV="1">
            <a:off x="1970755" y="51726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apezoid 60"/>
          <p:cNvSpPr/>
          <p:nvPr/>
        </p:nvSpPr>
        <p:spPr>
          <a:xfrm flipV="1">
            <a:off x="1983112" y="56298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 flipH="1">
            <a:off x="4724400" y="685800"/>
            <a:ext cx="2164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30000" dirty="0" err="1" smtClean="0">
                <a:latin typeface="Symbol" pitchFamily="18" charset="2"/>
                <a:cs typeface="Times New Roman" pitchFamily="18" charset="0"/>
              </a:rPr>
              <a:t>wt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xg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165362" y="6396335"/>
            <a:ext cx="415923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007422" y="5858470"/>
            <a:ext cx="5645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Symbol" pitchFamily="18" charset="2"/>
              </a:rPr>
              <a:t>l</a:t>
            </a:r>
            <a:endParaRPr lang="en-US" sz="5400" dirty="0">
              <a:latin typeface="Symbol" pitchFamily="18" charset="2"/>
            </a:endParaRPr>
          </a:p>
        </p:txBody>
      </p:sp>
      <p:sp>
        <p:nvSpPr>
          <p:cNvPr id="122" name="TextBox 121"/>
          <p:cNvSpPr txBox="1"/>
          <p:nvPr/>
        </p:nvSpPr>
        <p:spPr>
          <a:xfrm flipH="1">
            <a:off x="4770119" y="1156386"/>
            <a:ext cx="2164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56" name="Straight Connector 6155"/>
          <p:cNvCxnSpPr/>
          <p:nvPr/>
        </p:nvCxnSpPr>
        <p:spPr>
          <a:xfrm>
            <a:off x="4712043" y="1391507"/>
            <a:ext cx="4572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 flipH="1">
            <a:off x="3081362" y="1106269"/>
            <a:ext cx="216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g|x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)=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rapezoid 152"/>
          <p:cNvSpPr/>
          <p:nvPr/>
        </p:nvSpPr>
        <p:spPr>
          <a:xfrm flipV="1">
            <a:off x="1968843" y="31118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rapezoid 153"/>
          <p:cNvSpPr/>
          <p:nvPr/>
        </p:nvSpPr>
        <p:spPr>
          <a:xfrm flipV="1">
            <a:off x="1966931" y="35690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rapezoid 154"/>
          <p:cNvSpPr/>
          <p:nvPr/>
        </p:nvSpPr>
        <p:spPr>
          <a:xfrm flipV="1">
            <a:off x="1965019" y="40262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rapezoid 155"/>
          <p:cNvSpPr/>
          <p:nvPr/>
        </p:nvSpPr>
        <p:spPr>
          <a:xfrm flipV="1">
            <a:off x="1963107" y="44834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rapezoid 156"/>
          <p:cNvSpPr/>
          <p:nvPr/>
        </p:nvSpPr>
        <p:spPr>
          <a:xfrm flipV="1">
            <a:off x="1961195" y="49406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rapezoid 157"/>
          <p:cNvSpPr/>
          <p:nvPr/>
        </p:nvSpPr>
        <p:spPr>
          <a:xfrm flipV="1">
            <a:off x="1959283" y="53978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33400" y="2886670"/>
            <a:ext cx="2895600" cy="2828330"/>
            <a:chOff x="533400" y="2886670"/>
            <a:chExt cx="2895600" cy="2828330"/>
          </a:xfrm>
        </p:grpSpPr>
        <p:cxnSp>
          <p:nvCxnSpPr>
            <p:cNvPr id="130" name="Straight Arrow Connector 129"/>
            <p:cNvCxnSpPr>
              <a:endCxn id="56" idx="3"/>
            </p:cNvCxnSpPr>
            <p:nvPr/>
          </p:nvCxnSpPr>
          <p:spPr>
            <a:xfrm flipH="1" flipV="1">
              <a:off x="2167948" y="3420070"/>
              <a:ext cx="1080287" cy="504233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533400" y="2886670"/>
              <a:ext cx="2895600" cy="2828330"/>
              <a:chOff x="533400" y="2886670"/>
              <a:chExt cx="2895600" cy="2828330"/>
            </a:xfrm>
          </p:grpSpPr>
          <p:cxnSp>
            <p:nvCxnSpPr>
              <p:cNvPr id="87" name="Straight Connector 86"/>
              <p:cNvCxnSpPr>
                <a:endCxn id="55" idx="1"/>
              </p:cNvCxnSpPr>
              <p:nvPr/>
            </p:nvCxnSpPr>
            <p:spPr>
              <a:xfrm>
                <a:off x="533400" y="2962870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33400" y="3418011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533400" y="3873152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33400" y="4328293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33400" y="4783434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533400" y="5238575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33400" y="569371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Freeform 98"/>
              <p:cNvSpPr/>
              <p:nvPr/>
            </p:nvSpPr>
            <p:spPr>
              <a:xfrm>
                <a:off x="1441621" y="4256210"/>
                <a:ext cx="234779" cy="74141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533400" y="45472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533400" y="4102443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533400" y="36328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533400" y="31756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533400" y="50044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533400" y="54616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Freeform 172"/>
              <p:cNvSpPr/>
              <p:nvPr/>
            </p:nvSpPr>
            <p:spPr>
              <a:xfrm>
                <a:off x="1414850" y="4026242"/>
                <a:ext cx="261550" cy="7550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1388077" y="3657600"/>
                <a:ext cx="234779" cy="215552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1361305" y="3569042"/>
                <a:ext cx="220359" cy="7550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1346890" y="3343870"/>
                <a:ext cx="208007" cy="72082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1320118" y="3111842"/>
                <a:ext cx="234779" cy="7550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1293346" y="2886670"/>
                <a:ext cx="226535" cy="72082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1410728" y="4483442"/>
                <a:ext cx="265672" cy="61785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1406608" y="4559643"/>
                <a:ext cx="269792" cy="22859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1402492" y="4946409"/>
                <a:ext cx="243015" cy="4571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1377778" y="5188284"/>
                <a:ext cx="203886" cy="55100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1346886" y="5397842"/>
                <a:ext cx="208012" cy="48737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1334529" y="5629869"/>
                <a:ext cx="220370" cy="59725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2165363" y="2962870"/>
                <a:ext cx="1263637" cy="2752130"/>
                <a:chOff x="2165363" y="2962870"/>
                <a:chExt cx="1263637" cy="2752130"/>
              </a:xfrm>
            </p:grpSpPr>
            <p:grpSp>
              <p:nvGrpSpPr>
                <p:cNvPr id="8203" name="Group 8202"/>
                <p:cNvGrpSpPr/>
                <p:nvPr/>
              </p:nvGrpSpPr>
              <p:grpSpPr>
                <a:xfrm>
                  <a:off x="2167948" y="2971800"/>
                  <a:ext cx="1261052" cy="2743200"/>
                  <a:chOff x="2167948" y="2962870"/>
                  <a:chExt cx="1261052" cy="2743200"/>
                </a:xfrm>
              </p:grpSpPr>
              <p:sp>
                <p:nvSpPr>
                  <p:cNvPr id="148" name="5-Point Star 147"/>
                  <p:cNvSpPr/>
                  <p:nvPr/>
                </p:nvSpPr>
                <p:spPr>
                  <a:xfrm>
                    <a:off x="3124200" y="4524970"/>
                    <a:ext cx="304800" cy="381000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7" name="Straight Arrow Connector 126"/>
                  <p:cNvCxnSpPr>
                    <a:endCxn id="55" idx="3"/>
                  </p:cNvCxnSpPr>
                  <p:nvPr/>
                </p:nvCxnSpPr>
                <p:spPr>
                  <a:xfrm flipH="1" flipV="1">
                    <a:off x="2167948" y="2962870"/>
                    <a:ext cx="1108652" cy="178693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Arrow Connector 187"/>
                  <p:cNvCxnSpPr>
                    <a:endCxn id="56" idx="3"/>
                  </p:cNvCxnSpPr>
                  <p:nvPr/>
                </p:nvCxnSpPr>
                <p:spPr>
                  <a:xfrm flipH="1" flipV="1">
                    <a:off x="2167948" y="3420070"/>
                    <a:ext cx="1108652" cy="131101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Arrow Connector 190"/>
                  <p:cNvCxnSpPr/>
                  <p:nvPr/>
                </p:nvCxnSpPr>
                <p:spPr>
                  <a:xfrm flipH="1" flipV="1">
                    <a:off x="2211716" y="3877271"/>
                    <a:ext cx="1064884" cy="88410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Arrow Connector 193"/>
                  <p:cNvCxnSpPr>
                    <a:endCxn id="59" idx="3"/>
                  </p:cNvCxnSpPr>
                  <p:nvPr/>
                </p:nvCxnSpPr>
                <p:spPr>
                  <a:xfrm flipH="1">
                    <a:off x="2167948" y="4731084"/>
                    <a:ext cx="1108652" cy="6058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Arrow Connector 196"/>
                  <p:cNvCxnSpPr/>
                  <p:nvPr/>
                </p:nvCxnSpPr>
                <p:spPr>
                  <a:xfrm flipH="1">
                    <a:off x="2211716" y="4749800"/>
                    <a:ext cx="1064884" cy="41017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Arrow Connector 199"/>
                  <p:cNvCxnSpPr>
                    <a:endCxn id="61" idx="3"/>
                  </p:cNvCxnSpPr>
                  <p:nvPr/>
                </p:nvCxnSpPr>
                <p:spPr>
                  <a:xfrm flipH="1">
                    <a:off x="2192662" y="4761377"/>
                    <a:ext cx="1083938" cy="94469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Arrow Connector 91"/>
                  <p:cNvCxnSpPr>
                    <a:endCxn id="61" idx="3"/>
                  </p:cNvCxnSpPr>
                  <p:nvPr/>
                </p:nvCxnSpPr>
                <p:spPr>
                  <a:xfrm flipH="1">
                    <a:off x="2192662" y="4749800"/>
                    <a:ext cx="1083938" cy="95627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2167948" y="2962870"/>
                  <a:ext cx="1080287" cy="961433"/>
                  <a:chOff x="2710501" y="2158923"/>
                  <a:chExt cx="2160574" cy="1435108"/>
                </a:xfrm>
              </p:grpSpPr>
              <p:cxnSp>
                <p:nvCxnSpPr>
                  <p:cNvPr id="62" name="Straight Arrow Connector 61"/>
                  <p:cNvCxnSpPr>
                    <a:endCxn id="55" idx="3"/>
                  </p:cNvCxnSpPr>
                  <p:nvPr/>
                </p:nvCxnSpPr>
                <p:spPr>
                  <a:xfrm flipH="1" flipV="1">
                    <a:off x="2710501" y="2158923"/>
                    <a:ext cx="2160574" cy="1378242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/>
                  <p:nvPr/>
                </p:nvCxnSpPr>
                <p:spPr>
                  <a:xfrm flipH="1" flipV="1">
                    <a:off x="2798029" y="3537166"/>
                    <a:ext cx="2073046" cy="56865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oup 78"/>
                <p:cNvGrpSpPr/>
                <p:nvPr/>
              </p:nvGrpSpPr>
              <p:grpSpPr>
                <a:xfrm flipV="1">
                  <a:off x="2165363" y="3953470"/>
                  <a:ext cx="1082872" cy="1685330"/>
                  <a:chOff x="2710503" y="2124073"/>
                  <a:chExt cx="1082872" cy="1895997"/>
                </a:xfrm>
              </p:grpSpPr>
              <p:cxnSp>
                <p:nvCxnSpPr>
                  <p:cNvPr id="80" name="Straight Arrow Connector 79"/>
                  <p:cNvCxnSpPr>
                    <a:stCxn id="5" idx="2"/>
                  </p:cNvCxnSpPr>
                  <p:nvPr/>
                </p:nvCxnSpPr>
                <p:spPr>
                  <a:xfrm flipH="1" flipV="1">
                    <a:off x="2710503" y="3124198"/>
                    <a:ext cx="988684" cy="771918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/>
                  <p:nvPr/>
                </p:nvCxnSpPr>
                <p:spPr>
                  <a:xfrm flipH="1" flipV="1">
                    <a:off x="2744498" y="2662748"/>
                    <a:ext cx="1048877" cy="1357322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/>
                  <p:cNvCxnSpPr>
                    <a:stCxn id="5" idx="2"/>
                  </p:cNvCxnSpPr>
                  <p:nvPr/>
                </p:nvCxnSpPr>
                <p:spPr>
                  <a:xfrm flipH="1" flipV="1">
                    <a:off x="2756856" y="2124073"/>
                    <a:ext cx="942331" cy="1772043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" name="5-Point Star 4"/>
                <p:cNvSpPr/>
                <p:nvPr/>
              </p:nvSpPr>
              <p:spPr>
                <a:xfrm>
                  <a:off x="3095835" y="3682652"/>
                  <a:ext cx="304800" cy="381000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209" name="TextBox 8208"/>
          <p:cNvSpPr txBox="1"/>
          <p:nvPr/>
        </p:nvSpPr>
        <p:spPr>
          <a:xfrm>
            <a:off x="889099" y="5950803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211" name="Straight Arrow Connector 8210"/>
          <p:cNvCxnSpPr>
            <a:stCxn id="8209" idx="1"/>
          </p:cNvCxnSpPr>
          <p:nvPr/>
        </p:nvCxnSpPr>
        <p:spPr>
          <a:xfrm flipH="1">
            <a:off x="457200" y="6135469"/>
            <a:ext cx="4318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64873" y="2381071"/>
            <a:ext cx="3647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Time delay unable to</a:t>
            </a:r>
          </a:p>
          <a:p>
            <a:r>
              <a:rPr lang="en-US" dirty="0" smtClean="0"/>
              <a:t>distinguish 2 </a:t>
            </a:r>
            <a:r>
              <a:rPr lang="en-US" dirty="0" err="1" smtClean="0"/>
              <a:t>scatterers</a:t>
            </a:r>
            <a:r>
              <a:rPr lang="en-US" dirty="0" smtClean="0"/>
              <a:t>, but</a:t>
            </a:r>
          </a:p>
          <a:p>
            <a:r>
              <a:rPr lang="en-US" dirty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rgbClr val="FFFF00"/>
                </a:solidFill>
              </a:rPr>
              <a:t>ear-field amplitude</a:t>
            </a:r>
            <a:r>
              <a:rPr lang="en-US" dirty="0" smtClean="0"/>
              <a:t> changes can:</a:t>
            </a:r>
          </a:p>
          <a:p>
            <a:r>
              <a:rPr lang="en-US" dirty="0" smtClean="0">
                <a:latin typeface="Symbol" pitchFamily="18" charset="2"/>
              </a:rPr>
              <a:t>            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l/</a:t>
            </a:r>
            <a:r>
              <a:rPr lang="en-US" dirty="0" smtClean="0"/>
              <a:t>20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129231" y="1983721"/>
            <a:ext cx="1560158" cy="4237443"/>
            <a:chOff x="8316057" y="1905000"/>
            <a:chExt cx="1560158" cy="4237443"/>
          </a:xfrm>
        </p:grpSpPr>
        <p:grpSp>
          <p:nvGrpSpPr>
            <p:cNvPr id="105" name="Group 104"/>
            <p:cNvGrpSpPr/>
            <p:nvPr/>
          </p:nvGrpSpPr>
          <p:grpSpPr>
            <a:xfrm>
              <a:off x="8371817" y="1905000"/>
              <a:ext cx="988450" cy="4237443"/>
              <a:chOff x="7076417" y="1925827"/>
              <a:chExt cx="988450" cy="4237443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7076417" y="2200870"/>
                <a:ext cx="86383" cy="396240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7239000" y="1925827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Mig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(z)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8316057" y="2483708"/>
              <a:ext cx="1560158" cy="3472249"/>
            </a:xfrm>
            <a:custGeom>
              <a:avLst/>
              <a:gdLst>
                <a:gd name="connsiteX0" fmla="*/ 111251 w 1560158"/>
                <a:gd name="connsiteY0" fmla="*/ 0 h 3472249"/>
                <a:gd name="connsiteX1" fmla="*/ 40 w 1560158"/>
                <a:gd name="connsiteY1" fmla="*/ 247135 h 3472249"/>
                <a:gd name="connsiteX2" fmla="*/ 98894 w 1560158"/>
                <a:gd name="connsiteY2" fmla="*/ 432487 h 3472249"/>
                <a:gd name="connsiteX3" fmla="*/ 148321 w 1560158"/>
                <a:gd name="connsiteY3" fmla="*/ 667265 h 3472249"/>
                <a:gd name="connsiteX4" fmla="*/ 210105 w 1560158"/>
                <a:gd name="connsiteY4" fmla="*/ 877330 h 3472249"/>
                <a:gd name="connsiteX5" fmla="*/ 494311 w 1560158"/>
                <a:gd name="connsiteY5" fmla="*/ 1124465 h 3472249"/>
                <a:gd name="connsiteX6" fmla="*/ 1544635 w 1560158"/>
                <a:gd name="connsiteY6" fmla="*/ 1198606 h 3472249"/>
                <a:gd name="connsiteX7" fmla="*/ 1087435 w 1560158"/>
                <a:gd name="connsiteY7" fmla="*/ 1272746 h 3472249"/>
                <a:gd name="connsiteX8" fmla="*/ 605521 w 1560158"/>
                <a:gd name="connsiteY8" fmla="*/ 1371600 h 3472249"/>
                <a:gd name="connsiteX9" fmla="*/ 469597 w 1560158"/>
                <a:gd name="connsiteY9" fmla="*/ 1495168 h 3472249"/>
                <a:gd name="connsiteX10" fmla="*/ 494311 w 1560158"/>
                <a:gd name="connsiteY10" fmla="*/ 1964724 h 3472249"/>
                <a:gd name="connsiteX11" fmla="*/ 1309857 w 1560158"/>
                <a:gd name="connsiteY11" fmla="*/ 2100649 h 3472249"/>
                <a:gd name="connsiteX12" fmla="*/ 1519921 w 1560158"/>
                <a:gd name="connsiteY12" fmla="*/ 2137719 h 3472249"/>
                <a:gd name="connsiteX13" fmla="*/ 951511 w 1560158"/>
                <a:gd name="connsiteY13" fmla="*/ 2224216 h 3472249"/>
                <a:gd name="connsiteX14" fmla="*/ 617878 w 1560158"/>
                <a:gd name="connsiteY14" fmla="*/ 2310714 h 3472249"/>
                <a:gd name="connsiteX15" fmla="*/ 358386 w 1560158"/>
                <a:gd name="connsiteY15" fmla="*/ 2496065 h 3472249"/>
                <a:gd name="connsiteX16" fmla="*/ 173035 w 1560158"/>
                <a:gd name="connsiteY16" fmla="*/ 2804984 h 3472249"/>
                <a:gd name="connsiteX17" fmla="*/ 61824 w 1560158"/>
                <a:gd name="connsiteY17" fmla="*/ 3039762 h 3472249"/>
                <a:gd name="connsiteX18" fmla="*/ 123608 w 1560158"/>
                <a:gd name="connsiteY18" fmla="*/ 3472249 h 34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0158" h="3472249">
                  <a:moveTo>
                    <a:pt x="111251" y="0"/>
                  </a:moveTo>
                  <a:cubicBezTo>
                    <a:pt x="56675" y="87527"/>
                    <a:pt x="2099" y="175054"/>
                    <a:pt x="40" y="247135"/>
                  </a:cubicBezTo>
                  <a:cubicBezTo>
                    <a:pt x="-2019" y="319216"/>
                    <a:pt x="74181" y="362465"/>
                    <a:pt x="98894" y="432487"/>
                  </a:cubicBezTo>
                  <a:cubicBezTo>
                    <a:pt x="123607" y="502509"/>
                    <a:pt x="129786" y="593125"/>
                    <a:pt x="148321" y="667265"/>
                  </a:cubicBezTo>
                  <a:cubicBezTo>
                    <a:pt x="166856" y="741405"/>
                    <a:pt x="152440" y="801130"/>
                    <a:pt x="210105" y="877330"/>
                  </a:cubicBezTo>
                  <a:cubicBezTo>
                    <a:pt x="267770" y="953530"/>
                    <a:pt x="271889" y="1070919"/>
                    <a:pt x="494311" y="1124465"/>
                  </a:cubicBezTo>
                  <a:cubicBezTo>
                    <a:pt x="716733" y="1178011"/>
                    <a:pt x="1445781" y="1173893"/>
                    <a:pt x="1544635" y="1198606"/>
                  </a:cubicBezTo>
                  <a:cubicBezTo>
                    <a:pt x="1643489" y="1223319"/>
                    <a:pt x="1243954" y="1243914"/>
                    <a:pt x="1087435" y="1272746"/>
                  </a:cubicBezTo>
                  <a:cubicBezTo>
                    <a:pt x="930916" y="1301578"/>
                    <a:pt x="708494" y="1334530"/>
                    <a:pt x="605521" y="1371600"/>
                  </a:cubicBezTo>
                  <a:cubicBezTo>
                    <a:pt x="502548" y="1408670"/>
                    <a:pt x="488132" y="1396314"/>
                    <a:pt x="469597" y="1495168"/>
                  </a:cubicBezTo>
                  <a:cubicBezTo>
                    <a:pt x="451062" y="1594022"/>
                    <a:pt x="354268" y="1863811"/>
                    <a:pt x="494311" y="1964724"/>
                  </a:cubicBezTo>
                  <a:cubicBezTo>
                    <a:pt x="634354" y="2065637"/>
                    <a:pt x="1309857" y="2100649"/>
                    <a:pt x="1309857" y="2100649"/>
                  </a:cubicBezTo>
                  <a:cubicBezTo>
                    <a:pt x="1480792" y="2129482"/>
                    <a:pt x="1579645" y="2117125"/>
                    <a:pt x="1519921" y="2137719"/>
                  </a:cubicBezTo>
                  <a:cubicBezTo>
                    <a:pt x="1460197" y="2158313"/>
                    <a:pt x="1101851" y="2195384"/>
                    <a:pt x="951511" y="2224216"/>
                  </a:cubicBezTo>
                  <a:cubicBezTo>
                    <a:pt x="801171" y="2253048"/>
                    <a:pt x="716732" y="2265406"/>
                    <a:pt x="617878" y="2310714"/>
                  </a:cubicBezTo>
                  <a:cubicBezTo>
                    <a:pt x="519024" y="2356022"/>
                    <a:pt x="432526" y="2413687"/>
                    <a:pt x="358386" y="2496065"/>
                  </a:cubicBezTo>
                  <a:cubicBezTo>
                    <a:pt x="284246" y="2578443"/>
                    <a:pt x="222462" y="2714368"/>
                    <a:pt x="173035" y="2804984"/>
                  </a:cubicBezTo>
                  <a:cubicBezTo>
                    <a:pt x="123608" y="2895600"/>
                    <a:pt x="70062" y="2928551"/>
                    <a:pt x="61824" y="3039762"/>
                  </a:cubicBezTo>
                  <a:cubicBezTo>
                    <a:pt x="53586" y="3150973"/>
                    <a:pt x="88597" y="3311611"/>
                    <a:pt x="123608" y="3472249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00044" y="836204"/>
            <a:ext cx="3934156" cy="1238073"/>
            <a:chOff x="3000044" y="836204"/>
            <a:chExt cx="3934156" cy="1238073"/>
          </a:xfrm>
        </p:grpSpPr>
        <p:sp>
          <p:nvSpPr>
            <p:cNvPr id="28" name="Rectangle 27"/>
            <p:cNvSpPr/>
            <p:nvPr/>
          </p:nvSpPr>
          <p:spPr>
            <a:xfrm>
              <a:off x="3000044" y="836204"/>
              <a:ext cx="3159211" cy="1238073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 flipH="1">
              <a:off x="4770119" y="1165991"/>
              <a:ext cx="21640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110576" y="1523091"/>
            <a:ext cx="1391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Evanescent energy</a:t>
            </a:r>
            <a:endParaRPr lang="en-US" sz="105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2" y="2667000"/>
            <a:ext cx="1424998" cy="319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4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Rectangle 6165"/>
          <p:cNvSpPr/>
          <p:nvPr/>
        </p:nvSpPr>
        <p:spPr>
          <a:xfrm>
            <a:off x="3012988" y="810397"/>
            <a:ext cx="3159211" cy="123807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Near-field Propagation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solidFill>
                  <a:srgbClr val="FFFF00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/20 Resolution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rapezoid 54"/>
          <p:cNvSpPr/>
          <p:nvPr/>
        </p:nvSpPr>
        <p:spPr>
          <a:xfrm flipV="1">
            <a:off x="1958398" y="28866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apezoid 55"/>
          <p:cNvSpPr/>
          <p:nvPr/>
        </p:nvSpPr>
        <p:spPr>
          <a:xfrm flipV="1">
            <a:off x="1958398" y="33438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apezoid 56"/>
          <p:cNvSpPr/>
          <p:nvPr/>
        </p:nvSpPr>
        <p:spPr>
          <a:xfrm flipV="1">
            <a:off x="1958398" y="38010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apezoid 57"/>
          <p:cNvSpPr/>
          <p:nvPr/>
        </p:nvSpPr>
        <p:spPr>
          <a:xfrm flipV="1">
            <a:off x="1958398" y="42582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rapezoid 58"/>
          <p:cNvSpPr/>
          <p:nvPr/>
        </p:nvSpPr>
        <p:spPr>
          <a:xfrm flipV="1">
            <a:off x="1958398" y="47154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apezoid 59"/>
          <p:cNvSpPr/>
          <p:nvPr/>
        </p:nvSpPr>
        <p:spPr>
          <a:xfrm flipV="1">
            <a:off x="1970755" y="51726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apezoid 60"/>
          <p:cNvSpPr/>
          <p:nvPr/>
        </p:nvSpPr>
        <p:spPr>
          <a:xfrm flipV="1">
            <a:off x="1983112" y="56298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 flipH="1">
            <a:off x="4724400" y="685800"/>
            <a:ext cx="2164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30000" dirty="0" err="1" smtClean="0">
                <a:latin typeface="Symbol" pitchFamily="18" charset="2"/>
                <a:cs typeface="Times New Roman" pitchFamily="18" charset="0"/>
              </a:rPr>
              <a:t>wt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xg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165362" y="6396335"/>
            <a:ext cx="415923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007422" y="5858470"/>
            <a:ext cx="5645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Symbol" pitchFamily="18" charset="2"/>
              </a:rPr>
              <a:t>l</a:t>
            </a:r>
            <a:endParaRPr lang="en-US" sz="5400" dirty="0">
              <a:latin typeface="Symbol" pitchFamily="18" charset="2"/>
            </a:endParaRPr>
          </a:p>
        </p:txBody>
      </p:sp>
      <p:sp>
        <p:nvSpPr>
          <p:cNvPr id="122" name="TextBox 121"/>
          <p:cNvSpPr txBox="1"/>
          <p:nvPr/>
        </p:nvSpPr>
        <p:spPr>
          <a:xfrm flipH="1">
            <a:off x="4770119" y="1156386"/>
            <a:ext cx="2164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56" name="Straight Connector 6155"/>
          <p:cNvCxnSpPr/>
          <p:nvPr/>
        </p:nvCxnSpPr>
        <p:spPr>
          <a:xfrm>
            <a:off x="4712043" y="1391507"/>
            <a:ext cx="4572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 flipH="1">
            <a:off x="3081362" y="1106269"/>
            <a:ext cx="216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g|x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)=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rapezoid 152"/>
          <p:cNvSpPr/>
          <p:nvPr/>
        </p:nvSpPr>
        <p:spPr>
          <a:xfrm flipV="1">
            <a:off x="1968843" y="31118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rapezoid 153"/>
          <p:cNvSpPr/>
          <p:nvPr/>
        </p:nvSpPr>
        <p:spPr>
          <a:xfrm flipV="1">
            <a:off x="1966931" y="35690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rapezoid 154"/>
          <p:cNvSpPr/>
          <p:nvPr/>
        </p:nvSpPr>
        <p:spPr>
          <a:xfrm flipV="1">
            <a:off x="1965019" y="40262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rapezoid 155"/>
          <p:cNvSpPr/>
          <p:nvPr/>
        </p:nvSpPr>
        <p:spPr>
          <a:xfrm flipV="1">
            <a:off x="1963107" y="44834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rapezoid 156"/>
          <p:cNvSpPr/>
          <p:nvPr/>
        </p:nvSpPr>
        <p:spPr>
          <a:xfrm flipV="1">
            <a:off x="1961195" y="49406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rapezoid 157"/>
          <p:cNvSpPr/>
          <p:nvPr/>
        </p:nvSpPr>
        <p:spPr>
          <a:xfrm flipV="1">
            <a:off x="1959283" y="53978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33400" y="2886670"/>
            <a:ext cx="2895600" cy="2828330"/>
            <a:chOff x="533400" y="2886670"/>
            <a:chExt cx="2895600" cy="2828330"/>
          </a:xfrm>
        </p:grpSpPr>
        <p:cxnSp>
          <p:nvCxnSpPr>
            <p:cNvPr id="130" name="Straight Arrow Connector 129"/>
            <p:cNvCxnSpPr>
              <a:endCxn id="56" idx="3"/>
            </p:cNvCxnSpPr>
            <p:nvPr/>
          </p:nvCxnSpPr>
          <p:spPr>
            <a:xfrm flipH="1" flipV="1">
              <a:off x="2167948" y="3420070"/>
              <a:ext cx="1080287" cy="504233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533400" y="2886670"/>
              <a:ext cx="2895600" cy="2828330"/>
              <a:chOff x="533400" y="2886670"/>
              <a:chExt cx="2895600" cy="2828330"/>
            </a:xfrm>
          </p:grpSpPr>
          <p:cxnSp>
            <p:nvCxnSpPr>
              <p:cNvPr id="87" name="Straight Connector 86"/>
              <p:cNvCxnSpPr>
                <a:endCxn id="55" idx="1"/>
              </p:cNvCxnSpPr>
              <p:nvPr/>
            </p:nvCxnSpPr>
            <p:spPr>
              <a:xfrm>
                <a:off x="533400" y="2962870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33400" y="3418011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533400" y="3873152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33400" y="4328293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33400" y="4783434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533400" y="5238575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33400" y="569371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Freeform 98"/>
              <p:cNvSpPr/>
              <p:nvPr/>
            </p:nvSpPr>
            <p:spPr>
              <a:xfrm>
                <a:off x="1441621" y="4256210"/>
                <a:ext cx="234779" cy="74141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533400" y="45472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533400" y="4102443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533400" y="36328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533400" y="31756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533400" y="50044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533400" y="54616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Freeform 172"/>
              <p:cNvSpPr/>
              <p:nvPr/>
            </p:nvSpPr>
            <p:spPr>
              <a:xfrm>
                <a:off x="1414850" y="4026242"/>
                <a:ext cx="261550" cy="7550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1388077" y="3657600"/>
                <a:ext cx="234779" cy="215552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1361305" y="3569042"/>
                <a:ext cx="220359" cy="7550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1346890" y="3343870"/>
                <a:ext cx="208007" cy="72082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1320118" y="3111842"/>
                <a:ext cx="234779" cy="7550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1293346" y="2886670"/>
                <a:ext cx="226535" cy="72082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1410728" y="4483442"/>
                <a:ext cx="265672" cy="61785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1406608" y="4559643"/>
                <a:ext cx="269792" cy="22859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1402492" y="4946409"/>
                <a:ext cx="243015" cy="4571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1377778" y="5188284"/>
                <a:ext cx="203886" cy="55100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1346886" y="5397842"/>
                <a:ext cx="208012" cy="48737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1334529" y="5629869"/>
                <a:ext cx="220370" cy="59725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2165363" y="2962870"/>
                <a:ext cx="1263637" cy="2752130"/>
                <a:chOff x="2165363" y="2962870"/>
                <a:chExt cx="1263637" cy="2752130"/>
              </a:xfrm>
            </p:grpSpPr>
            <p:grpSp>
              <p:nvGrpSpPr>
                <p:cNvPr id="8203" name="Group 8202"/>
                <p:cNvGrpSpPr/>
                <p:nvPr/>
              </p:nvGrpSpPr>
              <p:grpSpPr>
                <a:xfrm>
                  <a:off x="2167948" y="2971800"/>
                  <a:ext cx="1261052" cy="2743200"/>
                  <a:chOff x="2167948" y="2962870"/>
                  <a:chExt cx="1261052" cy="2743200"/>
                </a:xfrm>
              </p:grpSpPr>
              <p:sp>
                <p:nvSpPr>
                  <p:cNvPr id="148" name="5-Point Star 147"/>
                  <p:cNvSpPr/>
                  <p:nvPr/>
                </p:nvSpPr>
                <p:spPr>
                  <a:xfrm>
                    <a:off x="3124200" y="4524970"/>
                    <a:ext cx="304800" cy="381000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7" name="Straight Arrow Connector 126"/>
                  <p:cNvCxnSpPr>
                    <a:endCxn id="55" idx="3"/>
                  </p:cNvCxnSpPr>
                  <p:nvPr/>
                </p:nvCxnSpPr>
                <p:spPr>
                  <a:xfrm flipH="1" flipV="1">
                    <a:off x="2167948" y="2962870"/>
                    <a:ext cx="1108652" cy="178693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Arrow Connector 187"/>
                  <p:cNvCxnSpPr>
                    <a:endCxn id="56" idx="3"/>
                  </p:cNvCxnSpPr>
                  <p:nvPr/>
                </p:nvCxnSpPr>
                <p:spPr>
                  <a:xfrm flipH="1" flipV="1">
                    <a:off x="2167948" y="3420070"/>
                    <a:ext cx="1108652" cy="131101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Arrow Connector 190"/>
                  <p:cNvCxnSpPr/>
                  <p:nvPr/>
                </p:nvCxnSpPr>
                <p:spPr>
                  <a:xfrm flipH="1" flipV="1">
                    <a:off x="2211716" y="3877271"/>
                    <a:ext cx="1064884" cy="88410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Arrow Connector 193"/>
                  <p:cNvCxnSpPr>
                    <a:endCxn id="59" idx="3"/>
                  </p:cNvCxnSpPr>
                  <p:nvPr/>
                </p:nvCxnSpPr>
                <p:spPr>
                  <a:xfrm flipH="1">
                    <a:off x="2167948" y="4731084"/>
                    <a:ext cx="1108652" cy="6058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Arrow Connector 196"/>
                  <p:cNvCxnSpPr/>
                  <p:nvPr/>
                </p:nvCxnSpPr>
                <p:spPr>
                  <a:xfrm flipH="1">
                    <a:off x="2211716" y="4749800"/>
                    <a:ext cx="1064884" cy="41017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Arrow Connector 199"/>
                  <p:cNvCxnSpPr>
                    <a:endCxn id="61" idx="3"/>
                  </p:cNvCxnSpPr>
                  <p:nvPr/>
                </p:nvCxnSpPr>
                <p:spPr>
                  <a:xfrm flipH="1">
                    <a:off x="2192662" y="4761377"/>
                    <a:ext cx="1083938" cy="94469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Arrow Connector 91"/>
                  <p:cNvCxnSpPr>
                    <a:endCxn id="61" idx="3"/>
                  </p:cNvCxnSpPr>
                  <p:nvPr/>
                </p:nvCxnSpPr>
                <p:spPr>
                  <a:xfrm flipH="1">
                    <a:off x="2192662" y="4749800"/>
                    <a:ext cx="1083938" cy="95627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2167948" y="2962870"/>
                  <a:ext cx="1080287" cy="961433"/>
                  <a:chOff x="2710501" y="2158923"/>
                  <a:chExt cx="2160574" cy="1435108"/>
                </a:xfrm>
              </p:grpSpPr>
              <p:cxnSp>
                <p:nvCxnSpPr>
                  <p:cNvPr id="62" name="Straight Arrow Connector 61"/>
                  <p:cNvCxnSpPr>
                    <a:endCxn id="55" idx="3"/>
                  </p:cNvCxnSpPr>
                  <p:nvPr/>
                </p:nvCxnSpPr>
                <p:spPr>
                  <a:xfrm flipH="1" flipV="1">
                    <a:off x="2710501" y="2158923"/>
                    <a:ext cx="2160574" cy="1378242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/>
                  <p:nvPr/>
                </p:nvCxnSpPr>
                <p:spPr>
                  <a:xfrm flipH="1" flipV="1">
                    <a:off x="2798029" y="3537166"/>
                    <a:ext cx="2073046" cy="56865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oup 78"/>
                <p:cNvGrpSpPr/>
                <p:nvPr/>
              </p:nvGrpSpPr>
              <p:grpSpPr>
                <a:xfrm flipV="1">
                  <a:off x="2165363" y="3953470"/>
                  <a:ext cx="1082872" cy="1685330"/>
                  <a:chOff x="2710503" y="2124073"/>
                  <a:chExt cx="1082872" cy="1895997"/>
                </a:xfrm>
              </p:grpSpPr>
              <p:cxnSp>
                <p:nvCxnSpPr>
                  <p:cNvPr id="80" name="Straight Arrow Connector 79"/>
                  <p:cNvCxnSpPr>
                    <a:stCxn id="5" idx="2"/>
                  </p:cNvCxnSpPr>
                  <p:nvPr/>
                </p:nvCxnSpPr>
                <p:spPr>
                  <a:xfrm flipH="1" flipV="1">
                    <a:off x="2710503" y="3124198"/>
                    <a:ext cx="988684" cy="771918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/>
                  <p:nvPr/>
                </p:nvCxnSpPr>
                <p:spPr>
                  <a:xfrm flipH="1" flipV="1">
                    <a:off x="2744498" y="2662748"/>
                    <a:ext cx="1048877" cy="1357322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/>
                  <p:cNvCxnSpPr>
                    <a:stCxn id="5" idx="2"/>
                  </p:cNvCxnSpPr>
                  <p:nvPr/>
                </p:nvCxnSpPr>
                <p:spPr>
                  <a:xfrm flipH="1" flipV="1">
                    <a:off x="2756856" y="2124073"/>
                    <a:ext cx="942331" cy="1772043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" name="5-Point Star 4"/>
                <p:cNvSpPr/>
                <p:nvPr/>
              </p:nvSpPr>
              <p:spPr>
                <a:xfrm>
                  <a:off x="3095835" y="3682652"/>
                  <a:ext cx="304800" cy="381000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209" name="TextBox 8208"/>
          <p:cNvSpPr txBox="1"/>
          <p:nvPr/>
        </p:nvSpPr>
        <p:spPr>
          <a:xfrm>
            <a:off x="889099" y="5950803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211" name="Straight Arrow Connector 8210"/>
          <p:cNvCxnSpPr>
            <a:stCxn id="8209" idx="1"/>
          </p:cNvCxnSpPr>
          <p:nvPr/>
        </p:nvCxnSpPr>
        <p:spPr>
          <a:xfrm flipH="1">
            <a:off x="457200" y="6135469"/>
            <a:ext cx="4318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64873" y="2381071"/>
            <a:ext cx="3647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Time delay unable to</a:t>
            </a:r>
          </a:p>
          <a:p>
            <a:r>
              <a:rPr lang="en-US" dirty="0" smtClean="0"/>
              <a:t>distinguish 2 </a:t>
            </a:r>
            <a:r>
              <a:rPr lang="en-US" dirty="0" err="1" smtClean="0"/>
              <a:t>scatterers</a:t>
            </a:r>
            <a:r>
              <a:rPr lang="en-US" dirty="0" smtClean="0"/>
              <a:t>, but</a:t>
            </a:r>
          </a:p>
          <a:p>
            <a:r>
              <a:rPr lang="en-US" dirty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rgbClr val="FFFF00"/>
                </a:solidFill>
              </a:rPr>
              <a:t>ear-field amplitude</a:t>
            </a:r>
            <a:r>
              <a:rPr lang="en-US" dirty="0" smtClean="0"/>
              <a:t> changes can:</a:t>
            </a:r>
          </a:p>
          <a:p>
            <a:r>
              <a:rPr lang="en-US" dirty="0" smtClean="0">
                <a:latin typeface="Symbol" pitchFamily="18" charset="2"/>
              </a:rPr>
              <a:t>            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l/</a:t>
            </a:r>
            <a:r>
              <a:rPr lang="en-US" dirty="0" smtClean="0"/>
              <a:t>20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129231" y="1983721"/>
            <a:ext cx="1560158" cy="4237443"/>
            <a:chOff x="8316057" y="1905000"/>
            <a:chExt cx="1560158" cy="4237443"/>
          </a:xfrm>
        </p:grpSpPr>
        <p:grpSp>
          <p:nvGrpSpPr>
            <p:cNvPr id="105" name="Group 104"/>
            <p:cNvGrpSpPr/>
            <p:nvPr/>
          </p:nvGrpSpPr>
          <p:grpSpPr>
            <a:xfrm>
              <a:off x="8371817" y="1905000"/>
              <a:ext cx="988450" cy="4237443"/>
              <a:chOff x="7076417" y="1925827"/>
              <a:chExt cx="988450" cy="4237443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7076417" y="2200870"/>
                <a:ext cx="86383" cy="396240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7239000" y="1925827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Mig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(z)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8316057" y="2483708"/>
              <a:ext cx="1560158" cy="3472249"/>
            </a:xfrm>
            <a:custGeom>
              <a:avLst/>
              <a:gdLst>
                <a:gd name="connsiteX0" fmla="*/ 111251 w 1560158"/>
                <a:gd name="connsiteY0" fmla="*/ 0 h 3472249"/>
                <a:gd name="connsiteX1" fmla="*/ 40 w 1560158"/>
                <a:gd name="connsiteY1" fmla="*/ 247135 h 3472249"/>
                <a:gd name="connsiteX2" fmla="*/ 98894 w 1560158"/>
                <a:gd name="connsiteY2" fmla="*/ 432487 h 3472249"/>
                <a:gd name="connsiteX3" fmla="*/ 148321 w 1560158"/>
                <a:gd name="connsiteY3" fmla="*/ 667265 h 3472249"/>
                <a:gd name="connsiteX4" fmla="*/ 210105 w 1560158"/>
                <a:gd name="connsiteY4" fmla="*/ 877330 h 3472249"/>
                <a:gd name="connsiteX5" fmla="*/ 494311 w 1560158"/>
                <a:gd name="connsiteY5" fmla="*/ 1124465 h 3472249"/>
                <a:gd name="connsiteX6" fmla="*/ 1544635 w 1560158"/>
                <a:gd name="connsiteY6" fmla="*/ 1198606 h 3472249"/>
                <a:gd name="connsiteX7" fmla="*/ 1087435 w 1560158"/>
                <a:gd name="connsiteY7" fmla="*/ 1272746 h 3472249"/>
                <a:gd name="connsiteX8" fmla="*/ 605521 w 1560158"/>
                <a:gd name="connsiteY8" fmla="*/ 1371600 h 3472249"/>
                <a:gd name="connsiteX9" fmla="*/ 469597 w 1560158"/>
                <a:gd name="connsiteY9" fmla="*/ 1495168 h 3472249"/>
                <a:gd name="connsiteX10" fmla="*/ 494311 w 1560158"/>
                <a:gd name="connsiteY10" fmla="*/ 1964724 h 3472249"/>
                <a:gd name="connsiteX11" fmla="*/ 1309857 w 1560158"/>
                <a:gd name="connsiteY11" fmla="*/ 2100649 h 3472249"/>
                <a:gd name="connsiteX12" fmla="*/ 1519921 w 1560158"/>
                <a:gd name="connsiteY12" fmla="*/ 2137719 h 3472249"/>
                <a:gd name="connsiteX13" fmla="*/ 951511 w 1560158"/>
                <a:gd name="connsiteY13" fmla="*/ 2224216 h 3472249"/>
                <a:gd name="connsiteX14" fmla="*/ 617878 w 1560158"/>
                <a:gd name="connsiteY14" fmla="*/ 2310714 h 3472249"/>
                <a:gd name="connsiteX15" fmla="*/ 358386 w 1560158"/>
                <a:gd name="connsiteY15" fmla="*/ 2496065 h 3472249"/>
                <a:gd name="connsiteX16" fmla="*/ 173035 w 1560158"/>
                <a:gd name="connsiteY16" fmla="*/ 2804984 h 3472249"/>
                <a:gd name="connsiteX17" fmla="*/ 61824 w 1560158"/>
                <a:gd name="connsiteY17" fmla="*/ 3039762 h 3472249"/>
                <a:gd name="connsiteX18" fmla="*/ 123608 w 1560158"/>
                <a:gd name="connsiteY18" fmla="*/ 3472249 h 34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0158" h="3472249">
                  <a:moveTo>
                    <a:pt x="111251" y="0"/>
                  </a:moveTo>
                  <a:cubicBezTo>
                    <a:pt x="56675" y="87527"/>
                    <a:pt x="2099" y="175054"/>
                    <a:pt x="40" y="247135"/>
                  </a:cubicBezTo>
                  <a:cubicBezTo>
                    <a:pt x="-2019" y="319216"/>
                    <a:pt x="74181" y="362465"/>
                    <a:pt x="98894" y="432487"/>
                  </a:cubicBezTo>
                  <a:cubicBezTo>
                    <a:pt x="123607" y="502509"/>
                    <a:pt x="129786" y="593125"/>
                    <a:pt x="148321" y="667265"/>
                  </a:cubicBezTo>
                  <a:cubicBezTo>
                    <a:pt x="166856" y="741405"/>
                    <a:pt x="152440" y="801130"/>
                    <a:pt x="210105" y="877330"/>
                  </a:cubicBezTo>
                  <a:cubicBezTo>
                    <a:pt x="267770" y="953530"/>
                    <a:pt x="271889" y="1070919"/>
                    <a:pt x="494311" y="1124465"/>
                  </a:cubicBezTo>
                  <a:cubicBezTo>
                    <a:pt x="716733" y="1178011"/>
                    <a:pt x="1445781" y="1173893"/>
                    <a:pt x="1544635" y="1198606"/>
                  </a:cubicBezTo>
                  <a:cubicBezTo>
                    <a:pt x="1643489" y="1223319"/>
                    <a:pt x="1243954" y="1243914"/>
                    <a:pt x="1087435" y="1272746"/>
                  </a:cubicBezTo>
                  <a:cubicBezTo>
                    <a:pt x="930916" y="1301578"/>
                    <a:pt x="708494" y="1334530"/>
                    <a:pt x="605521" y="1371600"/>
                  </a:cubicBezTo>
                  <a:cubicBezTo>
                    <a:pt x="502548" y="1408670"/>
                    <a:pt x="488132" y="1396314"/>
                    <a:pt x="469597" y="1495168"/>
                  </a:cubicBezTo>
                  <a:cubicBezTo>
                    <a:pt x="451062" y="1594022"/>
                    <a:pt x="354268" y="1863811"/>
                    <a:pt x="494311" y="1964724"/>
                  </a:cubicBezTo>
                  <a:cubicBezTo>
                    <a:pt x="634354" y="2065637"/>
                    <a:pt x="1309857" y="2100649"/>
                    <a:pt x="1309857" y="2100649"/>
                  </a:cubicBezTo>
                  <a:cubicBezTo>
                    <a:pt x="1480792" y="2129482"/>
                    <a:pt x="1579645" y="2117125"/>
                    <a:pt x="1519921" y="2137719"/>
                  </a:cubicBezTo>
                  <a:cubicBezTo>
                    <a:pt x="1460197" y="2158313"/>
                    <a:pt x="1101851" y="2195384"/>
                    <a:pt x="951511" y="2224216"/>
                  </a:cubicBezTo>
                  <a:cubicBezTo>
                    <a:pt x="801171" y="2253048"/>
                    <a:pt x="716732" y="2265406"/>
                    <a:pt x="617878" y="2310714"/>
                  </a:cubicBezTo>
                  <a:cubicBezTo>
                    <a:pt x="519024" y="2356022"/>
                    <a:pt x="432526" y="2413687"/>
                    <a:pt x="358386" y="2496065"/>
                  </a:cubicBezTo>
                  <a:cubicBezTo>
                    <a:pt x="284246" y="2578443"/>
                    <a:pt x="222462" y="2714368"/>
                    <a:pt x="173035" y="2804984"/>
                  </a:cubicBezTo>
                  <a:cubicBezTo>
                    <a:pt x="123608" y="2895600"/>
                    <a:pt x="70062" y="2928551"/>
                    <a:pt x="61824" y="3039762"/>
                  </a:cubicBezTo>
                  <a:cubicBezTo>
                    <a:pt x="53586" y="3150973"/>
                    <a:pt x="88597" y="3311611"/>
                    <a:pt x="123608" y="3472249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00044" y="836204"/>
            <a:ext cx="3934156" cy="1238073"/>
            <a:chOff x="3000044" y="836204"/>
            <a:chExt cx="3934156" cy="1238073"/>
          </a:xfrm>
        </p:grpSpPr>
        <p:sp>
          <p:nvSpPr>
            <p:cNvPr id="28" name="Rectangle 27"/>
            <p:cNvSpPr/>
            <p:nvPr/>
          </p:nvSpPr>
          <p:spPr>
            <a:xfrm>
              <a:off x="3000044" y="836204"/>
              <a:ext cx="3159211" cy="1238073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 flipH="1">
              <a:off x="4770119" y="1165991"/>
              <a:ext cx="21640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110576" y="1523091"/>
            <a:ext cx="1391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Evanescent energy</a:t>
            </a:r>
            <a:endParaRPr lang="en-US" sz="1050" dirty="0"/>
          </a:p>
        </p:txBody>
      </p:sp>
      <p:grpSp>
        <p:nvGrpSpPr>
          <p:cNvPr id="3" name="Group 2"/>
          <p:cNvGrpSpPr/>
          <p:nvPr/>
        </p:nvGrpSpPr>
        <p:grpSpPr>
          <a:xfrm>
            <a:off x="3081362" y="3657600"/>
            <a:ext cx="362111" cy="1295400"/>
            <a:chOff x="3081362" y="3657600"/>
            <a:chExt cx="362111" cy="1295400"/>
          </a:xfrm>
        </p:grpSpPr>
        <p:sp>
          <p:nvSpPr>
            <p:cNvPr id="2" name="Oval 1"/>
            <p:cNvSpPr/>
            <p:nvPr/>
          </p:nvSpPr>
          <p:spPr>
            <a:xfrm>
              <a:off x="3081362" y="3657600"/>
              <a:ext cx="319273" cy="444151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124200" y="4508849"/>
              <a:ext cx="319273" cy="444151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00635" y="3879676"/>
            <a:ext cx="5438565" cy="851249"/>
            <a:chOff x="3400635" y="3879676"/>
            <a:chExt cx="5438565" cy="851249"/>
          </a:xfrm>
        </p:grpSpPr>
        <p:sp>
          <p:nvSpPr>
            <p:cNvPr id="4" name="5-Point Star 3"/>
            <p:cNvSpPr/>
            <p:nvPr/>
          </p:nvSpPr>
          <p:spPr>
            <a:xfrm>
              <a:off x="8381622" y="4026243"/>
              <a:ext cx="457578" cy="533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endCxn id="2" idx="6"/>
            </p:cNvCxnSpPr>
            <p:nvPr/>
          </p:nvCxnSpPr>
          <p:spPr>
            <a:xfrm flipH="1" flipV="1">
              <a:off x="3400635" y="3879676"/>
              <a:ext cx="5057565" cy="45479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90" idx="6"/>
            </p:cNvCxnSpPr>
            <p:nvPr/>
          </p:nvCxnSpPr>
          <p:spPr>
            <a:xfrm flipH="1">
              <a:off x="3443473" y="4334470"/>
              <a:ext cx="5014727" cy="396455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3604672" y="5159978"/>
            <a:ext cx="3634328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source is in </a:t>
            </a:r>
            <a:r>
              <a:rPr lang="en-US" dirty="0" err="1" smtClean="0"/>
              <a:t>farfield</a:t>
            </a:r>
            <a:r>
              <a:rPr lang="en-US" dirty="0" smtClean="0"/>
              <a:t> of </a:t>
            </a:r>
            <a:r>
              <a:rPr lang="en-US" dirty="0" err="1" smtClean="0"/>
              <a:t>scatterers</a:t>
            </a:r>
            <a:endParaRPr lang="en-US" dirty="0" smtClean="0"/>
          </a:p>
          <a:p>
            <a:pPr algn="ctr"/>
            <a:r>
              <a:rPr lang="en-US" dirty="0" smtClean="0"/>
              <a:t>&amp; geophones in </a:t>
            </a:r>
            <a:r>
              <a:rPr lang="en-US" dirty="0" err="1" smtClean="0"/>
              <a:t>nearfield</a:t>
            </a:r>
            <a:r>
              <a:rPr lang="en-US" dirty="0" smtClean="0"/>
              <a:t>, </a:t>
            </a:r>
          </a:p>
          <a:p>
            <a:pPr algn="ctr"/>
            <a:r>
              <a:rPr lang="en-US" dirty="0" err="1"/>
              <a:t>s</a:t>
            </a:r>
            <a:r>
              <a:rPr lang="en-US" dirty="0" err="1" smtClean="0"/>
              <a:t>uperresolution</a:t>
            </a:r>
            <a:r>
              <a:rPr lang="en-US" dirty="0" smtClean="0"/>
              <a:t>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55" name="Trapezoid 54"/>
          <p:cNvSpPr/>
          <p:nvPr/>
        </p:nvSpPr>
        <p:spPr>
          <a:xfrm flipV="1">
            <a:off x="1958398" y="28866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apezoid 55"/>
          <p:cNvSpPr/>
          <p:nvPr/>
        </p:nvSpPr>
        <p:spPr>
          <a:xfrm flipV="1">
            <a:off x="1958398" y="33438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apezoid 56"/>
          <p:cNvSpPr/>
          <p:nvPr/>
        </p:nvSpPr>
        <p:spPr>
          <a:xfrm flipV="1">
            <a:off x="1958398" y="38010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rapezoid 57"/>
          <p:cNvSpPr/>
          <p:nvPr/>
        </p:nvSpPr>
        <p:spPr>
          <a:xfrm flipV="1">
            <a:off x="1958398" y="42582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rapezoid 58"/>
          <p:cNvSpPr/>
          <p:nvPr/>
        </p:nvSpPr>
        <p:spPr>
          <a:xfrm flipV="1">
            <a:off x="1958398" y="47154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apezoid 59"/>
          <p:cNvSpPr/>
          <p:nvPr/>
        </p:nvSpPr>
        <p:spPr>
          <a:xfrm flipV="1">
            <a:off x="1970755" y="51726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apezoid 60"/>
          <p:cNvSpPr/>
          <p:nvPr/>
        </p:nvSpPr>
        <p:spPr>
          <a:xfrm flipV="1">
            <a:off x="1983112" y="5629870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165362" y="6396335"/>
            <a:ext cx="415923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007422" y="5858470"/>
            <a:ext cx="5645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Symbol" pitchFamily="18" charset="2"/>
              </a:rPr>
              <a:t>l</a:t>
            </a:r>
            <a:endParaRPr lang="en-US" sz="5400" dirty="0">
              <a:latin typeface="Symbol" pitchFamily="18" charset="2"/>
            </a:endParaRPr>
          </a:p>
        </p:txBody>
      </p:sp>
      <p:sp>
        <p:nvSpPr>
          <p:cNvPr id="153" name="Trapezoid 152"/>
          <p:cNvSpPr/>
          <p:nvPr/>
        </p:nvSpPr>
        <p:spPr>
          <a:xfrm flipV="1">
            <a:off x="1968843" y="31118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rapezoid 153"/>
          <p:cNvSpPr/>
          <p:nvPr/>
        </p:nvSpPr>
        <p:spPr>
          <a:xfrm flipV="1">
            <a:off x="1966931" y="35690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rapezoid 154"/>
          <p:cNvSpPr/>
          <p:nvPr/>
        </p:nvSpPr>
        <p:spPr>
          <a:xfrm flipV="1">
            <a:off x="1965019" y="40262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rapezoid 155"/>
          <p:cNvSpPr/>
          <p:nvPr/>
        </p:nvSpPr>
        <p:spPr>
          <a:xfrm flipV="1">
            <a:off x="1963107" y="44834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rapezoid 156"/>
          <p:cNvSpPr/>
          <p:nvPr/>
        </p:nvSpPr>
        <p:spPr>
          <a:xfrm flipV="1">
            <a:off x="1961195" y="49406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rapezoid 157"/>
          <p:cNvSpPr/>
          <p:nvPr/>
        </p:nvSpPr>
        <p:spPr>
          <a:xfrm flipV="1">
            <a:off x="1959283" y="5397843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33400" y="2886670"/>
            <a:ext cx="2895600" cy="2828330"/>
            <a:chOff x="533400" y="2886670"/>
            <a:chExt cx="2895600" cy="2828330"/>
          </a:xfrm>
        </p:grpSpPr>
        <p:cxnSp>
          <p:nvCxnSpPr>
            <p:cNvPr id="130" name="Straight Arrow Connector 129"/>
            <p:cNvCxnSpPr>
              <a:endCxn id="56" idx="3"/>
            </p:cNvCxnSpPr>
            <p:nvPr/>
          </p:nvCxnSpPr>
          <p:spPr>
            <a:xfrm flipH="1" flipV="1">
              <a:off x="2167948" y="3420070"/>
              <a:ext cx="1080287" cy="504233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533400" y="2886670"/>
              <a:ext cx="2895600" cy="2828330"/>
              <a:chOff x="533400" y="2886670"/>
              <a:chExt cx="2895600" cy="2828330"/>
            </a:xfrm>
          </p:grpSpPr>
          <p:cxnSp>
            <p:nvCxnSpPr>
              <p:cNvPr id="87" name="Straight Connector 86"/>
              <p:cNvCxnSpPr>
                <a:endCxn id="55" idx="1"/>
              </p:cNvCxnSpPr>
              <p:nvPr/>
            </p:nvCxnSpPr>
            <p:spPr>
              <a:xfrm>
                <a:off x="533400" y="2962870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33400" y="3418011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533400" y="3873152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33400" y="4328293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33400" y="4783434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533400" y="5238575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33400" y="569371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Freeform 98"/>
              <p:cNvSpPr/>
              <p:nvPr/>
            </p:nvSpPr>
            <p:spPr>
              <a:xfrm>
                <a:off x="1441621" y="4256210"/>
                <a:ext cx="234779" cy="74141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533400" y="45472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533400" y="4102443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533400" y="36328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533400" y="31756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533400" y="50044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533400" y="5461686"/>
                <a:ext cx="14440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Freeform 172"/>
              <p:cNvSpPr/>
              <p:nvPr/>
            </p:nvSpPr>
            <p:spPr>
              <a:xfrm>
                <a:off x="1414850" y="4026242"/>
                <a:ext cx="261550" cy="7550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1388077" y="3657600"/>
                <a:ext cx="234779" cy="215552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1361305" y="3569042"/>
                <a:ext cx="220359" cy="7550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1346890" y="3343870"/>
                <a:ext cx="208007" cy="72082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1320118" y="3111842"/>
                <a:ext cx="234779" cy="7550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1293346" y="2886670"/>
                <a:ext cx="226535" cy="72082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1410728" y="4483442"/>
                <a:ext cx="265672" cy="61785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1406608" y="4559643"/>
                <a:ext cx="269792" cy="22859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1402492" y="4946409"/>
                <a:ext cx="243015" cy="45719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1377778" y="5188284"/>
                <a:ext cx="203886" cy="55100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1346886" y="5397842"/>
                <a:ext cx="208012" cy="48737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1334529" y="5629869"/>
                <a:ext cx="220370" cy="59725"/>
              </a:xfrm>
              <a:custGeom>
                <a:avLst/>
                <a:gdLst>
                  <a:gd name="connsiteX0" fmla="*/ 0 w 222421"/>
                  <a:gd name="connsiteY0" fmla="*/ 358345 h 358345"/>
                  <a:gd name="connsiteX1" fmla="*/ 98854 w 222421"/>
                  <a:gd name="connsiteY1" fmla="*/ 0 h 358345"/>
                  <a:gd name="connsiteX2" fmla="*/ 222421 w 222421"/>
                  <a:gd name="connsiteY2" fmla="*/ 358345 h 35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421" h="358345">
                    <a:moveTo>
                      <a:pt x="0" y="358345"/>
                    </a:moveTo>
                    <a:cubicBezTo>
                      <a:pt x="30892" y="179172"/>
                      <a:pt x="61784" y="0"/>
                      <a:pt x="98854" y="0"/>
                    </a:cubicBezTo>
                    <a:cubicBezTo>
                      <a:pt x="135924" y="0"/>
                      <a:pt x="179172" y="179172"/>
                      <a:pt x="222421" y="358345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2165363" y="2962870"/>
                <a:ext cx="1263637" cy="2752130"/>
                <a:chOff x="2165363" y="2962870"/>
                <a:chExt cx="1263637" cy="2752130"/>
              </a:xfrm>
            </p:grpSpPr>
            <p:grpSp>
              <p:nvGrpSpPr>
                <p:cNvPr id="8203" name="Group 8202"/>
                <p:cNvGrpSpPr/>
                <p:nvPr/>
              </p:nvGrpSpPr>
              <p:grpSpPr>
                <a:xfrm>
                  <a:off x="2167948" y="2971800"/>
                  <a:ext cx="1261052" cy="2743200"/>
                  <a:chOff x="2167948" y="2962870"/>
                  <a:chExt cx="1261052" cy="2743200"/>
                </a:xfrm>
              </p:grpSpPr>
              <p:sp>
                <p:nvSpPr>
                  <p:cNvPr id="148" name="5-Point Star 147"/>
                  <p:cNvSpPr/>
                  <p:nvPr/>
                </p:nvSpPr>
                <p:spPr>
                  <a:xfrm>
                    <a:off x="3124200" y="4524970"/>
                    <a:ext cx="304800" cy="381000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7" name="Straight Arrow Connector 126"/>
                  <p:cNvCxnSpPr>
                    <a:endCxn id="55" idx="3"/>
                  </p:cNvCxnSpPr>
                  <p:nvPr/>
                </p:nvCxnSpPr>
                <p:spPr>
                  <a:xfrm flipH="1" flipV="1">
                    <a:off x="2167948" y="2962870"/>
                    <a:ext cx="1108652" cy="178693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Arrow Connector 187"/>
                  <p:cNvCxnSpPr>
                    <a:endCxn id="56" idx="3"/>
                  </p:cNvCxnSpPr>
                  <p:nvPr/>
                </p:nvCxnSpPr>
                <p:spPr>
                  <a:xfrm flipH="1" flipV="1">
                    <a:off x="2167948" y="3420070"/>
                    <a:ext cx="1108652" cy="131101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Arrow Connector 190"/>
                  <p:cNvCxnSpPr/>
                  <p:nvPr/>
                </p:nvCxnSpPr>
                <p:spPr>
                  <a:xfrm flipH="1" flipV="1">
                    <a:off x="2211716" y="3877271"/>
                    <a:ext cx="1064884" cy="88410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Arrow Connector 193"/>
                  <p:cNvCxnSpPr>
                    <a:endCxn id="59" idx="3"/>
                  </p:cNvCxnSpPr>
                  <p:nvPr/>
                </p:nvCxnSpPr>
                <p:spPr>
                  <a:xfrm flipH="1">
                    <a:off x="2167948" y="4731084"/>
                    <a:ext cx="1108652" cy="6058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Arrow Connector 196"/>
                  <p:cNvCxnSpPr/>
                  <p:nvPr/>
                </p:nvCxnSpPr>
                <p:spPr>
                  <a:xfrm flipH="1">
                    <a:off x="2211716" y="4749800"/>
                    <a:ext cx="1064884" cy="41017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Arrow Connector 199"/>
                  <p:cNvCxnSpPr>
                    <a:endCxn id="61" idx="3"/>
                  </p:cNvCxnSpPr>
                  <p:nvPr/>
                </p:nvCxnSpPr>
                <p:spPr>
                  <a:xfrm flipH="1">
                    <a:off x="2192662" y="4761377"/>
                    <a:ext cx="1083938" cy="94469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Arrow Connector 91"/>
                  <p:cNvCxnSpPr>
                    <a:endCxn id="61" idx="3"/>
                  </p:cNvCxnSpPr>
                  <p:nvPr/>
                </p:nvCxnSpPr>
                <p:spPr>
                  <a:xfrm flipH="1">
                    <a:off x="2192662" y="4749800"/>
                    <a:ext cx="1083938" cy="95627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2167948" y="2962870"/>
                  <a:ext cx="1080287" cy="961433"/>
                  <a:chOff x="2710501" y="2158923"/>
                  <a:chExt cx="2160574" cy="1435108"/>
                </a:xfrm>
              </p:grpSpPr>
              <p:cxnSp>
                <p:nvCxnSpPr>
                  <p:cNvPr id="62" name="Straight Arrow Connector 61"/>
                  <p:cNvCxnSpPr>
                    <a:endCxn id="55" idx="3"/>
                  </p:cNvCxnSpPr>
                  <p:nvPr/>
                </p:nvCxnSpPr>
                <p:spPr>
                  <a:xfrm flipH="1" flipV="1">
                    <a:off x="2710501" y="2158923"/>
                    <a:ext cx="2160574" cy="1378242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/>
                  <p:nvPr/>
                </p:nvCxnSpPr>
                <p:spPr>
                  <a:xfrm flipH="1" flipV="1">
                    <a:off x="2798029" y="3537166"/>
                    <a:ext cx="2073046" cy="56865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oup 78"/>
                <p:cNvGrpSpPr/>
                <p:nvPr/>
              </p:nvGrpSpPr>
              <p:grpSpPr>
                <a:xfrm flipV="1">
                  <a:off x="2165363" y="3953470"/>
                  <a:ext cx="1082872" cy="1685330"/>
                  <a:chOff x="2710503" y="2124073"/>
                  <a:chExt cx="1082872" cy="1895997"/>
                </a:xfrm>
              </p:grpSpPr>
              <p:cxnSp>
                <p:nvCxnSpPr>
                  <p:cNvPr id="80" name="Straight Arrow Connector 79"/>
                  <p:cNvCxnSpPr>
                    <a:stCxn id="5" idx="2"/>
                  </p:cNvCxnSpPr>
                  <p:nvPr/>
                </p:nvCxnSpPr>
                <p:spPr>
                  <a:xfrm flipH="1" flipV="1">
                    <a:off x="2710503" y="3124198"/>
                    <a:ext cx="988684" cy="771918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/>
                  <p:nvPr/>
                </p:nvCxnSpPr>
                <p:spPr>
                  <a:xfrm flipH="1" flipV="1">
                    <a:off x="2744498" y="2662748"/>
                    <a:ext cx="1048877" cy="1357322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/>
                  <p:cNvCxnSpPr>
                    <a:stCxn id="5" idx="2"/>
                  </p:cNvCxnSpPr>
                  <p:nvPr/>
                </p:nvCxnSpPr>
                <p:spPr>
                  <a:xfrm flipH="1" flipV="1">
                    <a:off x="2756856" y="2124073"/>
                    <a:ext cx="942331" cy="1772043"/>
                  </a:xfrm>
                  <a:prstGeom prst="straightConnector1">
                    <a:avLst/>
                  </a:prstGeom>
                  <a:ln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" name="5-Point Star 4"/>
                <p:cNvSpPr/>
                <p:nvPr/>
              </p:nvSpPr>
              <p:spPr>
                <a:xfrm>
                  <a:off x="3095835" y="3682652"/>
                  <a:ext cx="304800" cy="381000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209" name="TextBox 8208"/>
          <p:cNvSpPr txBox="1"/>
          <p:nvPr/>
        </p:nvSpPr>
        <p:spPr>
          <a:xfrm>
            <a:off x="889099" y="5950803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211" name="Straight Arrow Connector 8210"/>
          <p:cNvCxnSpPr>
            <a:stCxn id="8209" idx="1"/>
          </p:cNvCxnSpPr>
          <p:nvPr/>
        </p:nvCxnSpPr>
        <p:spPr>
          <a:xfrm flipH="1">
            <a:off x="457200" y="6135469"/>
            <a:ext cx="4318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129231" y="2377763"/>
            <a:ext cx="1560158" cy="3843401"/>
            <a:chOff x="8316057" y="2299042"/>
            <a:chExt cx="1560158" cy="3843401"/>
          </a:xfrm>
        </p:grpSpPr>
        <p:grpSp>
          <p:nvGrpSpPr>
            <p:cNvPr id="105" name="Group 104"/>
            <p:cNvGrpSpPr/>
            <p:nvPr/>
          </p:nvGrpSpPr>
          <p:grpSpPr>
            <a:xfrm>
              <a:off x="8340873" y="2299042"/>
              <a:ext cx="1033598" cy="3843401"/>
              <a:chOff x="7045473" y="2319869"/>
              <a:chExt cx="1033598" cy="3843401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7045473" y="2467570"/>
                <a:ext cx="117327" cy="369570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7253204" y="2319869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Mig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(z)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8316057" y="2483708"/>
              <a:ext cx="1560158" cy="3472249"/>
            </a:xfrm>
            <a:custGeom>
              <a:avLst/>
              <a:gdLst>
                <a:gd name="connsiteX0" fmla="*/ 111251 w 1560158"/>
                <a:gd name="connsiteY0" fmla="*/ 0 h 3472249"/>
                <a:gd name="connsiteX1" fmla="*/ 40 w 1560158"/>
                <a:gd name="connsiteY1" fmla="*/ 247135 h 3472249"/>
                <a:gd name="connsiteX2" fmla="*/ 98894 w 1560158"/>
                <a:gd name="connsiteY2" fmla="*/ 432487 h 3472249"/>
                <a:gd name="connsiteX3" fmla="*/ 148321 w 1560158"/>
                <a:gd name="connsiteY3" fmla="*/ 667265 h 3472249"/>
                <a:gd name="connsiteX4" fmla="*/ 210105 w 1560158"/>
                <a:gd name="connsiteY4" fmla="*/ 877330 h 3472249"/>
                <a:gd name="connsiteX5" fmla="*/ 494311 w 1560158"/>
                <a:gd name="connsiteY5" fmla="*/ 1124465 h 3472249"/>
                <a:gd name="connsiteX6" fmla="*/ 1544635 w 1560158"/>
                <a:gd name="connsiteY6" fmla="*/ 1198606 h 3472249"/>
                <a:gd name="connsiteX7" fmla="*/ 1087435 w 1560158"/>
                <a:gd name="connsiteY7" fmla="*/ 1272746 h 3472249"/>
                <a:gd name="connsiteX8" fmla="*/ 605521 w 1560158"/>
                <a:gd name="connsiteY8" fmla="*/ 1371600 h 3472249"/>
                <a:gd name="connsiteX9" fmla="*/ 469597 w 1560158"/>
                <a:gd name="connsiteY9" fmla="*/ 1495168 h 3472249"/>
                <a:gd name="connsiteX10" fmla="*/ 494311 w 1560158"/>
                <a:gd name="connsiteY10" fmla="*/ 1964724 h 3472249"/>
                <a:gd name="connsiteX11" fmla="*/ 1309857 w 1560158"/>
                <a:gd name="connsiteY11" fmla="*/ 2100649 h 3472249"/>
                <a:gd name="connsiteX12" fmla="*/ 1519921 w 1560158"/>
                <a:gd name="connsiteY12" fmla="*/ 2137719 h 3472249"/>
                <a:gd name="connsiteX13" fmla="*/ 951511 w 1560158"/>
                <a:gd name="connsiteY13" fmla="*/ 2224216 h 3472249"/>
                <a:gd name="connsiteX14" fmla="*/ 617878 w 1560158"/>
                <a:gd name="connsiteY14" fmla="*/ 2310714 h 3472249"/>
                <a:gd name="connsiteX15" fmla="*/ 358386 w 1560158"/>
                <a:gd name="connsiteY15" fmla="*/ 2496065 h 3472249"/>
                <a:gd name="connsiteX16" fmla="*/ 173035 w 1560158"/>
                <a:gd name="connsiteY16" fmla="*/ 2804984 h 3472249"/>
                <a:gd name="connsiteX17" fmla="*/ 61824 w 1560158"/>
                <a:gd name="connsiteY17" fmla="*/ 3039762 h 3472249"/>
                <a:gd name="connsiteX18" fmla="*/ 123608 w 1560158"/>
                <a:gd name="connsiteY18" fmla="*/ 3472249 h 34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0158" h="3472249">
                  <a:moveTo>
                    <a:pt x="111251" y="0"/>
                  </a:moveTo>
                  <a:cubicBezTo>
                    <a:pt x="56675" y="87527"/>
                    <a:pt x="2099" y="175054"/>
                    <a:pt x="40" y="247135"/>
                  </a:cubicBezTo>
                  <a:cubicBezTo>
                    <a:pt x="-2019" y="319216"/>
                    <a:pt x="74181" y="362465"/>
                    <a:pt x="98894" y="432487"/>
                  </a:cubicBezTo>
                  <a:cubicBezTo>
                    <a:pt x="123607" y="502509"/>
                    <a:pt x="129786" y="593125"/>
                    <a:pt x="148321" y="667265"/>
                  </a:cubicBezTo>
                  <a:cubicBezTo>
                    <a:pt x="166856" y="741405"/>
                    <a:pt x="152440" y="801130"/>
                    <a:pt x="210105" y="877330"/>
                  </a:cubicBezTo>
                  <a:cubicBezTo>
                    <a:pt x="267770" y="953530"/>
                    <a:pt x="271889" y="1070919"/>
                    <a:pt x="494311" y="1124465"/>
                  </a:cubicBezTo>
                  <a:cubicBezTo>
                    <a:pt x="716733" y="1178011"/>
                    <a:pt x="1445781" y="1173893"/>
                    <a:pt x="1544635" y="1198606"/>
                  </a:cubicBezTo>
                  <a:cubicBezTo>
                    <a:pt x="1643489" y="1223319"/>
                    <a:pt x="1243954" y="1243914"/>
                    <a:pt x="1087435" y="1272746"/>
                  </a:cubicBezTo>
                  <a:cubicBezTo>
                    <a:pt x="930916" y="1301578"/>
                    <a:pt x="708494" y="1334530"/>
                    <a:pt x="605521" y="1371600"/>
                  </a:cubicBezTo>
                  <a:cubicBezTo>
                    <a:pt x="502548" y="1408670"/>
                    <a:pt x="488132" y="1396314"/>
                    <a:pt x="469597" y="1495168"/>
                  </a:cubicBezTo>
                  <a:cubicBezTo>
                    <a:pt x="451062" y="1594022"/>
                    <a:pt x="354268" y="1863811"/>
                    <a:pt x="494311" y="1964724"/>
                  </a:cubicBezTo>
                  <a:cubicBezTo>
                    <a:pt x="634354" y="2065637"/>
                    <a:pt x="1309857" y="2100649"/>
                    <a:pt x="1309857" y="2100649"/>
                  </a:cubicBezTo>
                  <a:cubicBezTo>
                    <a:pt x="1480792" y="2129482"/>
                    <a:pt x="1579645" y="2117125"/>
                    <a:pt x="1519921" y="2137719"/>
                  </a:cubicBezTo>
                  <a:cubicBezTo>
                    <a:pt x="1460197" y="2158313"/>
                    <a:pt x="1101851" y="2195384"/>
                    <a:pt x="951511" y="2224216"/>
                  </a:cubicBezTo>
                  <a:cubicBezTo>
                    <a:pt x="801171" y="2253048"/>
                    <a:pt x="716732" y="2265406"/>
                    <a:pt x="617878" y="2310714"/>
                  </a:cubicBezTo>
                  <a:cubicBezTo>
                    <a:pt x="519024" y="2356022"/>
                    <a:pt x="432526" y="2413687"/>
                    <a:pt x="358386" y="2496065"/>
                  </a:cubicBezTo>
                  <a:cubicBezTo>
                    <a:pt x="284246" y="2578443"/>
                    <a:pt x="222462" y="2714368"/>
                    <a:pt x="173035" y="2804984"/>
                  </a:cubicBezTo>
                  <a:cubicBezTo>
                    <a:pt x="123608" y="2895600"/>
                    <a:pt x="70062" y="2928551"/>
                    <a:pt x="61824" y="3039762"/>
                  </a:cubicBezTo>
                  <a:cubicBezTo>
                    <a:pt x="53586" y="3150973"/>
                    <a:pt x="88597" y="3311611"/>
                    <a:pt x="123608" y="3472249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81362" y="3657600"/>
            <a:ext cx="362111" cy="1295400"/>
            <a:chOff x="3081362" y="3657600"/>
            <a:chExt cx="362111" cy="1295400"/>
          </a:xfrm>
        </p:grpSpPr>
        <p:sp>
          <p:nvSpPr>
            <p:cNvPr id="2" name="Oval 1"/>
            <p:cNvSpPr/>
            <p:nvPr/>
          </p:nvSpPr>
          <p:spPr>
            <a:xfrm>
              <a:off x="3081362" y="3657600"/>
              <a:ext cx="319273" cy="444151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124200" y="4508849"/>
              <a:ext cx="319273" cy="444151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00635" y="2258764"/>
            <a:ext cx="4912704" cy="2472161"/>
            <a:chOff x="3400635" y="2258764"/>
            <a:chExt cx="4912704" cy="2472161"/>
          </a:xfrm>
        </p:grpSpPr>
        <p:cxnSp>
          <p:nvCxnSpPr>
            <p:cNvPr id="7" name="Straight Arrow Connector 6"/>
            <p:cNvCxnSpPr>
              <a:endCxn id="2" idx="6"/>
            </p:cNvCxnSpPr>
            <p:nvPr/>
          </p:nvCxnSpPr>
          <p:spPr>
            <a:xfrm flipH="1">
              <a:off x="3400635" y="2525464"/>
              <a:ext cx="4600365" cy="135421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90" idx="6"/>
            </p:cNvCxnSpPr>
            <p:nvPr/>
          </p:nvCxnSpPr>
          <p:spPr>
            <a:xfrm flipH="1">
              <a:off x="3443473" y="2525464"/>
              <a:ext cx="4557527" cy="220546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5-Point Star 3"/>
            <p:cNvSpPr/>
            <p:nvPr/>
          </p:nvSpPr>
          <p:spPr>
            <a:xfrm>
              <a:off x="7855761" y="2258764"/>
              <a:ext cx="457578" cy="533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itle 1"/>
          <p:cNvSpPr txBox="1">
            <a:spLocks/>
          </p:cNvSpPr>
          <p:nvPr/>
        </p:nvSpPr>
        <p:spPr bwMode="auto">
          <a:xfrm>
            <a:off x="-990600" y="11430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Near-field Propagation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/20 Resolution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2562429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164157" y="4486870"/>
            <a:ext cx="3715761" cy="1761530"/>
            <a:chOff x="5164157" y="4486870"/>
            <a:chExt cx="3715761" cy="1761530"/>
          </a:xfrm>
        </p:grpSpPr>
        <p:sp>
          <p:nvSpPr>
            <p:cNvPr id="97" name="TextBox 96"/>
            <p:cNvSpPr txBox="1"/>
            <p:nvPr/>
          </p:nvSpPr>
          <p:spPr>
            <a:xfrm>
              <a:off x="5164157" y="5325070"/>
              <a:ext cx="3715761" cy="92333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If source is in </a:t>
              </a:r>
              <a:r>
                <a:rPr lang="en-US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near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field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of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scatterers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&amp; geophones in </a:t>
              </a:r>
              <a:r>
                <a:rPr lang="en-US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far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field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uperresolution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possible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62800" y="495300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reciprocity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022037" y="4486870"/>
              <a:ext cx="0" cy="8471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5217349" y="4029670"/>
            <a:ext cx="3561874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source is in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rfield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scatterers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geophones in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uperresolution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possible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 bwMode="auto">
          <a:xfrm>
            <a:off x="-990600" y="11430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Near-field Propagation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/20 Resolution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165362" y="6396335"/>
            <a:ext cx="415923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007422" y="5858470"/>
            <a:ext cx="5645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Symbol" pitchFamily="18" charset="2"/>
              </a:rPr>
              <a:t>l</a:t>
            </a:r>
            <a:endParaRPr lang="en-US" sz="5400" dirty="0">
              <a:latin typeface="Symbol" pitchFamily="18" charset="2"/>
            </a:endParaRPr>
          </a:p>
        </p:txBody>
      </p:sp>
      <p:cxnSp>
        <p:nvCxnSpPr>
          <p:cNvPr id="130" name="Straight Arrow Connector 129"/>
          <p:cNvCxnSpPr>
            <a:stCxn id="5" idx="1"/>
          </p:cNvCxnSpPr>
          <p:nvPr/>
        </p:nvCxnSpPr>
        <p:spPr>
          <a:xfrm flipH="1" flipV="1">
            <a:off x="2190751" y="3429001"/>
            <a:ext cx="905084" cy="399180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33400" y="2962870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33400" y="3418011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33400" y="3873152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33400" y="4328293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33400" y="4783434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33400" y="5238575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33400" y="5693716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eeform 98"/>
          <p:cNvSpPr/>
          <p:nvPr/>
        </p:nvSpPr>
        <p:spPr>
          <a:xfrm>
            <a:off x="1441621" y="4256210"/>
            <a:ext cx="234779" cy="74141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/>
          <p:nvPr/>
        </p:nvCxnSpPr>
        <p:spPr>
          <a:xfrm>
            <a:off x="533400" y="4547286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33400" y="4102443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533400" y="3632886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533400" y="3175686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533400" y="5004486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533400" y="5461686"/>
            <a:ext cx="144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Freeform 172"/>
          <p:cNvSpPr/>
          <p:nvPr/>
        </p:nvSpPr>
        <p:spPr>
          <a:xfrm>
            <a:off x="1414850" y="4026242"/>
            <a:ext cx="261550" cy="75509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1388077" y="3657600"/>
            <a:ext cx="234779" cy="215552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1361305" y="3569042"/>
            <a:ext cx="220359" cy="75509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1346890" y="3343870"/>
            <a:ext cx="208007" cy="72082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1320118" y="3111842"/>
            <a:ext cx="234779" cy="75509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1293346" y="2886670"/>
            <a:ext cx="226535" cy="72082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1410728" y="4483442"/>
            <a:ext cx="265672" cy="61785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1406608" y="4559643"/>
            <a:ext cx="269792" cy="228599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1402492" y="4946409"/>
            <a:ext cx="243015" cy="45719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1377778" y="5188284"/>
            <a:ext cx="203886" cy="55100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1346886" y="5397842"/>
            <a:ext cx="208012" cy="48737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1334529" y="5629869"/>
            <a:ext cx="220370" cy="59725"/>
          </a:xfrm>
          <a:custGeom>
            <a:avLst/>
            <a:gdLst>
              <a:gd name="connsiteX0" fmla="*/ 0 w 222421"/>
              <a:gd name="connsiteY0" fmla="*/ 358345 h 358345"/>
              <a:gd name="connsiteX1" fmla="*/ 98854 w 222421"/>
              <a:gd name="connsiteY1" fmla="*/ 0 h 358345"/>
              <a:gd name="connsiteX2" fmla="*/ 222421 w 222421"/>
              <a:gd name="connsiteY2" fmla="*/ 358345 h 3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21" h="358345">
                <a:moveTo>
                  <a:pt x="0" y="358345"/>
                </a:moveTo>
                <a:cubicBezTo>
                  <a:pt x="30892" y="179172"/>
                  <a:pt x="61784" y="0"/>
                  <a:pt x="98854" y="0"/>
                </a:cubicBezTo>
                <a:cubicBezTo>
                  <a:pt x="135924" y="0"/>
                  <a:pt x="179172" y="179172"/>
                  <a:pt x="222421" y="358345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5-Point Star 147"/>
          <p:cNvSpPr/>
          <p:nvPr/>
        </p:nvSpPr>
        <p:spPr>
          <a:xfrm>
            <a:off x="3124200" y="4533900"/>
            <a:ext cx="304800" cy="381000"/>
          </a:xfrm>
          <a:prstGeom prst="star5">
            <a:avLst/>
          </a:prstGeom>
          <a:solidFill>
            <a:schemeClr val="tx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stCxn id="90" idx="1"/>
          </p:cNvCxnSpPr>
          <p:nvPr/>
        </p:nvCxnSpPr>
        <p:spPr>
          <a:xfrm flipH="1" flipV="1">
            <a:off x="2167948" y="2971800"/>
            <a:ext cx="1003008" cy="160209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H="1" flipV="1">
            <a:off x="2190750" y="3437930"/>
            <a:ext cx="1108652" cy="131101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48" idx="1"/>
          </p:cNvCxnSpPr>
          <p:nvPr/>
        </p:nvCxnSpPr>
        <p:spPr>
          <a:xfrm flipH="1" flipV="1">
            <a:off x="2211716" y="3886201"/>
            <a:ext cx="912484" cy="79322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2167948" y="4740014"/>
            <a:ext cx="1108652" cy="6058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90" idx="2"/>
          </p:cNvCxnSpPr>
          <p:nvPr/>
        </p:nvCxnSpPr>
        <p:spPr>
          <a:xfrm flipH="1">
            <a:off x="2211716" y="4730925"/>
            <a:ext cx="912484" cy="4379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2192662" y="4910435"/>
            <a:ext cx="888700" cy="80456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" idx="1"/>
          </p:cNvCxnSpPr>
          <p:nvPr/>
        </p:nvCxnSpPr>
        <p:spPr>
          <a:xfrm flipH="1" flipV="1">
            <a:off x="2167949" y="2962870"/>
            <a:ext cx="960169" cy="759774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2211712" y="3886207"/>
            <a:ext cx="1036523" cy="38096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" idx="2"/>
          </p:cNvCxnSpPr>
          <p:nvPr/>
        </p:nvCxnSpPr>
        <p:spPr>
          <a:xfrm flipH="1">
            <a:off x="2165363" y="4063651"/>
            <a:ext cx="988684" cy="686149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199358" y="3953470"/>
            <a:ext cx="1048877" cy="1206508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" idx="2"/>
          </p:cNvCxnSpPr>
          <p:nvPr/>
        </p:nvCxnSpPr>
        <p:spPr>
          <a:xfrm flipH="1">
            <a:off x="2211716" y="4063651"/>
            <a:ext cx="942331" cy="15751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-Point Star 4"/>
          <p:cNvSpPr/>
          <p:nvPr/>
        </p:nvSpPr>
        <p:spPr>
          <a:xfrm>
            <a:off x="3095835" y="3682652"/>
            <a:ext cx="304800" cy="3810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9" name="TextBox 8208"/>
          <p:cNvSpPr txBox="1"/>
          <p:nvPr/>
        </p:nvSpPr>
        <p:spPr>
          <a:xfrm>
            <a:off x="889099" y="5950803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8211" name="Straight Arrow Connector 8210"/>
          <p:cNvCxnSpPr>
            <a:stCxn id="8209" idx="1"/>
          </p:cNvCxnSpPr>
          <p:nvPr/>
        </p:nvCxnSpPr>
        <p:spPr>
          <a:xfrm flipH="1">
            <a:off x="457200" y="6135469"/>
            <a:ext cx="4318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154047" y="2525464"/>
            <a:ext cx="117327" cy="36957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361778" y="23777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(z)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129231" y="2562429"/>
            <a:ext cx="1560158" cy="3472249"/>
          </a:xfrm>
          <a:custGeom>
            <a:avLst/>
            <a:gdLst>
              <a:gd name="connsiteX0" fmla="*/ 111251 w 1560158"/>
              <a:gd name="connsiteY0" fmla="*/ 0 h 3472249"/>
              <a:gd name="connsiteX1" fmla="*/ 40 w 1560158"/>
              <a:gd name="connsiteY1" fmla="*/ 247135 h 3472249"/>
              <a:gd name="connsiteX2" fmla="*/ 98894 w 1560158"/>
              <a:gd name="connsiteY2" fmla="*/ 432487 h 3472249"/>
              <a:gd name="connsiteX3" fmla="*/ 148321 w 1560158"/>
              <a:gd name="connsiteY3" fmla="*/ 667265 h 3472249"/>
              <a:gd name="connsiteX4" fmla="*/ 210105 w 1560158"/>
              <a:gd name="connsiteY4" fmla="*/ 877330 h 3472249"/>
              <a:gd name="connsiteX5" fmla="*/ 494311 w 1560158"/>
              <a:gd name="connsiteY5" fmla="*/ 1124465 h 3472249"/>
              <a:gd name="connsiteX6" fmla="*/ 1544635 w 1560158"/>
              <a:gd name="connsiteY6" fmla="*/ 1198606 h 3472249"/>
              <a:gd name="connsiteX7" fmla="*/ 1087435 w 1560158"/>
              <a:gd name="connsiteY7" fmla="*/ 1272746 h 3472249"/>
              <a:gd name="connsiteX8" fmla="*/ 605521 w 1560158"/>
              <a:gd name="connsiteY8" fmla="*/ 1371600 h 3472249"/>
              <a:gd name="connsiteX9" fmla="*/ 469597 w 1560158"/>
              <a:gd name="connsiteY9" fmla="*/ 1495168 h 3472249"/>
              <a:gd name="connsiteX10" fmla="*/ 494311 w 1560158"/>
              <a:gd name="connsiteY10" fmla="*/ 1964724 h 3472249"/>
              <a:gd name="connsiteX11" fmla="*/ 1309857 w 1560158"/>
              <a:gd name="connsiteY11" fmla="*/ 2100649 h 3472249"/>
              <a:gd name="connsiteX12" fmla="*/ 1519921 w 1560158"/>
              <a:gd name="connsiteY12" fmla="*/ 2137719 h 3472249"/>
              <a:gd name="connsiteX13" fmla="*/ 951511 w 1560158"/>
              <a:gd name="connsiteY13" fmla="*/ 2224216 h 3472249"/>
              <a:gd name="connsiteX14" fmla="*/ 617878 w 1560158"/>
              <a:gd name="connsiteY14" fmla="*/ 2310714 h 3472249"/>
              <a:gd name="connsiteX15" fmla="*/ 358386 w 1560158"/>
              <a:gd name="connsiteY15" fmla="*/ 2496065 h 3472249"/>
              <a:gd name="connsiteX16" fmla="*/ 173035 w 1560158"/>
              <a:gd name="connsiteY16" fmla="*/ 2804984 h 3472249"/>
              <a:gd name="connsiteX17" fmla="*/ 61824 w 1560158"/>
              <a:gd name="connsiteY17" fmla="*/ 3039762 h 3472249"/>
              <a:gd name="connsiteX18" fmla="*/ 123608 w 1560158"/>
              <a:gd name="connsiteY18" fmla="*/ 3472249 h 34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0158" h="3472249">
                <a:moveTo>
                  <a:pt x="111251" y="0"/>
                </a:moveTo>
                <a:cubicBezTo>
                  <a:pt x="56675" y="87527"/>
                  <a:pt x="2099" y="175054"/>
                  <a:pt x="40" y="247135"/>
                </a:cubicBezTo>
                <a:cubicBezTo>
                  <a:pt x="-2019" y="319216"/>
                  <a:pt x="74181" y="362465"/>
                  <a:pt x="98894" y="432487"/>
                </a:cubicBezTo>
                <a:cubicBezTo>
                  <a:pt x="123607" y="502509"/>
                  <a:pt x="129786" y="593125"/>
                  <a:pt x="148321" y="667265"/>
                </a:cubicBezTo>
                <a:cubicBezTo>
                  <a:pt x="166856" y="741405"/>
                  <a:pt x="152440" y="801130"/>
                  <a:pt x="210105" y="877330"/>
                </a:cubicBezTo>
                <a:cubicBezTo>
                  <a:pt x="267770" y="953530"/>
                  <a:pt x="271889" y="1070919"/>
                  <a:pt x="494311" y="1124465"/>
                </a:cubicBezTo>
                <a:cubicBezTo>
                  <a:pt x="716733" y="1178011"/>
                  <a:pt x="1445781" y="1173893"/>
                  <a:pt x="1544635" y="1198606"/>
                </a:cubicBezTo>
                <a:cubicBezTo>
                  <a:pt x="1643489" y="1223319"/>
                  <a:pt x="1243954" y="1243914"/>
                  <a:pt x="1087435" y="1272746"/>
                </a:cubicBezTo>
                <a:cubicBezTo>
                  <a:pt x="930916" y="1301578"/>
                  <a:pt x="708494" y="1334530"/>
                  <a:pt x="605521" y="1371600"/>
                </a:cubicBezTo>
                <a:cubicBezTo>
                  <a:pt x="502548" y="1408670"/>
                  <a:pt x="488132" y="1396314"/>
                  <a:pt x="469597" y="1495168"/>
                </a:cubicBezTo>
                <a:cubicBezTo>
                  <a:pt x="451062" y="1594022"/>
                  <a:pt x="354268" y="1863811"/>
                  <a:pt x="494311" y="1964724"/>
                </a:cubicBezTo>
                <a:cubicBezTo>
                  <a:pt x="634354" y="2065637"/>
                  <a:pt x="1309857" y="2100649"/>
                  <a:pt x="1309857" y="2100649"/>
                </a:cubicBezTo>
                <a:cubicBezTo>
                  <a:pt x="1480792" y="2129482"/>
                  <a:pt x="1579645" y="2117125"/>
                  <a:pt x="1519921" y="2137719"/>
                </a:cubicBezTo>
                <a:cubicBezTo>
                  <a:pt x="1460197" y="2158313"/>
                  <a:pt x="1101851" y="2195384"/>
                  <a:pt x="951511" y="2224216"/>
                </a:cubicBezTo>
                <a:cubicBezTo>
                  <a:pt x="801171" y="2253048"/>
                  <a:pt x="716732" y="2265406"/>
                  <a:pt x="617878" y="2310714"/>
                </a:cubicBezTo>
                <a:cubicBezTo>
                  <a:pt x="519024" y="2356022"/>
                  <a:pt x="432526" y="2413687"/>
                  <a:pt x="358386" y="2496065"/>
                </a:cubicBezTo>
                <a:cubicBezTo>
                  <a:pt x="284246" y="2578443"/>
                  <a:pt x="222462" y="2714368"/>
                  <a:pt x="173035" y="2804984"/>
                </a:cubicBezTo>
                <a:cubicBezTo>
                  <a:pt x="123608" y="2895600"/>
                  <a:pt x="70062" y="2928551"/>
                  <a:pt x="61824" y="3039762"/>
                </a:cubicBezTo>
                <a:cubicBezTo>
                  <a:pt x="53586" y="3150973"/>
                  <a:pt x="88597" y="3311611"/>
                  <a:pt x="123608" y="347224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081362" y="3657600"/>
            <a:ext cx="319273" cy="444151"/>
          </a:xfrm>
          <a:prstGeom prst="ellipse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124200" y="4508849"/>
            <a:ext cx="319273" cy="444151"/>
          </a:xfrm>
          <a:prstGeom prst="ellipse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2" idx="6"/>
          </p:cNvCxnSpPr>
          <p:nvPr/>
        </p:nvCxnSpPr>
        <p:spPr>
          <a:xfrm flipH="1">
            <a:off x="3400635" y="2596716"/>
            <a:ext cx="4354635" cy="1282960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6" idx="1"/>
            <a:endCxn id="90" idx="6"/>
          </p:cNvCxnSpPr>
          <p:nvPr/>
        </p:nvCxnSpPr>
        <p:spPr>
          <a:xfrm flipH="1">
            <a:off x="3443473" y="2596716"/>
            <a:ext cx="4462277" cy="2134209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-Point Star 3"/>
          <p:cNvSpPr/>
          <p:nvPr/>
        </p:nvSpPr>
        <p:spPr>
          <a:xfrm>
            <a:off x="1806093" y="2692052"/>
            <a:ext cx="457578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2562429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164157" y="4486870"/>
            <a:ext cx="3715761" cy="1761530"/>
            <a:chOff x="5164157" y="4486870"/>
            <a:chExt cx="3715761" cy="1761530"/>
          </a:xfrm>
        </p:grpSpPr>
        <p:sp>
          <p:nvSpPr>
            <p:cNvPr id="97" name="TextBox 96"/>
            <p:cNvSpPr txBox="1"/>
            <p:nvPr/>
          </p:nvSpPr>
          <p:spPr>
            <a:xfrm>
              <a:off x="5164157" y="5325070"/>
              <a:ext cx="3715761" cy="92333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If source is in </a:t>
              </a:r>
              <a:r>
                <a:rPr lang="en-US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near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field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of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scatterers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&amp; geophones in </a:t>
              </a:r>
              <a:r>
                <a:rPr lang="en-US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far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field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uperresolution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possible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62800" y="495300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reciprocity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022037" y="4486870"/>
              <a:ext cx="0" cy="8471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5217349" y="4029670"/>
            <a:ext cx="3561874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source is in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rfield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scatterers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geophones in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uperresolution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possible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rapezoid 85"/>
          <p:cNvSpPr/>
          <p:nvPr/>
        </p:nvSpPr>
        <p:spPr>
          <a:xfrm flipV="1">
            <a:off x="7886700" y="2520516"/>
            <a:ext cx="228600" cy="152400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5-Point Star 88"/>
          <p:cNvSpPr/>
          <p:nvPr/>
        </p:nvSpPr>
        <p:spPr>
          <a:xfrm>
            <a:off x="1828800" y="3200400"/>
            <a:ext cx="457578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5-Point Star 92"/>
          <p:cNvSpPr/>
          <p:nvPr/>
        </p:nvSpPr>
        <p:spPr>
          <a:xfrm>
            <a:off x="1851507" y="3708748"/>
            <a:ext cx="457578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1874214" y="4217096"/>
            <a:ext cx="457578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1896921" y="4725444"/>
            <a:ext cx="457578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1919628" y="5233792"/>
            <a:ext cx="457578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rapezoid 110"/>
          <p:cNvSpPr/>
          <p:nvPr/>
        </p:nvSpPr>
        <p:spPr>
          <a:xfrm flipV="1">
            <a:off x="7315200" y="2514600"/>
            <a:ext cx="228600" cy="152400"/>
          </a:xfrm>
          <a:prstGeom prst="trapezoid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rapezoid 111"/>
          <p:cNvSpPr/>
          <p:nvPr/>
        </p:nvSpPr>
        <p:spPr>
          <a:xfrm flipV="1">
            <a:off x="6743700" y="2508684"/>
            <a:ext cx="228600" cy="152400"/>
          </a:xfrm>
          <a:prstGeom prst="trapezoid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rapezoid 112"/>
          <p:cNvSpPr/>
          <p:nvPr/>
        </p:nvSpPr>
        <p:spPr>
          <a:xfrm flipV="1">
            <a:off x="6172200" y="2502768"/>
            <a:ext cx="228600" cy="152400"/>
          </a:xfrm>
          <a:prstGeom prst="trapezoid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rapezoid 113"/>
          <p:cNvSpPr/>
          <p:nvPr/>
        </p:nvSpPr>
        <p:spPr>
          <a:xfrm flipV="1">
            <a:off x="5600700" y="2496852"/>
            <a:ext cx="228600" cy="152400"/>
          </a:xfrm>
          <a:prstGeom prst="trapezoid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rapezoid 114"/>
          <p:cNvSpPr/>
          <p:nvPr/>
        </p:nvSpPr>
        <p:spPr>
          <a:xfrm flipV="1">
            <a:off x="5029200" y="2490936"/>
            <a:ext cx="228600" cy="152400"/>
          </a:xfrm>
          <a:prstGeom prst="trapezoid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rapezoid 115"/>
          <p:cNvSpPr/>
          <p:nvPr/>
        </p:nvSpPr>
        <p:spPr>
          <a:xfrm flipV="1">
            <a:off x="4457700" y="2485020"/>
            <a:ext cx="228600" cy="152400"/>
          </a:xfrm>
          <a:prstGeom prst="trapezoid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rapezoid 117"/>
          <p:cNvSpPr/>
          <p:nvPr/>
        </p:nvSpPr>
        <p:spPr>
          <a:xfrm flipV="1">
            <a:off x="8458200" y="2514600"/>
            <a:ext cx="228600" cy="152400"/>
          </a:xfrm>
          <a:prstGeom prst="trapezoid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0373" y="2340798"/>
            <a:ext cx="817853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Motivation: Why Resolution Matters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Diffraction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Specular Resolution: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Evanescence Resolution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Field Test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pic>
        <p:nvPicPr>
          <p:cNvPr id="6149" name="Picture 6" descr="Beacon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6905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36181" y="4419600"/>
            <a:ext cx="7543800" cy="32004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3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83" y="2252059"/>
            <a:ext cx="1066800" cy="574675"/>
          </a:xfrm>
          <a:prstGeom prst="rect">
            <a:avLst/>
          </a:prstGeom>
          <a:noFill/>
          <a:ln w="127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5410200" y="2547313"/>
            <a:ext cx="685800" cy="974308"/>
          </a:xfrm>
          <a:custGeom>
            <a:avLst/>
            <a:gdLst>
              <a:gd name="connsiteX0" fmla="*/ 111251 w 1560158"/>
              <a:gd name="connsiteY0" fmla="*/ 0 h 3472249"/>
              <a:gd name="connsiteX1" fmla="*/ 40 w 1560158"/>
              <a:gd name="connsiteY1" fmla="*/ 247135 h 3472249"/>
              <a:gd name="connsiteX2" fmla="*/ 98894 w 1560158"/>
              <a:gd name="connsiteY2" fmla="*/ 432487 h 3472249"/>
              <a:gd name="connsiteX3" fmla="*/ 148321 w 1560158"/>
              <a:gd name="connsiteY3" fmla="*/ 667265 h 3472249"/>
              <a:gd name="connsiteX4" fmla="*/ 210105 w 1560158"/>
              <a:gd name="connsiteY4" fmla="*/ 877330 h 3472249"/>
              <a:gd name="connsiteX5" fmla="*/ 494311 w 1560158"/>
              <a:gd name="connsiteY5" fmla="*/ 1124465 h 3472249"/>
              <a:gd name="connsiteX6" fmla="*/ 1544635 w 1560158"/>
              <a:gd name="connsiteY6" fmla="*/ 1198606 h 3472249"/>
              <a:gd name="connsiteX7" fmla="*/ 1087435 w 1560158"/>
              <a:gd name="connsiteY7" fmla="*/ 1272746 h 3472249"/>
              <a:gd name="connsiteX8" fmla="*/ 605521 w 1560158"/>
              <a:gd name="connsiteY8" fmla="*/ 1371600 h 3472249"/>
              <a:gd name="connsiteX9" fmla="*/ 469597 w 1560158"/>
              <a:gd name="connsiteY9" fmla="*/ 1495168 h 3472249"/>
              <a:gd name="connsiteX10" fmla="*/ 494311 w 1560158"/>
              <a:gd name="connsiteY10" fmla="*/ 1964724 h 3472249"/>
              <a:gd name="connsiteX11" fmla="*/ 1309857 w 1560158"/>
              <a:gd name="connsiteY11" fmla="*/ 2100649 h 3472249"/>
              <a:gd name="connsiteX12" fmla="*/ 1519921 w 1560158"/>
              <a:gd name="connsiteY12" fmla="*/ 2137719 h 3472249"/>
              <a:gd name="connsiteX13" fmla="*/ 951511 w 1560158"/>
              <a:gd name="connsiteY13" fmla="*/ 2224216 h 3472249"/>
              <a:gd name="connsiteX14" fmla="*/ 617878 w 1560158"/>
              <a:gd name="connsiteY14" fmla="*/ 2310714 h 3472249"/>
              <a:gd name="connsiteX15" fmla="*/ 358386 w 1560158"/>
              <a:gd name="connsiteY15" fmla="*/ 2496065 h 3472249"/>
              <a:gd name="connsiteX16" fmla="*/ 173035 w 1560158"/>
              <a:gd name="connsiteY16" fmla="*/ 2804984 h 3472249"/>
              <a:gd name="connsiteX17" fmla="*/ 61824 w 1560158"/>
              <a:gd name="connsiteY17" fmla="*/ 3039762 h 3472249"/>
              <a:gd name="connsiteX18" fmla="*/ 123608 w 1560158"/>
              <a:gd name="connsiteY18" fmla="*/ 3472249 h 34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0158" h="3472249">
                <a:moveTo>
                  <a:pt x="111251" y="0"/>
                </a:moveTo>
                <a:cubicBezTo>
                  <a:pt x="56675" y="87527"/>
                  <a:pt x="2099" y="175054"/>
                  <a:pt x="40" y="247135"/>
                </a:cubicBezTo>
                <a:cubicBezTo>
                  <a:pt x="-2019" y="319216"/>
                  <a:pt x="74181" y="362465"/>
                  <a:pt x="98894" y="432487"/>
                </a:cubicBezTo>
                <a:cubicBezTo>
                  <a:pt x="123607" y="502509"/>
                  <a:pt x="129786" y="593125"/>
                  <a:pt x="148321" y="667265"/>
                </a:cubicBezTo>
                <a:cubicBezTo>
                  <a:pt x="166856" y="741405"/>
                  <a:pt x="152440" y="801130"/>
                  <a:pt x="210105" y="877330"/>
                </a:cubicBezTo>
                <a:cubicBezTo>
                  <a:pt x="267770" y="953530"/>
                  <a:pt x="271889" y="1070919"/>
                  <a:pt x="494311" y="1124465"/>
                </a:cubicBezTo>
                <a:cubicBezTo>
                  <a:pt x="716733" y="1178011"/>
                  <a:pt x="1445781" y="1173893"/>
                  <a:pt x="1544635" y="1198606"/>
                </a:cubicBezTo>
                <a:cubicBezTo>
                  <a:pt x="1643489" y="1223319"/>
                  <a:pt x="1243954" y="1243914"/>
                  <a:pt x="1087435" y="1272746"/>
                </a:cubicBezTo>
                <a:cubicBezTo>
                  <a:pt x="930916" y="1301578"/>
                  <a:pt x="708494" y="1334530"/>
                  <a:pt x="605521" y="1371600"/>
                </a:cubicBezTo>
                <a:cubicBezTo>
                  <a:pt x="502548" y="1408670"/>
                  <a:pt x="488132" y="1396314"/>
                  <a:pt x="469597" y="1495168"/>
                </a:cubicBezTo>
                <a:cubicBezTo>
                  <a:pt x="451062" y="1594022"/>
                  <a:pt x="354268" y="1863811"/>
                  <a:pt x="494311" y="1964724"/>
                </a:cubicBezTo>
                <a:cubicBezTo>
                  <a:pt x="634354" y="2065637"/>
                  <a:pt x="1309857" y="2100649"/>
                  <a:pt x="1309857" y="2100649"/>
                </a:cubicBezTo>
                <a:cubicBezTo>
                  <a:pt x="1480792" y="2129482"/>
                  <a:pt x="1579645" y="2117125"/>
                  <a:pt x="1519921" y="2137719"/>
                </a:cubicBezTo>
                <a:cubicBezTo>
                  <a:pt x="1460197" y="2158313"/>
                  <a:pt x="1101851" y="2195384"/>
                  <a:pt x="951511" y="2224216"/>
                </a:cubicBezTo>
                <a:cubicBezTo>
                  <a:pt x="801171" y="2253048"/>
                  <a:pt x="716732" y="2265406"/>
                  <a:pt x="617878" y="2310714"/>
                </a:cubicBezTo>
                <a:cubicBezTo>
                  <a:pt x="519024" y="2356022"/>
                  <a:pt x="432526" y="2413687"/>
                  <a:pt x="358386" y="2496065"/>
                </a:cubicBezTo>
                <a:cubicBezTo>
                  <a:pt x="284246" y="2578443"/>
                  <a:pt x="222462" y="2714368"/>
                  <a:pt x="173035" y="2804984"/>
                </a:cubicBezTo>
                <a:cubicBezTo>
                  <a:pt x="123608" y="2895600"/>
                  <a:pt x="70062" y="2928551"/>
                  <a:pt x="61824" y="3039762"/>
                </a:cubicBezTo>
                <a:cubicBezTo>
                  <a:pt x="53586" y="3150973"/>
                  <a:pt x="88597" y="3311611"/>
                  <a:pt x="123608" y="347224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94543"/>
            <a:ext cx="1524000" cy="98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3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186" name="Straight Arrow Connector 153"/>
          <p:cNvCxnSpPr>
            <a:cxnSpLocks noChangeShapeType="1"/>
          </p:cNvCxnSpPr>
          <p:nvPr/>
        </p:nvCxnSpPr>
        <p:spPr bwMode="auto">
          <a:xfrm>
            <a:off x="473075" y="2190750"/>
            <a:ext cx="838200" cy="1588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5" name="Rectangle 154"/>
          <p:cNvSpPr/>
          <p:nvPr/>
        </p:nvSpPr>
        <p:spPr bwMode="auto">
          <a:xfrm>
            <a:off x="762000" y="203835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6" name="Text Box 67"/>
          <p:cNvSpPr txBox="1">
            <a:spLocks noChangeArrowheads="1"/>
          </p:cNvSpPr>
          <p:nvPr/>
        </p:nvSpPr>
        <p:spPr bwMode="auto">
          <a:xfrm>
            <a:off x="381000" y="1962150"/>
            <a:ext cx="646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sym typeface="Symbol" pitchFamily="18" charset="2"/>
              </a:rPr>
              <a:t>     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93264" name="Straight Arrow Connector 198"/>
          <p:cNvCxnSpPr>
            <a:cxnSpLocks noChangeShapeType="1"/>
            <a:stCxn id="27" idx="2"/>
          </p:cNvCxnSpPr>
          <p:nvPr/>
        </p:nvCxnSpPr>
        <p:spPr bwMode="auto">
          <a:xfrm flipV="1">
            <a:off x="533400" y="1754501"/>
            <a:ext cx="2895600" cy="36199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Explosion 2 150"/>
          <p:cNvSpPr/>
          <p:nvPr/>
        </p:nvSpPr>
        <p:spPr bwMode="auto">
          <a:xfrm>
            <a:off x="381000" y="1657350"/>
            <a:ext cx="304800" cy="3810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1" name="Rectangle 250"/>
          <p:cNvSpPr/>
          <p:nvPr/>
        </p:nvSpPr>
        <p:spPr bwMode="auto">
          <a:xfrm>
            <a:off x="7391400" y="2514600"/>
            <a:ext cx="762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553200" y="2514600"/>
            <a:ext cx="2362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334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400" y="-762000"/>
            <a:ext cx="9982200" cy="228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Near-Field </a:t>
            </a:r>
            <a:r>
              <a:rPr lang="en-US" sz="4000" b="1" i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Scatterer</a:t>
            </a:r>
            <a:r>
              <a:rPr lang="en-US" sz="40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Images</a:t>
            </a:r>
            <a:endParaRPr lang="en-US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93260" name="Straight Arrow Connector 198"/>
          <p:cNvCxnSpPr>
            <a:cxnSpLocks noChangeShapeType="1"/>
          </p:cNvCxnSpPr>
          <p:nvPr/>
        </p:nvCxnSpPr>
        <p:spPr bwMode="auto">
          <a:xfrm>
            <a:off x="4597400" y="1752247"/>
            <a:ext cx="3022600" cy="2701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20"/>
          <p:cNvGrpSpPr>
            <a:grpSpLocks/>
          </p:cNvGrpSpPr>
          <p:nvPr/>
        </p:nvGrpSpPr>
        <p:grpSpPr bwMode="auto">
          <a:xfrm>
            <a:off x="6248400" y="838200"/>
            <a:ext cx="1905000" cy="1708150"/>
            <a:chOff x="6248400" y="838200"/>
            <a:chExt cx="1905000" cy="1708150"/>
          </a:xfrm>
        </p:grpSpPr>
        <p:sp>
          <p:nvSpPr>
            <p:cNvPr id="64" name="Freeform 63"/>
            <p:cNvSpPr/>
            <p:nvPr/>
          </p:nvSpPr>
          <p:spPr bwMode="auto">
            <a:xfrm>
              <a:off x="6248400" y="838200"/>
              <a:ext cx="1363663" cy="1708150"/>
            </a:xfrm>
            <a:custGeom>
              <a:avLst/>
              <a:gdLst>
                <a:gd name="connsiteX0" fmla="*/ 1364104 w 1364104"/>
                <a:gd name="connsiteY0" fmla="*/ 0 h 1708878"/>
                <a:gd name="connsiteX1" fmla="*/ 1199212 w 1364104"/>
                <a:gd name="connsiteY1" fmla="*/ 464695 h 1708878"/>
                <a:gd name="connsiteX2" fmla="*/ 959370 w 1364104"/>
                <a:gd name="connsiteY2" fmla="*/ 674557 h 1708878"/>
                <a:gd name="connsiteX3" fmla="*/ 359763 w 1364104"/>
                <a:gd name="connsiteY3" fmla="*/ 809468 h 1708878"/>
                <a:gd name="connsiteX4" fmla="*/ 74950 w 1364104"/>
                <a:gd name="connsiteY4" fmla="*/ 869429 h 1708878"/>
                <a:gd name="connsiteX5" fmla="*/ 119921 w 1364104"/>
                <a:gd name="connsiteY5" fmla="*/ 944380 h 1708878"/>
                <a:gd name="connsiteX6" fmla="*/ 794478 w 1364104"/>
                <a:gd name="connsiteY6" fmla="*/ 1049311 h 1708878"/>
                <a:gd name="connsiteX7" fmla="*/ 1124261 w 1364104"/>
                <a:gd name="connsiteY7" fmla="*/ 1169232 h 1708878"/>
                <a:gd name="connsiteX8" fmla="*/ 1349114 w 1364104"/>
                <a:gd name="connsiteY8" fmla="*/ 1708878 h 170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104" h="1708878">
                  <a:moveTo>
                    <a:pt x="1364104" y="0"/>
                  </a:moveTo>
                  <a:cubicBezTo>
                    <a:pt x="1315386" y="176134"/>
                    <a:pt x="1266668" y="352269"/>
                    <a:pt x="1199212" y="464695"/>
                  </a:cubicBezTo>
                  <a:cubicBezTo>
                    <a:pt x="1131756" y="577121"/>
                    <a:pt x="1099278" y="617095"/>
                    <a:pt x="959370" y="674557"/>
                  </a:cubicBezTo>
                  <a:cubicBezTo>
                    <a:pt x="819462" y="732019"/>
                    <a:pt x="359763" y="809468"/>
                    <a:pt x="359763" y="809468"/>
                  </a:cubicBezTo>
                  <a:cubicBezTo>
                    <a:pt x="212360" y="841947"/>
                    <a:pt x="114924" y="846944"/>
                    <a:pt x="74950" y="869429"/>
                  </a:cubicBezTo>
                  <a:cubicBezTo>
                    <a:pt x="34976" y="891914"/>
                    <a:pt x="0" y="914400"/>
                    <a:pt x="119921" y="944380"/>
                  </a:cubicBezTo>
                  <a:cubicBezTo>
                    <a:pt x="239842" y="974360"/>
                    <a:pt x="627088" y="1011836"/>
                    <a:pt x="794478" y="1049311"/>
                  </a:cubicBezTo>
                  <a:cubicBezTo>
                    <a:pt x="961868" y="1086786"/>
                    <a:pt x="1031822" y="1059304"/>
                    <a:pt x="1124261" y="1169232"/>
                  </a:cubicBezTo>
                  <a:cubicBezTo>
                    <a:pt x="1216700" y="1279160"/>
                    <a:pt x="1282907" y="1494019"/>
                    <a:pt x="1349114" y="1708878"/>
                  </a:cubicBezTo>
                </a:path>
              </a:pathLst>
            </a:custGeom>
            <a:solidFill>
              <a:schemeClr val="accent1">
                <a:alpha val="3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93254" name="Group 38"/>
            <p:cNvGrpSpPr>
              <a:grpSpLocks/>
            </p:cNvGrpSpPr>
            <p:nvPr/>
          </p:nvGrpSpPr>
          <p:grpSpPr bwMode="auto">
            <a:xfrm>
              <a:off x="7772400" y="1066800"/>
              <a:ext cx="381000" cy="1371600"/>
              <a:chOff x="8421687" y="1752601"/>
              <a:chExt cx="381000" cy="1371600"/>
            </a:xfrm>
          </p:grpSpPr>
          <p:cxnSp>
            <p:nvCxnSpPr>
              <p:cNvPr id="93257" name="Straight Arrow Connector 68"/>
              <p:cNvCxnSpPr>
                <a:cxnSpLocks noChangeShapeType="1"/>
              </p:cNvCxnSpPr>
              <p:nvPr/>
            </p:nvCxnSpPr>
            <p:spPr bwMode="auto">
              <a:xfrm rot="5400000">
                <a:off x="7926387" y="2436813"/>
                <a:ext cx="1371600" cy="3175"/>
              </a:xfrm>
              <a:prstGeom prst="straightConnector1">
                <a:avLst/>
              </a:prstGeom>
              <a:noFill/>
              <a:ln w="9525" algn="ctr">
                <a:solidFill>
                  <a:srgbClr val="FFFF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" name="Group 71"/>
              <p:cNvGrpSpPr>
                <a:grpSpLocks/>
              </p:cNvGrpSpPr>
              <p:nvPr/>
            </p:nvGrpSpPr>
            <p:grpSpPr bwMode="auto">
              <a:xfrm>
                <a:off x="8421687" y="2286000"/>
                <a:ext cx="381000" cy="400050"/>
                <a:chOff x="6172200" y="3429000"/>
                <a:chExt cx="381000" cy="400110"/>
              </a:xfrm>
              <a:solidFill>
                <a:schemeClr val="bg1"/>
              </a:solidFill>
            </p:grpSpPr>
            <p:sp>
              <p:nvSpPr>
                <p:cNvPr id="71" name="Rectangle 70"/>
                <p:cNvSpPr/>
                <p:nvPr/>
              </p:nvSpPr>
              <p:spPr bwMode="auto">
                <a:xfrm>
                  <a:off x="6248400" y="3429000"/>
                  <a:ext cx="228600" cy="38105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6172200" y="3429000"/>
                  <a:ext cx="381000" cy="40011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342900" indent="-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  <a:cs typeface="+mn-cs"/>
                      <a:sym typeface="Symbol" pitchFamily="18" charset="2"/>
                    </a:rPr>
                    <a:t></a:t>
                  </a:r>
                  <a:endPara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28" name="Oval 27"/>
            <p:cNvSpPr/>
            <p:nvPr/>
          </p:nvSpPr>
          <p:spPr bwMode="auto">
            <a:xfrm>
              <a:off x="7162800" y="1676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cxnSp>
          <p:nvCxnSpPr>
            <p:cNvPr id="93256" name="Straight Connector 40"/>
            <p:cNvCxnSpPr>
              <a:cxnSpLocks noChangeShapeType="1"/>
            </p:cNvCxnSpPr>
            <p:nvPr/>
          </p:nvCxnSpPr>
          <p:spPr bwMode="auto">
            <a:xfrm rot="5400000">
              <a:off x="6781800" y="1676400"/>
              <a:ext cx="1676400" cy="0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192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300000" lon="21299997" rev="5400000"/>
            </a:camera>
            <a:lightRig rig="threePt" dir="t"/>
          </a:scene3d>
        </p:spPr>
      </p:pic>
      <p:grpSp>
        <p:nvGrpSpPr>
          <p:cNvPr id="93198" name="Group 44"/>
          <p:cNvGrpSpPr>
            <a:grpSpLocks/>
          </p:cNvGrpSpPr>
          <p:nvPr/>
        </p:nvGrpSpPr>
        <p:grpSpPr bwMode="auto">
          <a:xfrm>
            <a:off x="304800" y="914400"/>
            <a:ext cx="1376363" cy="400050"/>
            <a:chOff x="304800" y="1447800"/>
            <a:chExt cx="1375812" cy="400110"/>
          </a:xfrm>
        </p:grpSpPr>
        <p:sp>
          <p:nvSpPr>
            <p:cNvPr id="93251" name="TextBox 42"/>
            <p:cNvSpPr txBox="1">
              <a:spLocks noChangeArrowheads="1"/>
            </p:cNvSpPr>
            <p:nvPr/>
          </p:nvSpPr>
          <p:spPr bwMode="auto">
            <a:xfrm>
              <a:off x="304800" y="1447800"/>
              <a:ext cx="9364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>
                  <a:solidFill>
                    <a:srgbClr val="FFFFFF"/>
                  </a:solidFill>
                  <a:latin typeface="Symbol" pitchFamily="18" charset="2"/>
                </a:rPr>
                <a:t>D</a:t>
              </a:r>
              <a:r>
                <a:rPr lang="en-US" sz="2000" b="1" i="1">
                  <a:solidFill>
                    <a:srgbClr val="FFFFFF"/>
                  </a:solidFill>
                  <a:latin typeface="Times New Roman" pitchFamily="18" charset="0"/>
                </a:rPr>
                <a:t>x ~    </a:t>
              </a:r>
            </a:p>
          </p:txBody>
        </p:sp>
        <p:sp>
          <p:nvSpPr>
            <p:cNvPr id="44" name="Text Box 67"/>
            <p:cNvSpPr txBox="1">
              <a:spLocks noChangeArrowheads="1"/>
            </p:cNvSpPr>
            <p:nvPr/>
          </p:nvSpPr>
          <p:spPr bwMode="auto">
            <a:xfrm>
              <a:off x="457139" y="1447800"/>
              <a:ext cx="12234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sym typeface="Symbol" pitchFamily="18" charset="2"/>
                </a:rPr>
                <a:t>       0.01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93199" name="Group 81"/>
          <p:cNvGrpSpPr>
            <a:grpSpLocks/>
          </p:cNvGrpSpPr>
          <p:nvPr/>
        </p:nvGrpSpPr>
        <p:grpSpPr bwMode="auto">
          <a:xfrm>
            <a:off x="334963" y="2940050"/>
            <a:ext cx="7818437" cy="1676400"/>
            <a:chOff x="334765" y="3549650"/>
            <a:chExt cx="7818635" cy="1676400"/>
          </a:xfrm>
        </p:grpSpPr>
        <p:cxnSp>
          <p:nvCxnSpPr>
            <p:cNvPr id="93229" name="Straight Arrow Connector 153"/>
            <p:cNvCxnSpPr>
              <a:cxnSpLocks noChangeShapeType="1"/>
            </p:cNvCxnSpPr>
            <p:nvPr/>
          </p:nvCxnSpPr>
          <p:spPr bwMode="auto">
            <a:xfrm>
              <a:off x="473075" y="4902200"/>
              <a:ext cx="838200" cy="1588"/>
            </a:xfrm>
            <a:prstGeom prst="straightConnector1">
              <a:avLst/>
            </a:prstGeom>
            <a:noFill/>
            <a:ln w="9525" algn="ctr">
              <a:solidFill>
                <a:srgbClr val="FFFF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Rectangle 52"/>
            <p:cNvSpPr/>
            <p:nvPr/>
          </p:nvSpPr>
          <p:spPr bwMode="auto">
            <a:xfrm>
              <a:off x="761813" y="4749800"/>
              <a:ext cx="304808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4" name="Text Box 67"/>
            <p:cNvSpPr txBox="1">
              <a:spLocks noChangeArrowheads="1"/>
            </p:cNvSpPr>
            <p:nvPr/>
          </p:nvSpPr>
          <p:spPr bwMode="auto">
            <a:xfrm>
              <a:off x="380803" y="4673600"/>
              <a:ext cx="646129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sym typeface="Symbol" pitchFamily="18" charset="2"/>
                </a:rPr>
                <a:t>     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93248" name="Group 199"/>
            <p:cNvGrpSpPr>
              <a:grpSpLocks/>
            </p:cNvGrpSpPr>
            <p:nvPr/>
          </p:nvGrpSpPr>
          <p:grpSpPr bwMode="auto">
            <a:xfrm>
              <a:off x="685800" y="4342880"/>
              <a:ext cx="2743200" cy="228600"/>
              <a:chOff x="1447800" y="4419600"/>
              <a:chExt cx="2743200" cy="228600"/>
            </a:xfrm>
          </p:grpSpPr>
          <p:sp>
            <p:nvSpPr>
              <p:cNvPr id="58" name="Explosion 2 57"/>
              <p:cNvSpPr/>
              <p:nvPr/>
            </p:nvSpPr>
            <p:spPr bwMode="auto">
              <a:xfrm>
                <a:off x="1447611" y="4420120"/>
                <a:ext cx="228606" cy="228600"/>
              </a:xfrm>
              <a:prstGeom prst="irregularSeal2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cxnSp>
            <p:nvCxnSpPr>
              <p:cNvPr id="93250" name="Straight Arrow Connector 198"/>
              <p:cNvCxnSpPr>
                <a:cxnSpLocks noChangeShapeType="1"/>
              </p:cNvCxnSpPr>
              <p:nvPr/>
            </p:nvCxnSpPr>
            <p:spPr bwMode="auto">
              <a:xfrm>
                <a:off x="1600200" y="4540770"/>
                <a:ext cx="2590800" cy="1588"/>
              </a:xfrm>
              <a:prstGeom prst="straightConnector1">
                <a:avLst/>
              </a:prstGeom>
              <a:noFill/>
              <a:ln w="9525" algn="ctr">
                <a:solidFill>
                  <a:srgbClr val="FFFF00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0" name="Explosion 2 59"/>
            <p:cNvSpPr/>
            <p:nvPr/>
          </p:nvSpPr>
          <p:spPr bwMode="auto">
            <a:xfrm>
              <a:off x="380803" y="4368800"/>
              <a:ext cx="304808" cy="381000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93234" name="Group 61"/>
            <p:cNvGrpSpPr>
              <a:grpSpLocks/>
            </p:cNvGrpSpPr>
            <p:nvPr/>
          </p:nvGrpSpPr>
          <p:grpSpPr bwMode="auto">
            <a:xfrm>
              <a:off x="7772400" y="3778250"/>
              <a:ext cx="381000" cy="1371600"/>
              <a:chOff x="8421687" y="1752601"/>
              <a:chExt cx="381000" cy="1371600"/>
            </a:xfrm>
          </p:grpSpPr>
          <p:cxnSp>
            <p:nvCxnSpPr>
              <p:cNvPr id="93245" name="Straight Arrow Connector 68"/>
              <p:cNvCxnSpPr>
                <a:cxnSpLocks noChangeShapeType="1"/>
              </p:cNvCxnSpPr>
              <p:nvPr/>
            </p:nvCxnSpPr>
            <p:spPr bwMode="auto">
              <a:xfrm rot="5400000">
                <a:off x="7926387" y="2436813"/>
                <a:ext cx="1371600" cy="3175"/>
              </a:xfrm>
              <a:prstGeom prst="straightConnector1">
                <a:avLst/>
              </a:prstGeom>
              <a:noFill/>
              <a:ln w="9525" algn="ctr">
                <a:solidFill>
                  <a:srgbClr val="FFFF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71"/>
              <p:cNvGrpSpPr>
                <a:grpSpLocks/>
              </p:cNvGrpSpPr>
              <p:nvPr/>
            </p:nvGrpSpPr>
            <p:grpSpPr bwMode="auto">
              <a:xfrm>
                <a:off x="8421687" y="2286000"/>
                <a:ext cx="381000" cy="400050"/>
                <a:chOff x="6172200" y="3429000"/>
                <a:chExt cx="381000" cy="400110"/>
              </a:xfrm>
              <a:solidFill>
                <a:schemeClr val="bg1"/>
              </a:solidFill>
            </p:grpSpPr>
            <p:sp>
              <p:nvSpPr>
                <p:cNvPr id="67" name="Rectangle 66"/>
                <p:cNvSpPr/>
                <p:nvPr/>
              </p:nvSpPr>
              <p:spPr bwMode="auto">
                <a:xfrm>
                  <a:off x="6248400" y="3429000"/>
                  <a:ext cx="228600" cy="38105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6172200" y="3429000"/>
                  <a:ext cx="381000" cy="40011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342900" indent="-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  <a:cs typeface="+mn-cs"/>
                      <a:sym typeface="Symbol" pitchFamily="18" charset="2"/>
                    </a:rPr>
                    <a:t></a:t>
                  </a:r>
                  <a:endPara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72" name="Oval 71"/>
            <p:cNvSpPr/>
            <p:nvPr/>
          </p:nvSpPr>
          <p:spPr bwMode="auto">
            <a:xfrm>
              <a:off x="685611" y="4387850"/>
              <a:ext cx="228606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162775" y="4387850"/>
              <a:ext cx="228606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cxnSp>
          <p:nvCxnSpPr>
            <p:cNvPr id="93244" name="Straight Arrow Connector 198"/>
            <p:cNvCxnSpPr>
              <a:cxnSpLocks noChangeShapeType="1"/>
            </p:cNvCxnSpPr>
            <p:nvPr/>
          </p:nvCxnSpPr>
          <p:spPr bwMode="auto">
            <a:xfrm>
              <a:off x="4597400" y="4463460"/>
              <a:ext cx="3022600" cy="2707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38" name="Straight Connector 76"/>
            <p:cNvCxnSpPr>
              <a:cxnSpLocks noChangeShapeType="1"/>
            </p:cNvCxnSpPr>
            <p:nvPr/>
          </p:nvCxnSpPr>
          <p:spPr bwMode="auto">
            <a:xfrm rot="5400000">
              <a:off x="6781800" y="4387850"/>
              <a:ext cx="1676400" cy="0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3930650"/>
              <a:ext cx="1143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21299997" rev="5400000"/>
              </a:camera>
              <a:lightRig rig="threePt" dir="t"/>
            </a:scene3d>
          </p:spPr>
        </p:pic>
        <p:grpSp>
          <p:nvGrpSpPr>
            <p:cNvPr id="93240" name="Group 78"/>
            <p:cNvGrpSpPr>
              <a:grpSpLocks/>
            </p:cNvGrpSpPr>
            <p:nvPr/>
          </p:nvGrpSpPr>
          <p:grpSpPr bwMode="auto">
            <a:xfrm>
              <a:off x="334765" y="3581400"/>
              <a:ext cx="1217607" cy="444560"/>
              <a:chOff x="334765" y="1403350"/>
              <a:chExt cx="1217607" cy="444560"/>
            </a:xfrm>
          </p:grpSpPr>
          <p:sp>
            <p:nvSpPr>
              <p:cNvPr id="93241" name="TextBox 79"/>
              <p:cNvSpPr txBox="1">
                <a:spLocks noChangeArrowheads="1"/>
              </p:cNvSpPr>
              <p:nvPr/>
            </p:nvSpPr>
            <p:spPr bwMode="auto">
              <a:xfrm>
                <a:off x="334765" y="1403350"/>
                <a:ext cx="80823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 i="1">
                    <a:solidFill>
                      <a:srgbClr val="FFFFFF"/>
                    </a:solidFill>
                    <a:latin typeface="Symbol" pitchFamily="18" charset="2"/>
                  </a:rPr>
                  <a:t>D</a:t>
                </a:r>
                <a:r>
                  <a:rPr lang="en-US" sz="2000" b="1" i="1">
                    <a:solidFill>
                      <a:srgbClr val="FFFFFF"/>
                    </a:solidFill>
                    <a:latin typeface="Times New Roman" pitchFamily="18" charset="0"/>
                  </a:rPr>
                  <a:t>x ~  </a:t>
                </a:r>
              </a:p>
            </p:txBody>
          </p:sp>
          <p:sp>
            <p:nvSpPr>
              <p:cNvPr id="81" name="Text Box 67"/>
              <p:cNvSpPr txBox="1">
                <a:spLocks noChangeArrowheads="1"/>
              </p:cNvSpPr>
              <p:nvPr/>
            </p:nvSpPr>
            <p:spPr bwMode="auto">
              <a:xfrm>
                <a:off x="457005" y="1447800"/>
                <a:ext cx="1095403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  <a:sym typeface="Symbol" pitchFamily="18" charset="2"/>
                  </a:rPr>
                  <a:t>       0.1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6" name="Freeform 85"/>
          <p:cNvSpPr/>
          <p:nvPr/>
        </p:nvSpPr>
        <p:spPr bwMode="auto">
          <a:xfrm>
            <a:off x="6477000" y="2895600"/>
            <a:ext cx="1123950" cy="1873250"/>
          </a:xfrm>
          <a:custGeom>
            <a:avLst/>
            <a:gdLst>
              <a:gd name="connsiteX0" fmla="*/ 1109272 w 1124263"/>
              <a:gd name="connsiteY0" fmla="*/ 0 h 1873770"/>
              <a:gd name="connsiteX1" fmla="*/ 944381 w 1124263"/>
              <a:gd name="connsiteY1" fmla="*/ 314793 h 1873770"/>
              <a:gd name="connsiteX2" fmla="*/ 659568 w 1124263"/>
              <a:gd name="connsiteY2" fmla="*/ 584616 h 1873770"/>
              <a:gd name="connsiteX3" fmla="*/ 374754 w 1124263"/>
              <a:gd name="connsiteY3" fmla="*/ 719527 h 1873770"/>
              <a:gd name="connsiteX4" fmla="*/ 89941 w 1124263"/>
              <a:gd name="connsiteY4" fmla="*/ 854439 h 1873770"/>
              <a:gd name="connsiteX5" fmla="*/ 0 w 1124263"/>
              <a:gd name="connsiteY5" fmla="*/ 929390 h 1873770"/>
              <a:gd name="connsiteX6" fmla="*/ 89941 w 1124263"/>
              <a:gd name="connsiteY6" fmla="*/ 989350 h 1873770"/>
              <a:gd name="connsiteX7" fmla="*/ 539646 w 1124263"/>
              <a:gd name="connsiteY7" fmla="*/ 1184223 h 1873770"/>
              <a:gd name="connsiteX8" fmla="*/ 854440 w 1124263"/>
              <a:gd name="connsiteY8" fmla="*/ 1409075 h 1873770"/>
              <a:gd name="connsiteX9" fmla="*/ 1124263 w 1124263"/>
              <a:gd name="connsiteY9" fmla="*/ 1873770 h 187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63" h="1873770">
                <a:moveTo>
                  <a:pt x="1109272" y="0"/>
                </a:moveTo>
                <a:cubicBezTo>
                  <a:pt x="1064302" y="108678"/>
                  <a:pt x="1019332" y="217357"/>
                  <a:pt x="944381" y="314793"/>
                </a:cubicBezTo>
                <a:cubicBezTo>
                  <a:pt x="869430" y="412229"/>
                  <a:pt x="754506" y="517160"/>
                  <a:pt x="659568" y="584616"/>
                </a:cubicBezTo>
                <a:cubicBezTo>
                  <a:pt x="564630" y="652072"/>
                  <a:pt x="374754" y="719527"/>
                  <a:pt x="374754" y="719527"/>
                </a:cubicBezTo>
                <a:cubicBezTo>
                  <a:pt x="279816" y="764497"/>
                  <a:pt x="152400" y="819462"/>
                  <a:pt x="89941" y="854439"/>
                </a:cubicBezTo>
                <a:cubicBezTo>
                  <a:pt x="27482" y="889416"/>
                  <a:pt x="0" y="906905"/>
                  <a:pt x="0" y="929390"/>
                </a:cubicBezTo>
                <a:cubicBezTo>
                  <a:pt x="0" y="951875"/>
                  <a:pt x="0" y="946878"/>
                  <a:pt x="89941" y="989350"/>
                </a:cubicBezTo>
                <a:cubicBezTo>
                  <a:pt x="179882" y="1031822"/>
                  <a:pt x="412230" y="1114269"/>
                  <a:pt x="539646" y="1184223"/>
                </a:cubicBezTo>
                <a:cubicBezTo>
                  <a:pt x="667063" y="1254177"/>
                  <a:pt x="757004" y="1294151"/>
                  <a:pt x="854440" y="1409075"/>
                </a:cubicBezTo>
                <a:cubicBezTo>
                  <a:pt x="951876" y="1524000"/>
                  <a:pt x="1038069" y="1698885"/>
                  <a:pt x="1124263" y="1873770"/>
                </a:cubicBezTo>
              </a:path>
            </a:pathLst>
          </a:custGeom>
          <a:solidFill>
            <a:schemeClr val="accent1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391400" y="4756150"/>
            <a:ext cx="762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553200" y="4756150"/>
            <a:ext cx="2362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93203" name="Group 88"/>
          <p:cNvGrpSpPr>
            <a:grpSpLocks/>
          </p:cNvGrpSpPr>
          <p:nvPr/>
        </p:nvGrpSpPr>
        <p:grpSpPr bwMode="auto">
          <a:xfrm>
            <a:off x="381000" y="5181600"/>
            <a:ext cx="7772400" cy="1676400"/>
            <a:chOff x="381000" y="3549650"/>
            <a:chExt cx="7772400" cy="1676400"/>
          </a:xfrm>
        </p:grpSpPr>
        <p:cxnSp>
          <p:nvCxnSpPr>
            <p:cNvPr id="93209" name="Straight Arrow Connector 153"/>
            <p:cNvCxnSpPr>
              <a:cxnSpLocks noChangeShapeType="1"/>
            </p:cNvCxnSpPr>
            <p:nvPr/>
          </p:nvCxnSpPr>
          <p:spPr bwMode="auto">
            <a:xfrm>
              <a:off x="473075" y="4902200"/>
              <a:ext cx="838200" cy="1588"/>
            </a:xfrm>
            <a:prstGeom prst="straightConnector1">
              <a:avLst/>
            </a:prstGeom>
            <a:noFill/>
            <a:ln w="9525" algn="ctr">
              <a:solidFill>
                <a:srgbClr val="FFFF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1" name="Rectangle 90"/>
            <p:cNvSpPr/>
            <p:nvPr/>
          </p:nvSpPr>
          <p:spPr bwMode="auto">
            <a:xfrm>
              <a:off x="762000" y="47498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92" name="Text Box 67"/>
            <p:cNvSpPr txBox="1">
              <a:spLocks noChangeArrowheads="1"/>
            </p:cNvSpPr>
            <p:nvPr/>
          </p:nvSpPr>
          <p:spPr bwMode="auto">
            <a:xfrm>
              <a:off x="381000" y="4673600"/>
              <a:ext cx="6461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sym typeface="Symbol" pitchFamily="18" charset="2"/>
                </a:rPr>
                <a:t>     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cxnSp>
          <p:nvCxnSpPr>
            <p:cNvPr id="93228" name="Straight Arrow Connector 198"/>
            <p:cNvCxnSpPr>
              <a:cxnSpLocks noChangeShapeType="1"/>
            </p:cNvCxnSpPr>
            <p:nvPr/>
          </p:nvCxnSpPr>
          <p:spPr bwMode="auto">
            <a:xfrm>
              <a:off x="838200" y="4464050"/>
              <a:ext cx="2590800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Explosion 2 93"/>
            <p:cNvSpPr/>
            <p:nvPr/>
          </p:nvSpPr>
          <p:spPr bwMode="auto">
            <a:xfrm>
              <a:off x="381000" y="4368800"/>
              <a:ext cx="304800" cy="381000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93214" name="Group 94"/>
            <p:cNvGrpSpPr>
              <a:grpSpLocks/>
            </p:cNvGrpSpPr>
            <p:nvPr/>
          </p:nvGrpSpPr>
          <p:grpSpPr bwMode="auto">
            <a:xfrm>
              <a:off x="7772400" y="3778250"/>
              <a:ext cx="381000" cy="1371600"/>
              <a:chOff x="8421687" y="1752601"/>
              <a:chExt cx="381000" cy="1371600"/>
            </a:xfrm>
          </p:grpSpPr>
          <p:cxnSp>
            <p:nvCxnSpPr>
              <p:cNvPr id="93225" name="Straight Arrow Connector 68"/>
              <p:cNvCxnSpPr>
                <a:cxnSpLocks noChangeShapeType="1"/>
              </p:cNvCxnSpPr>
              <p:nvPr/>
            </p:nvCxnSpPr>
            <p:spPr bwMode="auto">
              <a:xfrm rot="5400000">
                <a:off x="7926387" y="2436813"/>
                <a:ext cx="1371600" cy="3175"/>
              </a:xfrm>
              <a:prstGeom prst="straightConnector1">
                <a:avLst/>
              </a:prstGeom>
              <a:noFill/>
              <a:ln w="9525" algn="ctr">
                <a:solidFill>
                  <a:srgbClr val="FFFF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71"/>
              <p:cNvGrpSpPr>
                <a:grpSpLocks/>
              </p:cNvGrpSpPr>
              <p:nvPr/>
            </p:nvGrpSpPr>
            <p:grpSpPr bwMode="auto">
              <a:xfrm>
                <a:off x="8421687" y="2286000"/>
                <a:ext cx="381000" cy="400050"/>
                <a:chOff x="6172200" y="3429000"/>
                <a:chExt cx="381000" cy="400110"/>
              </a:xfrm>
              <a:solidFill>
                <a:schemeClr val="bg1"/>
              </a:solidFill>
            </p:grpSpPr>
            <p:sp>
              <p:nvSpPr>
                <p:cNvPr id="108" name="Rectangle 107"/>
                <p:cNvSpPr/>
                <p:nvPr/>
              </p:nvSpPr>
              <p:spPr bwMode="auto">
                <a:xfrm>
                  <a:off x="6248400" y="3429000"/>
                  <a:ext cx="228600" cy="38105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6172200" y="3429000"/>
                  <a:ext cx="381000" cy="40011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342900" indent="-3429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+mn-lt"/>
                      <a:cs typeface="+mn-cs"/>
                      <a:sym typeface="Symbol" pitchFamily="18" charset="2"/>
                    </a:rPr>
                    <a:t></a:t>
                  </a:r>
                  <a:endPara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96" name="Oval 95"/>
            <p:cNvSpPr/>
            <p:nvPr/>
          </p:nvSpPr>
          <p:spPr bwMode="auto">
            <a:xfrm>
              <a:off x="990600" y="438785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162800" y="438785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cxnSp>
          <p:nvCxnSpPr>
            <p:cNvPr id="93224" name="Straight Arrow Connector 198"/>
            <p:cNvCxnSpPr>
              <a:cxnSpLocks noChangeShapeType="1"/>
            </p:cNvCxnSpPr>
            <p:nvPr/>
          </p:nvCxnSpPr>
          <p:spPr bwMode="auto">
            <a:xfrm>
              <a:off x="4597400" y="4463460"/>
              <a:ext cx="3022600" cy="2707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18" name="Straight Connector 98"/>
            <p:cNvCxnSpPr>
              <a:cxnSpLocks noChangeShapeType="1"/>
            </p:cNvCxnSpPr>
            <p:nvPr/>
          </p:nvCxnSpPr>
          <p:spPr bwMode="auto">
            <a:xfrm rot="5400000">
              <a:off x="6781800" y="4387850"/>
              <a:ext cx="1676400" cy="0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3930650"/>
              <a:ext cx="1143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21299997" rev="5400000"/>
              </a:camera>
              <a:lightRig rig="threePt" dir="t"/>
            </a:scene3d>
          </p:spPr>
        </p:pic>
        <p:grpSp>
          <p:nvGrpSpPr>
            <p:cNvPr id="93220" name="Group 100"/>
            <p:cNvGrpSpPr>
              <a:grpSpLocks/>
            </p:cNvGrpSpPr>
            <p:nvPr/>
          </p:nvGrpSpPr>
          <p:grpSpPr bwMode="auto">
            <a:xfrm>
              <a:off x="381000" y="3625850"/>
              <a:ext cx="1171372" cy="400630"/>
              <a:chOff x="381000" y="1447800"/>
              <a:chExt cx="1171372" cy="400630"/>
            </a:xfrm>
          </p:grpSpPr>
          <p:sp>
            <p:nvSpPr>
              <p:cNvPr id="93221" name="TextBox 101"/>
              <p:cNvSpPr txBox="1">
                <a:spLocks noChangeArrowheads="1"/>
              </p:cNvSpPr>
              <p:nvPr/>
            </p:nvSpPr>
            <p:spPr bwMode="auto">
              <a:xfrm>
                <a:off x="381000" y="1448320"/>
                <a:ext cx="87235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 i="1">
                    <a:solidFill>
                      <a:srgbClr val="FFFFFF"/>
                    </a:solidFill>
                    <a:latin typeface="Symbol" pitchFamily="18" charset="2"/>
                  </a:rPr>
                  <a:t>D</a:t>
                </a:r>
                <a:r>
                  <a:rPr lang="en-US" sz="2000" b="1" i="1">
                    <a:solidFill>
                      <a:srgbClr val="FFFFFF"/>
                    </a:solidFill>
                    <a:latin typeface="Times New Roman" pitchFamily="18" charset="0"/>
                  </a:rPr>
                  <a:t>x ~   </a:t>
                </a:r>
              </a:p>
            </p:txBody>
          </p:sp>
          <p:sp>
            <p:nvSpPr>
              <p:cNvPr id="103" name="Text Box 67"/>
              <p:cNvSpPr txBox="1">
                <a:spLocks noChangeArrowheads="1"/>
              </p:cNvSpPr>
              <p:nvPr/>
            </p:nvSpPr>
            <p:spPr bwMode="auto">
              <a:xfrm>
                <a:off x="457200" y="1447800"/>
                <a:ext cx="10953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  <a:sym typeface="Symbol" pitchFamily="18" charset="2"/>
                  </a:rPr>
                  <a:t>       0.7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93204" name="Group 119"/>
          <p:cNvGrpSpPr>
            <a:grpSpLocks/>
          </p:cNvGrpSpPr>
          <p:nvPr/>
        </p:nvGrpSpPr>
        <p:grpSpPr bwMode="auto">
          <a:xfrm>
            <a:off x="6400800" y="5176838"/>
            <a:ext cx="1223963" cy="1833562"/>
            <a:chOff x="9829800" y="762000"/>
            <a:chExt cx="1223386" cy="1832987"/>
          </a:xfrm>
        </p:grpSpPr>
        <p:sp>
          <p:nvSpPr>
            <p:cNvPr id="117" name="Freeform 116"/>
            <p:cNvSpPr/>
            <p:nvPr/>
          </p:nvSpPr>
          <p:spPr bwMode="auto">
            <a:xfrm>
              <a:off x="9829800" y="762000"/>
              <a:ext cx="558537" cy="1828226"/>
            </a:xfrm>
            <a:custGeom>
              <a:avLst/>
              <a:gdLst>
                <a:gd name="connsiteX0" fmla="*/ 543448 w 558521"/>
                <a:gd name="connsiteY0" fmla="*/ 0 h 1828800"/>
                <a:gd name="connsiteX1" fmla="*/ 297264 w 558521"/>
                <a:gd name="connsiteY1" fmla="*/ 276330 h 1828800"/>
                <a:gd name="connsiteX2" fmla="*/ 101321 w 558521"/>
                <a:gd name="connsiteY2" fmla="*/ 542611 h 1828800"/>
                <a:gd name="connsiteX3" fmla="*/ 20934 w 558521"/>
                <a:gd name="connsiteY3" fmla="*/ 738554 h 1828800"/>
                <a:gd name="connsiteX4" fmla="*/ 5861 w 558521"/>
                <a:gd name="connsiteY4" fmla="*/ 974690 h 1828800"/>
                <a:gd name="connsiteX5" fmla="*/ 56103 w 558521"/>
                <a:gd name="connsiteY5" fmla="*/ 1170633 h 1828800"/>
                <a:gd name="connsiteX6" fmla="*/ 176683 w 558521"/>
                <a:gd name="connsiteY6" fmla="*/ 1391697 h 1828800"/>
                <a:gd name="connsiteX7" fmla="*/ 327409 w 558521"/>
                <a:gd name="connsiteY7" fmla="*/ 1577591 h 1828800"/>
                <a:gd name="connsiteX8" fmla="*/ 483158 w 558521"/>
                <a:gd name="connsiteY8" fmla="*/ 1738365 h 1828800"/>
                <a:gd name="connsiteX9" fmla="*/ 558521 w 558521"/>
                <a:gd name="connsiteY9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521" h="1828800">
                  <a:moveTo>
                    <a:pt x="543448" y="0"/>
                  </a:moveTo>
                  <a:cubicBezTo>
                    <a:pt x="457200" y="92947"/>
                    <a:pt x="370952" y="185895"/>
                    <a:pt x="297264" y="276330"/>
                  </a:cubicBezTo>
                  <a:cubicBezTo>
                    <a:pt x="223576" y="366765"/>
                    <a:pt x="147376" y="465574"/>
                    <a:pt x="101321" y="542611"/>
                  </a:cubicBezTo>
                  <a:cubicBezTo>
                    <a:pt x="55266" y="619648"/>
                    <a:pt x="36844" y="666541"/>
                    <a:pt x="20934" y="738554"/>
                  </a:cubicBezTo>
                  <a:cubicBezTo>
                    <a:pt x="5024" y="810567"/>
                    <a:pt x="0" y="902677"/>
                    <a:pt x="5861" y="974690"/>
                  </a:cubicBezTo>
                  <a:cubicBezTo>
                    <a:pt x="11722" y="1046703"/>
                    <a:pt x="27633" y="1101132"/>
                    <a:pt x="56103" y="1170633"/>
                  </a:cubicBezTo>
                  <a:cubicBezTo>
                    <a:pt x="84573" y="1240134"/>
                    <a:pt x="131465" y="1323871"/>
                    <a:pt x="176683" y="1391697"/>
                  </a:cubicBezTo>
                  <a:cubicBezTo>
                    <a:pt x="221901" y="1459523"/>
                    <a:pt x="276330" y="1519813"/>
                    <a:pt x="327409" y="1577591"/>
                  </a:cubicBezTo>
                  <a:cubicBezTo>
                    <a:pt x="378488" y="1635369"/>
                    <a:pt x="444639" y="1696497"/>
                    <a:pt x="483158" y="1738365"/>
                  </a:cubicBezTo>
                  <a:cubicBezTo>
                    <a:pt x="521677" y="1780233"/>
                    <a:pt x="540099" y="1804516"/>
                    <a:pt x="558521" y="1828800"/>
                  </a:cubicBezTo>
                </a:path>
              </a:pathLst>
            </a:custGeom>
            <a:solidFill>
              <a:schemeClr val="accent1">
                <a:alpha val="3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0367709" y="766761"/>
              <a:ext cx="685477" cy="1828226"/>
            </a:xfrm>
            <a:prstGeom prst="rect">
              <a:avLst/>
            </a:prstGeom>
            <a:solidFill>
              <a:schemeClr val="accent1">
                <a:alpha val="3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1685" y="1219200"/>
            <a:ext cx="146893" cy="1046225"/>
            <a:chOff x="3421685" y="1219200"/>
            <a:chExt cx="146893" cy="1046225"/>
          </a:xfrm>
        </p:grpSpPr>
        <p:sp>
          <p:nvSpPr>
            <p:cNvPr id="3" name="Trapezoid 2"/>
            <p:cNvSpPr/>
            <p:nvPr/>
          </p:nvSpPr>
          <p:spPr>
            <a:xfrm flipV="1">
              <a:off x="3429000" y="1219200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88"/>
            <p:cNvSpPr/>
            <p:nvPr/>
          </p:nvSpPr>
          <p:spPr>
            <a:xfrm flipV="1">
              <a:off x="3429000" y="1371600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89"/>
            <p:cNvSpPr/>
            <p:nvPr/>
          </p:nvSpPr>
          <p:spPr>
            <a:xfrm flipV="1">
              <a:off x="3421685" y="1531315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rapezoid 92"/>
            <p:cNvSpPr/>
            <p:nvPr/>
          </p:nvSpPr>
          <p:spPr>
            <a:xfrm flipV="1">
              <a:off x="3421685" y="1691030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rapezoid 94"/>
            <p:cNvSpPr/>
            <p:nvPr/>
          </p:nvSpPr>
          <p:spPr>
            <a:xfrm flipV="1">
              <a:off x="3421685" y="1850745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rapezoid 97"/>
            <p:cNvSpPr/>
            <p:nvPr/>
          </p:nvSpPr>
          <p:spPr>
            <a:xfrm flipV="1">
              <a:off x="3421685" y="2010460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rapezoid 98"/>
            <p:cNvSpPr/>
            <p:nvPr/>
          </p:nvSpPr>
          <p:spPr>
            <a:xfrm flipV="1">
              <a:off x="3421685" y="2170175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429000" y="3297175"/>
            <a:ext cx="146893" cy="1046225"/>
            <a:chOff x="3421685" y="1219200"/>
            <a:chExt cx="146893" cy="1046225"/>
          </a:xfrm>
        </p:grpSpPr>
        <p:sp>
          <p:nvSpPr>
            <p:cNvPr id="102" name="Trapezoid 101"/>
            <p:cNvSpPr/>
            <p:nvPr/>
          </p:nvSpPr>
          <p:spPr>
            <a:xfrm flipV="1">
              <a:off x="3429000" y="1219200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rapezoid 103"/>
            <p:cNvSpPr/>
            <p:nvPr/>
          </p:nvSpPr>
          <p:spPr>
            <a:xfrm flipV="1">
              <a:off x="3429000" y="1371600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rapezoid 104"/>
            <p:cNvSpPr/>
            <p:nvPr/>
          </p:nvSpPr>
          <p:spPr>
            <a:xfrm flipV="1">
              <a:off x="3421685" y="1531315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rapezoid 105"/>
            <p:cNvSpPr/>
            <p:nvPr/>
          </p:nvSpPr>
          <p:spPr>
            <a:xfrm flipV="1">
              <a:off x="3421685" y="1691030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rapezoid 106"/>
            <p:cNvSpPr/>
            <p:nvPr/>
          </p:nvSpPr>
          <p:spPr>
            <a:xfrm flipV="1">
              <a:off x="3421685" y="1850745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rapezoid 109"/>
            <p:cNvSpPr/>
            <p:nvPr/>
          </p:nvSpPr>
          <p:spPr>
            <a:xfrm flipV="1">
              <a:off x="3421685" y="2010460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rapezoid 110"/>
            <p:cNvSpPr/>
            <p:nvPr/>
          </p:nvSpPr>
          <p:spPr>
            <a:xfrm flipV="1">
              <a:off x="3421685" y="2170175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/>
          <p:cNvSpPr/>
          <p:nvPr/>
        </p:nvSpPr>
        <p:spPr bwMode="auto">
          <a:xfrm>
            <a:off x="114300" y="2743200"/>
            <a:ext cx="86106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3434507" y="5659375"/>
            <a:ext cx="146893" cy="1046225"/>
            <a:chOff x="3421685" y="1219200"/>
            <a:chExt cx="146893" cy="1046225"/>
          </a:xfrm>
        </p:grpSpPr>
        <p:sp>
          <p:nvSpPr>
            <p:cNvPr id="113" name="Trapezoid 112"/>
            <p:cNvSpPr/>
            <p:nvPr/>
          </p:nvSpPr>
          <p:spPr>
            <a:xfrm flipV="1">
              <a:off x="3429000" y="1219200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rapezoid 113"/>
            <p:cNvSpPr/>
            <p:nvPr/>
          </p:nvSpPr>
          <p:spPr>
            <a:xfrm flipV="1">
              <a:off x="3429000" y="1371600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rapezoid 114"/>
            <p:cNvSpPr/>
            <p:nvPr/>
          </p:nvSpPr>
          <p:spPr>
            <a:xfrm flipV="1">
              <a:off x="3421685" y="1531315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rapezoid 115"/>
            <p:cNvSpPr/>
            <p:nvPr/>
          </p:nvSpPr>
          <p:spPr>
            <a:xfrm flipV="1">
              <a:off x="3421685" y="1691030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rapezoid 118"/>
            <p:cNvSpPr/>
            <p:nvPr/>
          </p:nvSpPr>
          <p:spPr>
            <a:xfrm flipV="1">
              <a:off x="3421685" y="1850745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rapezoid 119"/>
            <p:cNvSpPr/>
            <p:nvPr/>
          </p:nvSpPr>
          <p:spPr>
            <a:xfrm flipV="1">
              <a:off x="3421685" y="2010460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rapezoid 120"/>
            <p:cNvSpPr/>
            <p:nvPr/>
          </p:nvSpPr>
          <p:spPr>
            <a:xfrm flipV="1">
              <a:off x="3421685" y="2170175"/>
              <a:ext cx="139578" cy="95250"/>
            </a:xfrm>
            <a:prstGeom prst="trapezoid">
              <a:avLst/>
            </a:prstGeom>
            <a:solidFill>
              <a:srgbClr val="00B050"/>
            </a:solidFill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 bwMode="auto">
          <a:xfrm>
            <a:off x="304800" y="4831605"/>
            <a:ext cx="86106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Motivation: Why Resolution Matters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Diffraction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Specular Resolution: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Evanescence Resolution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Field Test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pic>
        <p:nvPicPr>
          <p:cNvPr id="6149" name="Picture 6" descr="Beacon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6905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83" y="2252059"/>
            <a:ext cx="1066800" cy="574675"/>
          </a:xfrm>
          <a:prstGeom prst="rect">
            <a:avLst/>
          </a:prstGeom>
          <a:noFill/>
          <a:ln w="127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5410200" y="2547313"/>
            <a:ext cx="685800" cy="974308"/>
          </a:xfrm>
          <a:custGeom>
            <a:avLst/>
            <a:gdLst>
              <a:gd name="connsiteX0" fmla="*/ 111251 w 1560158"/>
              <a:gd name="connsiteY0" fmla="*/ 0 h 3472249"/>
              <a:gd name="connsiteX1" fmla="*/ 40 w 1560158"/>
              <a:gd name="connsiteY1" fmla="*/ 247135 h 3472249"/>
              <a:gd name="connsiteX2" fmla="*/ 98894 w 1560158"/>
              <a:gd name="connsiteY2" fmla="*/ 432487 h 3472249"/>
              <a:gd name="connsiteX3" fmla="*/ 148321 w 1560158"/>
              <a:gd name="connsiteY3" fmla="*/ 667265 h 3472249"/>
              <a:gd name="connsiteX4" fmla="*/ 210105 w 1560158"/>
              <a:gd name="connsiteY4" fmla="*/ 877330 h 3472249"/>
              <a:gd name="connsiteX5" fmla="*/ 494311 w 1560158"/>
              <a:gd name="connsiteY5" fmla="*/ 1124465 h 3472249"/>
              <a:gd name="connsiteX6" fmla="*/ 1544635 w 1560158"/>
              <a:gd name="connsiteY6" fmla="*/ 1198606 h 3472249"/>
              <a:gd name="connsiteX7" fmla="*/ 1087435 w 1560158"/>
              <a:gd name="connsiteY7" fmla="*/ 1272746 h 3472249"/>
              <a:gd name="connsiteX8" fmla="*/ 605521 w 1560158"/>
              <a:gd name="connsiteY8" fmla="*/ 1371600 h 3472249"/>
              <a:gd name="connsiteX9" fmla="*/ 469597 w 1560158"/>
              <a:gd name="connsiteY9" fmla="*/ 1495168 h 3472249"/>
              <a:gd name="connsiteX10" fmla="*/ 494311 w 1560158"/>
              <a:gd name="connsiteY10" fmla="*/ 1964724 h 3472249"/>
              <a:gd name="connsiteX11" fmla="*/ 1309857 w 1560158"/>
              <a:gd name="connsiteY11" fmla="*/ 2100649 h 3472249"/>
              <a:gd name="connsiteX12" fmla="*/ 1519921 w 1560158"/>
              <a:gd name="connsiteY12" fmla="*/ 2137719 h 3472249"/>
              <a:gd name="connsiteX13" fmla="*/ 951511 w 1560158"/>
              <a:gd name="connsiteY13" fmla="*/ 2224216 h 3472249"/>
              <a:gd name="connsiteX14" fmla="*/ 617878 w 1560158"/>
              <a:gd name="connsiteY14" fmla="*/ 2310714 h 3472249"/>
              <a:gd name="connsiteX15" fmla="*/ 358386 w 1560158"/>
              <a:gd name="connsiteY15" fmla="*/ 2496065 h 3472249"/>
              <a:gd name="connsiteX16" fmla="*/ 173035 w 1560158"/>
              <a:gd name="connsiteY16" fmla="*/ 2804984 h 3472249"/>
              <a:gd name="connsiteX17" fmla="*/ 61824 w 1560158"/>
              <a:gd name="connsiteY17" fmla="*/ 3039762 h 3472249"/>
              <a:gd name="connsiteX18" fmla="*/ 123608 w 1560158"/>
              <a:gd name="connsiteY18" fmla="*/ 3472249 h 34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0158" h="3472249">
                <a:moveTo>
                  <a:pt x="111251" y="0"/>
                </a:moveTo>
                <a:cubicBezTo>
                  <a:pt x="56675" y="87527"/>
                  <a:pt x="2099" y="175054"/>
                  <a:pt x="40" y="247135"/>
                </a:cubicBezTo>
                <a:cubicBezTo>
                  <a:pt x="-2019" y="319216"/>
                  <a:pt x="74181" y="362465"/>
                  <a:pt x="98894" y="432487"/>
                </a:cubicBezTo>
                <a:cubicBezTo>
                  <a:pt x="123607" y="502509"/>
                  <a:pt x="129786" y="593125"/>
                  <a:pt x="148321" y="667265"/>
                </a:cubicBezTo>
                <a:cubicBezTo>
                  <a:pt x="166856" y="741405"/>
                  <a:pt x="152440" y="801130"/>
                  <a:pt x="210105" y="877330"/>
                </a:cubicBezTo>
                <a:cubicBezTo>
                  <a:pt x="267770" y="953530"/>
                  <a:pt x="271889" y="1070919"/>
                  <a:pt x="494311" y="1124465"/>
                </a:cubicBezTo>
                <a:cubicBezTo>
                  <a:pt x="716733" y="1178011"/>
                  <a:pt x="1445781" y="1173893"/>
                  <a:pt x="1544635" y="1198606"/>
                </a:cubicBezTo>
                <a:cubicBezTo>
                  <a:pt x="1643489" y="1223319"/>
                  <a:pt x="1243954" y="1243914"/>
                  <a:pt x="1087435" y="1272746"/>
                </a:cubicBezTo>
                <a:cubicBezTo>
                  <a:pt x="930916" y="1301578"/>
                  <a:pt x="708494" y="1334530"/>
                  <a:pt x="605521" y="1371600"/>
                </a:cubicBezTo>
                <a:cubicBezTo>
                  <a:pt x="502548" y="1408670"/>
                  <a:pt x="488132" y="1396314"/>
                  <a:pt x="469597" y="1495168"/>
                </a:cubicBezTo>
                <a:cubicBezTo>
                  <a:pt x="451062" y="1594022"/>
                  <a:pt x="354268" y="1863811"/>
                  <a:pt x="494311" y="1964724"/>
                </a:cubicBezTo>
                <a:cubicBezTo>
                  <a:pt x="634354" y="2065637"/>
                  <a:pt x="1309857" y="2100649"/>
                  <a:pt x="1309857" y="2100649"/>
                </a:cubicBezTo>
                <a:cubicBezTo>
                  <a:pt x="1480792" y="2129482"/>
                  <a:pt x="1579645" y="2117125"/>
                  <a:pt x="1519921" y="2137719"/>
                </a:cubicBezTo>
                <a:cubicBezTo>
                  <a:pt x="1460197" y="2158313"/>
                  <a:pt x="1101851" y="2195384"/>
                  <a:pt x="951511" y="2224216"/>
                </a:cubicBezTo>
                <a:cubicBezTo>
                  <a:pt x="801171" y="2253048"/>
                  <a:pt x="716732" y="2265406"/>
                  <a:pt x="617878" y="2310714"/>
                </a:cubicBezTo>
                <a:cubicBezTo>
                  <a:pt x="519024" y="2356022"/>
                  <a:pt x="432526" y="2413687"/>
                  <a:pt x="358386" y="2496065"/>
                </a:cubicBezTo>
                <a:cubicBezTo>
                  <a:pt x="284246" y="2578443"/>
                  <a:pt x="222462" y="2714368"/>
                  <a:pt x="173035" y="2804984"/>
                </a:cubicBezTo>
                <a:cubicBezTo>
                  <a:pt x="123608" y="2895600"/>
                  <a:pt x="70062" y="2928551"/>
                  <a:pt x="61824" y="3039762"/>
                </a:cubicBezTo>
                <a:cubicBezTo>
                  <a:pt x="53586" y="3150973"/>
                  <a:pt x="88597" y="3311611"/>
                  <a:pt x="123608" y="347224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94543"/>
            <a:ext cx="1524000" cy="98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4030" y="2250080"/>
            <a:ext cx="9396629" cy="32004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/>
          <p:cNvCxnSpPr/>
          <p:nvPr/>
        </p:nvCxnSpPr>
        <p:spPr>
          <a:xfrm flipH="1">
            <a:off x="7620000" y="1524000"/>
            <a:ext cx="38100" cy="5319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1600200"/>
            <a:ext cx="7315200" cy="4572000"/>
            <a:chOff x="228600" y="1600200"/>
            <a:chExt cx="7315200" cy="45720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362200"/>
              <a:ext cx="73152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300000" lon="21299997" rev="5400000"/>
              </a:camera>
              <a:lightRig rig="threePt" dir="t"/>
            </a:scene3d>
          </p:spPr>
        </p:pic>
        <p:grpSp>
          <p:nvGrpSpPr>
            <p:cNvPr id="25713" name="Group 274"/>
            <p:cNvGrpSpPr>
              <a:grpSpLocks/>
            </p:cNvGrpSpPr>
            <p:nvPr/>
          </p:nvGrpSpPr>
          <p:grpSpPr bwMode="auto">
            <a:xfrm>
              <a:off x="533400" y="1600200"/>
              <a:ext cx="2579688" cy="4572000"/>
              <a:chOff x="-3417543" y="1600199"/>
              <a:chExt cx="2579345" cy="4572000"/>
            </a:xfrm>
          </p:grpSpPr>
          <p:cxnSp>
            <p:nvCxnSpPr>
              <p:cNvPr id="25714" name="Straight Arrow Connector 225"/>
              <p:cNvCxnSpPr>
                <a:cxnSpLocks noChangeShapeType="1"/>
              </p:cNvCxnSpPr>
              <p:nvPr/>
            </p:nvCxnSpPr>
            <p:spPr bwMode="auto">
              <a:xfrm rot="16200000" flipH="1">
                <a:off x="-3375032" y="2850508"/>
                <a:ext cx="208322" cy="293342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15" name="Straight Arrow Connector 227"/>
              <p:cNvCxnSpPr>
                <a:cxnSpLocks noChangeShapeType="1"/>
              </p:cNvCxnSpPr>
              <p:nvPr/>
            </p:nvCxnSpPr>
            <p:spPr bwMode="auto">
              <a:xfrm flipV="1">
                <a:off x="-3124200" y="2819400"/>
                <a:ext cx="2209800" cy="293024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16" name="Straight Arrow Connector 230"/>
              <p:cNvCxnSpPr>
                <a:cxnSpLocks noChangeShapeType="1"/>
              </p:cNvCxnSpPr>
              <p:nvPr/>
            </p:nvCxnSpPr>
            <p:spPr bwMode="auto">
              <a:xfrm rot="16200000" flipH="1">
                <a:off x="-3513770" y="2989245"/>
                <a:ext cx="496957" cy="30450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17" name="Straight Arrow Connector 232"/>
              <p:cNvCxnSpPr>
                <a:cxnSpLocks noChangeShapeType="1"/>
              </p:cNvCxnSpPr>
              <p:nvPr/>
            </p:nvCxnSpPr>
            <p:spPr bwMode="auto">
              <a:xfrm rot="10800000" flipH="1">
                <a:off x="-3124200" y="2808316"/>
                <a:ext cx="2286000" cy="597824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18" name="Straight Arrow Connector 234"/>
              <p:cNvCxnSpPr>
                <a:cxnSpLocks noChangeShapeType="1"/>
              </p:cNvCxnSpPr>
              <p:nvPr/>
            </p:nvCxnSpPr>
            <p:spPr bwMode="auto">
              <a:xfrm flipV="1">
                <a:off x="-3276600" y="2507904"/>
                <a:ext cx="163559" cy="169972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19" name="Straight Arrow Connector 23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504406" y="2351116"/>
                <a:ext cx="532606" cy="229394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20" name="Straight Arrow Connector 24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745831" y="2233288"/>
                <a:ext cx="988019" cy="331442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21" name="Straight Arrow Connector 243"/>
              <p:cNvCxnSpPr>
                <a:cxnSpLocks noChangeShapeType="1"/>
              </p:cNvCxnSpPr>
              <p:nvPr/>
            </p:nvCxnSpPr>
            <p:spPr bwMode="auto">
              <a:xfrm flipV="1">
                <a:off x="-3276600" y="1600199"/>
                <a:ext cx="190500" cy="1077677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22" name="Straight Arrow Connector 249"/>
              <p:cNvCxnSpPr>
                <a:cxnSpLocks noChangeShapeType="1"/>
              </p:cNvCxnSpPr>
              <p:nvPr/>
            </p:nvCxnSpPr>
            <p:spPr bwMode="auto">
              <a:xfrm rot="16200000" flipH="1">
                <a:off x="-4291935" y="3767410"/>
                <a:ext cx="2053286" cy="30450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23" name="Straight Arrow Connector 253"/>
              <p:cNvCxnSpPr>
                <a:cxnSpLocks noChangeShapeType="1"/>
              </p:cNvCxnSpPr>
              <p:nvPr/>
            </p:nvCxnSpPr>
            <p:spPr bwMode="auto">
              <a:xfrm rot="16200000" flipH="1">
                <a:off x="-4596735" y="4072210"/>
                <a:ext cx="2662886" cy="30450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24" name="Straight Arrow Connector 256"/>
              <p:cNvCxnSpPr>
                <a:cxnSpLocks noChangeShapeType="1"/>
              </p:cNvCxnSpPr>
              <p:nvPr/>
            </p:nvCxnSpPr>
            <p:spPr bwMode="auto">
              <a:xfrm rot="16200000" flipH="1">
                <a:off x="-3818570" y="3294045"/>
                <a:ext cx="1106557" cy="30450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25" name="Straight Arrow Connector 259"/>
              <p:cNvCxnSpPr>
                <a:cxnSpLocks noChangeShapeType="1"/>
              </p:cNvCxnSpPr>
              <p:nvPr/>
            </p:nvCxnSpPr>
            <p:spPr bwMode="auto">
              <a:xfrm rot="16200000" flipH="1">
                <a:off x="-4885370" y="4360845"/>
                <a:ext cx="3240157" cy="30450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26" name="Straight Arrow Connector 26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605991" y="3404407"/>
                <a:ext cx="3287683" cy="2247902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27" name="Straight Arrow Connector 265"/>
              <p:cNvCxnSpPr>
                <a:cxnSpLocks noChangeShapeType="1"/>
              </p:cNvCxnSpPr>
              <p:nvPr/>
            </p:nvCxnSpPr>
            <p:spPr bwMode="auto">
              <a:xfrm>
                <a:off x="-3048000" y="1665316"/>
                <a:ext cx="2133600" cy="106680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28" name="Straight Arrow Connector 26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044614" y="2739888"/>
                <a:ext cx="2137988" cy="2274843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729" name="Straight Arrow Connector 271"/>
              <p:cNvCxnSpPr>
                <a:cxnSpLocks noChangeShapeType="1"/>
              </p:cNvCxnSpPr>
              <p:nvPr/>
            </p:nvCxnSpPr>
            <p:spPr bwMode="auto">
              <a:xfrm rot="16200000" flipH="1">
                <a:off x="-2251285" y="1395229"/>
                <a:ext cx="529012" cy="214476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9" name="Rectangle 8"/>
          <p:cNvSpPr/>
          <p:nvPr/>
        </p:nvSpPr>
        <p:spPr>
          <a:xfrm>
            <a:off x="-457200" y="-762000"/>
            <a:ext cx="60198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88"/>
          <p:cNvGrpSpPr/>
          <p:nvPr/>
        </p:nvGrpSpPr>
        <p:grpSpPr>
          <a:xfrm>
            <a:off x="8458200" y="2971800"/>
            <a:ext cx="3886200" cy="2056606"/>
            <a:chOff x="4800600" y="381000"/>
            <a:chExt cx="3685627" cy="1751012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93" name="Freeform 92"/>
            <p:cNvSpPr/>
            <p:nvPr/>
          </p:nvSpPr>
          <p:spPr bwMode="auto">
            <a:xfrm>
              <a:off x="4800600" y="381000"/>
              <a:ext cx="3685627" cy="1695670"/>
            </a:xfrm>
            <a:custGeom>
              <a:avLst/>
              <a:gdLst>
                <a:gd name="connsiteX0" fmla="*/ 17517 w 3685627"/>
                <a:gd name="connsiteY0" fmla="*/ 1695670 h 1695670"/>
                <a:gd name="connsiteX1" fmla="*/ 17517 w 3685627"/>
                <a:gd name="connsiteY1" fmla="*/ 812801 h 1695670"/>
                <a:gd name="connsiteX2" fmla="*/ 122620 w 3685627"/>
                <a:gd name="connsiteY2" fmla="*/ 970456 h 1695670"/>
                <a:gd name="connsiteX3" fmla="*/ 185682 w 3685627"/>
                <a:gd name="connsiteY3" fmla="*/ 875863 h 1695670"/>
                <a:gd name="connsiteX4" fmla="*/ 280275 w 3685627"/>
                <a:gd name="connsiteY4" fmla="*/ 465959 h 1695670"/>
                <a:gd name="connsiteX5" fmla="*/ 385379 w 3685627"/>
                <a:gd name="connsiteY5" fmla="*/ 718208 h 1695670"/>
                <a:gd name="connsiteX6" fmla="*/ 458951 w 3685627"/>
                <a:gd name="connsiteY6" fmla="*/ 697187 h 1695670"/>
                <a:gd name="connsiteX7" fmla="*/ 553544 w 3685627"/>
                <a:gd name="connsiteY7" fmla="*/ 329325 h 1695670"/>
                <a:gd name="connsiteX8" fmla="*/ 658648 w 3685627"/>
                <a:gd name="connsiteY8" fmla="*/ 655145 h 1695670"/>
                <a:gd name="connsiteX9" fmla="*/ 711199 w 3685627"/>
                <a:gd name="connsiteY9" fmla="*/ 623614 h 1695670"/>
                <a:gd name="connsiteX10" fmla="*/ 816303 w 3685627"/>
                <a:gd name="connsiteY10" fmla="*/ 276773 h 1695670"/>
                <a:gd name="connsiteX11" fmla="*/ 879365 w 3685627"/>
                <a:gd name="connsiteY11" fmla="*/ 486980 h 1695670"/>
                <a:gd name="connsiteX12" fmla="*/ 1005489 w 3685627"/>
                <a:gd name="connsiteY12" fmla="*/ 434428 h 1695670"/>
                <a:gd name="connsiteX13" fmla="*/ 1110592 w 3685627"/>
                <a:gd name="connsiteY13" fmla="*/ 14014 h 1695670"/>
                <a:gd name="connsiteX14" fmla="*/ 1226206 w 3685627"/>
                <a:gd name="connsiteY14" fmla="*/ 518511 h 1695670"/>
                <a:gd name="connsiteX15" fmla="*/ 1310289 w 3685627"/>
                <a:gd name="connsiteY15" fmla="*/ 392387 h 1695670"/>
                <a:gd name="connsiteX16" fmla="*/ 1425903 w 3685627"/>
                <a:gd name="connsiteY16" fmla="*/ 581573 h 1695670"/>
                <a:gd name="connsiteX17" fmla="*/ 1499475 w 3685627"/>
                <a:gd name="connsiteY17" fmla="*/ 602594 h 1695670"/>
                <a:gd name="connsiteX18" fmla="*/ 1657130 w 3685627"/>
                <a:gd name="connsiteY18" fmla="*/ 360856 h 1695670"/>
                <a:gd name="connsiteX19" fmla="*/ 1772744 w 3685627"/>
                <a:gd name="connsiteY19" fmla="*/ 770759 h 1695670"/>
                <a:gd name="connsiteX20" fmla="*/ 1888358 w 3685627"/>
                <a:gd name="connsiteY20" fmla="*/ 728718 h 1695670"/>
                <a:gd name="connsiteX21" fmla="*/ 2035503 w 3685627"/>
                <a:gd name="connsiteY21" fmla="*/ 1044028 h 1695670"/>
                <a:gd name="connsiteX22" fmla="*/ 2203668 w 3685627"/>
                <a:gd name="connsiteY22" fmla="*/ 991477 h 1695670"/>
                <a:gd name="connsiteX23" fmla="*/ 2329792 w 3685627"/>
                <a:gd name="connsiteY23" fmla="*/ 1243725 h 1695670"/>
                <a:gd name="connsiteX24" fmla="*/ 2497958 w 3685627"/>
                <a:gd name="connsiteY24" fmla="*/ 1264745 h 1695670"/>
                <a:gd name="connsiteX25" fmla="*/ 2571530 w 3685627"/>
                <a:gd name="connsiteY25" fmla="*/ 1390870 h 1695670"/>
                <a:gd name="connsiteX26" fmla="*/ 2718675 w 3685627"/>
                <a:gd name="connsiteY26" fmla="*/ 1432911 h 1695670"/>
                <a:gd name="connsiteX27" fmla="*/ 3076027 w 3685627"/>
                <a:gd name="connsiteY27" fmla="*/ 1559035 h 1695670"/>
                <a:gd name="connsiteX28" fmla="*/ 3475420 w 3685627"/>
                <a:gd name="connsiteY28" fmla="*/ 1674649 h 1695670"/>
                <a:gd name="connsiteX29" fmla="*/ 3685627 w 3685627"/>
                <a:gd name="connsiteY29" fmla="*/ 1674649 h 169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5627" h="1695670">
                  <a:moveTo>
                    <a:pt x="17517" y="1695670"/>
                  </a:moveTo>
                  <a:cubicBezTo>
                    <a:pt x="8758" y="1314670"/>
                    <a:pt x="0" y="933670"/>
                    <a:pt x="17517" y="812801"/>
                  </a:cubicBezTo>
                  <a:cubicBezTo>
                    <a:pt x="35034" y="691932"/>
                    <a:pt x="94593" y="959946"/>
                    <a:pt x="122620" y="970456"/>
                  </a:cubicBezTo>
                  <a:cubicBezTo>
                    <a:pt x="150647" y="980966"/>
                    <a:pt x="159406" y="959946"/>
                    <a:pt x="185682" y="875863"/>
                  </a:cubicBezTo>
                  <a:cubicBezTo>
                    <a:pt x="211958" y="791780"/>
                    <a:pt x="246992" y="492235"/>
                    <a:pt x="280275" y="465959"/>
                  </a:cubicBezTo>
                  <a:cubicBezTo>
                    <a:pt x="313558" y="439683"/>
                    <a:pt x="355600" y="679670"/>
                    <a:pt x="385379" y="718208"/>
                  </a:cubicBezTo>
                  <a:cubicBezTo>
                    <a:pt x="415158" y="756746"/>
                    <a:pt x="430924" y="762001"/>
                    <a:pt x="458951" y="697187"/>
                  </a:cubicBezTo>
                  <a:cubicBezTo>
                    <a:pt x="486979" y="632373"/>
                    <a:pt x="520261" y="336332"/>
                    <a:pt x="553544" y="329325"/>
                  </a:cubicBezTo>
                  <a:cubicBezTo>
                    <a:pt x="586827" y="322318"/>
                    <a:pt x="632372" y="606097"/>
                    <a:pt x="658648" y="655145"/>
                  </a:cubicBezTo>
                  <a:cubicBezTo>
                    <a:pt x="684924" y="704193"/>
                    <a:pt x="684923" y="686676"/>
                    <a:pt x="711199" y="623614"/>
                  </a:cubicBezTo>
                  <a:cubicBezTo>
                    <a:pt x="737475" y="560552"/>
                    <a:pt x="788275" y="299545"/>
                    <a:pt x="816303" y="276773"/>
                  </a:cubicBezTo>
                  <a:cubicBezTo>
                    <a:pt x="844331" y="254001"/>
                    <a:pt x="847834" y="460704"/>
                    <a:pt x="879365" y="486980"/>
                  </a:cubicBezTo>
                  <a:cubicBezTo>
                    <a:pt x="910896" y="513256"/>
                    <a:pt x="966951" y="513256"/>
                    <a:pt x="1005489" y="434428"/>
                  </a:cubicBezTo>
                  <a:cubicBezTo>
                    <a:pt x="1044027" y="355600"/>
                    <a:pt x="1073806" y="0"/>
                    <a:pt x="1110592" y="14014"/>
                  </a:cubicBezTo>
                  <a:cubicBezTo>
                    <a:pt x="1147378" y="28028"/>
                    <a:pt x="1192923" y="455449"/>
                    <a:pt x="1226206" y="518511"/>
                  </a:cubicBezTo>
                  <a:cubicBezTo>
                    <a:pt x="1259489" y="581573"/>
                    <a:pt x="1277006" y="381877"/>
                    <a:pt x="1310289" y="392387"/>
                  </a:cubicBezTo>
                  <a:cubicBezTo>
                    <a:pt x="1343572" y="402897"/>
                    <a:pt x="1394372" y="546539"/>
                    <a:pt x="1425903" y="581573"/>
                  </a:cubicBezTo>
                  <a:cubicBezTo>
                    <a:pt x="1457434" y="616607"/>
                    <a:pt x="1460937" y="639380"/>
                    <a:pt x="1499475" y="602594"/>
                  </a:cubicBezTo>
                  <a:cubicBezTo>
                    <a:pt x="1538013" y="565808"/>
                    <a:pt x="1611585" y="332829"/>
                    <a:pt x="1657130" y="360856"/>
                  </a:cubicBezTo>
                  <a:cubicBezTo>
                    <a:pt x="1702675" y="388883"/>
                    <a:pt x="1734206" y="709449"/>
                    <a:pt x="1772744" y="770759"/>
                  </a:cubicBezTo>
                  <a:cubicBezTo>
                    <a:pt x="1811282" y="832069"/>
                    <a:pt x="1844565" y="683173"/>
                    <a:pt x="1888358" y="728718"/>
                  </a:cubicBezTo>
                  <a:cubicBezTo>
                    <a:pt x="1932151" y="774263"/>
                    <a:pt x="1982951" y="1000235"/>
                    <a:pt x="2035503" y="1044028"/>
                  </a:cubicBezTo>
                  <a:cubicBezTo>
                    <a:pt x="2088055" y="1087821"/>
                    <a:pt x="2154620" y="958194"/>
                    <a:pt x="2203668" y="991477"/>
                  </a:cubicBezTo>
                  <a:cubicBezTo>
                    <a:pt x="2252716" y="1024760"/>
                    <a:pt x="2280744" y="1198180"/>
                    <a:pt x="2329792" y="1243725"/>
                  </a:cubicBezTo>
                  <a:cubicBezTo>
                    <a:pt x="2378840" y="1289270"/>
                    <a:pt x="2457668" y="1240221"/>
                    <a:pt x="2497958" y="1264745"/>
                  </a:cubicBezTo>
                  <a:cubicBezTo>
                    <a:pt x="2538248" y="1289269"/>
                    <a:pt x="2534744" y="1362842"/>
                    <a:pt x="2571530" y="1390870"/>
                  </a:cubicBezTo>
                  <a:cubicBezTo>
                    <a:pt x="2608316" y="1418898"/>
                    <a:pt x="2634592" y="1404884"/>
                    <a:pt x="2718675" y="1432911"/>
                  </a:cubicBezTo>
                  <a:cubicBezTo>
                    <a:pt x="2802758" y="1460939"/>
                    <a:pt x="2949903" y="1518745"/>
                    <a:pt x="3076027" y="1559035"/>
                  </a:cubicBezTo>
                  <a:cubicBezTo>
                    <a:pt x="3202151" y="1599325"/>
                    <a:pt x="3373820" y="1655380"/>
                    <a:pt x="3475420" y="1674649"/>
                  </a:cubicBezTo>
                  <a:cubicBezTo>
                    <a:pt x="3577020" y="1693918"/>
                    <a:pt x="3592786" y="1667642"/>
                    <a:pt x="3685627" y="1674649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>
              <a:off x="5257800" y="2055812"/>
              <a:ext cx="990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Explosion 2 97"/>
            <p:cNvSpPr/>
            <p:nvPr/>
          </p:nvSpPr>
          <p:spPr bwMode="auto">
            <a:xfrm>
              <a:off x="5715000" y="1979612"/>
              <a:ext cx="152400" cy="152400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01" name="Freeform 100"/>
          <p:cNvSpPr/>
          <p:nvPr/>
        </p:nvSpPr>
        <p:spPr bwMode="auto">
          <a:xfrm>
            <a:off x="8839200" y="3048000"/>
            <a:ext cx="4028966" cy="1672896"/>
          </a:xfrm>
          <a:custGeom>
            <a:avLst/>
            <a:gdLst>
              <a:gd name="connsiteX0" fmla="*/ 38538 w 4028966"/>
              <a:gd name="connsiteY0" fmla="*/ 1651875 h 1672896"/>
              <a:gd name="connsiteX1" fmla="*/ 38538 w 4028966"/>
              <a:gd name="connsiteY1" fmla="*/ 1588813 h 1672896"/>
              <a:gd name="connsiteX2" fmla="*/ 269766 w 4028966"/>
              <a:gd name="connsiteY2" fmla="*/ 1525751 h 1672896"/>
              <a:gd name="connsiteX3" fmla="*/ 469462 w 4028966"/>
              <a:gd name="connsiteY3" fmla="*/ 1462689 h 1672896"/>
              <a:gd name="connsiteX4" fmla="*/ 564055 w 4028966"/>
              <a:gd name="connsiteY4" fmla="*/ 1368096 h 1672896"/>
              <a:gd name="connsiteX5" fmla="*/ 658649 w 4028966"/>
              <a:gd name="connsiteY5" fmla="*/ 1368096 h 1672896"/>
              <a:gd name="connsiteX6" fmla="*/ 858345 w 4028966"/>
              <a:gd name="connsiteY6" fmla="*/ 1147379 h 1672896"/>
              <a:gd name="connsiteX7" fmla="*/ 942428 w 4028966"/>
              <a:gd name="connsiteY7" fmla="*/ 1157889 h 1672896"/>
              <a:gd name="connsiteX8" fmla="*/ 1110593 w 4028966"/>
              <a:gd name="connsiteY8" fmla="*/ 811048 h 1672896"/>
              <a:gd name="connsiteX9" fmla="*/ 1194676 w 4028966"/>
              <a:gd name="connsiteY9" fmla="*/ 947682 h 1672896"/>
              <a:gd name="connsiteX10" fmla="*/ 1268249 w 4028966"/>
              <a:gd name="connsiteY10" fmla="*/ 916151 h 1672896"/>
              <a:gd name="connsiteX11" fmla="*/ 1373352 w 4028966"/>
              <a:gd name="connsiteY11" fmla="*/ 716454 h 1672896"/>
              <a:gd name="connsiteX12" fmla="*/ 1467945 w 4028966"/>
              <a:gd name="connsiteY12" fmla="*/ 790027 h 1672896"/>
              <a:gd name="connsiteX13" fmla="*/ 1594069 w 4028966"/>
              <a:gd name="connsiteY13" fmla="*/ 600841 h 1672896"/>
              <a:gd name="connsiteX14" fmla="*/ 1625600 w 4028966"/>
              <a:gd name="connsiteY14" fmla="*/ 190937 h 1672896"/>
              <a:gd name="connsiteX15" fmla="*/ 1741214 w 4028966"/>
              <a:gd name="connsiteY15" fmla="*/ 569310 h 1672896"/>
              <a:gd name="connsiteX16" fmla="*/ 1825297 w 4028966"/>
              <a:gd name="connsiteY16" fmla="*/ 558799 h 1672896"/>
              <a:gd name="connsiteX17" fmla="*/ 1919890 w 4028966"/>
              <a:gd name="connsiteY17" fmla="*/ 232979 h 1672896"/>
              <a:gd name="connsiteX18" fmla="*/ 2003973 w 4028966"/>
              <a:gd name="connsiteY18" fmla="*/ 548289 h 1672896"/>
              <a:gd name="connsiteX19" fmla="*/ 2098566 w 4028966"/>
              <a:gd name="connsiteY19" fmla="*/ 516758 h 1672896"/>
              <a:gd name="connsiteX20" fmla="*/ 2193159 w 4028966"/>
              <a:gd name="connsiteY20" fmla="*/ 190937 h 1672896"/>
              <a:gd name="connsiteX21" fmla="*/ 2287752 w 4028966"/>
              <a:gd name="connsiteY21" fmla="*/ 495737 h 1672896"/>
              <a:gd name="connsiteX22" fmla="*/ 2340304 w 4028966"/>
              <a:gd name="connsiteY22" fmla="*/ 516758 h 1672896"/>
              <a:gd name="connsiteX23" fmla="*/ 2466428 w 4028966"/>
              <a:gd name="connsiteY23" fmla="*/ 138386 h 1672896"/>
              <a:gd name="connsiteX24" fmla="*/ 2571531 w 4028966"/>
              <a:gd name="connsiteY24" fmla="*/ 390634 h 1672896"/>
              <a:gd name="connsiteX25" fmla="*/ 2645104 w 4028966"/>
              <a:gd name="connsiteY25" fmla="*/ 338082 h 1672896"/>
              <a:gd name="connsiteX26" fmla="*/ 2718676 w 4028966"/>
              <a:gd name="connsiteY26" fmla="*/ 22772 h 1672896"/>
              <a:gd name="connsiteX27" fmla="*/ 2802759 w 4028966"/>
              <a:gd name="connsiteY27" fmla="*/ 474717 h 1672896"/>
              <a:gd name="connsiteX28" fmla="*/ 2886842 w 4028966"/>
              <a:gd name="connsiteY28" fmla="*/ 537779 h 1672896"/>
              <a:gd name="connsiteX29" fmla="*/ 3002455 w 4028966"/>
              <a:gd name="connsiteY29" fmla="*/ 338082 h 1672896"/>
              <a:gd name="connsiteX30" fmla="*/ 3065517 w 4028966"/>
              <a:gd name="connsiteY30" fmla="*/ 695434 h 1672896"/>
              <a:gd name="connsiteX31" fmla="*/ 3118069 w 4028966"/>
              <a:gd name="connsiteY31" fmla="*/ 779517 h 1672896"/>
              <a:gd name="connsiteX32" fmla="*/ 3244193 w 4028966"/>
              <a:gd name="connsiteY32" fmla="*/ 621861 h 1672896"/>
              <a:gd name="connsiteX33" fmla="*/ 3317766 w 4028966"/>
              <a:gd name="connsiteY33" fmla="*/ 874110 h 1672896"/>
              <a:gd name="connsiteX34" fmla="*/ 3391338 w 4028966"/>
              <a:gd name="connsiteY34" fmla="*/ 989723 h 1672896"/>
              <a:gd name="connsiteX35" fmla="*/ 3506952 w 4028966"/>
              <a:gd name="connsiteY35" fmla="*/ 905641 h 1672896"/>
              <a:gd name="connsiteX36" fmla="*/ 3601545 w 4028966"/>
              <a:gd name="connsiteY36" fmla="*/ 1157889 h 1672896"/>
              <a:gd name="connsiteX37" fmla="*/ 3664607 w 4028966"/>
              <a:gd name="connsiteY37" fmla="*/ 1231461 h 1672896"/>
              <a:gd name="connsiteX38" fmla="*/ 3769711 w 4028966"/>
              <a:gd name="connsiteY38" fmla="*/ 1241972 h 1672896"/>
              <a:gd name="connsiteX39" fmla="*/ 3916855 w 4028966"/>
              <a:gd name="connsiteY39" fmla="*/ 1399627 h 1672896"/>
              <a:gd name="connsiteX40" fmla="*/ 4011449 w 4028966"/>
              <a:gd name="connsiteY40" fmla="*/ 1462689 h 1672896"/>
              <a:gd name="connsiteX41" fmla="*/ 4021959 w 4028966"/>
              <a:gd name="connsiteY41" fmla="*/ 1672896 h 16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028966" h="1672896">
                <a:moveTo>
                  <a:pt x="38538" y="1651875"/>
                </a:moveTo>
                <a:cubicBezTo>
                  <a:pt x="19269" y="1630854"/>
                  <a:pt x="0" y="1609834"/>
                  <a:pt x="38538" y="1588813"/>
                </a:cubicBezTo>
                <a:cubicBezTo>
                  <a:pt x="77076" y="1567792"/>
                  <a:pt x="197945" y="1546772"/>
                  <a:pt x="269766" y="1525751"/>
                </a:cubicBezTo>
                <a:cubicBezTo>
                  <a:pt x="341587" y="1504730"/>
                  <a:pt x="420414" y="1488965"/>
                  <a:pt x="469462" y="1462689"/>
                </a:cubicBezTo>
                <a:cubicBezTo>
                  <a:pt x="518510" y="1436413"/>
                  <a:pt x="532524" y="1383861"/>
                  <a:pt x="564055" y="1368096"/>
                </a:cubicBezTo>
                <a:cubicBezTo>
                  <a:pt x="595586" y="1352331"/>
                  <a:pt x="609601" y="1404882"/>
                  <a:pt x="658649" y="1368096"/>
                </a:cubicBezTo>
                <a:cubicBezTo>
                  <a:pt x="707697" y="1331310"/>
                  <a:pt x="811048" y="1182414"/>
                  <a:pt x="858345" y="1147379"/>
                </a:cubicBezTo>
                <a:cubicBezTo>
                  <a:pt x="905642" y="1112344"/>
                  <a:pt x="900387" y="1213944"/>
                  <a:pt x="942428" y="1157889"/>
                </a:cubicBezTo>
                <a:cubicBezTo>
                  <a:pt x="984469" y="1101834"/>
                  <a:pt x="1068552" y="846083"/>
                  <a:pt x="1110593" y="811048"/>
                </a:cubicBezTo>
                <a:cubicBezTo>
                  <a:pt x="1152634" y="776014"/>
                  <a:pt x="1168400" y="930165"/>
                  <a:pt x="1194676" y="947682"/>
                </a:cubicBezTo>
                <a:cubicBezTo>
                  <a:pt x="1220952" y="965199"/>
                  <a:pt x="1238470" y="954689"/>
                  <a:pt x="1268249" y="916151"/>
                </a:cubicBezTo>
                <a:cubicBezTo>
                  <a:pt x="1298028" y="877613"/>
                  <a:pt x="1340069" y="737475"/>
                  <a:pt x="1373352" y="716454"/>
                </a:cubicBezTo>
                <a:cubicBezTo>
                  <a:pt x="1406635" y="695433"/>
                  <a:pt x="1431159" y="809296"/>
                  <a:pt x="1467945" y="790027"/>
                </a:cubicBezTo>
                <a:cubicBezTo>
                  <a:pt x="1504731" y="770758"/>
                  <a:pt x="1567793" y="700689"/>
                  <a:pt x="1594069" y="600841"/>
                </a:cubicBezTo>
                <a:cubicBezTo>
                  <a:pt x="1620345" y="500993"/>
                  <a:pt x="1601076" y="196192"/>
                  <a:pt x="1625600" y="190937"/>
                </a:cubicBezTo>
                <a:cubicBezTo>
                  <a:pt x="1650124" y="185682"/>
                  <a:pt x="1707931" y="508000"/>
                  <a:pt x="1741214" y="569310"/>
                </a:cubicBezTo>
                <a:cubicBezTo>
                  <a:pt x="1774497" y="630620"/>
                  <a:pt x="1795518" y="614854"/>
                  <a:pt x="1825297" y="558799"/>
                </a:cubicBezTo>
                <a:cubicBezTo>
                  <a:pt x="1855076" y="502744"/>
                  <a:pt x="1890111" y="234731"/>
                  <a:pt x="1919890" y="232979"/>
                </a:cubicBezTo>
                <a:cubicBezTo>
                  <a:pt x="1949669" y="231227"/>
                  <a:pt x="1974194" y="500993"/>
                  <a:pt x="2003973" y="548289"/>
                </a:cubicBezTo>
                <a:cubicBezTo>
                  <a:pt x="2033752" y="595586"/>
                  <a:pt x="2067035" y="576317"/>
                  <a:pt x="2098566" y="516758"/>
                </a:cubicBezTo>
                <a:cubicBezTo>
                  <a:pt x="2130097" y="457199"/>
                  <a:pt x="2161628" y="194440"/>
                  <a:pt x="2193159" y="190937"/>
                </a:cubicBezTo>
                <a:cubicBezTo>
                  <a:pt x="2224690" y="187434"/>
                  <a:pt x="2263228" y="441434"/>
                  <a:pt x="2287752" y="495737"/>
                </a:cubicBezTo>
                <a:cubicBezTo>
                  <a:pt x="2312276" y="550040"/>
                  <a:pt x="2310525" y="576316"/>
                  <a:pt x="2340304" y="516758"/>
                </a:cubicBezTo>
                <a:cubicBezTo>
                  <a:pt x="2370083" y="457200"/>
                  <a:pt x="2427890" y="159407"/>
                  <a:pt x="2466428" y="138386"/>
                </a:cubicBezTo>
                <a:cubicBezTo>
                  <a:pt x="2504966" y="117365"/>
                  <a:pt x="2541752" y="357351"/>
                  <a:pt x="2571531" y="390634"/>
                </a:cubicBezTo>
                <a:cubicBezTo>
                  <a:pt x="2601310" y="423917"/>
                  <a:pt x="2620580" y="399392"/>
                  <a:pt x="2645104" y="338082"/>
                </a:cubicBezTo>
                <a:cubicBezTo>
                  <a:pt x="2669628" y="276772"/>
                  <a:pt x="2692400" y="0"/>
                  <a:pt x="2718676" y="22772"/>
                </a:cubicBezTo>
                <a:cubicBezTo>
                  <a:pt x="2744952" y="45544"/>
                  <a:pt x="2774731" y="388883"/>
                  <a:pt x="2802759" y="474717"/>
                </a:cubicBezTo>
                <a:cubicBezTo>
                  <a:pt x="2830787" y="560551"/>
                  <a:pt x="2853559" y="560552"/>
                  <a:pt x="2886842" y="537779"/>
                </a:cubicBezTo>
                <a:cubicBezTo>
                  <a:pt x="2920125" y="515007"/>
                  <a:pt x="2972676" y="311806"/>
                  <a:pt x="3002455" y="338082"/>
                </a:cubicBezTo>
                <a:cubicBezTo>
                  <a:pt x="3032234" y="364358"/>
                  <a:pt x="3046248" y="621862"/>
                  <a:pt x="3065517" y="695434"/>
                </a:cubicBezTo>
                <a:cubicBezTo>
                  <a:pt x="3084786" y="769007"/>
                  <a:pt x="3088290" y="791779"/>
                  <a:pt x="3118069" y="779517"/>
                </a:cubicBezTo>
                <a:cubicBezTo>
                  <a:pt x="3147848" y="767255"/>
                  <a:pt x="3210910" y="606096"/>
                  <a:pt x="3244193" y="621861"/>
                </a:cubicBezTo>
                <a:cubicBezTo>
                  <a:pt x="3277476" y="637627"/>
                  <a:pt x="3293242" y="812800"/>
                  <a:pt x="3317766" y="874110"/>
                </a:cubicBezTo>
                <a:cubicBezTo>
                  <a:pt x="3342290" y="935420"/>
                  <a:pt x="3359807" y="984468"/>
                  <a:pt x="3391338" y="989723"/>
                </a:cubicBezTo>
                <a:cubicBezTo>
                  <a:pt x="3422869" y="994978"/>
                  <a:pt x="3471918" y="877613"/>
                  <a:pt x="3506952" y="905641"/>
                </a:cubicBezTo>
                <a:cubicBezTo>
                  <a:pt x="3541986" y="933669"/>
                  <a:pt x="3575269" y="1103586"/>
                  <a:pt x="3601545" y="1157889"/>
                </a:cubicBezTo>
                <a:cubicBezTo>
                  <a:pt x="3627821" y="1212192"/>
                  <a:pt x="3636579" y="1217447"/>
                  <a:pt x="3664607" y="1231461"/>
                </a:cubicBezTo>
                <a:cubicBezTo>
                  <a:pt x="3692635" y="1245475"/>
                  <a:pt x="3727670" y="1213944"/>
                  <a:pt x="3769711" y="1241972"/>
                </a:cubicBezTo>
                <a:cubicBezTo>
                  <a:pt x="3811752" y="1270000"/>
                  <a:pt x="3876565" y="1362841"/>
                  <a:pt x="3916855" y="1399627"/>
                </a:cubicBezTo>
                <a:cubicBezTo>
                  <a:pt x="3957145" y="1436413"/>
                  <a:pt x="3993932" y="1417144"/>
                  <a:pt x="4011449" y="1462689"/>
                </a:cubicBezTo>
                <a:cubicBezTo>
                  <a:pt x="4028966" y="1508234"/>
                  <a:pt x="4025462" y="1590565"/>
                  <a:pt x="4021959" y="1672896"/>
                </a:cubicBezTo>
              </a:path>
            </a:pathLst>
          </a:custGeom>
          <a:solidFill>
            <a:schemeClr val="accent1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04800" y="1828800"/>
            <a:ext cx="1163638" cy="430213"/>
            <a:chOff x="304800" y="1447800"/>
            <a:chExt cx="1163894" cy="430338"/>
          </a:xfrm>
        </p:grpSpPr>
        <p:sp>
          <p:nvSpPr>
            <p:cNvPr id="25710" name="TextBox 42"/>
            <p:cNvSpPr txBox="1">
              <a:spLocks noChangeArrowheads="1"/>
            </p:cNvSpPr>
            <p:nvPr/>
          </p:nvSpPr>
          <p:spPr bwMode="auto">
            <a:xfrm>
              <a:off x="304800" y="1447800"/>
              <a:ext cx="971582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>
                  <a:solidFill>
                    <a:srgbClr val="FFFFFF"/>
                  </a:solidFill>
                  <a:latin typeface="Symbol" pitchFamily="18" charset="2"/>
                </a:rPr>
                <a:t>D </a:t>
              </a:r>
              <a:r>
                <a:rPr lang="en-US" sz="2000" b="1" i="1">
                  <a:solidFill>
                    <a:srgbClr val="FFFFFF"/>
                  </a:solidFill>
                  <a:latin typeface="Times New Roman" pitchFamily="18" charset="0"/>
                </a:rPr>
                <a:t>z ~    </a:t>
              </a:r>
            </a:p>
          </p:txBody>
        </p:sp>
        <p:sp>
          <p:nvSpPr>
            <p:cNvPr id="44" name="Text Box 67"/>
            <p:cNvSpPr txBox="1">
              <a:spLocks noChangeArrowheads="1"/>
            </p:cNvSpPr>
            <p:nvPr/>
          </p:nvSpPr>
          <p:spPr bwMode="auto">
            <a:xfrm>
              <a:off x="530275" y="1477972"/>
              <a:ext cx="938419" cy="400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sym typeface="Symbol" pitchFamily="18" charset="2"/>
                </a:rPr>
                <a:t>     0.1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5608" name="Group 33"/>
          <p:cNvGrpSpPr>
            <a:grpSpLocks/>
          </p:cNvGrpSpPr>
          <p:nvPr/>
        </p:nvGrpSpPr>
        <p:grpSpPr bwMode="auto">
          <a:xfrm>
            <a:off x="4597400" y="2667000"/>
            <a:ext cx="3022600" cy="168275"/>
            <a:chOff x="838200" y="2286000"/>
            <a:chExt cx="2590800" cy="98925"/>
          </a:xfrm>
        </p:grpSpPr>
        <p:cxnSp>
          <p:nvCxnSpPr>
            <p:cNvPr id="25708" name="Straight Arrow Connector 151"/>
            <p:cNvCxnSpPr>
              <a:cxnSpLocks noChangeShapeType="1"/>
            </p:cNvCxnSpPr>
            <p:nvPr/>
          </p:nvCxnSpPr>
          <p:spPr bwMode="auto">
            <a:xfrm>
              <a:off x="885825" y="2353404"/>
              <a:ext cx="2466975" cy="3152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9" name="Straight Arrow Connector 198"/>
            <p:cNvCxnSpPr>
              <a:cxnSpLocks noChangeShapeType="1"/>
            </p:cNvCxnSpPr>
            <p:nvPr/>
          </p:nvCxnSpPr>
          <p:spPr bwMode="auto">
            <a:xfrm>
              <a:off x="838200" y="2286000"/>
              <a:ext cx="2590800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106"/>
          <p:cNvGrpSpPr/>
          <p:nvPr/>
        </p:nvGrpSpPr>
        <p:grpSpPr>
          <a:xfrm>
            <a:off x="4572000" y="2895600"/>
            <a:ext cx="4724400" cy="1828800"/>
            <a:chOff x="4724400" y="6019800"/>
            <a:chExt cx="4044731" cy="1752600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111" name="Freeform 110"/>
            <p:cNvSpPr/>
            <p:nvPr/>
          </p:nvSpPr>
          <p:spPr bwMode="auto">
            <a:xfrm>
              <a:off x="4724400" y="6019800"/>
              <a:ext cx="4044731" cy="1693917"/>
            </a:xfrm>
            <a:custGeom>
              <a:avLst/>
              <a:gdLst>
                <a:gd name="connsiteX0" fmla="*/ 0 w 4044731"/>
                <a:gd name="connsiteY0" fmla="*/ 1693917 h 1693917"/>
                <a:gd name="connsiteX1" fmla="*/ 105104 w 4044731"/>
                <a:gd name="connsiteY1" fmla="*/ 1641366 h 1693917"/>
                <a:gd name="connsiteX2" fmla="*/ 304800 w 4044731"/>
                <a:gd name="connsiteY2" fmla="*/ 1683407 h 1693917"/>
                <a:gd name="connsiteX3" fmla="*/ 451945 w 4044731"/>
                <a:gd name="connsiteY3" fmla="*/ 1620345 h 1693917"/>
                <a:gd name="connsiteX4" fmla="*/ 578069 w 4044731"/>
                <a:gd name="connsiteY4" fmla="*/ 1651876 h 1693917"/>
                <a:gd name="connsiteX5" fmla="*/ 798786 w 4044731"/>
                <a:gd name="connsiteY5" fmla="*/ 1557283 h 1693917"/>
                <a:gd name="connsiteX6" fmla="*/ 1229710 w 4044731"/>
                <a:gd name="connsiteY6" fmla="*/ 1441669 h 1693917"/>
                <a:gd name="connsiteX7" fmla="*/ 1355835 w 4044731"/>
                <a:gd name="connsiteY7" fmla="*/ 1368097 h 1693917"/>
                <a:gd name="connsiteX8" fmla="*/ 1418897 w 4044731"/>
                <a:gd name="connsiteY8" fmla="*/ 1305035 h 1693917"/>
                <a:gd name="connsiteX9" fmla="*/ 1481959 w 4044731"/>
                <a:gd name="connsiteY9" fmla="*/ 1284014 h 1693917"/>
                <a:gd name="connsiteX10" fmla="*/ 1650124 w 4044731"/>
                <a:gd name="connsiteY10" fmla="*/ 958193 h 1693917"/>
                <a:gd name="connsiteX11" fmla="*/ 1776248 w 4044731"/>
                <a:gd name="connsiteY11" fmla="*/ 1073807 h 1693917"/>
                <a:gd name="connsiteX12" fmla="*/ 1839310 w 4044731"/>
                <a:gd name="connsiteY12" fmla="*/ 1042276 h 1693917"/>
                <a:gd name="connsiteX13" fmla="*/ 1891862 w 4044731"/>
                <a:gd name="connsiteY13" fmla="*/ 895131 h 1693917"/>
                <a:gd name="connsiteX14" fmla="*/ 1965435 w 4044731"/>
                <a:gd name="connsiteY14" fmla="*/ 958193 h 1693917"/>
                <a:gd name="connsiteX15" fmla="*/ 2049517 w 4044731"/>
                <a:gd name="connsiteY15" fmla="*/ 905642 h 1693917"/>
                <a:gd name="connsiteX16" fmla="*/ 2186152 w 4044731"/>
                <a:gd name="connsiteY16" fmla="*/ 653393 h 1693917"/>
                <a:gd name="connsiteX17" fmla="*/ 2249214 w 4044731"/>
                <a:gd name="connsiteY17" fmla="*/ 800538 h 1693917"/>
                <a:gd name="connsiteX18" fmla="*/ 2343807 w 4044731"/>
                <a:gd name="connsiteY18" fmla="*/ 705945 h 1693917"/>
                <a:gd name="connsiteX19" fmla="*/ 2448910 w 4044731"/>
                <a:gd name="connsiteY19" fmla="*/ 464207 h 1693917"/>
                <a:gd name="connsiteX20" fmla="*/ 2543504 w 4044731"/>
                <a:gd name="connsiteY20" fmla="*/ 600842 h 1693917"/>
                <a:gd name="connsiteX21" fmla="*/ 2638097 w 4044731"/>
                <a:gd name="connsiteY21" fmla="*/ 422166 h 1693917"/>
                <a:gd name="connsiteX22" fmla="*/ 2722179 w 4044731"/>
                <a:gd name="connsiteY22" fmla="*/ 1752 h 1693917"/>
                <a:gd name="connsiteX23" fmla="*/ 2806262 w 4044731"/>
                <a:gd name="connsiteY23" fmla="*/ 411655 h 1693917"/>
                <a:gd name="connsiteX24" fmla="*/ 2879835 w 4044731"/>
                <a:gd name="connsiteY24" fmla="*/ 432676 h 1693917"/>
                <a:gd name="connsiteX25" fmla="*/ 2995448 w 4044731"/>
                <a:gd name="connsiteY25" fmla="*/ 96345 h 1693917"/>
                <a:gd name="connsiteX26" fmla="*/ 3090042 w 4044731"/>
                <a:gd name="connsiteY26" fmla="*/ 506249 h 1693917"/>
                <a:gd name="connsiteX27" fmla="*/ 3163614 w 4044731"/>
                <a:gd name="connsiteY27" fmla="*/ 537780 h 1693917"/>
                <a:gd name="connsiteX28" fmla="*/ 3268717 w 4044731"/>
                <a:gd name="connsiteY28" fmla="*/ 317062 h 1693917"/>
                <a:gd name="connsiteX29" fmla="*/ 3342290 w 4044731"/>
                <a:gd name="connsiteY29" fmla="*/ 663904 h 1693917"/>
                <a:gd name="connsiteX30" fmla="*/ 3436883 w 4044731"/>
                <a:gd name="connsiteY30" fmla="*/ 705945 h 1693917"/>
                <a:gd name="connsiteX31" fmla="*/ 3520966 w 4044731"/>
                <a:gd name="connsiteY31" fmla="*/ 506249 h 1693917"/>
                <a:gd name="connsiteX32" fmla="*/ 3584028 w 4044731"/>
                <a:gd name="connsiteY32" fmla="*/ 842580 h 1693917"/>
                <a:gd name="connsiteX33" fmla="*/ 3657600 w 4044731"/>
                <a:gd name="connsiteY33" fmla="*/ 926662 h 1693917"/>
                <a:gd name="connsiteX34" fmla="*/ 3773214 w 4044731"/>
                <a:gd name="connsiteY34" fmla="*/ 842580 h 1693917"/>
                <a:gd name="connsiteX35" fmla="*/ 3825766 w 4044731"/>
                <a:gd name="connsiteY35" fmla="*/ 1052786 h 1693917"/>
                <a:gd name="connsiteX36" fmla="*/ 3920359 w 4044731"/>
                <a:gd name="connsiteY36" fmla="*/ 1136869 h 1693917"/>
                <a:gd name="connsiteX37" fmla="*/ 4025462 w 4044731"/>
                <a:gd name="connsiteY37" fmla="*/ 1052786 h 1693917"/>
                <a:gd name="connsiteX38" fmla="*/ 4035973 w 4044731"/>
                <a:gd name="connsiteY38" fmla="*/ 1683407 h 1693917"/>
                <a:gd name="connsiteX39" fmla="*/ 4035973 w 4044731"/>
                <a:gd name="connsiteY39" fmla="*/ 1683407 h 1693917"/>
                <a:gd name="connsiteX40" fmla="*/ 4035973 w 4044731"/>
                <a:gd name="connsiteY40" fmla="*/ 1683407 h 169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44731" h="1693917">
                  <a:moveTo>
                    <a:pt x="0" y="1693917"/>
                  </a:moveTo>
                  <a:cubicBezTo>
                    <a:pt x="27152" y="1668517"/>
                    <a:pt x="54304" y="1643118"/>
                    <a:pt x="105104" y="1641366"/>
                  </a:cubicBezTo>
                  <a:cubicBezTo>
                    <a:pt x="155904" y="1639614"/>
                    <a:pt x="246993" y="1686911"/>
                    <a:pt x="304800" y="1683407"/>
                  </a:cubicBezTo>
                  <a:cubicBezTo>
                    <a:pt x="362607" y="1679904"/>
                    <a:pt x="406400" y="1625600"/>
                    <a:pt x="451945" y="1620345"/>
                  </a:cubicBezTo>
                  <a:cubicBezTo>
                    <a:pt x="497490" y="1615090"/>
                    <a:pt x="520262" y="1662386"/>
                    <a:pt x="578069" y="1651876"/>
                  </a:cubicBezTo>
                  <a:cubicBezTo>
                    <a:pt x="635876" y="1641366"/>
                    <a:pt x="690179" y="1592317"/>
                    <a:pt x="798786" y="1557283"/>
                  </a:cubicBezTo>
                  <a:cubicBezTo>
                    <a:pt x="907393" y="1522249"/>
                    <a:pt x="1136868" y="1473200"/>
                    <a:pt x="1229710" y="1441669"/>
                  </a:cubicBezTo>
                  <a:cubicBezTo>
                    <a:pt x="1322552" y="1410138"/>
                    <a:pt x="1324304" y="1390869"/>
                    <a:pt x="1355835" y="1368097"/>
                  </a:cubicBezTo>
                  <a:cubicBezTo>
                    <a:pt x="1387366" y="1345325"/>
                    <a:pt x="1397876" y="1319049"/>
                    <a:pt x="1418897" y="1305035"/>
                  </a:cubicBezTo>
                  <a:cubicBezTo>
                    <a:pt x="1439918" y="1291021"/>
                    <a:pt x="1443421" y="1341821"/>
                    <a:pt x="1481959" y="1284014"/>
                  </a:cubicBezTo>
                  <a:cubicBezTo>
                    <a:pt x="1520497" y="1226207"/>
                    <a:pt x="1601076" y="993227"/>
                    <a:pt x="1650124" y="958193"/>
                  </a:cubicBezTo>
                  <a:cubicBezTo>
                    <a:pt x="1699172" y="923159"/>
                    <a:pt x="1744717" y="1059793"/>
                    <a:pt x="1776248" y="1073807"/>
                  </a:cubicBezTo>
                  <a:cubicBezTo>
                    <a:pt x="1807779" y="1087821"/>
                    <a:pt x="1820041" y="1072055"/>
                    <a:pt x="1839310" y="1042276"/>
                  </a:cubicBezTo>
                  <a:cubicBezTo>
                    <a:pt x="1858579" y="1012497"/>
                    <a:pt x="1870841" y="909145"/>
                    <a:pt x="1891862" y="895131"/>
                  </a:cubicBezTo>
                  <a:cubicBezTo>
                    <a:pt x="1912883" y="881117"/>
                    <a:pt x="1939159" y="956441"/>
                    <a:pt x="1965435" y="958193"/>
                  </a:cubicBezTo>
                  <a:cubicBezTo>
                    <a:pt x="1991711" y="959945"/>
                    <a:pt x="2012731" y="956442"/>
                    <a:pt x="2049517" y="905642"/>
                  </a:cubicBezTo>
                  <a:cubicBezTo>
                    <a:pt x="2086303" y="854842"/>
                    <a:pt x="2152869" y="670910"/>
                    <a:pt x="2186152" y="653393"/>
                  </a:cubicBezTo>
                  <a:cubicBezTo>
                    <a:pt x="2219435" y="635876"/>
                    <a:pt x="2222938" y="791779"/>
                    <a:pt x="2249214" y="800538"/>
                  </a:cubicBezTo>
                  <a:cubicBezTo>
                    <a:pt x="2275490" y="809297"/>
                    <a:pt x="2310524" y="762000"/>
                    <a:pt x="2343807" y="705945"/>
                  </a:cubicBezTo>
                  <a:cubicBezTo>
                    <a:pt x="2377090" y="649890"/>
                    <a:pt x="2415627" y="481724"/>
                    <a:pt x="2448910" y="464207"/>
                  </a:cubicBezTo>
                  <a:cubicBezTo>
                    <a:pt x="2482193" y="446690"/>
                    <a:pt x="2511973" y="607849"/>
                    <a:pt x="2543504" y="600842"/>
                  </a:cubicBezTo>
                  <a:cubicBezTo>
                    <a:pt x="2575035" y="593835"/>
                    <a:pt x="2608318" y="522014"/>
                    <a:pt x="2638097" y="422166"/>
                  </a:cubicBezTo>
                  <a:cubicBezTo>
                    <a:pt x="2667876" y="322318"/>
                    <a:pt x="2694151" y="3504"/>
                    <a:pt x="2722179" y="1752"/>
                  </a:cubicBezTo>
                  <a:cubicBezTo>
                    <a:pt x="2750207" y="0"/>
                    <a:pt x="2779986" y="339834"/>
                    <a:pt x="2806262" y="411655"/>
                  </a:cubicBezTo>
                  <a:cubicBezTo>
                    <a:pt x="2832538" y="483476"/>
                    <a:pt x="2848304" y="485228"/>
                    <a:pt x="2879835" y="432676"/>
                  </a:cubicBezTo>
                  <a:cubicBezTo>
                    <a:pt x="2911366" y="380124"/>
                    <a:pt x="2960414" y="84083"/>
                    <a:pt x="2995448" y="96345"/>
                  </a:cubicBezTo>
                  <a:cubicBezTo>
                    <a:pt x="3030482" y="108607"/>
                    <a:pt x="3062014" y="432677"/>
                    <a:pt x="3090042" y="506249"/>
                  </a:cubicBezTo>
                  <a:cubicBezTo>
                    <a:pt x="3118070" y="579821"/>
                    <a:pt x="3133835" y="569311"/>
                    <a:pt x="3163614" y="537780"/>
                  </a:cubicBezTo>
                  <a:cubicBezTo>
                    <a:pt x="3193393" y="506249"/>
                    <a:pt x="3238938" y="296041"/>
                    <a:pt x="3268717" y="317062"/>
                  </a:cubicBezTo>
                  <a:cubicBezTo>
                    <a:pt x="3298496" y="338083"/>
                    <a:pt x="3314262" y="599090"/>
                    <a:pt x="3342290" y="663904"/>
                  </a:cubicBezTo>
                  <a:cubicBezTo>
                    <a:pt x="3370318" y="728718"/>
                    <a:pt x="3407104" y="732221"/>
                    <a:pt x="3436883" y="705945"/>
                  </a:cubicBezTo>
                  <a:cubicBezTo>
                    <a:pt x="3466662" y="679669"/>
                    <a:pt x="3496442" y="483477"/>
                    <a:pt x="3520966" y="506249"/>
                  </a:cubicBezTo>
                  <a:cubicBezTo>
                    <a:pt x="3545490" y="529022"/>
                    <a:pt x="3561256" y="772511"/>
                    <a:pt x="3584028" y="842580"/>
                  </a:cubicBezTo>
                  <a:cubicBezTo>
                    <a:pt x="3606800" y="912649"/>
                    <a:pt x="3626069" y="926662"/>
                    <a:pt x="3657600" y="926662"/>
                  </a:cubicBezTo>
                  <a:cubicBezTo>
                    <a:pt x="3689131" y="926662"/>
                    <a:pt x="3745186" y="821559"/>
                    <a:pt x="3773214" y="842580"/>
                  </a:cubicBezTo>
                  <a:cubicBezTo>
                    <a:pt x="3801242" y="863601"/>
                    <a:pt x="3801242" y="1003738"/>
                    <a:pt x="3825766" y="1052786"/>
                  </a:cubicBezTo>
                  <a:cubicBezTo>
                    <a:pt x="3850290" y="1101834"/>
                    <a:pt x="3887076" y="1136869"/>
                    <a:pt x="3920359" y="1136869"/>
                  </a:cubicBezTo>
                  <a:cubicBezTo>
                    <a:pt x="3953642" y="1136869"/>
                    <a:pt x="4006193" y="961696"/>
                    <a:pt x="4025462" y="1052786"/>
                  </a:cubicBezTo>
                  <a:cubicBezTo>
                    <a:pt x="4044731" y="1143876"/>
                    <a:pt x="4035973" y="1683407"/>
                    <a:pt x="4035973" y="1683407"/>
                  </a:cubicBezTo>
                  <a:lnTo>
                    <a:pt x="4035973" y="1683407"/>
                  </a:lnTo>
                  <a:lnTo>
                    <a:pt x="4035973" y="1683407"/>
                  </a:lnTo>
                </a:path>
              </a:pathLst>
            </a:custGeom>
            <a:solidFill>
              <a:schemeClr val="accent1">
                <a:alpha val="32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0" name="Group 25"/>
            <p:cNvGrpSpPr/>
            <p:nvPr/>
          </p:nvGrpSpPr>
          <p:grpSpPr>
            <a:xfrm>
              <a:off x="7162800" y="7620000"/>
              <a:ext cx="990600" cy="152400"/>
              <a:chOff x="6705600" y="4267200"/>
              <a:chExt cx="990600" cy="152400"/>
            </a:xfrm>
          </p:grpSpPr>
          <p:cxnSp>
            <p:nvCxnSpPr>
              <p:cNvPr id="114" name="Straight Connector 113"/>
              <p:cNvCxnSpPr/>
              <p:nvPr/>
            </p:nvCxnSpPr>
            <p:spPr bwMode="auto">
              <a:xfrm>
                <a:off x="6705600" y="4343400"/>
                <a:ext cx="990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5" name="Explosion 2 114"/>
              <p:cNvSpPr/>
              <p:nvPr/>
            </p:nvSpPr>
            <p:spPr bwMode="auto">
              <a:xfrm>
                <a:off x="7162800" y="4267200"/>
                <a:ext cx="152400" cy="152400"/>
              </a:xfrm>
              <a:prstGeom prst="irregularSeal2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25610" name="Group 185"/>
          <p:cNvGrpSpPr>
            <a:grpSpLocks/>
          </p:cNvGrpSpPr>
          <p:nvPr/>
        </p:nvGrpSpPr>
        <p:grpSpPr bwMode="auto">
          <a:xfrm>
            <a:off x="7391400" y="1554163"/>
            <a:ext cx="76200" cy="7970837"/>
            <a:chOff x="7239000" y="2164081"/>
            <a:chExt cx="76200" cy="7970519"/>
          </a:xfrm>
        </p:grpSpPr>
        <p:grpSp>
          <p:nvGrpSpPr>
            <p:cNvPr id="25678" name="Group 152"/>
            <p:cNvGrpSpPr>
              <a:grpSpLocks/>
            </p:cNvGrpSpPr>
            <p:nvPr/>
          </p:nvGrpSpPr>
          <p:grpSpPr bwMode="auto">
            <a:xfrm>
              <a:off x="7239000" y="2164081"/>
              <a:ext cx="76200" cy="4008119"/>
              <a:chOff x="5638800" y="3459481"/>
              <a:chExt cx="76200" cy="4008119"/>
            </a:xfrm>
          </p:grpSpPr>
          <p:sp>
            <p:nvSpPr>
              <p:cNvPr id="154" name="Oval 153"/>
              <p:cNvSpPr/>
              <p:nvPr/>
            </p:nvSpPr>
            <p:spPr bwMode="auto">
              <a:xfrm>
                <a:off x="5638800" y="3459481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>
                <a:off x="5638800" y="3764269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5638800" y="4069057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>
                <a:off x="5638800" y="4373844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5638800" y="4678632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5638800" y="4983420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 bwMode="auto">
              <a:xfrm>
                <a:off x="5638800" y="5288208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 bwMode="auto">
              <a:xfrm>
                <a:off x="5638800" y="5592996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>
                <a:off x="5638800" y="5897784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 bwMode="auto">
              <a:xfrm>
                <a:off x="5638800" y="6202571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 bwMode="auto">
              <a:xfrm>
                <a:off x="5638800" y="6507359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 bwMode="auto">
              <a:xfrm>
                <a:off x="5638800" y="6812147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5638800" y="7116935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5638800" y="7421723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25679" name="Group 170"/>
            <p:cNvGrpSpPr>
              <a:grpSpLocks/>
            </p:cNvGrpSpPr>
            <p:nvPr/>
          </p:nvGrpSpPr>
          <p:grpSpPr bwMode="auto">
            <a:xfrm>
              <a:off x="7239000" y="6126481"/>
              <a:ext cx="76200" cy="4008119"/>
              <a:chOff x="5638800" y="3459481"/>
              <a:chExt cx="76200" cy="4008119"/>
            </a:xfrm>
          </p:grpSpPr>
          <p:sp>
            <p:nvSpPr>
              <p:cNvPr id="172" name="Oval 171"/>
              <p:cNvSpPr/>
              <p:nvPr/>
            </p:nvSpPr>
            <p:spPr bwMode="auto">
              <a:xfrm>
                <a:off x="5638800" y="3459323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5638800" y="3764111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>
                <a:off x="5638800" y="4068899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5638800" y="4373687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5638800" y="4678474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 bwMode="auto">
              <a:xfrm>
                <a:off x="5638800" y="4983262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 bwMode="auto">
              <a:xfrm>
                <a:off x="5638800" y="5288050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 bwMode="auto">
              <a:xfrm>
                <a:off x="5638800" y="5592838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>
                <a:off x="5638800" y="5897626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 bwMode="auto">
              <a:xfrm>
                <a:off x="5638800" y="6202414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5638800" y="6507201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 bwMode="auto">
              <a:xfrm>
                <a:off x="5638800" y="6811989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>
                <a:off x="5638800" y="7116777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 bwMode="auto">
              <a:xfrm>
                <a:off x="5638800" y="7421565"/>
                <a:ext cx="76200" cy="4603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87" name="Rectangle 186"/>
          <p:cNvSpPr/>
          <p:nvPr/>
        </p:nvSpPr>
        <p:spPr bwMode="auto">
          <a:xfrm>
            <a:off x="0" y="-1219200"/>
            <a:ext cx="8839200" cy="2743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228600" y="6248400"/>
            <a:ext cx="88392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5613" name="Group 189"/>
          <p:cNvGrpSpPr>
            <a:grpSpLocks/>
          </p:cNvGrpSpPr>
          <p:nvPr/>
        </p:nvGrpSpPr>
        <p:grpSpPr bwMode="auto">
          <a:xfrm>
            <a:off x="838200" y="1565275"/>
            <a:ext cx="76200" cy="7970838"/>
            <a:chOff x="7239000" y="2164081"/>
            <a:chExt cx="76200" cy="7970519"/>
          </a:xfrm>
        </p:grpSpPr>
        <p:grpSp>
          <p:nvGrpSpPr>
            <p:cNvPr id="25648" name="Group 190"/>
            <p:cNvGrpSpPr>
              <a:grpSpLocks/>
            </p:cNvGrpSpPr>
            <p:nvPr/>
          </p:nvGrpSpPr>
          <p:grpSpPr bwMode="auto">
            <a:xfrm>
              <a:off x="7239000" y="2164081"/>
              <a:ext cx="76200" cy="4008119"/>
              <a:chOff x="5638800" y="3459481"/>
              <a:chExt cx="76200" cy="4008119"/>
            </a:xfrm>
          </p:grpSpPr>
          <p:sp>
            <p:nvSpPr>
              <p:cNvPr id="207" name="Oval 206"/>
              <p:cNvSpPr/>
              <p:nvPr/>
            </p:nvSpPr>
            <p:spPr bwMode="auto">
              <a:xfrm>
                <a:off x="5638800" y="345948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5638800" y="376426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5638800" y="406905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5638800" y="437384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>
                <a:off x="5638800" y="4678632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>
                <a:off x="5638800" y="498342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>
                <a:off x="5638800" y="528820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5638800" y="559299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 bwMode="auto">
              <a:xfrm>
                <a:off x="5638800" y="589778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5638800" y="620257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5638800" y="650735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5638800" y="681214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 bwMode="auto">
              <a:xfrm>
                <a:off x="5638800" y="7116935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5638800" y="742172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25649" name="Group 191"/>
            <p:cNvGrpSpPr>
              <a:grpSpLocks/>
            </p:cNvGrpSpPr>
            <p:nvPr/>
          </p:nvGrpSpPr>
          <p:grpSpPr bwMode="auto">
            <a:xfrm>
              <a:off x="7239000" y="6126481"/>
              <a:ext cx="76200" cy="4008119"/>
              <a:chOff x="5638800" y="3459481"/>
              <a:chExt cx="76200" cy="4008119"/>
            </a:xfrm>
          </p:grpSpPr>
          <p:sp>
            <p:nvSpPr>
              <p:cNvPr id="193" name="Oval 192"/>
              <p:cNvSpPr/>
              <p:nvPr/>
            </p:nvSpPr>
            <p:spPr bwMode="auto">
              <a:xfrm>
                <a:off x="5638800" y="3459322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>
                <a:off x="5638800" y="376411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>
                <a:off x="5638800" y="406889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>
                <a:off x="5638800" y="437368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 bwMode="auto">
              <a:xfrm>
                <a:off x="5638800" y="467847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 bwMode="auto">
              <a:xfrm>
                <a:off x="5638800" y="498326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 bwMode="auto">
              <a:xfrm>
                <a:off x="5638800" y="528804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>
                <a:off x="5638800" y="559283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 bwMode="auto">
              <a:xfrm>
                <a:off x="5638800" y="5897625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>
                <a:off x="5638800" y="620241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 bwMode="auto">
              <a:xfrm>
                <a:off x="5638800" y="650720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>
                <a:off x="5638800" y="681198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>
                <a:off x="5638800" y="711677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>
                <a:off x="5638800" y="742156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24" name="Rectangle 223"/>
          <p:cNvSpPr/>
          <p:nvPr/>
        </p:nvSpPr>
        <p:spPr bwMode="auto">
          <a:xfrm>
            <a:off x="0" y="6248400"/>
            <a:ext cx="2057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5615" name="Group 139"/>
          <p:cNvGrpSpPr>
            <a:grpSpLocks/>
          </p:cNvGrpSpPr>
          <p:nvPr/>
        </p:nvGrpSpPr>
        <p:grpSpPr bwMode="auto">
          <a:xfrm>
            <a:off x="7467600" y="2209800"/>
            <a:ext cx="630238" cy="1219200"/>
            <a:chOff x="7467600" y="2209800"/>
            <a:chExt cx="630530" cy="1219200"/>
          </a:xfrm>
        </p:grpSpPr>
        <p:cxnSp>
          <p:nvCxnSpPr>
            <p:cNvPr id="25645" name="Straight Arrow Connector 221"/>
            <p:cNvCxnSpPr>
              <a:cxnSpLocks noChangeShapeType="1"/>
            </p:cNvCxnSpPr>
            <p:nvPr/>
          </p:nvCxnSpPr>
          <p:spPr bwMode="auto">
            <a:xfrm rot="5400000">
              <a:off x="7315200" y="2818606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3" name="Text Box 67"/>
            <p:cNvSpPr txBox="1">
              <a:spLocks noChangeArrowheads="1"/>
            </p:cNvSpPr>
            <p:nvPr/>
          </p:nvSpPr>
          <p:spPr bwMode="auto">
            <a:xfrm>
              <a:off x="7772541" y="2590800"/>
              <a:ext cx="325589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sym typeface="Symbol" pitchFamily="18" charset="2"/>
                </a:rPr>
                <a:t>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76" name="Explosion 2 275"/>
            <p:cNvSpPr/>
            <p:nvPr/>
          </p:nvSpPr>
          <p:spPr bwMode="auto">
            <a:xfrm>
              <a:off x="7467600" y="2590800"/>
              <a:ext cx="304941" cy="304800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5616" name="Group 140"/>
          <p:cNvGrpSpPr>
            <a:grpSpLocks/>
          </p:cNvGrpSpPr>
          <p:nvPr/>
        </p:nvGrpSpPr>
        <p:grpSpPr bwMode="auto">
          <a:xfrm>
            <a:off x="-1371600" y="838200"/>
            <a:ext cx="10058400" cy="6019800"/>
            <a:chOff x="-457200" y="838200"/>
            <a:chExt cx="10058400" cy="6019800"/>
          </a:xfrm>
        </p:grpSpPr>
        <p:grpSp>
          <p:nvGrpSpPr>
            <p:cNvPr id="25627" name="Group 137"/>
            <p:cNvGrpSpPr>
              <a:grpSpLocks/>
            </p:cNvGrpSpPr>
            <p:nvPr/>
          </p:nvGrpSpPr>
          <p:grpSpPr bwMode="auto">
            <a:xfrm>
              <a:off x="-457200" y="838200"/>
              <a:ext cx="10058400" cy="6019800"/>
              <a:chOff x="-457200" y="838200"/>
              <a:chExt cx="10058400" cy="6019800"/>
            </a:xfrm>
          </p:grpSpPr>
          <p:grpSp>
            <p:nvGrpSpPr>
              <p:cNvPr id="25640" name="Group 115"/>
              <p:cNvGrpSpPr>
                <a:grpSpLocks/>
              </p:cNvGrpSpPr>
              <p:nvPr/>
            </p:nvGrpSpPr>
            <p:grpSpPr bwMode="auto">
              <a:xfrm>
                <a:off x="-457200" y="838200"/>
                <a:ext cx="10058400" cy="700088"/>
                <a:chOff x="-457200" y="838200"/>
                <a:chExt cx="10058400" cy="700088"/>
              </a:xfrm>
            </p:grpSpPr>
            <p:pic>
              <p:nvPicPr>
                <p:cNvPr id="2564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838200"/>
                  <a:ext cx="533400" cy="700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43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1400" y="838200"/>
                  <a:ext cx="533400" cy="700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5644" name="Straight Connector 189"/>
                <p:cNvCxnSpPr>
                  <a:cxnSpLocks noChangeShapeType="1"/>
                </p:cNvCxnSpPr>
                <p:nvPr/>
              </p:nvCxnSpPr>
              <p:spPr bwMode="auto">
                <a:xfrm>
                  <a:off x="-457200" y="1524000"/>
                  <a:ext cx="10058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71" name="Straight Connector 170"/>
              <p:cNvCxnSpPr/>
              <p:nvPr/>
            </p:nvCxnSpPr>
            <p:spPr bwMode="auto">
              <a:xfrm rot="5400000">
                <a:off x="-1191418" y="4177506"/>
                <a:ext cx="5319712" cy="412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5628" name="Straight Connector 142"/>
            <p:cNvCxnSpPr>
              <a:cxnSpLocks noChangeShapeType="1"/>
            </p:cNvCxnSpPr>
            <p:nvPr/>
          </p:nvCxnSpPr>
          <p:spPr bwMode="auto">
            <a:xfrm rot="5400000">
              <a:off x="1295400" y="4191000"/>
              <a:ext cx="5334000" cy="0"/>
            </a:xfrm>
            <a:prstGeom prst="line">
              <a:avLst/>
            </a:prstGeom>
            <a:noFill/>
            <a:ln w="5715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Trapezoid 143"/>
            <p:cNvSpPr/>
            <p:nvPr/>
          </p:nvSpPr>
          <p:spPr bwMode="auto">
            <a:xfrm flipV="1">
              <a:off x="3840163" y="17526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5" name="Trapezoid 144"/>
            <p:cNvSpPr/>
            <p:nvPr/>
          </p:nvSpPr>
          <p:spPr bwMode="auto">
            <a:xfrm flipV="1">
              <a:off x="3856038" y="22098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6" name="Trapezoid 145"/>
            <p:cNvSpPr/>
            <p:nvPr/>
          </p:nvSpPr>
          <p:spPr bwMode="auto">
            <a:xfrm flipV="1">
              <a:off x="3840163" y="26670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7" name="Trapezoid 146"/>
            <p:cNvSpPr/>
            <p:nvPr/>
          </p:nvSpPr>
          <p:spPr bwMode="auto">
            <a:xfrm flipV="1">
              <a:off x="3840163" y="31242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8" name="Trapezoid 147"/>
            <p:cNvSpPr/>
            <p:nvPr/>
          </p:nvSpPr>
          <p:spPr bwMode="auto">
            <a:xfrm flipV="1">
              <a:off x="3840163" y="35814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9" name="Trapezoid 148"/>
            <p:cNvSpPr/>
            <p:nvPr/>
          </p:nvSpPr>
          <p:spPr bwMode="auto">
            <a:xfrm flipV="1">
              <a:off x="3840163" y="40386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50" name="Trapezoid 149"/>
            <p:cNvSpPr/>
            <p:nvPr/>
          </p:nvSpPr>
          <p:spPr bwMode="auto">
            <a:xfrm flipV="1">
              <a:off x="3840163" y="44958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52" name="Trapezoid 151"/>
            <p:cNvSpPr/>
            <p:nvPr/>
          </p:nvSpPr>
          <p:spPr bwMode="auto">
            <a:xfrm flipV="1">
              <a:off x="3840163" y="49530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53" name="Trapezoid 152"/>
            <p:cNvSpPr/>
            <p:nvPr/>
          </p:nvSpPr>
          <p:spPr bwMode="auto">
            <a:xfrm flipV="1">
              <a:off x="3840163" y="54102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55" name="Trapezoid 154"/>
            <p:cNvSpPr/>
            <p:nvPr/>
          </p:nvSpPr>
          <p:spPr bwMode="auto">
            <a:xfrm flipV="1">
              <a:off x="3840163" y="58674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56" name="Trapezoid 155"/>
            <p:cNvSpPr/>
            <p:nvPr/>
          </p:nvSpPr>
          <p:spPr bwMode="auto">
            <a:xfrm flipV="1">
              <a:off x="3840163" y="63246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92" name="Rectangle 191"/>
          <p:cNvSpPr/>
          <p:nvPr/>
        </p:nvSpPr>
        <p:spPr bwMode="auto">
          <a:xfrm>
            <a:off x="7661275" y="1558925"/>
            <a:ext cx="381000" cy="495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1" name="Explosion 2 220"/>
          <p:cNvSpPr/>
          <p:nvPr/>
        </p:nvSpPr>
        <p:spPr bwMode="auto">
          <a:xfrm>
            <a:off x="7467600" y="2514600"/>
            <a:ext cx="304800" cy="3810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5619" name="Group 139"/>
          <p:cNvGrpSpPr>
            <a:grpSpLocks/>
          </p:cNvGrpSpPr>
          <p:nvPr/>
        </p:nvGrpSpPr>
        <p:grpSpPr bwMode="auto">
          <a:xfrm>
            <a:off x="7467600" y="2174875"/>
            <a:ext cx="630238" cy="1219200"/>
            <a:chOff x="7467600" y="2209800"/>
            <a:chExt cx="630530" cy="1219200"/>
          </a:xfrm>
        </p:grpSpPr>
        <p:cxnSp>
          <p:nvCxnSpPr>
            <p:cNvPr id="25624" name="Straight Arrow Connector 228"/>
            <p:cNvCxnSpPr>
              <a:cxnSpLocks noChangeShapeType="1"/>
            </p:cNvCxnSpPr>
            <p:nvPr/>
          </p:nvCxnSpPr>
          <p:spPr bwMode="auto">
            <a:xfrm rot="5400000">
              <a:off x="7315200" y="2818606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0" name="Text Box 67"/>
            <p:cNvSpPr txBox="1">
              <a:spLocks noChangeArrowheads="1"/>
            </p:cNvSpPr>
            <p:nvPr/>
          </p:nvSpPr>
          <p:spPr bwMode="auto">
            <a:xfrm>
              <a:off x="7772541" y="2590800"/>
              <a:ext cx="325589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sym typeface="Symbol" pitchFamily="18" charset="2"/>
                </a:rPr>
                <a:t>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2" name="Explosion 2 231"/>
            <p:cNvSpPr/>
            <p:nvPr/>
          </p:nvSpPr>
          <p:spPr bwMode="auto">
            <a:xfrm>
              <a:off x="7467600" y="2590800"/>
              <a:ext cx="304941" cy="304800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25" name="Rectangle 224"/>
          <p:cNvSpPr/>
          <p:nvPr/>
        </p:nvSpPr>
        <p:spPr bwMode="auto">
          <a:xfrm>
            <a:off x="4652963" y="1541463"/>
            <a:ext cx="3657600" cy="556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33400" y="1538288"/>
            <a:ext cx="38100" cy="5319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Explosion 2 150"/>
          <p:cNvSpPr/>
          <p:nvPr/>
        </p:nvSpPr>
        <p:spPr bwMode="auto">
          <a:xfrm>
            <a:off x="381000" y="2560638"/>
            <a:ext cx="304800" cy="3810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-609600"/>
            <a:ext cx="9982200" cy="228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 Near-Field </a:t>
            </a:r>
            <a:r>
              <a:rPr lang="en-US" sz="4000" b="1" i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Scatterers</a:t>
            </a:r>
            <a:r>
              <a:rPr lang="en-US" sz="40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Image</a:t>
            </a:r>
            <a:endParaRPr lang="en-US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/>
          <p:nvPr/>
        </p:nvGrpSpPr>
        <p:grpSpPr>
          <a:xfrm>
            <a:off x="4419600" y="3124200"/>
            <a:ext cx="5257800" cy="1447800"/>
            <a:chOff x="4800600" y="381000"/>
            <a:chExt cx="3685627" cy="1751012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93" name="Freeform 92"/>
            <p:cNvSpPr/>
            <p:nvPr/>
          </p:nvSpPr>
          <p:spPr bwMode="auto">
            <a:xfrm>
              <a:off x="4800600" y="381000"/>
              <a:ext cx="3685627" cy="1695670"/>
            </a:xfrm>
            <a:custGeom>
              <a:avLst/>
              <a:gdLst>
                <a:gd name="connsiteX0" fmla="*/ 17517 w 3685627"/>
                <a:gd name="connsiteY0" fmla="*/ 1695670 h 1695670"/>
                <a:gd name="connsiteX1" fmla="*/ 17517 w 3685627"/>
                <a:gd name="connsiteY1" fmla="*/ 812801 h 1695670"/>
                <a:gd name="connsiteX2" fmla="*/ 122620 w 3685627"/>
                <a:gd name="connsiteY2" fmla="*/ 970456 h 1695670"/>
                <a:gd name="connsiteX3" fmla="*/ 185682 w 3685627"/>
                <a:gd name="connsiteY3" fmla="*/ 875863 h 1695670"/>
                <a:gd name="connsiteX4" fmla="*/ 280275 w 3685627"/>
                <a:gd name="connsiteY4" fmla="*/ 465959 h 1695670"/>
                <a:gd name="connsiteX5" fmla="*/ 385379 w 3685627"/>
                <a:gd name="connsiteY5" fmla="*/ 718208 h 1695670"/>
                <a:gd name="connsiteX6" fmla="*/ 458951 w 3685627"/>
                <a:gd name="connsiteY6" fmla="*/ 697187 h 1695670"/>
                <a:gd name="connsiteX7" fmla="*/ 553544 w 3685627"/>
                <a:gd name="connsiteY7" fmla="*/ 329325 h 1695670"/>
                <a:gd name="connsiteX8" fmla="*/ 658648 w 3685627"/>
                <a:gd name="connsiteY8" fmla="*/ 655145 h 1695670"/>
                <a:gd name="connsiteX9" fmla="*/ 711199 w 3685627"/>
                <a:gd name="connsiteY9" fmla="*/ 623614 h 1695670"/>
                <a:gd name="connsiteX10" fmla="*/ 816303 w 3685627"/>
                <a:gd name="connsiteY10" fmla="*/ 276773 h 1695670"/>
                <a:gd name="connsiteX11" fmla="*/ 879365 w 3685627"/>
                <a:gd name="connsiteY11" fmla="*/ 486980 h 1695670"/>
                <a:gd name="connsiteX12" fmla="*/ 1005489 w 3685627"/>
                <a:gd name="connsiteY12" fmla="*/ 434428 h 1695670"/>
                <a:gd name="connsiteX13" fmla="*/ 1110592 w 3685627"/>
                <a:gd name="connsiteY13" fmla="*/ 14014 h 1695670"/>
                <a:gd name="connsiteX14" fmla="*/ 1226206 w 3685627"/>
                <a:gd name="connsiteY14" fmla="*/ 518511 h 1695670"/>
                <a:gd name="connsiteX15" fmla="*/ 1310289 w 3685627"/>
                <a:gd name="connsiteY15" fmla="*/ 392387 h 1695670"/>
                <a:gd name="connsiteX16" fmla="*/ 1425903 w 3685627"/>
                <a:gd name="connsiteY16" fmla="*/ 581573 h 1695670"/>
                <a:gd name="connsiteX17" fmla="*/ 1499475 w 3685627"/>
                <a:gd name="connsiteY17" fmla="*/ 602594 h 1695670"/>
                <a:gd name="connsiteX18" fmla="*/ 1657130 w 3685627"/>
                <a:gd name="connsiteY18" fmla="*/ 360856 h 1695670"/>
                <a:gd name="connsiteX19" fmla="*/ 1772744 w 3685627"/>
                <a:gd name="connsiteY19" fmla="*/ 770759 h 1695670"/>
                <a:gd name="connsiteX20" fmla="*/ 1888358 w 3685627"/>
                <a:gd name="connsiteY20" fmla="*/ 728718 h 1695670"/>
                <a:gd name="connsiteX21" fmla="*/ 2035503 w 3685627"/>
                <a:gd name="connsiteY21" fmla="*/ 1044028 h 1695670"/>
                <a:gd name="connsiteX22" fmla="*/ 2203668 w 3685627"/>
                <a:gd name="connsiteY22" fmla="*/ 991477 h 1695670"/>
                <a:gd name="connsiteX23" fmla="*/ 2329792 w 3685627"/>
                <a:gd name="connsiteY23" fmla="*/ 1243725 h 1695670"/>
                <a:gd name="connsiteX24" fmla="*/ 2497958 w 3685627"/>
                <a:gd name="connsiteY24" fmla="*/ 1264745 h 1695670"/>
                <a:gd name="connsiteX25" fmla="*/ 2571530 w 3685627"/>
                <a:gd name="connsiteY25" fmla="*/ 1390870 h 1695670"/>
                <a:gd name="connsiteX26" fmla="*/ 2718675 w 3685627"/>
                <a:gd name="connsiteY26" fmla="*/ 1432911 h 1695670"/>
                <a:gd name="connsiteX27" fmla="*/ 3076027 w 3685627"/>
                <a:gd name="connsiteY27" fmla="*/ 1559035 h 1695670"/>
                <a:gd name="connsiteX28" fmla="*/ 3475420 w 3685627"/>
                <a:gd name="connsiteY28" fmla="*/ 1674649 h 1695670"/>
                <a:gd name="connsiteX29" fmla="*/ 3685627 w 3685627"/>
                <a:gd name="connsiteY29" fmla="*/ 1674649 h 169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5627" h="1695670">
                  <a:moveTo>
                    <a:pt x="17517" y="1695670"/>
                  </a:moveTo>
                  <a:cubicBezTo>
                    <a:pt x="8758" y="1314670"/>
                    <a:pt x="0" y="933670"/>
                    <a:pt x="17517" y="812801"/>
                  </a:cubicBezTo>
                  <a:cubicBezTo>
                    <a:pt x="35034" y="691932"/>
                    <a:pt x="94593" y="959946"/>
                    <a:pt x="122620" y="970456"/>
                  </a:cubicBezTo>
                  <a:cubicBezTo>
                    <a:pt x="150647" y="980966"/>
                    <a:pt x="159406" y="959946"/>
                    <a:pt x="185682" y="875863"/>
                  </a:cubicBezTo>
                  <a:cubicBezTo>
                    <a:pt x="211958" y="791780"/>
                    <a:pt x="246992" y="492235"/>
                    <a:pt x="280275" y="465959"/>
                  </a:cubicBezTo>
                  <a:cubicBezTo>
                    <a:pt x="313558" y="439683"/>
                    <a:pt x="355600" y="679670"/>
                    <a:pt x="385379" y="718208"/>
                  </a:cubicBezTo>
                  <a:cubicBezTo>
                    <a:pt x="415158" y="756746"/>
                    <a:pt x="430924" y="762001"/>
                    <a:pt x="458951" y="697187"/>
                  </a:cubicBezTo>
                  <a:cubicBezTo>
                    <a:pt x="486979" y="632373"/>
                    <a:pt x="520261" y="336332"/>
                    <a:pt x="553544" y="329325"/>
                  </a:cubicBezTo>
                  <a:cubicBezTo>
                    <a:pt x="586827" y="322318"/>
                    <a:pt x="632372" y="606097"/>
                    <a:pt x="658648" y="655145"/>
                  </a:cubicBezTo>
                  <a:cubicBezTo>
                    <a:pt x="684924" y="704193"/>
                    <a:pt x="684923" y="686676"/>
                    <a:pt x="711199" y="623614"/>
                  </a:cubicBezTo>
                  <a:cubicBezTo>
                    <a:pt x="737475" y="560552"/>
                    <a:pt x="788275" y="299545"/>
                    <a:pt x="816303" y="276773"/>
                  </a:cubicBezTo>
                  <a:cubicBezTo>
                    <a:pt x="844331" y="254001"/>
                    <a:pt x="847834" y="460704"/>
                    <a:pt x="879365" y="486980"/>
                  </a:cubicBezTo>
                  <a:cubicBezTo>
                    <a:pt x="910896" y="513256"/>
                    <a:pt x="966951" y="513256"/>
                    <a:pt x="1005489" y="434428"/>
                  </a:cubicBezTo>
                  <a:cubicBezTo>
                    <a:pt x="1044027" y="355600"/>
                    <a:pt x="1073806" y="0"/>
                    <a:pt x="1110592" y="14014"/>
                  </a:cubicBezTo>
                  <a:cubicBezTo>
                    <a:pt x="1147378" y="28028"/>
                    <a:pt x="1192923" y="455449"/>
                    <a:pt x="1226206" y="518511"/>
                  </a:cubicBezTo>
                  <a:cubicBezTo>
                    <a:pt x="1259489" y="581573"/>
                    <a:pt x="1277006" y="381877"/>
                    <a:pt x="1310289" y="392387"/>
                  </a:cubicBezTo>
                  <a:cubicBezTo>
                    <a:pt x="1343572" y="402897"/>
                    <a:pt x="1394372" y="546539"/>
                    <a:pt x="1425903" y="581573"/>
                  </a:cubicBezTo>
                  <a:cubicBezTo>
                    <a:pt x="1457434" y="616607"/>
                    <a:pt x="1460937" y="639380"/>
                    <a:pt x="1499475" y="602594"/>
                  </a:cubicBezTo>
                  <a:cubicBezTo>
                    <a:pt x="1538013" y="565808"/>
                    <a:pt x="1611585" y="332829"/>
                    <a:pt x="1657130" y="360856"/>
                  </a:cubicBezTo>
                  <a:cubicBezTo>
                    <a:pt x="1702675" y="388883"/>
                    <a:pt x="1734206" y="709449"/>
                    <a:pt x="1772744" y="770759"/>
                  </a:cubicBezTo>
                  <a:cubicBezTo>
                    <a:pt x="1811282" y="832069"/>
                    <a:pt x="1844565" y="683173"/>
                    <a:pt x="1888358" y="728718"/>
                  </a:cubicBezTo>
                  <a:cubicBezTo>
                    <a:pt x="1932151" y="774263"/>
                    <a:pt x="1982951" y="1000235"/>
                    <a:pt x="2035503" y="1044028"/>
                  </a:cubicBezTo>
                  <a:cubicBezTo>
                    <a:pt x="2088055" y="1087821"/>
                    <a:pt x="2154620" y="958194"/>
                    <a:pt x="2203668" y="991477"/>
                  </a:cubicBezTo>
                  <a:cubicBezTo>
                    <a:pt x="2252716" y="1024760"/>
                    <a:pt x="2280744" y="1198180"/>
                    <a:pt x="2329792" y="1243725"/>
                  </a:cubicBezTo>
                  <a:cubicBezTo>
                    <a:pt x="2378840" y="1289270"/>
                    <a:pt x="2457668" y="1240221"/>
                    <a:pt x="2497958" y="1264745"/>
                  </a:cubicBezTo>
                  <a:cubicBezTo>
                    <a:pt x="2538248" y="1289269"/>
                    <a:pt x="2534744" y="1362842"/>
                    <a:pt x="2571530" y="1390870"/>
                  </a:cubicBezTo>
                  <a:cubicBezTo>
                    <a:pt x="2608316" y="1418898"/>
                    <a:pt x="2634592" y="1404884"/>
                    <a:pt x="2718675" y="1432911"/>
                  </a:cubicBezTo>
                  <a:cubicBezTo>
                    <a:pt x="2802758" y="1460939"/>
                    <a:pt x="2949903" y="1518745"/>
                    <a:pt x="3076027" y="1559035"/>
                  </a:cubicBezTo>
                  <a:cubicBezTo>
                    <a:pt x="3202151" y="1599325"/>
                    <a:pt x="3373820" y="1655380"/>
                    <a:pt x="3475420" y="1674649"/>
                  </a:cubicBezTo>
                  <a:cubicBezTo>
                    <a:pt x="3577020" y="1693918"/>
                    <a:pt x="3592786" y="1667642"/>
                    <a:pt x="3685627" y="1674649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>
              <a:off x="5257800" y="2055812"/>
              <a:ext cx="990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Explosion 2 97"/>
            <p:cNvSpPr/>
            <p:nvPr/>
          </p:nvSpPr>
          <p:spPr bwMode="auto">
            <a:xfrm>
              <a:off x="5715000" y="1979612"/>
              <a:ext cx="152400" cy="152400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6627" name="Group 32"/>
          <p:cNvGrpSpPr>
            <a:grpSpLocks/>
          </p:cNvGrpSpPr>
          <p:nvPr/>
        </p:nvGrpSpPr>
        <p:grpSpPr bwMode="auto">
          <a:xfrm>
            <a:off x="685800" y="4906963"/>
            <a:ext cx="2743200" cy="152400"/>
            <a:chOff x="685800" y="2286000"/>
            <a:chExt cx="2743200" cy="152400"/>
          </a:xfrm>
        </p:grpSpPr>
        <p:cxnSp>
          <p:nvCxnSpPr>
            <p:cNvPr id="26740" name="Straight Arrow Connector 151"/>
            <p:cNvCxnSpPr>
              <a:cxnSpLocks noChangeShapeType="1"/>
            </p:cNvCxnSpPr>
            <p:nvPr/>
          </p:nvCxnSpPr>
          <p:spPr bwMode="auto">
            <a:xfrm>
              <a:off x="685800" y="2419350"/>
              <a:ext cx="2667000" cy="1905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41" name="Straight Arrow Connector 198"/>
            <p:cNvCxnSpPr>
              <a:cxnSpLocks noChangeShapeType="1"/>
            </p:cNvCxnSpPr>
            <p:nvPr/>
          </p:nvCxnSpPr>
          <p:spPr bwMode="auto">
            <a:xfrm>
              <a:off x="838200" y="2286000"/>
              <a:ext cx="2590800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731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300000" lon="21299997" rev="5400000"/>
            </a:camera>
            <a:lightRig rig="threePt" dir="t"/>
          </a:scene3d>
        </p:spPr>
      </p:pic>
      <p:grpSp>
        <p:nvGrpSpPr>
          <p:cNvPr id="26629" name="Group 33"/>
          <p:cNvGrpSpPr>
            <a:grpSpLocks/>
          </p:cNvGrpSpPr>
          <p:nvPr/>
        </p:nvGrpSpPr>
        <p:grpSpPr bwMode="auto">
          <a:xfrm>
            <a:off x="4495800" y="4953000"/>
            <a:ext cx="3200400" cy="168275"/>
            <a:chOff x="685800" y="2286000"/>
            <a:chExt cx="2743200" cy="98925"/>
          </a:xfrm>
        </p:grpSpPr>
        <p:cxnSp>
          <p:nvCxnSpPr>
            <p:cNvPr id="26738" name="Straight Arrow Connector 151"/>
            <p:cNvCxnSpPr>
              <a:cxnSpLocks noChangeShapeType="1"/>
            </p:cNvCxnSpPr>
            <p:nvPr/>
          </p:nvCxnSpPr>
          <p:spPr bwMode="auto">
            <a:xfrm>
              <a:off x="685800" y="2365875"/>
              <a:ext cx="2667000" cy="1905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39" name="Straight Arrow Connector 198"/>
            <p:cNvCxnSpPr>
              <a:cxnSpLocks noChangeShapeType="1"/>
            </p:cNvCxnSpPr>
            <p:nvPr/>
          </p:nvCxnSpPr>
          <p:spPr bwMode="auto">
            <a:xfrm>
              <a:off x="838200" y="2286000"/>
              <a:ext cx="2590800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0" name="Group 185"/>
          <p:cNvGrpSpPr>
            <a:grpSpLocks/>
          </p:cNvGrpSpPr>
          <p:nvPr/>
        </p:nvGrpSpPr>
        <p:grpSpPr bwMode="auto">
          <a:xfrm>
            <a:off x="7315200" y="1600200"/>
            <a:ext cx="76200" cy="7970838"/>
            <a:chOff x="7239000" y="2164081"/>
            <a:chExt cx="76200" cy="7970519"/>
          </a:xfrm>
        </p:grpSpPr>
        <p:grpSp>
          <p:nvGrpSpPr>
            <p:cNvPr id="26708" name="Group 152"/>
            <p:cNvGrpSpPr>
              <a:grpSpLocks/>
            </p:cNvGrpSpPr>
            <p:nvPr/>
          </p:nvGrpSpPr>
          <p:grpSpPr bwMode="auto">
            <a:xfrm>
              <a:off x="7239000" y="2164081"/>
              <a:ext cx="76200" cy="4008119"/>
              <a:chOff x="5638800" y="3459481"/>
              <a:chExt cx="76200" cy="4008119"/>
            </a:xfrm>
          </p:grpSpPr>
          <p:sp>
            <p:nvSpPr>
              <p:cNvPr id="154" name="Oval 153"/>
              <p:cNvSpPr/>
              <p:nvPr/>
            </p:nvSpPr>
            <p:spPr bwMode="auto">
              <a:xfrm>
                <a:off x="5638800" y="345948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>
                <a:off x="5638800" y="376426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5638800" y="406905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>
                <a:off x="5638800" y="437384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5638800" y="4678632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5638800" y="498342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 bwMode="auto">
              <a:xfrm>
                <a:off x="5638800" y="528820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 bwMode="auto">
              <a:xfrm>
                <a:off x="5638800" y="559299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>
                <a:off x="5638800" y="589778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 bwMode="auto">
              <a:xfrm>
                <a:off x="5638800" y="620257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 bwMode="auto">
              <a:xfrm>
                <a:off x="5638800" y="650735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 bwMode="auto">
              <a:xfrm>
                <a:off x="5638800" y="681214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5638800" y="7116935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5638800" y="742172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26709" name="Group 170"/>
            <p:cNvGrpSpPr>
              <a:grpSpLocks/>
            </p:cNvGrpSpPr>
            <p:nvPr/>
          </p:nvGrpSpPr>
          <p:grpSpPr bwMode="auto">
            <a:xfrm>
              <a:off x="7239000" y="6126481"/>
              <a:ext cx="76200" cy="4008119"/>
              <a:chOff x="5638800" y="3459481"/>
              <a:chExt cx="76200" cy="4008119"/>
            </a:xfrm>
          </p:grpSpPr>
          <p:sp>
            <p:nvSpPr>
              <p:cNvPr id="172" name="Oval 171"/>
              <p:cNvSpPr/>
              <p:nvPr/>
            </p:nvSpPr>
            <p:spPr bwMode="auto">
              <a:xfrm>
                <a:off x="5638800" y="3459322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5638800" y="376411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>
                <a:off x="5638800" y="406889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5638800" y="437368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5638800" y="467847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 bwMode="auto">
              <a:xfrm>
                <a:off x="5638800" y="498326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 bwMode="auto">
              <a:xfrm>
                <a:off x="5638800" y="528804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 bwMode="auto">
              <a:xfrm>
                <a:off x="5638800" y="559283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>
                <a:off x="5638800" y="5897625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 bwMode="auto">
              <a:xfrm>
                <a:off x="5638800" y="620241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5638800" y="650720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 bwMode="auto">
              <a:xfrm>
                <a:off x="5638800" y="681198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>
                <a:off x="5638800" y="711677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 bwMode="auto">
              <a:xfrm>
                <a:off x="5638800" y="742156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88" name="Rectangle 187"/>
          <p:cNvSpPr/>
          <p:nvPr/>
        </p:nvSpPr>
        <p:spPr bwMode="auto">
          <a:xfrm>
            <a:off x="228600" y="6248400"/>
            <a:ext cx="88392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6632" name="Group 189"/>
          <p:cNvGrpSpPr>
            <a:grpSpLocks/>
          </p:cNvGrpSpPr>
          <p:nvPr/>
        </p:nvGrpSpPr>
        <p:grpSpPr bwMode="auto">
          <a:xfrm>
            <a:off x="838200" y="1565275"/>
            <a:ext cx="76200" cy="7970838"/>
            <a:chOff x="7239000" y="2164081"/>
            <a:chExt cx="76200" cy="7970519"/>
          </a:xfrm>
        </p:grpSpPr>
        <p:grpSp>
          <p:nvGrpSpPr>
            <p:cNvPr id="26678" name="Group 190"/>
            <p:cNvGrpSpPr>
              <a:grpSpLocks/>
            </p:cNvGrpSpPr>
            <p:nvPr/>
          </p:nvGrpSpPr>
          <p:grpSpPr bwMode="auto">
            <a:xfrm>
              <a:off x="7239000" y="2164081"/>
              <a:ext cx="76200" cy="4008119"/>
              <a:chOff x="5638800" y="3459481"/>
              <a:chExt cx="76200" cy="4008119"/>
            </a:xfrm>
          </p:grpSpPr>
          <p:sp>
            <p:nvSpPr>
              <p:cNvPr id="207" name="Oval 206"/>
              <p:cNvSpPr/>
              <p:nvPr/>
            </p:nvSpPr>
            <p:spPr bwMode="auto">
              <a:xfrm>
                <a:off x="5638800" y="345948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5638800" y="376426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5638800" y="406905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5638800" y="437384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>
                <a:off x="5638800" y="4678632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>
                <a:off x="5638800" y="498342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>
                <a:off x="5638800" y="528820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5638800" y="559299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 bwMode="auto">
              <a:xfrm>
                <a:off x="5638800" y="589778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5638800" y="620257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5638800" y="650735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5638800" y="681214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 bwMode="auto">
              <a:xfrm>
                <a:off x="5638800" y="7116935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5638800" y="742172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26679" name="Group 191"/>
            <p:cNvGrpSpPr>
              <a:grpSpLocks/>
            </p:cNvGrpSpPr>
            <p:nvPr/>
          </p:nvGrpSpPr>
          <p:grpSpPr bwMode="auto">
            <a:xfrm>
              <a:off x="7239000" y="6126481"/>
              <a:ext cx="76200" cy="4008119"/>
              <a:chOff x="5638800" y="3459481"/>
              <a:chExt cx="76200" cy="4008119"/>
            </a:xfrm>
          </p:grpSpPr>
          <p:sp>
            <p:nvSpPr>
              <p:cNvPr id="193" name="Oval 192"/>
              <p:cNvSpPr/>
              <p:nvPr/>
            </p:nvSpPr>
            <p:spPr bwMode="auto">
              <a:xfrm>
                <a:off x="5638800" y="3459322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>
                <a:off x="5638800" y="376411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>
                <a:off x="5638800" y="406889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>
                <a:off x="5638800" y="437368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 bwMode="auto">
              <a:xfrm>
                <a:off x="5638800" y="467847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 bwMode="auto">
              <a:xfrm>
                <a:off x="5638800" y="498326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 bwMode="auto">
              <a:xfrm>
                <a:off x="5638800" y="528804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>
                <a:off x="5638800" y="559283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 bwMode="auto">
              <a:xfrm>
                <a:off x="5638800" y="5897625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>
                <a:off x="5638800" y="620241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 bwMode="auto">
              <a:xfrm>
                <a:off x="5638800" y="650720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>
                <a:off x="5638800" y="681198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>
                <a:off x="5638800" y="711677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>
                <a:off x="5638800" y="742156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24" name="Rectangle 223"/>
          <p:cNvSpPr/>
          <p:nvPr/>
        </p:nvSpPr>
        <p:spPr bwMode="auto">
          <a:xfrm>
            <a:off x="0" y="6248400"/>
            <a:ext cx="2057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6634" name="Group 274"/>
          <p:cNvGrpSpPr>
            <a:grpSpLocks/>
          </p:cNvGrpSpPr>
          <p:nvPr/>
        </p:nvGrpSpPr>
        <p:grpSpPr bwMode="auto">
          <a:xfrm>
            <a:off x="533400" y="3657600"/>
            <a:ext cx="2579688" cy="2398713"/>
            <a:chOff x="-3417542" y="1600199"/>
            <a:chExt cx="2579342" cy="2399375"/>
          </a:xfrm>
        </p:grpSpPr>
        <p:cxnSp>
          <p:nvCxnSpPr>
            <p:cNvPr id="26667" name="Straight Arrow Connector 225"/>
            <p:cNvCxnSpPr>
              <a:cxnSpLocks noChangeShapeType="1"/>
            </p:cNvCxnSpPr>
            <p:nvPr/>
          </p:nvCxnSpPr>
          <p:spPr bwMode="auto">
            <a:xfrm rot="16200000" flipH="1">
              <a:off x="-3375032" y="2850508"/>
              <a:ext cx="208322" cy="29334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8" name="Straight Arrow Connector 227"/>
            <p:cNvCxnSpPr>
              <a:cxnSpLocks noChangeShapeType="1"/>
            </p:cNvCxnSpPr>
            <p:nvPr/>
          </p:nvCxnSpPr>
          <p:spPr bwMode="auto">
            <a:xfrm flipV="1">
              <a:off x="-3124200" y="2819400"/>
              <a:ext cx="2209800" cy="29302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9" name="Straight Arrow Connector 230"/>
            <p:cNvCxnSpPr>
              <a:cxnSpLocks noChangeShapeType="1"/>
            </p:cNvCxnSpPr>
            <p:nvPr/>
          </p:nvCxnSpPr>
          <p:spPr bwMode="auto">
            <a:xfrm rot="16200000" flipH="1">
              <a:off x="-3513770" y="2989245"/>
              <a:ext cx="496957" cy="30450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70" name="Straight Arrow Connector 232"/>
            <p:cNvCxnSpPr>
              <a:cxnSpLocks noChangeShapeType="1"/>
            </p:cNvCxnSpPr>
            <p:nvPr/>
          </p:nvCxnSpPr>
          <p:spPr bwMode="auto">
            <a:xfrm rot="10800000" flipH="1">
              <a:off x="-3124200" y="2808316"/>
              <a:ext cx="2286000" cy="59782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71" name="Straight Arrow Connector 234"/>
            <p:cNvCxnSpPr>
              <a:cxnSpLocks noChangeShapeType="1"/>
            </p:cNvCxnSpPr>
            <p:nvPr/>
          </p:nvCxnSpPr>
          <p:spPr bwMode="auto">
            <a:xfrm flipV="1">
              <a:off x="-3276600" y="2507904"/>
              <a:ext cx="163559" cy="16997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72" name="Straight Arrow Connector 237"/>
            <p:cNvCxnSpPr>
              <a:cxnSpLocks noChangeShapeType="1"/>
            </p:cNvCxnSpPr>
            <p:nvPr/>
          </p:nvCxnSpPr>
          <p:spPr bwMode="auto">
            <a:xfrm rot="5400000" flipH="1" flipV="1">
              <a:off x="-3504406" y="2351116"/>
              <a:ext cx="532606" cy="22939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73" name="Straight Arrow Connector 240"/>
            <p:cNvCxnSpPr>
              <a:cxnSpLocks noChangeShapeType="1"/>
            </p:cNvCxnSpPr>
            <p:nvPr/>
          </p:nvCxnSpPr>
          <p:spPr bwMode="auto">
            <a:xfrm rot="5400000" flipH="1" flipV="1">
              <a:off x="-3745831" y="2233288"/>
              <a:ext cx="988019" cy="33144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74" name="Straight Arrow Connector 243"/>
            <p:cNvCxnSpPr>
              <a:cxnSpLocks noChangeShapeType="1"/>
            </p:cNvCxnSpPr>
            <p:nvPr/>
          </p:nvCxnSpPr>
          <p:spPr bwMode="auto">
            <a:xfrm flipV="1">
              <a:off x="-3276600" y="1600199"/>
              <a:ext cx="190500" cy="1077677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75" name="Straight Arrow Connector 256"/>
            <p:cNvCxnSpPr>
              <a:cxnSpLocks noChangeShapeType="1"/>
            </p:cNvCxnSpPr>
            <p:nvPr/>
          </p:nvCxnSpPr>
          <p:spPr bwMode="auto">
            <a:xfrm rot="16200000" flipH="1">
              <a:off x="-3818570" y="3294045"/>
              <a:ext cx="1106557" cy="30450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76" name="Straight Arrow Connector 265"/>
            <p:cNvCxnSpPr>
              <a:cxnSpLocks noChangeShapeType="1"/>
            </p:cNvCxnSpPr>
            <p:nvPr/>
          </p:nvCxnSpPr>
          <p:spPr bwMode="auto">
            <a:xfrm>
              <a:off x="-3048000" y="1665316"/>
              <a:ext cx="2133600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77" name="Straight Arrow Connector 271"/>
            <p:cNvCxnSpPr>
              <a:cxnSpLocks noChangeShapeType="1"/>
            </p:cNvCxnSpPr>
            <p:nvPr/>
          </p:nvCxnSpPr>
          <p:spPr bwMode="auto">
            <a:xfrm rot="16200000" flipH="1">
              <a:off x="-2251285" y="1395229"/>
              <a:ext cx="529012" cy="214476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5" name="Group 139"/>
          <p:cNvGrpSpPr>
            <a:grpSpLocks/>
          </p:cNvGrpSpPr>
          <p:nvPr/>
        </p:nvGrpSpPr>
        <p:grpSpPr bwMode="auto">
          <a:xfrm>
            <a:off x="7467600" y="4313238"/>
            <a:ext cx="630238" cy="1219200"/>
            <a:chOff x="7467600" y="2209800"/>
            <a:chExt cx="630530" cy="1219200"/>
          </a:xfrm>
        </p:grpSpPr>
        <p:cxnSp>
          <p:nvCxnSpPr>
            <p:cNvPr id="26664" name="Straight Arrow Connector 221"/>
            <p:cNvCxnSpPr>
              <a:cxnSpLocks noChangeShapeType="1"/>
            </p:cNvCxnSpPr>
            <p:nvPr/>
          </p:nvCxnSpPr>
          <p:spPr bwMode="auto">
            <a:xfrm rot="5400000">
              <a:off x="7315200" y="2818606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3" name="Text Box 67"/>
            <p:cNvSpPr txBox="1">
              <a:spLocks noChangeArrowheads="1"/>
            </p:cNvSpPr>
            <p:nvPr/>
          </p:nvSpPr>
          <p:spPr bwMode="auto">
            <a:xfrm>
              <a:off x="7772541" y="2590800"/>
              <a:ext cx="325589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sym typeface="Symbol" pitchFamily="18" charset="2"/>
                </a:rPr>
                <a:t>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76" name="Explosion 2 275"/>
            <p:cNvSpPr/>
            <p:nvPr/>
          </p:nvSpPr>
          <p:spPr bwMode="auto">
            <a:xfrm>
              <a:off x="7467600" y="2590800"/>
              <a:ext cx="304941" cy="304800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51" name="Explosion 2 150"/>
          <p:cNvSpPr/>
          <p:nvPr/>
        </p:nvSpPr>
        <p:spPr bwMode="auto">
          <a:xfrm>
            <a:off x="381000" y="4800600"/>
            <a:ext cx="304800" cy="3810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26637" name="Straight Arrow Connector 139"/>
          <p:cNvCxnSpPr>
            <a:cxnSpLocks noChangeShapeType="1"/>
            <a:stCxn id="151" idx="0"/>
            <a:endCxn id="211" idx="0"/>
          </p:cNvCxnSpPr>
          <p:nvPr/>
        </p:nvCxnSpPr>
        <p:spPr bwMode="auto">
          <a:xfrm rot="5400000" flipH="1" flipV="1">
            <a:off x="-327819" y="3629819"/>
            <a:ext cx="2049463" cy="3587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8" name="Straight Arrow Connector 141"/>
          <p:cNvCxnSpPr>
            <a:cxnSpLocks noChangeShapeType="1"/>
            <a:endCxn id="208" idx="3"/>
          </p:cNvCxnSpPr>
          <p:nvPr/>
        </p:nvCxnSpPr>
        <p:spPr bwMode="auto">
          <a:xfrm rot="5400000" flipH="1" flipV="1">
            <a:off x="-830262" y="3273425"/>
            <a:ext cx="3043237" cy="315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9" name="Straight Arrow Connector 143"/>
          <p:cNvCxnSpPr>
            <a:cxnSpLocks noChangeShapeType="1"/>
            <a:stCxn id="208" idx="2"/>
          </p:cNvCxnSpPr>
          <p:nvPr/>
        </p:nvCxnSpPr>
        <p:spPr bwMode="auto">
          <a:xfrm rot="10800000" flipH="1" flipV="1">
            <a:off x="838200" y="1893888"/>
            <a:ext cx="2209800" cy="28305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Straight Arrow Connector 145"/>
          <p:cNvCxnSpPr>
            <a:cxnSpLocks noChangeShapeType="1"/>
            <a:stCxn id="211" idx="6"/>
          </p:cNvCxnSpPr>
          <p:nvPr/>
        </p:nvCxnSpPr>
        <p:spPr bwMode="auto">
          <a:xfrm>
            <a:off x="914400" y="2808288"/>
            <a:ext cx="2133600" cy="19161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Straight Arrow Connector 147"/>
          <p:cNvCxnSpPr>
            <a:cxnSpLocks noChangeShapeType="1"/>
            <a:stCxn id="195" idx="6"/>
          </p:cNvCxnSpPr>
          <p:nvPr/>
        </p:nvCxnSpPr>
        <p:spPr bwMode="auto">
          <a:xfrm flipV="1">
            <a:off x="914400" y="4953000"/>
            <a:ext cx="2133600" cy="12080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642" name="Group 244"/>
          <p:cNvGrpSpPr>
            <a:grpSpLocks/>
          </p:cNvGrpSpPr>
          <p:nvPr/>
        </p:nvGrpSpPr>
        <p:grpSpPr bwMode="auto">
          <a:xfrm>
            <a:off x="-1371600" y="838200"/>
            <a:ext cx="10058400" cy="6019800"/>
            <a:chOff x="-457200" y="838200"/>
            <a:chExt cx="10058400" cy="6019800"/>
          </a:xfrm>
        </p:grpSpPr>
        <p:grpSp>
          <p:nvGrpSpPr>
            <p:cNvPr id="26646" name="Group 137"/>
            <p:cNvGrpSpPr>
              <a:grpSpLocks/>
            </p:cNvGrpSpPr>
            <p:nvPr/>
          </p:nvGrpSpPr>
          <p:grpSpPr bwMode="auto">
            <a:xfrm>
              <a:off x="-457200" y="838200"/>
              <a:ext cx="10058400" cy="6019800"/>
              <a:chOff x="-457200" y="838200"/>
              <a:chExt cx="10058400" cy="6019800"/>
            </a:xfrm>
          </p:grpSpPr>
          <p:grpSp>
            <p:nvGrpSpPr>
              <p:cNvPr id="26659" name="Group 115"/>
              <p:cNvGrpSpPr>
                <a:grpSpLocks/>
              </p:cNvGrpSpPr>
              <p:nvPr/>
            </p:nvGrpSpPr>
            <p:grpSpPr bwMode="auto">
              <a:xfrm>
                <a:off x="-457200" y="838200"/>
                <a:ext cx="10058400" cy="700088"/>
                <a:chOff x="-457200" y="838200"/>
                <a:chExt cx="10058400" cy="700088"/>
              </a:xfrm>
            </p:grpSpPr>
            <p:pic>
              <p:nvPicPr>
                <p:cNvPr id="26661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838200"/>
                  <a:ext cx="533400" cy="700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66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1400" y="838200"/>
                  <a:ext cx="533400" cy="700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6663" name="Straight Connector 112"/>
                <p:cNvCxnSpPr>
                  <a:cxnSpLocks noChangeShapeType="1"/>
                </p:cNvCxnSpPr>
                <p:nvPr/>
              </p:nvCxnSpPr>
              <p:spPr bwMode="auto">
                <a:xfrm>
                  <a:off x="-457200" y="1524000"/>
                  <a:ext cx="10058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18" name="Straight Connector 117"/>
              <p:cNvCxnSpPr/>
              <p:nvPr/>
            </p:nvCxnSpPr>
            <p:spPr bwMode="auto">
              <a:xfrm rot="5400000">
                <a:off x="-1191418" y="4177506"/>
                <a:ext cx="5319712" cy="412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6647" name="Straight Connector 155"/>
            <p:cNvCxnSpPr>
              <a:cxnSpLocks noChangeShapeType="1"/>
            </p:cNvCxnSpPr>
            <p:nvPr/>
          </p:nvCxnSpPr>
          <p:spPr bwMode="auto">
            <a:xfrm rot="5400000">
              <a:off x="1295400" y="4191000"/>
              <a:ext cx="5334000" cy="0"/>
            </a:xfrm>
            <a:prstGeom prst="line">
              <a:avLst/>
            </a:prstGeom>
            <a:noFill/>
            <a:ln w="5715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" name="Trapezoid 224"/>
            <p:cNvSpPr/>
            <p:nvPr/>
          </p:nvSpPr>
          <p:spPr bwMode="auto">
            <a:xfrm flipV="1">
              <a:off x="3840163" y="17526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27" name="Trapezoid 226"/>
            <p:cNvSpPr/>
            <p:nvPr/>
          </p:nvSpPr>
          <p:spPr bwMode="auto">
            <a:xfrm flipV="1">
              <a:off x="3856038" y="22098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29" name="Trapezoid 228"/>
            <p:cNvSpPr/>
            <p:nvPr/>
          </p:nvSpPr>
          <p:spPr bwMode="auto">
            <a:xfrm flipV="1">
              <a:off x="3840163" y="26670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0" name="Trapezoid 229"/>
            <p:cNvSpPr/>
            <p:nvPr/>
          </p:nvSpPr>
          <p:spPr bwMode="auto">
            <a:xfrm flipV="1">
              <a:off x="3840163" y="31242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2" name="Trapezoid 231"/>
            <p:cNvSpPr/>
            <p:nvPr/>
          </p:nvSpPr>
          <p:spPr bwMode="auto">
            <a:xfrm flipV="1">
              <a:off x="3840163" y="35814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4" name="Trapezoid 233"/>
            <p:cNvSpPr/>
            <p:nvPr/>
          </p:nvSpPr>
          <p:spPr bwMode="auto">
            <a:xfrm flipV="1">
              <a:off x="3840163" y="40386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6" name="Trapezoid 235"/>
            <p:cNvSpPr/>
            <p:nvPr/>
          </p:nvSpPr>
          <p:spPr bwMode="auto">
            <a:xfrm flipV="1">
              <a:off x="3840163" y="44958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7" name="Trapezoid 236"/>
            <p:cNvSpPr/>
            <p:nvPr/>
          </p:nvSpPr>
          <p:spPr bwMode="auto">
            <a:xfrm flipV="1">
              <a:off x="3840163" y="49530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9" name="Trapezoid 238"/>
            <p:cNvSpPr/>
            <p:nvPr/>
          </p:nvSpPr>
          <p:spPr bwMode="auto">
            <a:xfrm flipV="1">
              <a:off x="3840163" y="54102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40" name="Trapezoid 239"/>
            <p:cNvSpPr/>
            <p:nvPr/>
          </p:nvSpPr>
          <p:spPr bwMode="auto">
            <a:xfrm flipV="1">
              <a:off x="3840163" y="58674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42" name="Trapezoid 241"/>
            <p:cNvSpPr/>
            <p:nvPr/>
          </p:nvSpPr>
          <p:spPr bwMode="auto">
            <a:xfrm flipV="1">
              <a:off x="3840163" y="63246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46" name="Rectangle 245"/>
          <p:cNvSpPr/>
          <p:nvPr/>
        </p:nvSpPr>
        <p:spPr bwMode="auto">
          <a:xfrm>
            <a:off x="9144000" y="1600200"/>
            <a:ext cx="4572000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8" name="Rectangle 2"/>
          <p:cNvSpPr txBox="1">
            <a:spLocks noChangeArrowheads="1"/>
          </p:cNvSpPr>
          <p:nvPr/>
        </p:nvSpPr>
        <p:spPr bwMode="auto">
          <a:xfrm>
            <a:off x="-228600" y="-609600"/>
            <a:ext cx="99822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25 Near-Field Scatterers Image</a:t>
            </a:r>
            <a:endParaRPr 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81500" y="6308725"/>
            <a:ext cx="5448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Migration image </a:t>
            </a:r>
            <a:r>
              <a:rPr lang="en-US" dirty="0" smtClean="0"/>
              <a:t>at </a:t>
            </a:r>
            <a:r>
              <a:rPr lang="en-US" dirty="0" err="1"/>
              <a:t>superresolution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/>
          <p:nvPr/>
        </p:nvGrpSpPr>
        <p:grpSpPr>
          <a:xfrm>
            <a:off x="4419600" y="3124200"/>
            <a:ext cx="5257800" cy="1447800"/>
            <a:chOff x="4800600" y="381000"/>
            <a:chExt cx="3685627" cy="1751012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93" name="Freeform 92"/>
            <p:cNvSpPr/>
            <p:nvPr/>
          </p:nvSpPr>
          <p:spPr bwMode="auto">
            <a:xfrm>
              <a:off x="4800600" y="381000"/>
              <a:ext cx="3685627" cy="1695670"/>
            </a:xfrm>
            <a:custGeom>
              <a:avLst/>
              <a:gdLst>
                <a:gd name="connsiteX0" fmla="*/ 17517 w 3685627"/>
                <a:gd name="connsiteY0" fmla="*/ 1695670 h 1695670"/>
                <a:gd name="connsiteX1" fmla="*/ 17517 w 3685627"/>
                <a:gd name="connsiteY1" fmla="*/ 812801 h 1695670"/>
                <a:gd name="connsiteX2" fmla="*/ 122620 w 3685627"/>
                <a:gd name="connsiteY2" fmla="*/ 970456 h 1695670"/>
                <a:gd name="connsiteX3" fmla="*/ 185682 w 3685627"/>
                <a:gd name="connsiteY3" fmla="*/ 875863 h 1695670"/>
                <a:gd name="connsiteX4" fmla="*/ 280275 w 3685627"/>
                <a:gd name="connsiteY4" fmla="*/ 465959 h 1695670"/>
                <a:gd name="connsiteX5" fmla="*/ 385379 w 3685627"/>
                <a:gd name="connsiteY5" fmla="*/ 718208 h 1695670"/>
                <a:gd name="connsiteX6" fmla="*/ 458951 w 3685627"/>
                <a:gd name="connsiteY6" fmla="*/ 697187 h 1695670"/>
                <a:gd name="connsiteX7" fmla="*/ 553544 w 3685627"/>
                <a:gd name="connsiteY7" fmla="*/ 329325 h 1695670"/>
                <a:gd name="connsiteX8" fmla="*/ 658648 w 3685627"/>
                <a:gd name="connsiteY8" fmla="*/ 655145 h 1695670"/>
                <a:gd name="connsiteX9" fmla="*/ 711199 w 3685627"/>
                <a:gd name="connsiteY9" fmla="*/ 623614 h 1695670"/>
                <a:gd name="connsiteX10" fmla="*/ 816303 w 3685627"/>
                <a:gd name="connsiteY10" fmla="*/ 276773 h 1695670"/>
                <a:gd name="connsiteX11" fmla="*/ 879365 w 3685627"/>
                <a:gd name="connsiteY11" fmla="*/ 486980 h 1695670"/>
                <a:gd name="connsiteX12" fmla="*/ 1005489 w 3685627"/>
                <a:gd name="connsiteY12" fmla="*/ 434428 h 1695670"/>
                <a:gd name="connsiteX13" fmla="*/ 1110592 w 3685627"/>
                <a:gd name="connsiteY13" fmla="*/ 14014 h 1695670"/>
                <a:gd name="connsiteX14" fmla="*/ 1226206 w 3685627"/>
                <a:gd name="connsiteY14" fmla="*/ 518511 h 1695670"/>
                <a:gd name="connsiteX15" fmla="*/ 1310289 w 3685627"/>
                <a:gd name="connsiteY15" fmla="*/ 392387 h 1695670"/>
                <a:gd name="connsiteX16" fmla="*/ 1425903 w 3685627"/>
                <a:gd name="connsiteY16" fmla="*/ 581573 h 1695670"/>
                <a:gd name="connsiteX17" fmla="*/ 1499475 w 3685627"/>
                <a:gd name="connsiteY17" fmla="*/ 602594 h 1695670"/>
                <a:gd name="connsiteX18" fmla="*/ 1657130 w 3685627"/>
                <a:gd name="connsiteY18" fmla="*/ 360856 h 1695670"/>
                <a:gd name="connsiteX19" fmla="*/ 1772744 w 3685627"/>
                <a:gd name="connsiteY19" fmla="*/ 770759 h 1695670"/>
                <a:gd name="connsiteX20" fmla="*/ 1888358 w 3685627"/>
                <a:gd name="connsiteY20" fmla="*/ 728718 h 1695670"/>
                <a:gd name="connsiteX21" fmla="*/ 2035503 w 3685627"/>
                <a:gd name="connsiteY21" fmla="*/ 1044028 h 1695670"/>
                <a:gd name="connsiteX22" fmla="*/ 2203668 w 3685627"/>
                <a:gd name="connsiteY22" fmla="*/ 991477 h 1695670"/>
                <a:gd name="connsiteX23" fmla="*/ 2329792 w 3685627"/>
                <a:gd name="connsiteY23" fmla="*/ 1243725 h 1695670"/>
                <a:gd name="connsiteX24" fmla="*/ 2497958 w 3685627"/>
                <a:gd name="connsiteY24" fmla="*/ 1264745 h 1695670"/>
                <a:gd name="connsiteX25" fmla="*/ 2571530 w 3685627"/>
                <a:gd name="connsiteY25" fmla="*/ 1390870 h 1695670"/>
                <a:gd name="connsiteX26" fmla="*/ 2718675 w 3685627"/>
                <a:gd name="connsiteY26" fmla="*/ 1432911 h 1695670"/>
                <a:gd name="connsiteX27" fmla="*/ 3076027 w 3685627"/>
                <a:gd name="connsiteY27" fmla="*/ 1559035 h 1695670"/>
                <a:gd name="connsiteX28" fmla="*/ 3475420 w 3685627"/>
                <a:gd name="connsiteY28" fmla="*/ 1674649 h 1695670"/>
                <a:gd name="connsiteX29" fmla="*/ 3685627 w 3685627"/>
                <a:gd name="connsiteY29" fmla="*/ 1674649 h 169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5627" h="1695670">
                  <a:moveTo>
                    <a:pt x="17517" y="1695670"/>
                  </a:moveTo>
                  <a:cubicBezTo>
                    <a:pt x="8758" y="1314670"/>
                    <a:pt x="0" y="933670"/>
                    <a:pt x="17517" y="812801"/>
                  </a:cubicBezTo>
                  <a:cubicBezTo>
                    <a:pt x="35034" y="691932"/>
                    <a:pt x="94593" y="959946"/>
                    <a:pt x="122620" y="970456"/>
                  </a:cubicBezTo>
                  <a:cubicBezTo>
                    <a:pt x="150647" y="980966"/>
                    <a:pt x="159406" y="959946"/>
                    <a:pt x="185682" y="875863"/>
                  </a:cubicBezTo>
                  <a:cubicBezTo>
                    <a:pt x="211958" y="791780"/>
                    <a:pt x="246992" y="492235"/>
                    <a:pt x="280275" y="465959"/>
                  </a:cubicBezTo>
                  <a:cubicBezTo>
                    <a:pt x="313558" y="439683"/>
                    <a:pt x="355600" y="679670"/>
                    <a:pt x="385379" y="718208"/>
                  </a:cubicBezTo>
                  <a:cubicBezTo>
                    <a:pt x="415158" y="756746"/>
                    <a:pt x="430924" y="762001"/>
                    <a:pt x="458951" y="697187"/>
                  </a:cubicBezTo>
                  <a:cubicBezTo>
                    <a:pt x="486979" y="632373"/>
                    <a:pt x="520261" y="336332"/>
                    <a:pt x="553544" y="329325"/>
                  </a:cubicBezTo>
                  <a:cubicBezTo>
                    <a:pt x="586827" y="322318"/>
                    <a:pt x="632372" y="606097"/>
                    <a:pt x="658648" y="655145"/>
                  </a:cubicBezTo>
                  <a:cubicBezTo>
                    <a:pt x="684924" y="704193"/>
                    <a:pt x="684923" y="686676"/>
                    <a:pt x="711199" y="623614"/>
                  </a:cubicBezTo>
                  <a:cubicBezTo>
                    <a:pt x="737475" y="560552"/>
                    <a:pt x="788275" y="299545"/>
                    <a:pt x="816303" y="276773"/>
                  </a:cubicBezTo>
                  <a:cubicBezTo>
                    <a:pt x="844331" y="254001"/>
                    <a:pt x="847834" y="460704"/>
                    <a:pt x="879365" y="486980"/>
                  </a:cubicBezTo>
                  <a:cubicBezTo>
                    <a:pt x="910896" y="513256"/>
                    <a:pt x="966951" y="513256"/>
                    <a:pt x="1005489" y="434428"/>
                  </a:cubicBezTo>
                  <a:cubicBezTo>
                    <a:pt x="1044027" y="355600"/>
                    <a:pt x="1073806" y="0"/>
                    <a:pt x="1110592" y="14014"/>
                  </a:cubicBezTo>
                  <a:cubicBezTo>
                    <a:pt x="1147378" y="28028"/>
                    <a:pt x="1192923" y="455449"/>
                    <a:pt x="1226206" y="518511"/>
                  </a:cubicBezTo>
                  <a:cubicBezTo>
                    <a:pt x="1259489" y="581573"/>
                    <a:pt x="1277006" y="381877"/>
                    <a:pt x="1310289" y="392387"/>
                  </a:cubicBezTo>
                  <a:cubicBezTo>
                    <a:pt x="1343572" y="402897"/>
                    <a:pt x="1394372" y="546539"/>
                    <a:pt x="1425903" y="581573"/>
                  </a:cubicBezTo>
                  <a:cubicBezTo>
                    <a:pt x="1457434" y="616607"/>
                    <a:pt x="1460937" y="639380"/>
                    <a:pt x="1499475" y="602594"/>
                  </a:cubicBezTo>
                  <a:cubicBezTo>
                    <a:pt x="1538013" y="565808"/>
                    <a:pt x="1611585" y="332829"/>
                    <a:pt x="1657130" y="360856"/>
                  </a:cubicBezTo>
                  <a:cubicBezTo>
                    <a:pt x="1702675" y="388883"/>
                    <a:pt x="1734206" y="709449"/>
                    <a:pt x="1772744" y="770759"/>
                  </a:cubicBezTo>
                  <a:cubicBezTo>
                    <a:pt x="1811282" y="832069"/>
                    <a:pt x="1844565" y="683173"/>
                    <a:pt x="1888358" y="728718"/>
                  </a:cubicBezTo>
                  <a:cubicBezTo>
                    <a:pt x="1932151" y="774263"/>
                    <a:pt x="1982951" y="1000235"/>
                    <a:pt x="2035503" y="1044028"/>
                  </a:cubicBezTo>
                  <a:cubicBezTo>
                    <a:pt x="2088055" y="1087821"/>
                    <a:pt x="2154620" y="958194"/>
                    <a:pt x="2203668" y="991477"/>
                  </a:cubicBezTo>
                  <a:cubicBezTo>
                    <a:pt x="2252716" y="1024760"/>
                    <a:pt x="2280744" y="1198180"/>
                    <a:pt x="2329792" y="1243725"/>
                  </a:cubicBezTo>
                  <a:cubicBezTo>
                    <a:pt x="2378840" y="1289270"/>
                    <a:pt x="2457668" y="1240221"/>
                    <a:pt x="2497958" y="1264745"/>
                  </a:cubicBezTo>
                  <a:cubicBezTo>
                    <a:pt x="2538248" y="1289269"/>
                    <a:pt x="2534744" y="1362842"/>
                    <a:pt x="2571530" y="1390870"/>
                  </a:cubicBezTo>
                  <a:cubicBezTo>
                    <a:pt x="2608316" y="1418898"/>
                    <a:pt x="2634592" y="1404884"/>
                    <a:pt x="2718675" y="1432911"/>
                  </a:cubicBezTo>
                  <a:cubicBezTo>
                    <a:pt x="2802758" y="1460939"/>
                    <a:pt x="2949903" y="1518745"/>
                    <a:pt x="3076027" y="1559035"/>
                  </a:cubicBezTo>
                  <a:cubicBezTo>
                    <a:pt x="3202151" y="1599325"/>
                    <a:pt x="3373820" y="1655380"/>
                    <a:pt x="3475420" y="1674649"/>
                  </a:cubicBezTo>
                  <a:cubicBezTo>
                    <a:pt x="3577020" y="1693918"/>
                    <a:pt x="3592786" y="1667642"/>
                    <a:pt x="3685627" y="1674649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>
              <a:off x="5257800" y="2055812"/>
              <a:ext cx="990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Explosion 2 97"/>
            <p:cNvSpPr/>
            <p:nvPr/>
          </p:nvSpPr>
          <p:spPr bwMode="auto">
            <a:xfrm>
              <a:off x="5715000" y="1979612"/>
              <a:ext cx="152400" cy="152400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7651" name="Group 32"/>
          <p:cNvGrpSpPr>
            <a:grpSpLocks/>
          </p:cNvGrpSpPr>
          <p:nvPr/>
        </p:nvGrpSpPr>
        <p:grpSpPr bwMode="auto">
          <a:xfrm>
            <a:off x="685800" y="4906963"/>
            <a:ext cx="2743200" cy="152400"/>
            <a:chOff x="685800" y="2286000"/>
            <a:chExt cx="2743200" cy="152400"/>
          </a:xfrm>
        </p:grpSpPr>
        <p:cxnSp>
          <p:nvCxnSpPr>
            <p:cNvPr id="27789" name="Straight Arrow Connector 151"/>
            <p:cNvCxnSpPr>
              <a:cxnSpLocks noChangeShapeType="1"/>
            </p:cNvCxnSpPr>
            <p:nvPr/>
          </p:nvCxnSpPr>
          <p:spPr bwMode="auto">
            <a:xfrm>
              <a:off x="685800" y="2419350"/>
              <a:ext cx="2667000" cy="1905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90" name="Straight Arrow Connector 198"/>
            <p:cNvCxnSpPr>
              <a:cxnSpLocks noChangeShapeType="1"/>
            </p:cNvCxnSpPr>
            <p:nvPr/>
          </p:nvCxnSpPr>
          <p:spPr bwMode="auto">
            <a:xfrm>
              <a:off x="838200" y="2286000"/>
              <a:ext cx="2590800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731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300000" lon="21299997" rev="5400000"/>
            </a:camera>
            <a:lightRig rig="threePt" dir="t"/>
          </a:scene3d>
        </p:spPr>
      </p:pic>
      <p:grpSp>
        <p:nvGrpSpPr>
          <p:cNvPr id="27653" name="Group 33"/>
          <p:cNvGrpSpPr>
            <a:grpSpLocks/>
          </p:cNvGrpSpPr>
          <p:nvPr/>
        </p:nvGrpSpPr>
        <p:grpSpPr bwMode="auto">
          <a:xfrm>
            <a:off x="4495800" y="4953000"/>
            <a:ext cx="3200400" cy="168275"/>
            <a:chOff x="685800" y="2286000"/>
            <a:chExt cx="2743200" cy="98925"/>
          </a:xfrm>
        </p:grpSpPr>
        <p:cxnSp>
          <p:nvCxnSpPr>
            <p:cNvPr id="27787" name="Straight Arrow Connector 151"/>
            <p:cNvCxnSpPr>
              <a:cxnSpLocks noChangeShapeType="1"/>
            </p:cNvCxnSpPr>
            <p:nvPr/>
          </p:nvCxnSpPr>
          <p:spPr bwMode="auto">
            <a:xfrm>
              <a:off x="685800" y="2365875"/>
              <a:ext cx="2667000" cy="1905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88" name="Straight Arrow Connector 198"/>
            <p:cNvCxnSpPr>
              <a:cxnSpLocks noChangeShapeType="1"/>
            </p:cNvCxnSpPr>
            <p:nvPr/>
          </p:nvCxnSpPr>
          <p:spPr bwMode="auto">
            <a:xfrm>
              <a:off x="838200" y="2286000"/>
              <a:ext cx="2590800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54" name="Group 185"/>
          <p:cNvGrpSpPr>
            <a:grpSpLocks/>
          </p:cNvGrpSpPr>
          <p:nvPr/>
        </p:nvGrpSpPr>
        <p:grpSpPr bwMode="auto">
          <a:xfrm>
            <a:off x="7315200" y="1600200"/>
            <a:ext cx="76200" cy="7970838"/>
            <a:chOff x="7239000" y="2164081"/>
            <a:chExt cx="76200" cy="7970519"/>
          </a:xfrm>
        </p:grpSpPr>
        <p:grpSp>
          <p:nvGrpSpPr>
            <p:cNvPr id="27757" name="Group 152"/>
            <p:cNvGrpSpPr>
              <a:grpSpLocks/>
            </p:cNvGrpSpPr>
            <p:nvPr/>
          </p:nvGrpSpPr>
          <p:grpSpPr bwMode="auto">
            <a:xfrm>
              <a:off x="7239000" y="2164081"/>
              <a:ext cx="76200" cy="4008119"/>
              <a:chOff x="5638800" y="3459481"/>
              <a:chExt cx="76200" cy="4008119"/>
            </a:xfrm>
          </p:grpSpPr>
          <p:sp>
            <p:nvSpPr>
              <p:cNvPr id="154" name="Oval 153"/>
              <p:cNvSpPr/>
              <p:nvPr/>
            </p:nvSpPr>
            <p:spPr bwMode="auto">
              <a:xfrm>
                <a:off x="5638800" y="345948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>
                <a:off x="5638800" y="376426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5638800" y="406905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>
                <a:off x="5638800" y="437384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5638800" y="4678632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5638800" y="498342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 bwMode="auto">
              <a:xfrm>
                <a:off x="5638800" y="528820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 bwMode="auto">
              <a:xfrm>
                <a:off x="5638800" y="559299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>
                <a:off x="5638800" y="589778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 bwMode="auto">
              <a:xfrm>
                <a:off x="5638800" y="620257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 bwMode="auto">
              <a:xfrm>
                <a:off x="5638800" y="650735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 bwMode="auto">
              <a:xfrm>
                <a:off x="5638800" y="681214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5638800" y="7116935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5638800" y="742172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27758" name="Group 170"/>
            <p:cNvGrpSpPr>
              <a:grpSpLocks/>
            </p:cNvGrpSpPr>
            <p:nvPr/>
          </p:nvGrpSpPr>
          <p:grpSpPr bwMode="auto">
            <a:xfrm>
              <a:off x="7239000" y="6126481"/>
              <a:ext cx="76200" cy="4008119"/>
              <a:chOff x="5638800" y="3459481"/>
              <a:chExt cx="76200" cy="4008119"/>
            </a:xfrm>
          </p:grpSpPr>
          <p:sp>
            <p:nvSpPr>
              <p:cNvPr id="172" name="Oval 171"/>
              <p:cNvSpPr/>
              <p:nvPr/>
            </p:nvSpPr>
            <p:spPr bwMode="auto">
              <a:xfrm>
                <a:off x="5638800" y="3459322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5638800" y="376411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>
                <a:off x="5638800" y="406889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5638800" y="437368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5638800" y="467847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 bwMode="auto">
              <a:xfrm>
                <a:off x="5638800" y="498326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 bwMode="auto">
              <a:xfrm>
                <a:off x="5638800" y="528804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 bwMode="auto">
              <a:xfrm>
                <a:off x="5638800" y="559283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>
                <a:off x="5638800" y="5897625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 bwMode="auto">
              <a:xfrm>
                <a:off x="5638800" y="620241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5638800" y="650720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 bwMode="auto">
              <a:xfrm>
                <a:off x="5638800" y="681198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>
                <a:off x="5638800" y="711677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 bwMode="auto">
              <a:xfrm>
                <a:off x="5638800" y="742156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88" name="Rectangle 187"/>
          <p:cNvSpPr/>
          <p:nvPr/>
        </p:nvSpPr>
        <p:spPr bwMode="auto">
          <a:xfrm>
            <a:off x="228600" y="6248400"/>
            <a:ext cx="88392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7656" name="Group 189"/>
          <p:cNvGrpSpPr>
            <a:grpSpLocks/>
          </p:cNvGrpSpPr>
          <p:nvPr/>
        </p:nvGrpSpPr>
        <p:grpSpPr bwMode="auto">
          <a:xfrm>
            <a:off x="838200" y="1565275"/>
            <a:ext cx="76200" cy="7970838"/>
            <a:chOff x="7239000" y="2164081"/>
            <a:chExt cx="76200" cy="7970519"/>
          </a:xfrm>
        </p:grpSpPr>
        <p:grpSp>
          <p:nvGrpSpPr>
            <p:cNvPr id="27727" name="Group 190"/>
            <p:cNvGrpSpPr>
              <a:grpSpLocks/>
            </p:cNvGrpSpPr>
            <p:nvPr/>
          </p:nvGrpSpPr>
          <p:grpSpPr bwMode="auto">
            <a:xfrm>
              <a:off x="7239000" y="2164081"/>
              <a:ext cx="76200" cy="4008119"/>
              <a:chOff x="5638800" y="3459481"/>
              <a:chExt cx="76200" cy="4008119"/>
            </a:xfrm>
          </p:grpSpPr>
          <p:sp>
            <p:nvSpPr>
              <p:cNvPr id="207" name="Oval 206"/>
              <p:cNvSpPr/>
              <p:nvPr/>
            </p:nvSpPr>
            <p:spPr bwMode="auto">
              <a:xfrm>
                <a:off x="5638800" y="345948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5638800" y="376426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5638800" y="406905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5638800" y="437384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>
                <a:off x="5638800" y="4678632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>
                <a:off x="5638800" y="498342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>
                <a:off x="5638800" y="528820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5638800" y="559299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 bwMode="auto">
              <a:xfrm>
                <a:off x="5638800" y="589778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5638800" y="620257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5638800" y="650735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5638800" y="681214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 bwMode="auto">
              <a:xfrm>
                <a:off x="5638800" y="7116935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5638800" y="742172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27728" name="Group 191"/>
            <p:cNvGrpSpPr>
              <a:grpSpLocks/>
            </p:cNvGrpSpPr>
            <p:nvPr/>
          </p:nvGrpSpPr>
          <p:grpSpPr bwMode="auto">
            <a:xfrm>
              <a:off x="7239000" y="6126481"/>
              <a:ext cx="76200" cy="4008119"/>
              <a:chOff x="5638800" y="3459481"/>
              <a:chExt cx="76200" cy="4008119"/>
            </a:xfrm>
          </p:grpSpPr>
          <p:sp>
            <p:nvSpPr>
              <p:cNvPr id="193" name="Oval 192"/>
              <p:cNvSpPr/>
              <p:nvPr/>
            </p:nvSpPr>
            <p:spPr bwMode="auto">
              <a:xfrm>
                <a:off x="5638800" y="3459322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>
                <a:off x="5638800" y="376411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>
                <a:off x="5638800" y="406889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>
                <a:off x="5638800" y="437368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 bwMode="auto">
              <a:xfrm>
                <a:off x="5638800" y="467847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 bwMode="auto">
              <a:xfrm>
                <a:off x="5638800" y="498326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 bwMode="auto">
              <a:xfrm>
                <a:off x="5638800" y="528804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>
                <a:off x="5638800" y="559283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 bwMode="auto">
              <a:xfrm>
                <a:off x="5638800" y="5897625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>
                <a:off x="5638800" y="620241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 bwMode="auto">
              <a:xfrm>
                <a:off x="5638800" y="650720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>
                <a:off x="5638800" y="681198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>
                <a:off x="5638800" y="711677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>
                <a:off x="5638800" y="742156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24" name="Rectangle 223"/>
          <p:cNvSpPr/>
          <p:nvPr/>
        </p:nvSpPr>
        <p:spPr bwMode="auto">
          <a:xfrm>
            <a:off x="0" y="6248400"/>
            <a:ext cx="2057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7658" name="Group 274"/>
          <p:cNvGrpSpPr>
            <a:grpSpLocks/>
          </p:cNvGrpSpPr>
          <p:nvPr/>
        </p:nvGrpSpPr>
        <p:grpSpPr bwMode="auto">
          <a:xfrm>
            <a:off x="533400" y="3657600"/>
            <a:ext cx="2579688" cy="2398713"/>
            <a:chOff x="-3417542" y="1600199"/>
            <a:chExt cx="2579342" cy="2399375"/>
          </a:xfrm>
        </p:grpSpPr>
        <p:cxnSp>
          <p:nvCxnSpPr>
            <p:cNvPr id="27716" name="Straight Arrow Connector 225"/>
            <p:cNvCxnSpPr>
              <a:cxnSpLocks noChangeShapeType="1"/>
            </p:cNvCxnSpPr>
            <p:nvPr/>
          </p:nvCxnSpPr>
          <p:spPr bwMode="auto">
            <a:xfrm rot="16200000" flipH="1">
              <a:off x="-3375032" y="2850508"/>
              <a:ext cx="208322" cy="29334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17" name="Straight Arrow Connector 227"/>
            <p:cNvCxnSpPr>
              <a:cxnSpLocks noChangeShapeType="1"/>
            </p:cNvCxnSpPr>
            <p:nvPr/>
          </p:nvCxnSpPr>
          <p:spPr bwMode="auto">
            <a:xfrm flipV="1">
              <a:off x="-3124200" y="2819400"/>
              <a:ext cx="2209800" cy="29302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18" name="Straight Arrow Connector 230"/>
            <p:cNvCxnSpPr>
              <a:cxnSpLocks noChangeShapeType="1"/>
            </p:cNvCxnSpPr>
            <p:nvPr/>
          </p:nvCxnSpPr>
          <p:spPr bwMode="auto">
            <a:xfrm rot="16200000" flipH="1">
              <a:off x="-3513770" y="2989245"/>
              <a:ext cx="496957" cy="30450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19" name="Straight Arrow Connector 232"/>
            <p:cNvCxnSpPr>
              <a:cxnSpLocks noChangeShapeType="1"/>
            </p:cNvCxnSpPr>
            <p:nvPr/>
          </p:nvCxnSpPr>
          <p:spPr bwMode="auto">
            <a:xfrm rot="10800000" flipH="1">
              <a:off x="-3124200" y="2808316"/>
              <a:ext cx="2286000" cy="59782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0" name="Straight Arrow Connector 234"/>
            <p:cNvCxnSpPr>
              <a:cxnSpLocks noChangeShapeType="1"/>
            </p:cNvCxnSpPr>
            <p:nvPr/>
          </p:nvCxnSpPr>
          <p:spPr bwMode="auto">
            <a:xfrm flipV="1">
              <a:off x="-3276600" y="2507904"/>
              <a:ext cx="163559" cy="16997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1" name="Straight Arrow Connector 237"/>
            <p:cNvCxnSpPr>
              <a:cxnSpLocks noChangeShapeType="1"/>
            </p:cNvCxnSpPr>
            <p:nvPr/>
          </p:nvCxnSpPr>
          <p:spPr bwMode="auto">
            <a:xfrm rot="5400000" flipH="1" flipV="1">
              <a:off x="-3504406" y="2351116"/>
              <a:ext cx="532606" cy="22939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2" name="Straight Arrow Connector 240"/>
            <p:cNvCxnSpPr>
              <a:cxnSpLocks noChangeShapeType="1"/>
            </p:cNvCxnSpPr>
            <p:nvPr/>
          </p:nvCxnSpPr>
          <p:spPr bwMode="auto">
            <a:xfrm rot="5400000" flipH="1" flipV="1">
              <a:off x="-3745831" y="2233288"/>
              <a:ext cx="988019" cy="33144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3" name="Straight Arrow Connector 243"/>
            <p:cNvCxnSpPr>
              <a:cxnSpLocks noChangeShapeType="1"/>
            </p:cNvCxnSpPr>
            <p:nvPr/>
          </p:nvCxnSpPr>
          <p:spPr bwMode="auto">
            <a:xfrm flipV="1">
              <a:off x="-3276600" y="1600199"/>
              <a:ext cx="190500" cy="1077677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4" name="Straight Arrow Connector 256"/>
            <p:cNvCxnSpPr>
              <a:cxnSpLocks noChangeShapeType="1"/>
            </p:cNvCxnSpPr>
            <p:nvPr/>
          </p:nvCxnSpPr>
          <p:spPr bwMode="auto">
            <a:xfrm rot="16200000" flipH="1">
              <a:off x="-3818570" y="3294045"/>
              <a:ext cx="1106557" cy="30450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5" name="Straight Arrow Connector 265"/>
            <p:cNvCxnSpPr>
              <a:cxnSpLocks noChangeShapeType="1"/>
            </p:cNvCxnSpPr>
            <p:nvPr/>
          </p:nvCxnSpPr>
          <p:spPr bwMode="auto">
            <a:xfrm>
              <a:off x="-3048000" y="1665316"/>
              <a:ext cx="2133600" cy="10668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6" name="Straight Arrow Connector 271"/>
            <p:cNvCxnSpPr>
              <a:cxnSpLocks noChangeShapeType="1"/>
            </p:cNvCxnSpPr>
            <p:nvPr/>
          </p:nvCxnSpPr>
          <p:spPr bwMode="auto">
            <a:xfrm rot="16200000" flipH="1">
              <a:off x="-2251285" y="1395229"/>
              <a:ext cx="529012" cy="214476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59" name="Group 139"/>
          <p:cNvGrpSpPr>
            <a:grpSpLocks/>
          </p:cNvGrpSpPr>
          <p:nvPr/>
        </p:nvGrpSpPr>
        <p:grpSpPr bwMode="auto">
          <a:xfrm>
            <a:off x="7467600" y="4313238"/>
            <a:ext cx="630238" cy="1219200"/>
            <a:chOff x="7467600" y="2209800"/>
            <a:chExt cx="630530" cy="1219200"/>
          </a:xfrm>
        </p:grpSpPr>
        <p:cxnSp>
          <p:nvCxnSpPr>
            <p:cNvPr id="27713" name="Straight Arrow Connector 221"/>
            <p:cNvCxnSpPr>
              <a:cxnSpLocks noChangeShapeType="1"/>
            </p:cNvCxnSpPr>
            <p:nvPr/>
          </p:nvCxnSpPr>
          <p:spPr bwMode="auto">
            <a:xfrm rot="5400000">
              <a:off x="7315200" y="2818606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3" name="Text Box 67"/>
            <p:cNvSpPr txBox="1">
              <a:spLocks noChangeArrowheads="1"/>
            </p:cNvSpPr>
            <p:nvPr/>
          </p:nvSpPr>
          <p:spPr bwMode="auto">
            <a:xfrm>
              <a:off x="7772541" y="2590800"/>
              <a:ext cx="325589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sym typeface="Symbol" pitchFamily="18" charset="2"/>
                </a:rPr>
                <a:t>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76" name="Explosion 2 275"/>
            <p:cNvSpPr/>
            <p:nvPr/>
          </p:nvSpPr>
          <p:spPr bwMode="auto">
            <a:xfrm>
              <a:off x="7467600" y="2590800"/>
              <a:ext cx="304941" cy="304800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51" name="Explosion 2 150"/>
          <p:cNvSpPr/>
          <p:nvPr/>
        </p:nvSpPr>
        <p:spPr bwMode="auto">
          <a:xfrm>
            <a:off x="381000" y="4800600"/>
            <a:ext cx="304800" cy="3810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27661" name="Straight Arrow Connector 139"/>
          <p:cNvCxnSpPr>
            <a:cxnSpLocks noChangeShapeType="1"/>
            <a:stCxn id="151" idx="0"/>
            <a:endCxn id="211" idx="0"/>
          </p:cNvCxnSpPr>
          <p:nvPr/>
        </p:nvCxnSpPr>
        <p:spPr bwMode="auto">
          <a:xfrm rot="5400000" flipH="1" flipV="1">
            <a:off x="-327819" y="3629819"/>
            <a:ext cx="2049463" cy="3587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Straight Arrow Connector 141"/>
          <p:cNvCxnSpPr>
            <a:cxnSpLocks noChangeShapeType="1"/>
            <a:endCxn id="208" idx="3"/>
          </p:cNvCxnSpPr>
          <p:nvPr/>
        </p:nvCxnSpPr>
        <p:spPr bwMode="auto">
          <a:xfrm rot="5400000" flipH="1" flipV="1">
            <a:off x="-830262" y="3273425"/>
            <a:ext cx="3043237" cy="315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Straight Arrow Connector 143"/>
          <p:cNvCxnSpPr>
            <a:cxnSpLocks noChangeShapeType="1"/>
            <a:stCxn id="208" idx="2"/>
          </p:cNvCxnSpPr>
          <p:nvPr/>
        </p:nvCxnSpPr>
        <p:spPr bwMode="auto">
          <a:xfrm rot="10800000" flipH="1" flipV="1">
            <a:off x="838200" y="1893888"/>
            <a:ext cx="2209800" cy="28305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Straight Arrow Connector 145"/>
          <p:cNvCxnSpPr>
            <a:cxnSpLocks noChangeShapeType="1"/>
            <a:stCxn id="211" idx="6"/>
          </p:cNvCxnSpPr>
          <p:nvPr/>
        </p:nvCxnSpPr>
        <p:spPr bwMode="auto">
          <a:xfrm>
            <a:off x="914400" y="2808288"/>
            <a:ext cx="2133600" cy="19161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Arrow Connector 147"/>
          <p:cNvCxnSpPr>
            <a:cxnSpLocks noChangeShapeType="1"/>
            <a:stCxn id="195" idx="6"/>
          </p:cNvCxnSpPr>
          <p:nvPr/>
        </p:nvCxnSpPr>
        <p:spPr bwMode="auto">
          <a:xfrm flipV="1">
            <a:off x="914400" y="4953000"/>
            <a:ext cx="2133600" cy="12080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666" name="Group 244"/>
          <p:cNvGrpSpPr>
            <a:grpSpLocks/>
          </p:cNvGrpSpPr>
          <p:nvPr/>
        </p:nvGrpSpPr>
        <p:grpSpPr bwMode="auto">
          <a:xfrm>
            <a:off x="-1371600" y="838200"/>
            <a:ext cx="10058400" cy="6019800"/>
            <a:chOff x="-457200" y="838200"/>
            <a:chExt cx="10058400" cy="6019800"/>
          </a:xfrm>
        </p:grpSpPr>
        <p:grpSp>
          <p:nvGrpSpPr>
            <p:cNvPr id="27695" name="Group 137"/>
            <p:cNvGrpSpPr>
              <a:grpSpLocks/>
            </p:cNvGrpSpPr>
            <p:nvPr/>
          </p:nvGrpSpPr>
          <p:grpSpPr bwMode="auto">
            <a:xfrm>
              <a:off x="-457200" y="838200"/>
              <a:ext cx="10058400" cy="6019800"/>
              <a:chOff x="-457200" y="838200"/>
              <a:chExt cx="10058400" cy="6019800"/>
            </a:xfrm>
          </p:grpSpPr>
          <p:grpSp>
            <p:nvGrpSpPr>
              <p:cNvPr id="27708" name="Group 115"/>
              <p:cNvGrpSpPr>
                <a:grpSpLocks/>
              </p:cNvGrpSpPr>
              <p:nvPr/>
            </p:nvGrpSpPr>
            <p:grpSpPr bwMode="auto">
              <a:xfrm>
                <a:off x="-457200" y="838200"/>
                <a:ext cx="10058400" cy="700088"/>
                <a:chOff x="-457200" y="838200"/>
                <a:chExt cx="10058400" cy="700088"/>
              </a:xfrm>
            </p:grpSpPr>
            <p:pic>
              <p:nvPicPr>
                <p:cNvPr id="2771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838200"/>
                  <a:ext cx="533400" cy="700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11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1400" y="838200"/>
                  <a:ext cx="533400" cy="700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7712" name="Straight Connector 112"/>
                <p:cNvCxnSpPr>
                  <a:cxnSpLocks noChangeShapeType="1"/>
                </p:cNvCxnSpPr>
                <p:nvPr/>
              </p:nvCxnSpPr>
              <p:spPr bwMode="auto">
                <a:xfrm>
                  <a:off x="-457200" y="1524000"/>
                  <a:ext cx="10058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18" name="Straight Connector 117"/>
              <p:cNvCxnSpPr/>
              <p:nvPr/>
            </p:nvCxnSpPr>
            <p:spPr bwMode="auto">
              <a:xfrm rot="5400000">
                <a:off x="-1191418" y="4177506"/>
                <a:ext cx="5319712" cy="412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7696" name="Straight Connector 155"/>
            <p:cNvCxnSpPr>
              <a:cxnSpLocks noChangeShapeType="1"/>
            </p:cNvCxnSpPr>
            <p:nvPr/>
          </p:nvCxnSpPr>
          <p:spPr bwMode="auto">
            <a:xfrm rot="5400000">
              <a:off x="1295400" y="4191000"/>
              <a:ext cx="5334000" cy="0"/>
            </a:xfrm>
            <a:prstGeom prst="line">
              <a:avLst/>
            </a:prstGeom>
            <a:noFill/>
            <a:ln w="5715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" name="Trapezoid 224"/>
            <p:cNvSpPr/>
            <p:nvPr/>
          </p:nvSpPr>
          <p:spPr bwMode="auto">
            <a:xfrm flipV="1">
              <a:off x="3840163" y="17526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27" name="Trapezoid 226"/>
            <p:cNvSpPr/>
            <p:nvPr/>
          </p:nvSpPr>
          <p:spPr bwMode="auto">
            <a:xfrm flipV="1">
              <a:off x="3856038" y="22098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29" name="Trapezoid 228"/>
            <p:cNvSpPr/>
            <p:nvPr/>
          </p:nvSpPr>
          <p:spPr bwMode="auto">
            <a:xfrm flipV="1">
              <a:off x="3840163" y="26670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0" name="Trapezoid 229"/>
            <p:cNvSpPr/>
            <p:nvPr/>
          </p:nvSpPr>
          <p:spPr bwMode="auto">
            <a:xfrm flipV="1">
              <a:off x="3840163" y="31242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2" name="Trapezoid 231"/>
            <p:cNvSpPr/>
            <p:nvPr/>
          </p:nvSpPr>
          <p:spPr bwMode="auto">
            <a:xfrm flipV="1">
              <a:off x="3840163" y="35814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4" name="Trapezoid 233"/>
            <p:cNvSpPr/>
            <p:nvPr/>
          </p:nvSpPr>
          <p:spPr bwMode="auto">
            <a:xfrm flipV="1">
              <a:off x="3840163" y="40386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6" name="Trapezoid 235"/>
            <p:cNvSpPr/>
            <p:nvPr/>
          </p:nvSpPr>
          <p:spPr bwMode="auto">
            <a:xfrm flipV="1">
              <a:off x="3840163" y="44958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7" name="Trapezoid 236"/>
            <p:cNvSpPr/>
            <p:nvPr/>
          </p:nvSpPr>
          <p:spPr bwMode="auto">
            <a:xfrm flipV="1">
              <a:off x="3840163" y="49530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39" name="Trapezoid 238"/>
            <p:cNvSpPr/>
            <p:nvPr/>
          </p:nvSpPr>
          <p:spPr bwMode="auto">
            <a:xfrm flipV="1">
              <a:off x="3840163" y="54102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40" name="Trapezoid 239"/>
            <p:cNvSpPr/>
            <p:nvPr/>
          </p:nvSpPr>
          <p:spPr bwMode="auto">
            <a:xfrm flipV="1">
              <a:off x="3840163" y="58674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42" name="Trapezoid 241"/>
            <p:cNvSpPr/>
            <p:nvPr/>
          </p:nvSpPr>
          <p:spPr bwMode="auto">
            <a:xfrm flipV="1">
              <a:off x="3840163" y="6324600"/>
              <a:ext cx="228600" cy="22860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43" name="Rectangle 2"/>
          <p:cNvSpPr txBox="1">
            <a:spLocks noChangeArrowheads="1"/>
          </p:cNvSpPr>
          <p:nvPr/>
        </p:nvSpPr>
        <p:spPr bwMode="auto">
          <a:xfrm>
            <a:off x="-416767" y="-609600"/>
            <a:ext cx="99822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25 Near-Field </a:t>
            </a:r>
            <a:r>
              <a:rPr lang="en-US" sz="4000" kern="0" dirty="0" err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Scatterers</a:t>
            </a:r>
            <a:r>
              <a:rPr lang="en-US" sz="4000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Image</a:t>
            </a:r>
            <a:endParaRPr 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7670" name="Group 137"/>
          <p:cNvGrpSpPr>
            <a:grpSpLocks/>
          </p:cNvGrpSpPr>
          <p:nvPr/>
        </p:nvGrpSpPr>
        <p:grpSpPr bwMode="auto">
          <a:xfrm>
            <a:off x="-76200" y="1371600"/>
            <a:ext cx="8458200" cy="228600"/>
            <a:chOff x="1219200" y="1371600"/>
            <a:chExt cx="8458200" cy="228600"/>
          </a:xfrm>
        </p:grpSpPr>
        <p:sp>
          <p:nvSpPr>
            <p:cNvPr id="125" name="Trapezoid 124"/>
            <p:cNvSpPr/>
            <p:nvPr/>
          </p:nvSpPr>
          <p:spPr bwMode="auto">
            <a:xfrm flipV="1">
              <a:off x="1219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6" name="Trapezoid 125"/>
            <p:cNvSpPr/>
            <p:nvPr/>
          </p:nvSpPr>
          <p:spPr bwMode="auto">
            <a:xfrm flipV="1">
              <a:off x="1676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7" name="Trapezoid 126"/>
            <p:cNvSpPr/>
            <p:nvPr/>
          </p:nvSpPr>
          <p:spPr bwMode="auto">
            <a:xfrm flipV="1">
              <a:off x="2133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8" name="Trapezoid 127"/>
            <p:cNvSpPr/>
            <p:nvPr/>
          </p:nvSpPr>
          <p:spPr bwMode="auto">
            <a:xfrm flipV="1">
              <a:off x="2590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9" name="Trapezoid 128"/>
            <p:cNvSpPr/>
            <p:nvPr/>
          </p:nvSpPr>
          <p:spPr bwMode="auto">
            <a:xfrm flipV="1">
              <a:off x="30480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0" name="Trapezoid 129"/>
            <p:cNvSpPr/>
            <p:nvPr/>
          </p:nvSpPr>
          <p:spPr bwMode="auto">
            <a:xfrm flipV="1">
              <a:off x="3505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1" name="Trapezoid 130"/>
            <p:cNvSpPr/>
            <p:nvPr/>
          </p:nvSpPr>
          <p:spPr bwMode="auto">
            <a:xfrm flipV="1">
              <a:off x="3962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2" name="Trapezoid 131"/>
            <p:cNvSpPr/>
            <p:nvPr/>
          </p:nvSpPr>
          <p:spPr bwMode="auto">
            <a:xfrm flipV="1">
              <a:off x="4419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3" name="Trapezoid 132"/>
            <p:cNvSpPr/>
            <p:nvPr/>
          </p:nvSpPr>
          <p:spPr bwMode="auto">
            <a:xfrm flipV="1">
              <a:off x="4876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4" name="Trapezoid 133"/>
            <p:cNvSpPr/>
            <p:nvPr/>
          </p:nvSpPr>
          <p:spPr bwMode="auto">
            <a:xfrm flipV="1">
              <a:off x="53340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5" name="Trapezoid 134"/>
            <p:cNvSpPr/>
            <p:nvPr/>
          </p:nvSpPr>
          <p:spPr bwMode="auto">
            <a:xfrm flipV="1">
              <a:off x="5791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6" name="Trapezoid 135"/>
            <p:cNvSpPr/>
            <p:nvPr/>
          </p:nvSpPr>
          <p:spPr bwMode="auto">
            <a:xfrm flipV="1">
              <a:off x="6248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7" name="Trapezoid 136"/>
            <p:cNvSpPr/>
            <p:nvPr/>
          </p:nvSpPr>
          <p:spPr bwMode="auto">
            <a:xfrm flipV="1">
              <a:off x="6705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8" name="Trapezoid 137"/>
            <p:cNvSpPr/>
            <p:nvPr/>
          </p:nvSpPr>
          <p:spPr bwMode="auto">
            <a:xfrm flipV="1">
              <a:off x="7162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9" name="Trapezoid 138"/>
            <p:cNvSpPr/>
            <p:nvPr/>
          </p:nvSpPr>
          <p:spPr bwMode="auto">
            <a:xfrm flipV="1">
              <a:off x="76200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1" name="Trapezoid 140"/>
            <p:cNvSpPr/>
            <p:nvPr/>
          </p:nvSpPr>
          <p:spPr bwMode="auto">
            <a:xfrm flipV="1">
              <a:off x="8077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3" name="Trapezoid 142"/>
            <p:cNvSpPr/>
            <p:nvPr/>
          </p:nvSpPr>
          <p:spPr bwMode="auto">
            <a:xfrm flipV="1">
              <a:off x="8534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5" name="Trapezoid 144"/>
            <p:cNvSpPr/>
            <p:nvPr/>
          </p:nvSpPr>
          <p:spPr bwMode="auto">
            <a:xfrm flipV="1">
              <a:off x="8991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7" name="Trapezoid 146"/>
            <p:cNvSpPr/>
            <p:nvPr/>
          </p:nvSpPr>
          <p:spPr bwMode="auto">
            <a:xfrm flipV="1">
              <a:off x="9448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/>
          <p:nvPr/>
        </p:nvSpPr>
        <p:spPr bwMode="auto">
          <a:xfrm>
            <a:off x="228600" y="6248400"/>
            <a:ext cx="88392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8675" name="Group 189"/>
          <p:cNvGrpSpPr>
            <a:grpSpLocks/>
          </p:cNvGrpSpPr>
          <p:nvPr/>
        </p:nvGrpSpPr>
        <p:grpSpPr bwMode="auto">
          <a:xfrm>
            <a:off x="838200" y="1565275"/>
            <a:ext cx="76200" cy="7970838"/>
            <a:chOff x="7239000" y="2164081"/>
            <a:chExt cx="76200" cy="7970519"/>
          </a:xfrm>
        </p:grpSpPr>
        <p:grpSp>
          <p:nvGrpSpPr>
            <p:cNvPr id="28717" name="Group 190"/>
            <p:cNvGrpSpPr>
              <a:grpSpLocks/>
            </p:cNvGrpSpPr>
            <p:nvPr/>
          </p:nvGrpSpPr>
          <p:grpSpPr bwMode="auto">
            <a:xfrm>
              <a:off x="7239000" y="2164081"/>
              <a:ext cx="76200" cy="4008119"/>
              <a:chOff x="5638800" y="3459481"/>
              <a:chExt cx="76200" cy="4008119"/>
            </a:xfrm>
          </p:grpSpPr>
          <p:sp>
            <p:nvSpPr>
              <p:cNvPr id="207" name="Oval 206"/>
              <p:cNvSpPr/>
              <p:nvPr/>
            </p:nvSpPr>
            <p:spPr bwMode="auto">
              <a:xfrm>
                <a:off x="5638800" y="345948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5638800" y="376426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5638800" y="406905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5638800" y="437384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>
                <a:off x="5638800" y="4678632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>
                <a:off x="5638800" y="498342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>
                <a:off x="5638800" y="528820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5638800" y="559299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 bwMode="auto">
              <a:xfrm>
                <a:off x="5638800" y="589778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5638800" y="620257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5638800" y="650735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5638800" y="681214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 bwMode="auto">
              <a:xfrm>
                <a:off x="5638800" y="7116935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5638800" y="742172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28718" name="Group 191"/>
            <p:cNvGrpSpPr>
              <a:grpSpLocks/>
            </p:cNvGrpSpPr>
            <p:nvPr/>
          </p:nvGrpSpPr>
          <p:grpSpPr bwMode="auto">
            <a:xfrm>
              <a:off x="7239000" y="6126481"/>
              <a:ext cx="76200" cy="4008119"/>
              <a:chOff x="5638800" y="3459481"/>
              <a:chExt cx="76200" cy="4008119"/>
            </a:xfrm>
          </p:grpSpPr>
          <p:sp>
            <p:nvSpPr>
              <p:cNvPr id="193" name="Oval 192"/>
              <p:cNvSpPr/>
              <p:nvPr/>
            </p:nvSpPr>
            <p:spPr bwMode="auto">
              <a:xfrm>
                <a:off x="5638800" y="3459322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>
                <a:off x="5638800" y="376411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>
                <a:off x="5638800" y="406889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>
                <a:off x="5638800" y="437368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 bwMode="auto">
              <a:xfrm>
                <a:off x="5638800" y="467847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 bwMode="auto">
              <a:xfrm>
                <a:off x="5638800" y="4983261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 bwMode="auto">
              <a:xfrm>
                <a:off x="5638800" y="5288049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>
                <a:off x="5638800" y="5592837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 bwMode="auto">
              <a:xfrm>
                <a:off x="5638800" y="5897625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>
                <a:off x="5638800" y="6202413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 bwMode="auto">
              <a:xfrm>
                <a:off x="5638800" y="6507200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>
                <a:off x="5638800" y="6811988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>
                <a:off x="5638800" y="7116776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>
                <a:off x="5638800" y="7421564"/>
                <a:ext cx="76200" cy="46036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24" name="Rectangle 223"/>
          <p:cNvSpPr/>
          <p:nvPr/>
        </p:nvSpPr>
        <p:spPr bwMode="auto">
          <a:xfrm>
            <a:off x="0" y="6248400"/>
            <a:ext cx="2057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1" name="Explosion 2 150"/>
          <p:cNvSpPr/>
          <p:nvPr/>
        </p:nvSpPr>
        <p:spPr bwMode="auto">
          <a:xfrm>
            <a:off x="381000" y="4800600"/>
            <a:ext cx="304800" cy="3810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28678" name="Straight Arrow Connector 139"/>
          <p:cNvCxnSpPr>
            <a:cxnSpLocks noChangeShapeType="1"/>
            <a:stCxn id="151" idx="0"/>
            <a:endCxn id="211" idx="0"/>
          </p:cNvCxnSpPr>
          <p:nvPr/>
        </p:nvCxnSpPr>
        <p:spPr bwMode="auto">
          <a:xfrm rot="5400000" flipH="1" flipV="1">
            <a:off x="-327819" y="3629819"/>
            <a:ext cx="2049463" cy="358775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Straight Arrow Connector 141"/>
          <p:cNvCxnSpPr>
            <a:cxnSpLocks noChangeShapeType="1"/>
            <a:endCxn id="208" idx="3"/>
          </p:cNvCxnSpPr>
          <p:nvPr/>
        </p:nvCxnSpPr>
        <p:spPr bwMode="auto">
          <a:xfrm rot="5400000" flipH="1" flipV="1">
            <a:off x="-830262" y="3273425"/>
            <a:ext cx="3043237" cy="315913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80" name="Group 137"/>
          <p:cNvGrpSpPr>
            <a:grpSpLocks/>
          </p:cNvGrpSpPr>
          <p:nvPr/>
        </p:nvGrpSpPr>
        <p:grpSpPr bwMode="auto">
          <a:xfrm>
            <a:off x="-1371600" y="838200"/>
            <a:ext cx="10058400" cy="6019800"/>
            <a:chOff x="-457200" y="838200"/>
            <a:chExt cx="10058400" cy="6019800"/>
          </a:xfrm>
        </p:grpSpPr>
        <p:grpSp>
          <p:nvGrpSpPr>
            <p:cNvPr id="28712" name="Group 115"/>
            <p:cNvGrpSpPr>
              <a:grpSpLocks/>
            </p:cNvGrpSpPr>
            <p:nvPr/>
          </p:nvGrpSpPr>
          <p:grpSpPr bwMode="auto">
            <a:xfrm>
              <a:off x="-457200" y="838200"/>
              <a:ext cx="10058400" cy="700088"/>
              <a:chOff x="-457200" y="838200"/>
              <a:chExt cx="10058400" cy="700088"/>
            </a:xfrm>
          </p:grpSpPr>
          <p:pic>
            <p:nvPicPr>
              <p:cNvPr id="2871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838200"/>
                <a:ext cx="533400" cy="700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838200"/>
                <a:ext cx="533400" cy="700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8716" name="Straight Connector 112"/>
              <p:cNvCxnSpPr>
                <a:cxnSpLocks noChangeShapeType="1"/>
              </p:cNvCxnSpPr>
              <p:nvPr/>
            </p:nvCxnSpPr>
            <p:spPr bwMode="auto">
              <a:xfrm>
                <a:off x="-457200" y="1524000"/>
                <a:ext cx="10058400" cy="0"/>
              </a:xfrm>
              <a:prstGeom prst="line">
                <a:avLst/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8" name="Straight Connector 117"/>
            <p:cNvCxnSpPr/>
            <p:nvPr/>
          </p:nvCxnSpPr>
          <p:spPr bwMode="auto">
            <a:xfrm rot="5400000">
              <a:off x="-1191418" y="4177506"/>
              <a:ext cx="5319712" cy="412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681" name="Group 191"/>
          <p:cNvGrpSpPr>
            <a:grpSpLocks/>
          </p:cNvGrpSpPr>
          <p:nvPr/>
        </p:nvGrpSpPr>
        <p:grpSpPr bwMode="auto">
          <a:xfrm>
            <a:off x="849313" y="1600200"/>
            <a:ext cx="1931987" cy="4543425"/>
            <a:chOff x="849359" y="1600200"/>
            <a:chExt cx="1931941" cy="4544060"/>
          </a:xfrm>
        </p:grpSpPr>
        <p:cxnSp>
          <p:nvCxnSpPr>
            <p:cNvPr id="28707" name="Straight Arrow Connector 149"/>
            <p:cNvCxnSpPr>
              <a:cxnSpLocks noChangeShapeType="1"/>
              <a:stCxn id="211" idx="7"/>
            </p:cNvCxnSpPr>
            <p:nvPr/>
          </p:nvCxnSpPr>
          <p:spPr bwMode="auto">
            <a:xfrm rot="5400000" flipH="1" flipV="1">
              <a:off x="1189491" y="1313951"/>
              <a:ext cx="1191259" cy="1763759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8" name="Straight Arrow Connector 154"/>
            <p:cNvCxnSpPr>
              <a:cxnSpLocks noChangeShapeType="1"/>
              <a:stCxn id="214" idx="6"/>
              <a:endCxn id="131" idx="0"/>
            </p:cNvCxnSpPr>
            <p:nvPr/>
          </p:nvCxnSpPr>
          <p:spPr bwMode="auto">
            <a:xfrm flipV="1">
              <a:off x="914400" y="1600200"/>
              <a:ext cx="1866900" cy="2121824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9" name="Straight Arrow Connector 170"/>
            <p:cNvCxnSpPr>
              <a:cxnSpLocks noChangeShapeType="1"/>
              <a:stCxn id="217" idx="7"/>
            </p:cNvCxnSpPr>
            <p:nvPr/>
          </p:nvCxnSpPr>
          <p:spPr bwMode="auto">
            <a:xfrm rot="5400000" flipH="1" flipV="1">
              <a:off x="351291" y="2228351"/>
              <a:ext cx="2943859" cy="1839959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0" name="Straight Arrow Connector 188"/>
            <p:cNvCxnSpPr>
              <a:cxnSpLocks noChangeShapeType="1"/>
              <a:stCxn id="195" idx="1"/>
            </p:cNvCxnSpPr>
            <p:nvPr/>
          </p:nvCxnSpPr>
          <p:spPr bwMode="auto">
            <a:xfrm rot="5400000" flipH="1" flipV="1">
              <a:off x="-399550" y="3001510"/>
              <a:ext cx="4391659" cy="1893841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1" name="Straight Arrow Connector 190"/>
            <p:cNvCxnSpPr>
              <a:cxnSpLocks noChangeShapeType="1"/>
              <a:stCxn id="208" idx="6"/>
            </p:cNvCxnSpPr>
            <p:nvPr/>
          </p:nvCxnSpPr>
          <p:spPr bwMode="auto">
            <a:xfrm flipV="1">
              <a:off x="914400" y="1676400"/>
              <a:ext cx="1752600" cy="216824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8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8488"/>
            <a:ext cx="79248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" name="Rectangle 2"/>
          <p:cNvSpPr txBox="1">
            <a:spLocks noChangeArrowheads="1"/>
          </p:cNvSpPr>
          <p:nvPr/>
        </p:nvSpPr>
        <p:spPr bwMode="auto">
          <a:xfrm>
            <a:off x="-228600" y="-609600"/>
            <a:ext cx="99822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25 Near-Field </a:t>
            </a:r>
            <a:r>
              <a:rPr lang="en-US" sz="4000" kern="0" dirty="0" err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Scatterers</a:t>
            </a:r>
            <a:r>
              <a:rPr lang="en-US" sz="4000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Image</a:t>
            </a:r>
            <a:endParaRPr 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8684" name="Group 137"/>
          <p:cNvGrpSpPr>
            <a:grpSpLocks/>
          </p:cNvGrpSpPr>
          <p:nvPr/>
        </p:nvGrpSpPr>
        <p:grpSpPr bwMode="auto">
          <a:xfrm>
            <a:off x="-76200" y="1371600"/>
            <a:ext cx="8458200" cy="228600"/>
            <a:chOff x="1219200" y="1371600"/>
            <a:chExt cx="8458200" cy="228600"/>
          </a:xfrm>
        </p:grpSpPr>
        <p:sp>
          <p:nvSpPr>
            <p:cNvPr id="125" name="Trapezoid 124"/>
            <p:cNvSpPr/>
            <p:nvPr/>
          </p:nvSpPr>
          <p:spPr bwMode="auto">
            <a:xfrm flipV="1">
              <a:off x="1219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6" name="Trapezoid 125"/>
            <p:cNvSpPr/>
            <p:nvPr/>
          </p:nvSpPr>
          <p:spPr bwMode="auto">
            <a:xfrm flipV="1">
              <a:off x="1676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7" name="Trapezoid 126"/>
            <p:cNvSpPr/>
            <p:nvPr/>
          </p:nvSpPr>
          <p:spPr bwMode="auto">
            <a:xfrm flipV="1">
              <a:off x="2133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8" name="Trapezoid 127"/>
            <p:cNvSpPr/>
            <p:nvPr/>
          </p:nvSpPr>
          <p:spPr bwMode="auto">
            <a:xfrm flipV="1">
              <a:off x="2590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9" name="Trapezoid 128"/>
            <p:cNvSpPr/>
            <p:nvPr/>
          </p:nvSpPr>
          <p:spPr bwMode="auto">
            <a:xfrm flipV="1">
              <a:off x="30480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0" name="Trapezoid 129"/>
            <p:cNvSpPr/>
            <p:nvPr/>
          </p:nvSpPr>
          <p:spPr bwMode="auto">
            <a:xfrm flipV="1">
              <a:off x="3505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1" name="Trapezoid 130"/>
            <p:cNvSpPr/>
            <p:nvPr/>
          </p:nvSpPr>
          <p:spPr bwMode="auto">
            <a:xfrm flipV="1">
              <a:off x="3962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2" name="Trapezoid 131"/>
            <p:cNvSpPr/>
            <p:nvPr/>
          </p:nvSpPr>
          <p:spPr bwMode="auto">
            <a:xfrm flipV="1">
              <a:off x="4419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3" name="Trapezoid 132"/>
            <p:cNvSpPr/>
            <p:nvPr/>
          </p:nvSpPr>
          <p:spPr bwMode="auto">
            <a:xfrm flipV="1">
              <a:off x="4876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4" name="Trapezoid 133"/>
            <p:cNvSpPr/>
            <p:nvPr/>
          </p:nvSpPr>
          <p:spPr bwMode="auto">
            <a:xfrm flipV="1">
              <a:off x="53340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5" name="Trapezoid 134"/>
            <p:cNvSpPr/>
            <p:nvPr/>
          </p:nvSpPr>
          <p:spPr bwMode="auto">
            <a:xfrm flipV="1">
              <a:off x="5791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6" name="Trapezoid 135"/>
            <p:cNvSpPr/>
            <p:nvPr/>
          </p:nvSpPr>
          <p:spPr bwMode="auto">
            <a:xfrm flipV="1">
              <a:off x="6248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7" name="Trapezoid 136"/>
            <p:cNvSpPr/>
            <p:nvPr/>
          </p:nvSpPr>
          <p:spPr bwMode="auto">
            <a:xfrm flipV="1">
              <a:off x="6705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8" name="Trapezoid 137"/>
            <p:cNvSpPr/>
            <p:nvPr/>
          </p:nvSpPr>
          <p:spPr bwMode="auto">
            <a:xfrm flipV="1">
              <a:off x="7162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9" name="Trapezoid 138"/>
            <p:cNvSpPr/>
            <p:nvPr/>
          </p:nvSpPr>
          <p:spPr bwMode="auto">
            <a:xfrm flipV="1">
              <a:off x="76200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1" name="Trapezoid 140"/>
            <p:cNvSpPr/>
            <p:nvPr/>
          </p:nvSpPr>
          <p:spPr bwMode="auto">
            <a:xfrm flipV="1">
              <a:off x="8077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3" name="Trapezoid 142"/>
            <p:cNvSpPr/>
            <p:nvPr/>
          </p:nvSpPr>
          <p:spPr bwMode="auto">
            <a:xfrm flipV="1">
              <a:off x="8534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5" name="Trapezoid 144"/>
            <p:cNvSpPr/>
            <p:nvPr/>
          </p:nvSpPr>
          <p:spPr bwMode="auto">
            <a:xfrm flipV="1">
              <a:off x="8991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7" name="Trapezoid 146"/>
            <p:cNvSpPr/>
            <p:nvPr/>
          </p:nvSpPr>
          <p:spPr bwMode="auto">
            <a:xfrm flipV="1">
              <a:off x="9448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cxnSp>
        <p:nvCxnSpPr>
          <p:cNvPr id="28685" name="Straight Arrow Connector 152"/>
          <p:cNvCxnSpPr>
            <a:cxnSpLocks noChangeShapeType="1"/>
            <a:stCxn id="151" idx="3"/>
            <a:endCxn id="217" idx="0"/>
          </p:cNvCxnSpPr>
          <p:nvPr/>
        </p:nvCxnSpPr>
        <p:spPr bwMode="auto">
          <a:xfrm flipV="1">
            <a:off x="685800" y="4613275"/>
            <a:ext cx="190500" cy="304800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traight Arrow Connector 185"/>
          <p:cNvCxnSpPr>
            <a:cxnSpLocks noChangeShapeType="1"/>
            <a:stCxn id="151" idx="2"/>
            <a:endCxn id="195" idx="3"/>
          </p:cNvCxnSpPr>
          <p:nvPr/>
        </p:nvCxnSpPr>
        <p:spPr bwMode="auto">
          <a:xfrm rot="16200000" flipH="1">
            <a:off x="174625" y="5502276"/>
            <a:ext cx="1044575" cy="304800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7" name="Straight Arrow Connector 189"/>
          <p:cNvCxnSpPr>
            <a:cxnSpLocks noChangeShapeType="1"/>
            <a:endCxn id="214" idx="4"/>
          </p:cNvCxnSpPr>
          <p:nvPr/>
        </p:nvCxnSpPr>
        <p:spPr bwMode="auto">
          <a:xfrm rot="5400000" flipH="1" flipV="1">
            <a:off x="100806" y="4177507"/>
            <a:ext cx="1208087" cy="342900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648200"/>
            <a:ext cx="5159383" cy="1295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9" name="Picture 7" descr="DSC01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97" y="4713361"/>
            <a:ext cx="1839501" cy="123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Freeform 136"/>
          <p:cNvSpPr/>
          <p:nvPr/>
        </p:nvSpPr>
        <p:spPr>
          <a:xfrm>
            <a:off x="3617360" y="3124200"/>
            <a:ext cx="1508490" cy="1848286"/>
          </a:xfrm>
          <a:custGeom>
            <a:avLst/>
            <a:gdLst>
              <a:gd name="connsiteX0" fmla="*/ 0 w 2364377"/>
              <a:gd name="connsiteY0" fmla="*/ 1124822 h 1848286"/>
              <a:gd name="connsiteX1" fmla="*/ 156754 w 2364377"/>
              <a:gd name="connsiteY1" fmla="*/ 1177073 h 1848286"/>
              <a:gd name="connsiteX2" fmla="*/ 195943 w 2364377"/>
              <a:gd name="connsiteY2" fmla="*/ 1229325 h 1848286"/>
              <a:gd name="connsiteX3" fmla="*/ 313508 w 2364377"/>
              <a:gd name="connsiteY3" fmla="*/ 1124822 h 1848286"/>
              <a:gd name="connsiteX4" fmla="*/ 391885 w 2364377"/>
              <a:gd name="connsiteY4" fmla="*/ 1203199 h 1848286"/>
              <a:gd name="connsiteX5" fmla="*/ 431074 w 2364377"/>
              <a:gd name="connsiteY5" fmla="*/ 1242388 h 1848286"/>
              <a:gd name="connsiteX6" fmla="*/ 574765 w 2364377"/>
              <a:gd name="connsiteY6" fmla="*/ 1098696 h 1848286"/>
              <a:gd name="connsiteX7" fmla="*/ 640080 w 2364377"/>
              <a:gd name="connsiteY7" fmla="*/ 1098696 h 1848286"/>
              <a:gd name="connsiteX8" fmla="*/ 731520 w 2364377"/>
              <a:gd name="connsiteY8" fmla="*/ 968068 h 1848286"/>
              <a:gd name="connsiteX9" fmla="*/ 822960 w 2364377"/>
              <a:gd name="connsiteY9" fmla="*/ 1072570 h 1848286"/>
              <a:gd name="connsiteX10" fmla="*/ 966651 w 2364377"/>
              <a:gd name="connsiteY10" fmla="*/ 1830216 h 1848286"/>
              <a:gd name="connsiteX11" fmla="*/ 1045028 w 2364377"/>
              <a:gd name="connsiteY11" fmla="*/ 1281576 h 1848286"/>
              <a:gd name="connsiteX12" fmla="*/ 1097280 w 2364377"/>
              <a:gd name="connsiteY12" fmla="*/ 589245 h 1848286"/>
              <a:gd name="connsiteX13" fmla="*/ 1162594 w 2364377"/>
              <a:gd name="connsiteY13" fmla="*/ 1416 h 1848286"/>
              <a:gd name="connsiteX14" fmla="*/ 1214845 w 2364377"/>
              <a:gd name="connsiteY14" fmla="*/ 759062 h 1848286"/>
              <a:gd name="connsiteX15" fmla="*/ 1280160 w 2364377"/>
              <a:gd name="connsiteY15" fmla="*/ 1503645 h 1848286"/>
              <a:gd name="connsiteX16" fmla="*/ 1345474 w 2364377"/>
              <a:gd name="connsiteY16" fmla="*/ 1843279 h 1848286"/>
              <a:gd name="connsiteX17" fmla="*/ 1423851 w 2364377"/>
              <a:gd name="connsiteY17" fmla="*/ 1268513 h 1848286"/>
              <a:gd name="connsiteX18" fmla="*/ 1541417 w 2364377"/>
              <a:gd name="connsiteY18" fmla="*/ 968068 h 1848286"/>
              <a:gd name="connsiteX19" fmla="*/ 1645920 w 2364377"/>
              <a:gd name="connsiteY19" fmla="*/ 1111759 h 1848286"/>
              <a:gd name="connsiteX20" fmla="*/ 1750423 w 2364377"/>
              <a:gd name="connsiteY20" fmla="*/ 1150948 h 1848286"/>
              <a:gd name="connsiteX21" fmla="*/ 1815737 w 2364377"/>
              <a:gd name="connsiteY21" fmla="*/ 1242388 h 1848286"/>
              <a:gd name="connsiteX22" fmla="*/ 1894114 w 2364377"/>
              <a:gd name="connsiteY22" fmla="*/ 1085633 h 1848286"/>
              <a:gd name="connsiteX23" fmla="*/ 2024743 w 2364377"/>
              <a:gd name="connsiteY23" fmla="*/ 1177073 h 1848286"/>
              <a:gd name="connsiteX24" fmla="*/ 2103120 w 2364377"/>
              <a:gd name="connsiteY24" fmla="*/ 1229325 h 1848286"/>
              <a:gd name="connsiteX25" fmla="*/ 2207623 w 2364377"/>
              <a:gd name="connsiteY25" fmla="*/ 1111759 h 1848286"/>
              <a:gd name="connsiteX26" fmla="*/ 2364377 w 2364377"/>
              <a:gd name="connsiteY26" fmla="*/ 1164010 h 184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64377" h="1848286">
                <a:moveTo>
                  <a:pt x="0" y="1124822"/>
                </a:moveTo>
                <a:cubicBezTo>
                  <a:pt x="62048" y="1142239"/>
                  <a:pt x="124097" y="1159656"/>
                  <a:pt x="156754" y="1177073"/>
                </a:cubicBezTo>
                <a:cubicBezTo>
                  <a:pt x="189411" y="1194490"/>
                  <a:pt x="169817" y="1238034"/>
                  <a:pt x="195943" y="1229325"/>
                </a:cubicBezTo>
                <a:cubicBezTo>
                  <a:pt x="222069" y="1220617"/>
                  <a:pt x="280851" y="1129176"/>
                  <a:pt x="313508" y="1124822"/>
                </a:cubicBezTo>
                <a:cubicBezTo>
                  <a:pt x="346165" y="1120468"/>
                  <a:pt x="391885" y="1203199"/>
                  <a:pt x="391885" y="1203199"/>
                </a:cubicBezTo>
                <a:cubicBezTo>
                  <a:pt x="411479" y="1222793"/>
                  <a:pt x="400594" y="1259805"/>
                  <a:pt x="431074" y="1242388"/>
                </a:cubicBezTo>
                <a:cubicBezTo>
                  <a:pt x="461554" y="1224971"/>
                  <a:pt x="539931" y="1122645"/>
                  <a:pt x="574765" y="1098696"/>
                </a:cubicBezTo>
                <a:cubicBezTo>
                  <a:pt x="609599" y="1074747"/>
                  <a:pt x="613954" y="1120467"/>
                  <a:pt x="640080" y="1098696"/>
                </a:cubicBezTo>
                <a:cubicBezTo>
                  <a:pt x="666206" y="1076925"/>
                  <a:pt x="701040" y="972422"/>
                  <a:pt x="731520" y="968068"/>
                </a:cubicBezTo>
                <a:cubicBezTo>
                  <a:pt x="762000" y="963714"/>
                  <a:pt x="783772" y="928879"/>
                  <a:pt x="822960" y="1072570"/>
                </a:cubicBezTo>
                <a:cubicBezTo>
                  <a:pt x="862148" y="1216261"/>
                  <a:pt x="929640" y="1795382"/>
                  <a:pt x="966651" y="1830216"/>
                </a:cubicBezTo>
                <a:cubicBezTo>
                  <a:pt x="1003662" y="1865050"/>
                  <a:pt x="1023257" y="1488404"/>
                  <a:pt x="1045028" y="1281576"/>
                </a:cubicBezTo>
                <a:cubicBezTo>
                  <a:pt x="1066799" y="1074748"/>
                  <a:pt x="1077686" y="802605"/>
                  <a:pt x="1097280" y="589245"/>
                </a:cubicBezTo>
                <a:cubicBezTo>
                  <a:pt x="1116874" y="375885"/>
                  <a:pt x="1143000" y="-26887"/>
                  <a:pt x="1162594" y="1416"/>
                </a:cubicBezTo>
                <a:cubicBezTo>
                  <a:pt x="1182188" y="29719"/>
                  <a:pt x="1195251" y="508690"/>
                  <a:pt x="1214845" y="759062"/>
                </a:cubicBezTo>
                <a:cubicBezTo>
                  <a:pt x="1234439" y="1009434"/>
                  <a:pt x="1258389" y="1322942"/>
                  <a:pt x="1280160" y="1503645"/>
                </a:cubicBezTo>
                <a:cubicBezTo>
                  <a:pt x="1301931" y="1684348"/>
                  <a:pt x="1321526" y="1882468"/>
                  <a:pt x="1345474" y="1843279"/>
                </a:cubicBezTo>
                <a:cubicBezTo>
                  <a:pt x="1369422" y="1804090"/>
                  <a:pt x="1391194" y="1414381"/>
                  <a:pt x="1423851" y="1268513"/>
                </a:cubicBezTo>
                <a:cubicBezTo>
                  <a:pt x="1456508" y="1122645"/>
                  <a:pt x="1504405" y="994194"/>
                  <a:pt x="1541417" y="968068"/>
                </a:cubicBezTo>
                <a:cubicBezTo>
                  <a:pt x="1578429" y="941942"/>
                  <a:pt x="1611086" y="1081279"/>
                  <a:pt x="1645920" y="1111759"/>
                </a:cubicBezTo>
                <a:cubicBezTo>
                  <a:pt x="1680754" y="1142239"/>
                  <a:pt x="1722120" y="1129177"/>
                  <a:pt x="1750423" y="1150948"/>
                </a:cubicBezTo>
                <a:cubicBezTo>
                  <a:pt x="1778726" y="1172719"/>
                  <a:pt x="1791789" y="1253274"/>
                  <a:pt x="1815737" y="1242388"/>
                </a:cubicBezTo>
                <a:cubicBezTo>
                  <a:pt x="1839686" y="1231502"/>
                  <a:pt x="1859280" y="1096519"/>
                  <a:pt x="1894114" y="1085633"/>
                </a:cubicBezTo>
                <a:cubicBezTo>
                  <a:pt x="1928948" y="1074747"/>
                  <a:pt x="1989909" y="1153124"/>
                  <a:pt x="2024743" y="1177073"/>
                </a:cubicBezTo>
                <a:cubicBezTo>
                  <a:pt x="2059577" y="1201022"/>
                  <a:pt x="2072640" y="1240211"/>
                  <a:pt x="2103120" y="1229325"/>
                </a:cubicBezTo>
                <a:cubicBezTo>
                  <a:pt x="2133600" y="1218439"/>
                  <a:pt x="2164080" y="1122645"/>
                  <a:pt x="2207623" y="1111759"/>
                </a:cubicBezTo>
                <a:cubicBezTo>
                  <a:pt x="2251166" y="1100873"/>
                  <a:pt x="2307771" y="1132441"/>
                  <a:pt x="2364377" y="1164010"/>
                </a:cubicBezTo>
              </a:path>
            </a:pathLst>
          </a:custGeom>
          <a:noFill/>
          <a:ln>
            <a:solidFill>
              <a:srgbClr val="FFFF00"/>
            </a:solidFill>
          </a:ln>
          <a:scene3d>
            <a:camera prst="orthographicFront">
              <a:rot lat="0" lon="0" rev="16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44940" y="6292334"/>
            <a:ext cx="521017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877566" y="2790553"/>
            <a:ext cx="5163249" cy="191153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2049715" y="4469674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2354515" y="4480559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2659315" y="4491444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2964115" y="4489266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3268915" y="4487088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573715" y="4484910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3878515" y="4482732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183315" y="4480554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4488115" y="4478376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4792915" y="4476198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5097715" y="4474020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5402515" y="4471842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5707315" y="4469664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6012115" y="4467486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6316915" y="4465308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6621715" y="4463130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124" y="2944505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Vp</a:t>
            </a:r>
            <a:r>
              <a:rPr lang="en-US" dirty="0" smtClean="0"/>
              <a:t>=1.5 km/s</a:t>
            </a:r>
          </a:p>
          <a:p>
            <a:r>
              <a:rPr lang="en-US" dirty="0" err="1" smtClean="0"/>
              <a:t>Vs</a:t>
            </a:r>
            <a:r>
              <a:rPr lang="en-US" dirty="0" smtClean="0"/>
              <a:t>=0.75 km/s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454124" y="4916269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Vp</a:t>
            </a:r>
            <a:r>
              <a:rPr lang="en-US" dirty="0" smtClean="0"/>
              <a:t>=3.0 km/s</a:t>
            </a:r>
          </a:p>
          <a:p>
            <a:r>
              <a:rPr lang="en-US" dirty="0" err="1" smtClean="0"/>
              <a:t>Vs</a:t>
            </a:r>
            <a:r>
              <a:rPr lang="en-US" dirty="0" smtClean="0"/>
              <a:t>=1.5 km/s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88015" y="4202838"/>
            <a:ext cx="1143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916615" y="4217126"/>
            <a:ext cx="1143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45215" y="4218351"/>
            <a:ext cx="1143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73815" y="4219576"/>
            <a:ext cx="1143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602415" y="4207738"/>
            <a:ext cx="1143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31015" y="4191000"/>
            <a:ext cx="1143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flipV="1">
            <a:off x="244260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rapezoid 69"/>
          <p:cNvSpPr/>
          <p:nvPr/>
        </p:nvSpPr>
        <p:spPr>
          <a:xfrm flipV="1">
            <a:off x="276231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apezoid 70"/>
          <p:cNvSpPr/>
          <p:nvPr/>
        </p:nvSpPr>
        <p:spPr>
          <a:xfrm flipV="1">
            <a:off x="308201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rapezoid 71"/>
          <p:cNvSpPr/>
          <p:nvPr/>
        </p:nvSpPr>
        <p:spPr>
          <a:xfrm flipV="1">
            <a:off x="340172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apezoid 72"/>
          <p:cNvSpPr/>
          <p:nvPr/>
        </p:nvSpPr>
        <p:spPr>
          <a:xfrm flipV="1">
            <a:off x="372142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rapezoid 73"/>
          <p:cNvSpPr/>
          <p:nvPr/>
        </p:nvSpPr>
        <p:spPr>
          <a:xfrm flipV="1">
            <a:off x="404113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rapezoid 74"/>
          <p:cNvSpPr/>
          <p:nvPr/>
        </p:nvSpPr>
        <p:spPr>
          <a:xfrm flipV="1">
            <a:off x="436083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rapezoid 75"/>
          <p:cNvSpPr/>
          <p:nvPr/>
        </p:nvSpPr>
        <p:spPr>
          <a:xfrm flipV="1">
            <a:off x="468054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rapezoid 76"/>
          <p:cNvSpPr/>
          <p:nvPr/>
        </p:nvSpPr>
        <p:spPr>
          <a:xfrm flipV="1">
            <a:off x="500024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rapezoid 77"/>
          <p:cNvSpPr/>
          <p:nvPr/>
        </p:nvSpPr>
        <p:spPr>
          <a:xfrm flipV="1">
            <a:off x="531995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apezoid 78"/>
          <p:cNvSpPr/>
          <p:nvPr/>
        </p:nvSpPr>
        <p:spPr>
          <a:xfrm flipV="1">
            <a:off x="563965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apezoid 79"/>
          <p:cNvSpPr/>
          <p:nvPr/>
        </p:nvSpPr>
        <p:spPr>
          <a:xfrm flipV="1">
            <a:off x="595936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rapezoid 80"/>
          <p:cNvSpPr/>
          <p:nvPr/>
        </p:nvSpPr>
        <p:spPr>
          <a:xfrm flipV="1">
            <a:off x="627906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apezoid 81"/>
          <p:cNvSpPr/>
          <p:nvPr/>
        </p:nvSpPr>
        <p:spPr>
          <a:xfrm flipV="1">
            <a:off x="659877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rapezoid 82"/>
          <p:cNvSpPr/>
          <p:nvPr/>
        </p:nvSpPr>
        <p:spPr>
          <a:xfrm flipV="1">
            <a:off x="691847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rapezoid 83"/>
          <p:cNvSpPr/>
          <p:nvPr/>
        </p:nvSpPr>
        <p:spPr>
          <a:xfrm flipV="1">
            <a:off x="723818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59515" y="6107668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 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18688" y="2837906"/>
            <a:ext cx="697627" cy="1810294"/>
            <a:chOff x="818688" y="2837906"/>
            <a:chExt cx="697627" cy="1810294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167501" y="2837906"/>
              <a:ext cx="0" cy="181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818688" y="3678313"/>
              <a:ext cx="6976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0 m</a:t>
              </a:r>
              <a:endParaRPr lang="en-US" dirty="0"/>
            </a:p>
          </p:txBody>
        </p:sp>
      </p:grpSp>
      <p:sp>
        <p:nvSpPr>
          <p:cNvPr id="94" name="Trapezoid 93"/>
          <p:cNvSpPr/>
          <p:nvPr/>
        </p:nvSpPr>
        <p:spPr>
          <a:xfrm flipV="1">
            <a:off x="2049715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"/>
          <p:cNvSpPr txBox="1">
            <a:spLocks noChangeArrowheads="1"/>
          </p:cNvSpPr>
          <p:nvPr/>
        </p:nvSpPr>
        <p:spPr bwMode="auto">
          <a:xfrm>
            <a:off x="-457200" y="-381000"/>
            <a:ext cx="99822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Elastic Tunnel Test: 6 </a:t>
            </a:r>
            <a:r>
              <a:rPr lang="en-US" sz="4000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Near-Field </a:t>
            </a:r>
            <a:r>
              <a:rPr lang="en-US" sz="4000" kern="0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Scatterers</a:t>
            </a:r>
            <a:endParaRPr 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81433" y="1600200"/>
            <a:ext cx="5162648" cy="1143000"/>
            <a:chOff x="1524000" y="1143000"/>
            <a:chExt cx="5857157" cy="1143000"/>
          </a:xfrm>
        </p:grpSpPr>
        <p:pic>
          <p:nvPicPr>
            <p:cNvPr id="1607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524000" y="1143000"/>
              <a:ext cx="585715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057400" y="1708461"/>
              <a:ext cx="883575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  S    wave    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886271" y="1990976"/>
              <a:ext cx="915635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  P wave         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H="1" flipV="1">
            <a:off x="4341158" y="4274344"/>
            <a:ext cx="32657" cy="293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112519" y="2837907"/>
            <a:ext cx="4958711" cy="1962693"/>
            <a:chOff x="1891604" y="2380707"/>
            <a:chExt cx="4958711" cy="1962693"/>
          </a:xfrm>
        </p:grpSpPr>
        <p:sp>
          <p:nvSpPr>
            <p:cNvPr id="19" name="Explosion 2 18"/>
            <p:cNvSpPr/>
            <p:nvPr/>
          </p:nvSpPr>
          <p:spPr>
            <a:xfrm>
              <a:off x="3981450" y="3929064"/>
              <a:ext cx="284075" cy="414336"/>
            </a:xfrm>
            <a:prstGeom prst="irregularSeal2">
              <a:avLst/>
            </a:prstGeom>
            <a:solidFill>
              <a:srgbClr val="FFFF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91604" y="2380707"/>
              <a:ext cx="4958711" cy="1909788"/>
              <a:chOff x="1891604" y="2380707"/>
              <a:chExt cx="4958711" cy="1909788"/>
            </a:xfrm>
          </p:grpSpPr>
          <p:cxnSp>
            <p:nvCxnSpPr>
              <p:cNvPr id="103" name="Straight Arrow Connector 102"/>
              <p:cNvCxnSpPr>
                <a:stCxn id="19" idx="3"/>
              </p:cNvCxnSpPr>
              <p:nvPr/>
            </p:nvCxnSpPr>
            <p:spPr>
              <a:xfrm flipV="1">
                <a:off x="4265525" y="2837906"/>
                <a:ext cx="2584790" cy="1218624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9" idx="2"/>
              </p:cNvCxnSpPr>
              <p:nvPr/>
            </p:nvCxnSpPr>
            <p:spPr>
              <a:xfrm flipH="1" flipV="1">
                <a:off x="3924300" y="2380707"/>
                <a:ext cx="209867" cy="19097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H="1" flipV="1">
                <a:off x="1891604" y="2380707"/>
                <a:ext cx="2244967" cy="1777623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7299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432" y="4648200"/>
            <a:ext cx="5159383" cy="1295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9" name="Picture 7" descr="DSC019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08" y="4713361"/>
            <a:ext cx="1839501" cy="123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Freeform 136"/>
          <p:cNvSpPr/>
          <p:nvPr/>
        </p:nvSpPr>
        <p:spPr>
          <a:xfrm>
            <a:off x="3617360" y="3124200"/>
            <a:ext cx="1508490" cy="1848286"/>
          </a:xfrm>
          <a:custGeom>
            <a:avLst/>
            <a:gdLst>
              <a:gd name="connsiteX0" fmla="*/ 0 w 2364377"/>
              <a:gd name="connsiteY0" fmla="*/ 1124822 h 1848286"/>
              <a:gd name="connsiteX1" fmla="*/ 156754 w 2364377"/>
              <a:gd name="connsiteY1" fmla="*/ 1177073 h 1848286"/>
              <a:gd name="connsiteX2" fmla="*/ 195943 w 2364377"/>
              <a:gd name="connsiteY2" fmla="*/ 1229325 h 1848286"/>
              <a:gd name="connsiteX3" fmla="*/ 313508 w 2364377"/>
              <a:gd name="connsiteY3" fmla="*/ 1124822 h 1848286"/>
              <a:gd name="connsiteX4" fmla="*/ 391885 w 2364377"/>
              <a:gd name="connsiteY4" fmla="*/ 1203199 h 1848286"/>
              <a:gd name="connsiteX5" fmla="*/ 431074 w 2364377"/>
              <a:gd name="connsiteY5" fmla="*/ 1242388 h 1848286"/>
              <a:gd name="connsiteX6" fmla="*/ 574765 w 2364377"/>
              <a:gd name="connsiteY6" fmla="*/ 1098696 h 1848286"/>
              <a:gd name="connsiteX7" fmla="*/ 640080 w 2364377"/>
              <a:gd name="connsiteY7" fmla="*/ 1098696 h 1848286"/>
              <a:gd name="connsiteX8" fmla="*/ 731520 w 2364377"/>
              <a:gd name="connsiteY8" fmla="*/ 968068 h 1848286"/>
              <a:gd name="connsiteX9" fmla="*/ 822960 w 2364377"/>
              <a:gd name="connsiteY9" fmla="*/ 1072570 h 1848286"/>
              <a:gd name="connsiteX10" fmla="*/ 966651 w 2364377"/>
              <a:gd name="connsiteY10" fmla="*/ 1830216 h 1848286"/>
              <a:gd name="connsiteX11" fmla="*/ 1045028 w 2364377"/>
              <a:gd name="connsiteY11" fmla="*/ 1281576 h 1848286"/>
              <a:gd name="connsiteX12" fmla="*/ 1097280 w 2364377"/>
              <a:gd name="connsiteY12" fmla="*/ 589245 h 1848286"/>
              <a:gd name="connsiteX13" fmla="*/ 1162594 w 2364377"/>
              <a:gd name="connsiteY13" fmla="*/ 1416 h 1848286"/>
              <a:gd name="connsiteX14" fmla="*/ 1214845 w 2364377"/>
              <a:gd name="connsiteY14" fmla="*/ 759062 h 1848286"/>
              <a:gd name="connsiteX15" fmla="*/ 1280160 w 2364377"/>
              <a:gd name="connsiteY15" fmla="*/ 1503645 h 1848286"/>
              <a:gd name="connsiteX16" fmla="*/ 1345474 w 2364377"/>
              <a:gd name="connsiteY16" fmla="*/ 1843279 h 1848286"/>
              <a:gd name="connsiteX17" fmla="*/ 1423851 w 2364377"/>
              <a:gd name="connsiteY17" fmla="*/ 1268513 h 1848286"/>
              <a:gd name="connsiteX18" fmla="*/ 1541417 w 2364377"/>
              <a:gd name="connsiteY18" fmla="*/ 968068 h 1848286"/>
              <a:gd name="connsiteX19" fmla="*/ 1645920 w 2364377"/>
              <a:gd name="connsiteY19" fmla="*/ 1111759 h 1848286"/>
              <a:gd name="connsiteX20" fmla="*/ 1750423 w 2364377"/>
              <a:gd name="connsiteY20" fmla="*/ 1150948 h 1848286"/>
              <a:gd name="connsiteX21" fmla="*/ 1815737 w 2364377"/>
              <a:gd name="connsiteY21" fmla="*/ 1242388 h 1848286"/>
              <a:gd name="connsiteX22" fmla="*/ 1894114 w 2364377"/>
              <a:gd name="connsiteY22" fmla="*/ 1085633 h 1848286"/>
              <a:gd name="connsiteX23" fmla="*/ 2024743 w 2364377"/>
              <a:gd name="connsiteY23" fmla="*/ 1177073 h 1848286"/>
              <a:gd name="connsiteX24" fmla="*/ 2103120 w 2364377"/>
              <a:gd name="connsiteY24" fmla="*/ 1229325 h 1848286"/>
              <a:gd name="connsiteX25" fmla="*/ 2207623 w 2364377"/>
              <a:gd name="connsiteY25" fmla="*/ 1111759 h 1848286"/>
              <a:gd name="connsiteX26" fmla="*/ 2364377 w 2364377"/>
              <a:gd name="connsiteY26" fmla="*/ 1164010 h 184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64377" h="1848286">
                <a:moveTo>
                  <a:pt x="0" y="1124822"/>
                </a:moveTo>
                <a:cubicBezTo>
                  <a:pt x="62048" y="1142239"/>
                  <a:pt x="124097" y="1159656"/>
                  <a:pt x="156754" y="1177073"/>
                </a:cubicBezTo>
                <a:cubicBezTo>
                  <a:pt x="189411" y="1194490"/>
                  <a:pt x="169817" y="1238034"/>
                  <a:pt x="195943" y="1229325"/>
                </a:cubicBezTo>
                <a:cubicBezTo>
                  <a:pt x="222069" y="1220617"/>
                  <a:pt x="280851" y="1129176"/>
                  <a:pt x="313508" y="1124822"/>
                </a:cubicBezTo>
                <a:cubicBezTo>
                  <a:pt x="346165" y="1120468"/>
                  <a:pt x="391885" y="1203199"/>
                  <a:pt x="391885" y="1203199"/>
                </a:cubicBezTo>
                <a:cubicBezTo>
                  <a:pt x="411479" y="1222793"/>
                  <a:pt x="400594" y="1259805"/>
                  <a:pt x="431074" y="1242388"/>
                </a:cubicBezTo>
                <a:cubicBezTo>
                  <a:pt x="461554" y="1224971"/>
                  <a:pt x="539931" y="1122645"/>
                  <a:pt x="574765" y="1098696"/>
                </a:cubicBezTo>
                <a:cubicBezTo>
                  <a:pt x="609599" y="1074747"/>
                  <a:pt x="613954" y="1120467"/>
                  <a:pt x="640080" y="1098696"/>
                </a:cubicBezTo>
                <a:cubicBezTo>
                  <a:pt x="666206" y="1076925"/>
                  <a:pt x="701040" y="972422"/>
                  <a:pt x="731520" y="968068"/>
                </a:cubicBezTo>
                <a:cubicBezTo>
                  <a:pt x="762000" y="963714"/>
                  <a:pt x="783772" y="928879"/>
                  <a:pt x="822960" y="1072570"/>
                </a:cubicBezTo>
                <a:cubicBezTo>
                  <a:pt x="862148" y="1216261"/>
                  <a:pt x="929640" y="1795382"/>
                  <a:pt x="966651" y="1830216"/>
                </a:cubicBezTo>
                <a:cubicBezTo>
                  <a:pt x="1003662" y="1865050"/>
                  <a:pt x="1023257" y="1488404"/>
                  <a:pt x="1045028" y="1281576"/>
                </a:cubicBezTo>
                <a:cubicBezTo>
                  <a:pt x="1066799" y="1074748"/>
                  <a:pt x="1077686" y="802605"/>
                  <a:pt x="1097280" y="589245"/>
                </a:cubicBezTo>
                <a:cubicBezTo>
                  <a:pt x="1116874" y="375885"/>
                  <a:pt x="1143000" y="-26887"/>
                  <a:pt x="1162594" y="1416"/>
                </a:cubicBezTo>
                <a:cubicBezTo>
                  <a:pt x="1182188" y="29719"/>
                  <a:pt x="1195251" y="508690"/>
                  <a:pt x="1214845" y="759062"/>
                </a:cubicBezTo>
                <a:cubicBezTo>
                  <a:pt x="1234439" y="1009434"/>
                  <a:pt x="1258389" y="1322942"/>
                  <a:pt x="1280160" y="1503645"/>
                </a:cubicBezTo>
                <a:cubicBezTo>
                  <a:pt x="1301931" y="1684348"/>
                  <a:pt x="1321526" y="1882468"/>
                  <a:pt x="1345474" y="1843279"/>
                </a:cubicBezTo>
                <a:cubicBezTo>
                  <a:pt x="1369422" y="1804090"/>
                  <a:pt x="1391194" y="1414381"/>
                  <a:pt x="1423851" y="1268513"/>
                </a:cubicBezTo>
                <a:cubicBezTo>
                  <a:pt x="1456508" y="1122645"/>
                  <a:pt x="1504405" y="994194"/>
                  <a:pt x="1541417" y="968068"/>
                </a:cubicBezTo>
                <a:cubicBezTo>
                  <a:pt x="1578429" y="941942"/>
                  <a:pt x="1611086" y="1081279"/>
                  <a:pt x="1645920" y="1111759"/>
                </a:cubicBezTo>
                <a:cubicBezTo>
                  <a:pt x="1680754" y="1142239"/>
                  <a:pt x="1722120" y="1129177"/>
                  <a:pt x="1750423" y="1150948"/>
                </a:cubicBezTo>
                <a:cubicBezTo>
                  <a:pt x="1778726" y="1172719"/>
                  <a:pt x="1791789" y="1253274"/>
                  <a:pt x="1815737" y="1242388"/>
                </a:cubicBezTo>
                <a:cubicBezTo>
                  <a:pt x="1839686" y="1231502"/>
                  <a:pt x="1859280" y="1096519"/>
                  <a:pt x="1894114" y="1085633"/>
                </a:cubicBezTo>
                <a:cubicBezTo>
                  <a:pt x="1928948" y="1074747"/>
                  <a:pt x="1989909" y="1153124"/>
                  <a:pt x="2024743" y="1177073"/>
                </a:cubicBezTo>
                <a:cubicBezTo>
                  <a:pt x="2059577" y="1201022"/>
                  <a:pt x="2072640" y="1240211"/>
                  <a:pt x="2103120" y="1229325"/>
                </a:cubicBezTo>
                <a:cubicBezTo>
                  <a:pt x="2133600" y="1218439"/>
                  <a:pt x="2164080" y="1122645"/>
                  <a:pt x="2207623" y="1111759"/>
                </a:cubicBezTo>
                <a:cubicBezTo>
                  <a:pt x="2251166" y="1100873"/>
                  <a:pt x="2307771" y="1132441"/>
                  <a:pt x="2364377" y="1164010"/>
                </a:cubicBezTo>
              </a:path>
            </a:pathLst>
          </a:custGeom>
          <a:noFill/>
          <a:ln>
            <a:solidFill>
              <a:srgbClr val="FFFF00"/>
            </a:solidFill>
          </a:ln>
          <a:scene3d>
            <a:camera prst="orthographicFront">
              <a:rot lat="0" lon="0" rev="16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2974456" y="3404710"/>
            <a:ext cx="2455817" cy="1086734"/>
          </a:xfrm>
          <a:custGeom>
            <a:avLst/>
            <a:gdLst>
              <a:gd name="connsiteX0" fmla="*/ 0 w 2455817"/>
              <a:gd name="connsiteY0" fmla="*/ 969168 h 1086734"/>
              <a:gd name="connsiteX1" fmla="*/ 300446 w 2455817"/>
              <a:gd name="connsiteY1" fmla="*/ 903854 h 1086734"/>
              <a:gd name="connsiteX2" fmla="*/ 600892 w 2455817"/>
              <a:gd name="connsiteY2" fmla="*/ 799351 h 1086734"/>
              <a:gd name="connsiteX3" fmla="*/ 809897 w 2455817"/>
              <a:gd name="connsiteY3" fmla="*/ 420528 h 1086734"/>
              <a:gd name="connsiteX4" fmla="*/ 927463 w 2455817"/>
              <a:gd name="connsiteY4" fmla="*/ 642597 h 1086734"/>
              <a:gd name="connsiteX5" fmla="*/ 1018903 w 2455817"/>
              <a:gd name="connsiteY5" fmla="*/ 629534 h 1086734"/>
              <a:gd name="connsiteX6" fmla="*/ 1136469 w 2455817"/>
              <a:gd name="connsiteY6" fmla="*/ 185397 h 1086734"/>
              <a:gd name="connsiteX7" fmla="*/ 1201783 w 2455817"/>
              <a:gd name="connsiteY7" fmla="*/ 2517 h 1086734"/>
              <a:gd name="connsiteX8" fmla="*/ 1280160 w 2455817"/>
              <a:gd name="connsiteY8" fmla="*/ 302962 h 1086734"/>
              <a:gd name="connsiteX9" fmla="*/ 1384663 w 2455817"/>
              <a:gd name="connsiteY9" fmla="*/ 668722 h 1086734"/>
              <a:gd name="connsiteX10" fmla="*/ 1502229 w 2455817"/>
              <a:gd name="connsiteY10" fmla="*/ 485842 h 1086734"/>
              <a:gd name="connsiteX11" fmla="*/ 1567543 w 2455817"/>
              <a:gd name="connsiteY11" fmla="*/ 433591 h 1086734"/>
              <a:gd name="connsiteX12" fmla="*/ 1685109 w 2455817"/>
              <a:gd name="connsiteY12" fmla="*/ 681785 h 1086734"/>
              <a:gd name="connsiteX13" fmla="*/ 1724297 w 2455817"/>
              <a:gd name="connsiteY13" fmla="*/ 812414 h 1086734"/>
              <a:gd name="connsiteX14" fmla="*/ 1946366 w 2455817"/>
              <a:gd name="connsiteY14" fmla="*/ 943042 h 1086734"/>
              <a:gd name="connsiteX15" fmla="*/ 2142309 w 2455817"/>
              <a:gd name="connsiteY15" fmla="*/ 1060608 h 1086734"/>
              <a:gd name="connsiteX16" fmla="*/ 2259874 w 2455817"/>
              <a:gd name="connsiteY16" fmla="*/ 1008357 h 1086734"/>
              <a:gd name="connsiteX17" fmla="*/ 2455817 w 2455817"/>
              <a:gd name="connsiteY17" fmla="*/ 1086734 h 10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55817" h="1086734">
                <a:moveTo>
                  <a:pt x="0" y="969168"/>
                </a:moveTo>
                <a:cubicBezTo>
                  <a:pt x="100148" y="950662"/>
                  <a:pt x="200297" y="932157"/>
                  <a:pt x="300446" y="903854"/>
                </a:cubicBezTo>
                <a:cubicBezTo>
                  <a:pt x="400595" y="875551"/>
                  <a:pt x="515983" y="879905"/>
                  <a:pt x="600892" y="799351"/>
                </a:cubicBezTo>
                <a:cubicBezTo>
                  <a:pt x="685801" y="718797"/>
                  <a:pt x="755469" y="446654"/>
                  <a:pt x="809897" y="420528"/>
                </a:cubicBezTo>
                <a:cubicBezTo>
                  <a:pt x="864325" y="394402"/>
                  <a:pt x="892629" y="607763"/>
                  <a:pt x="927463" y="642597"/>
                </a:cubicBezTo>
                <a:cubicBezTo>
                  <a:pt x="962297" y="677431"/>
                  <a:pt x="984069" y="705734"/>
                  <a:pt x="1018903" y="629534"/>
                </a:cubicBezTo>
                <a:cubicBezTo>
                  <a:pt x="1053737" y="553334"/>
                  <a:pt x="1105989" y="289900"/>
                  <a:pt x="1136469" y="185397"/>
                </a:cubicBezTo>
                <a:cubicBezTo>
                  <a:pt x="1166949" y="80894"/>
                  <a:pt x="1177834" y="-17077"/>
                  <a:pt x="1201783" y="2517"/>
                </a:cubicBezTo>
                <a:cubicBezTo>
                  <a:pt x="1225732" y="22111"/>
                  <a:pt x="1249680" y="191928"/>
                  <a:pt x="1280160" y="302962"/>
                </a:cubicBezTo>
                <a:cubicBezTo>
                  <a:pt x="1310640" y="413996"/>
                  <a:pt x="1347652" y="638242"/>
                  <a:pt x="1384663" y="668722"/>
                </a:cubicBezTo>
                <a:cubicBezTo>
                  <a:pt x="1421674" y="699202"/>
                  <a:pt x="1471749" y="525030"/>
                  <a:pt x="1502229" y="485842"/>
                </a:cubicBezTo>
                <a:cubicBezTo>
                  <a:pt x="1532709" y="446653"/>
                  <a:pt x="1537063" y="400934"/>
                  <a:pt x="1567543" y="433591"/>
                </a:cubicBezTo>
                <a:cubicBezTo>
                  <a:pt x="1598023" y="466248"/>
                  <a:pt x="1658983" y="618648"/>
                  <a:pt x="1685109" y="681785"/>
                </a:cubicBezTo>
                <a:cubicBezTo>
                  <a:pt x="1711235" y="744922"/>
                  <a:pt x="1680754" y="768871"/>
                  <a:pt x="1724297" y="812414"/>
                </a:cubicBezTo>
                <a:cubicBezTo>
                  <a:pt x="1767840" y="855957"/>
                  <a:pt x="1946366" y="943042"/>
                  <a:pt x="1946366" y="943042"/>
                </a:cubicBezTo>
                <a:cubicBezTo>
                  <a:pt x="2016035" y="984408"/>
                  <a:pt x="2090058" y="1049722"/>
                  <a:pt x="2142309" y="1060608"/>
                </a:cubicBezTo>
                <a:cubicBezTo>
                  <a:pt x="2194560" y="1071494"/>
                  <a:pt x="2207623" y="1004003"/>
                  <a:pt x="2259874" y="1008357"/>
                </a:cubicBezTo>
                <a:cubicBezTo>
                  <a:pt x="2312125" y="1012711"/>
                  <a:pt x="2455817" y="1086734"/>
                  <a:pt x="2455817" y="1086734"/>
                </a:cubicBezTo>
              </a:path>
            </a:pathLst>
          </a:custGeom>
          <a:noFill/>
          <a:ln>
            <a:solidFill>
              <a:srgbClr val="7030A0"/>
            </a:solidFill>
          </a:ln>
          <a:scene3d>
            <a:camera prst="orthographicFront">
              <a:rot lat="0" lon="0" rev="16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422403" y="3313416"/>
            <a:ext cx="1952648" cy="999373"/>
          </a:xfrm>
          <a:custGeom>
            <a:avLst/>
            <a:gdLst>
              <a:gd name="connsiteX0" fmla="*/ 0 w 2364377"/>
              <a:gd name="connsiteY0" fmla="*/ 986310 h 999373"/>
              <a:gd name="connsiteX1" fmla="*/ 313508 w 2364377"/>
              <a:gd name="connsiteY1" fmla="*/ 829556 h 999373"/>
              <a:gd name="connsiteX2" fmla="*/ 731520 w 2364377"/>
              <a:gd name="connsiteY2" fmla="*/ 359293 h 999373"/>
              <a:gd name="connsiteX3" fmla="*/ 1045028 w 2364377"/>
              <a:gd name="connsiteY3" fmla="*/ 58848 h 999373"/>
              <a:gd name="connsiteX4" fmla="*/ 1162594 w 2364377"/>
              <a:gd name="connsiteY4" fmla="*/ 6596 h 999373"/>
              <a:gd name="connsiteX5" fmla="*/ 1476103 w 2364377"/>
              <a:gd name="connsiteY5" fmla="*/ 150288 h 999373"/>
              <a:gd name="connsiteX6" fmla="*/ 1920240 w 2364377"/>
              <a:gd name="connsiteY6" fmla="*/ 725053 h 999373"/>
              <a:gd name="connsiteX7" fmla="*/ 2155371 w 2364377"/>
              <a:gd name="connsiteY7" fmla="*/ 907933 h 999373"/>
              <a:gd name="connsiteX8" fmla="*/ 2364377 w 2364377"/>
              <a:gd name="connsiteY8" fmla="*/ 999373 h 99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4377" h="999373">
                <a:moveTo>
                  <a:pt x="0" y="986310"/>
                </a:moveTo>
                <a:cubicBezTo>
                  <a:pt x="95794" y="960184"/>
                  <a:pt x="191588" y="934059"/>
                  <a:pt x="313508" y="829556"/>
                </a:cubicBezTo>
                <a:cubicBezTo>
                  <a:pt x="435428" y="725053"/>
                  <a:pt x="609600" y="487744"/>
                  <a:pt x="731520" y="359293"/>
                </a:cubicBezTo>
                <a:cubicBezTo>
                  <a:pt x="853440" y="230842"/>
                  <a:pt x="973182" y="117631"/>
                  <a:pt x="1045028" y="58848"/>
                </a:cubicBezTo>
                <a:cubicBezTo>
                  <a:pt x="1116874" y="65"/>
                  <a:pt x="1090748" y="-8644"/>
                  <a:pt x="1162594" y="6596"/>
                </a:cubicBezTo>
                <a:cubicBezTo>
                  <a:pt x="1234440" y="21836"/>
                  <a:pt x="1349829" y="30545"/>
                  <a:pt x="1476103" y="150288"/>
                </a:cubicBezTo>
                <a:cubicBezTo>
                  <a:pt x="1602377" y="270031"/>
                  <a:pt x="1807029" y="598779"/>
                  <a:pt x="1920240" y="725053"/>
                </a:cubicBezTo>
                <a:cubicBezTo>
                  <a:pt x="2033451" y="851327"/>
                  <a:pt x="2081348" y="862213"/>
                  <a:pt x="2155371" y="907933"/>
                </a:cubicBezTo>
                <a:cubicBezTo>
                  <a:pt x="2229394" y="953653"/>
                  <a:pt x="2296885" y="976513"/>
                  <a:pt x="2364377" y="999373"/>
                </a:cubicBezTo>
              </a:path>
            </a:pathLst>
          </a:custGeom>
          <a:noFill/>
          <a:ln>
            <a:solidFill>
              <a:srgbClr val="00B05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44940" y="6292334"/>
            <a:ext cx="521017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877566" y="2790553"/>
            <a:ext cx="5163249" cy="191153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2049715" y="4469674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2354515" y="4480559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2659315" y="4491444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2964115" y="4489266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3268915" y="4487088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573715" y="4484910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3878515" y="4482732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4183315" y="4480554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4488115" y="4478376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4792915" y="4476198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5097715" y="4474020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5402515" y="4471842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5707315" y="4469664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6012115" y="4467486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6316915" y="4465308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6621715" y="4463130"/>
            <a:ext cx="2286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124" y="2944505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Vp</a:t>
            </a:r>
            <a:r>
              <a:rPr lang="en-US" dirty="0" smtClean="0"/>
              <a:t>=1.5 km/s</a:t>
            </a:r>
          </a:p>
          <a:p>
            <a:r>
              <a:rPr lang="en-US" dirty="0" err="1" smtClean="0"/>
              <a:t>Vs</a:t>
            </a:r>
            <a:r>
              <a:rPr lang="en-US" dirty="0" smtClean="0"/>
              <a:t>=0.75 km/s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454124" y="4916269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Vp</a:t>
            </a:r>
            <a:r>
              <a:rPr lang="en-US" dirty="0" smtClean="0"/>
              <a:t>=3.0 km/s</a:t>
            </a:r>
          </a:p>
          <a:p>
            <a:r>
              <a:rPr lang="en-US" dirty="0" err="1" smtClean="0"/>
              <a:t>Vs</a:t>
            </a:r>
            <a:r>
              <a:rPr lang="en-US" dirty="0" smtClean="0"/>
              <a:t>=1.5 km/s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88015" y="4202838"/>
            <a:ext cx="1143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916615" y="4217126"/>
            <a:ext cx="1143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45215" y="4218351"/>
            <a:ext cx="1143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73815" y="4219576"/>
            <a:ext cx="1143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602415" y="4207738"/>
            <a:ext cx="1143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31015" y="4191000"/>
            <a:ext cx="1143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rapezoid 74"/>
          <p:cNvSpPr/>
          <p:nvPr/>
        </p:nvSpPr>
        <p:spPr>
          <a:xfrm flipV="1">
            <a:off x="436083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rapezoid 75"/>
          <p:cNvSpPr/>
          <p:nvPr/>
        </p:nvSpPr>
        <p:spPr>
          <a:xfrm flipV="1">
            <a:off x="468054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rapezoid 76"/>
          <p:cNvSpPr/>
          <p:nvPr/>
        </p:nvSpPr>
        <p:spPr>
          <a:xfrm flipV="1">
            <a:off x="500024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rapezoid 77"/>
          <p:cNvSpPr/>
          <p:nvPr/>
        </p:nvSpPr>
        <p:spPr>
          <a:xfrm flipV="1">
            <a:off x="531995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apezoid 78"/>
          <p:cNvSpPr/>
          <p:nvPr/>
        </p:nvSpPr>
        <p:spPr>
          <a:xfrm flipV="1">
            <a:off x="563965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apezoid 79"/>
          <p:cNvSpPr/>
          <p:nvPr/>
        </p:nvSpPr>
        <p:spPr>
          <a:xfrm flipV="1">
            <a:off x="595936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rapezoid 80"/>
          <p:cNvSpPr/>
          <p:nvPr/>
        </p:nvSpPr>
        <p:spPr>
          <a:xfrm flipV="1">
            <a:off x="627906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apezoid 81"/>
          <p:cNvSpPr/>
          <p:nvPr/>
        </p:nvSpPr>
        <p:spPr>
          <a:xfrm flipV="1">
            <a:off x="659877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rapezoid 82"/>
          <p:cNvSpPr/>
          <p:nvPr/>
        </p:nvSpPr>
        <p:spPr>
          <a:xfrm flipV="1">
            <a:off x="691847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rapezoid 83"/>
          <p:cNvSpPr/>
          <p:nvPr/>
        </p:nvSpPr>
        <p:spPr>
          <a:xfrm flipV="1">
            <a:off x="723818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59515" y="6107668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 m</a:t>
            </a:r>
            <a:endParaRPr lang="en-US" dirty="0"/>
          </a:p>
        </p:txBody>
      </p:sp>
      <p:sp>
        <p:nvSpPr>
          <p:cNvPr id="243" name="Rectangle 2"/>
          <p:cNvSpPr txBox="1">
            <a:spLocks noChangeArrowheads="1"/>
          </p:cNvSpPr>
          <p:nvPr/>
        </p:nvSpPr>
        <p:spPr bwMode="auto">
          <a:xfrm>
            <a:off x="-457200" y="-381000"/>
            <a:ext cx="99822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Elastic Tunnel Test: 6 </a:t>
            </a:r>
            <a:r>
              <a:rPr lang="en-US" sz="4000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Near-Field </a:t>
            </a:r>
            <a:r>
              <a:rPr lang="en-US" sz="4000" kern="0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Scatterers</a:t>
            </a:r>
            <a:endParaRPr 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81433" y="1600200"/>
            <a:ext cx="5162648" cy="1143000"/>
            <a:chOff x="1524000" y="1143000"/>
            <a:chExt cx="5857157" cy="1143000"/>
          </a:xfrm>
        </p:grpSpPr>
        <p:pic>
          <p:nvPicPr>
            <p:cNvPr id="1607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524000" y="1143000"/>
              <a:ext cx="585715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057400" y="1708461"/>
              <a:ext cx="883575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  S    wave    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886271" y="1990976"/>
              <a:ext cx="915635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  P wave         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H="1" flipV="1">
            <a:off x="4341158" y="4274344"/>
            <a:ext cx="32657" cy="293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reeform 115"/>
          <p:cNvSpPr/>
          <p:nvPr/>
        </p:nvSpPr>
        <p:spPr>
          <a:xfrm>
            <a:off x="2295809" y="3334897"/>
            <a:ext cx="4065060" cy="999373"/>
          </a:xfrm>
          <a:custGeom>
            <a:avLst/>
            <a:gdLst>
              <a:gd name="connsiteX0" fmla="*/ 0 w 2364377"/>
              <a:gd name="connsiteY0" fmla="*/ 986310 h 999373"/>
              <a:gd name="connsiteX1" fmla="*/ 313508 w 2364377"/>
              <a:gd name="connsiteY1" fmla="*/ 829556 h 999373"/>
              <a:gd name="connsiteX2" fmla="*/ 731520 w 2364377"/>
              <a:gd name="connsiteY2" fmla="*/ 359293 h 999373"/>
              <a:gd name="connsiteX3" fmla="*/ 1045028 w 2364377"/>
              <a:gd name="connsiteY3" fmla="*/ 58848 h 999373"/>
              <a:gd name="connsiteX4" fmla="*/ 1162594 w 2364377"/>
              <a:gd name="connsiteY4" fmla="*/ 6596 h 999373"/>
              <a:gd name="connsiteX5" fmla="*/ 1476103 w 2364377"/>
              <a:gd name="connsiteY5" fmla="*/ 150288 h 999373"/>
              <a:gd name="connsiteX6" fmla="*/ 1920240 w 2364377"/>
              <a:gd name="connsiteY6" fmla="*/ 725053 h 999373"/>
              <a:gd name="connsiteX7" fmla="*/ 2155371 w 2364377"/>
              <a:gd name="connsiteY7" fmla="*/ 907933 h 999373"/>
              <a:gd name="connsiteX8" fmla="*/ 2364377 w 2364377"/>
              <a:gd name="connsiteY8" fmla="*/ 999373 h 99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4377" h="999373">
                <a:moveTo>
                  <a:pt x="0" y="986310"/>
                </a:moveTo>
                <a:cubicBezTo>
                  <a:pt x="95794" y="960184"/>
                  <a:pt x="191588" y="934059"/>
                  <a:pt x="313508" y="829556"/>
                </a:cubicBezTo>
                <a:cubicBezTo>
                  <a:pt x="435428" y="725053"/>
                  <a:pt x="609600" y="487744"/>
                  <a:pt x="731520" y="359293"/>
                </a:cubicBezTo>
                <a:cubicBezTo>
                  <a:pt x="853440" y="230842"/>
                  <a:pt x="973182" y="117631"/>
                  <a:pt x="1045028" y="58848"/>
                </a:cubicBezTo>
                <a:cubicBezTo>
                  <a:pt x="1116874" y="65"/>
                  <a:pt x="1090748" y="-8644"/>
                  <a:pt x="1162594" y="6596"/>
                </a:cubicBezTo>
                <a:cubicBezTo>
                  <a:pt x="1234440" y="21836"/>
                  <a:pt x="1349829" y="30545"/>
                  <a:pt x="1476103" y="150288"/>
                </a:cubicBezTo>
                <a:cubicBezTo>
                  <a:pt x="1602377" y="270031"/>
                  <a:pt x="1807029" y="598779"/>
                  <a:pt x="1920240" y="725053"/>
                </a:cubicBezTo>
                <a:cubicBezTo>
                  <a:pt x="2033451" y="851327"/>
                  <a:pt x="2081348" y="862213"/>
                  <a:pt x="2155371" y="907933"/>
                </a:cubicBezTo>
                <a:cubicBezTo>
                  <a:pt x="2229394" y="953653"/>
                  <a:pt x="2296885" y="976513"/>
                  <a:pt x="2364377" y="99937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3154574" y="3505200"/>
            <a:ext cx="2455817" cy="1086734"/>
          </a:xfrm>
          <a:custGeom>
            <a:avLst/>
            <a:gdLst>
              <a:gd name="connsiteX0" fmla="*/ 0 w 2455817"/>
              <a:gd name="connsiteY0" fmla="*/ 969168 h 1086734"/>
              <a:gd name="connsiteX1" fmla="*/ 300446 w 2455817"/>
              <a:gd name="connsiteY1" fmla="*/ 903854 h 1086734"/>
              <a:gd name="connsiteX2" fmla="*/ 600892 w 2455817"/>
              <a:gd name="connsiteY2" fmla="*/ 799351 h 1086734"/>
              <a:gd name="connsiteX3" fmla="*/ 809897 w 2455817"/>
              <a:gd name="connsiteY3" fmla="*/ 420528 h 1086734"/>
              <a:gd name="connsiteX4" fmla="*/ 927463 w 2455817"/>
              <a:gd name="connsiteY4" fmla="*/ 642597 h 1086734"/>
              <a:gd name="connsiteX5" fmla="*/ 1018903 w 2455817"/>
              <a:gd name="connsiteY5" fmla="*/ 629534 h 1086734"/>
              <a:gd name="connsiteX6" fmla="*/ 1136469 w 2455817"/>
              <a:gd name="connsiteY6" fmla="*/ 185397 h 1086734"/>
              <a:gd name="connsiteX7" fmla="*/ 1201783 w 2455817"/>
              <a:gd name="connsiteY7" fmla="*/ 2517 h 1086734"/>
              <a:gd name="connsiteX8" fmla="*/ 1280160 w 2455817"/>
              <a:gd name="connsiteY8" fmla="*/ 302962 h 1086734"/>
              <a:gd name="connsiteX9" fmla="*/ 1384663 w 2455817"/>
              <a:gd name="connsiteY9" fmla="*/ 668722 h 1086734"/>
              <a:gd name="connsiteX10" fmla="*/ 1502229 w 2455817"/>
              <a:gd name="connsiteY10" fmla="*/ 485842 h 1086734"/>
              <a:gd name="connsiteX11" fmla="*/ 1567543 w 2455817"/>
              <a:gd name="connsiteY11" fmla="*/ 433591 h 1086734"/>
              <a:gd name="connsiteX12" fmla="*/ 1685109 w 2455817"/>
              <a:gd name="connsiteY12" fmla="*/ 681785 h 1086734"/>
              <a:gd name="connsiteX13" fmla="*/ 1724297 w 2455817"/>
              <a:gd name="connsiteY13" fmla="*/ 812414 h 1086734"/>
              <a:gd name="connsiteX14" fmla="*/ 1946366 w 2455817"/>
              <a:gd name="connsiteY14" fmla="*/ 943042 h 1086734"/>
              <a:gd name="connsiteX15" fmla="*/ 2142309 w 2455817"/>
              <a:gd name="connsiteY15" fmla="*/ 1060608 h 1086734"/>
              <a:gd name="connsiteX16" fmla="*/ 2259874 w 2455817"/>
              <a:gd name="connsiteY16" fmla="*/ 1008357 h 1086734"/>
              <a:gd name="connsiteX17" fmla="*/ 2455817 w 2455817"/>
              <a:gd name="connsiteY17" fmla="*/ 1086734 h 10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55817" h="1086734">
                <a:moveTo>
                  <a:pt x="0" y="969168"/>
                </a:moveTo>
                <a:cubicBezTo>
                  <a:pt x="100148" y="950662"/>
                  <a:pt x="200297" y="932157"/>
                  <a:pt x="300446" y="903854"/>
                </a:cubicBezTo>
                <a:cubicBezTo>
                  <a:pt x="400595" y="875551"/>
                  <a:pt x="515983" y="879905"/>
                  <a:pt x="600892" y="799351"/>
                </a:cubicBezTo>
                <a:cubicBezTo>
                  <a:pt x="685801" y="718797"/>
                  <a:pt x="755469" y="446654"/>
                  <a:pt x="809897" y="420528"/>
                </a:cubicBezTo>
                <a:cubicBezTo>
                  <a:pt x="864325" y="394402"/>
                  <a:pt x="892629" y="607763"/>
                  <a:pt x="927463" y="642597"/>
                </a:cubicBezTo>
                <a:cubicBezTo>
                  <a:pt x="962297" y="677431"/>
                  <a:pt x="984069" y="705734"/>
                  <a:pt x="1018903" y="629534"/>
                </a:cubicBezTo>
                <a:cubicBezTo>
                  <a:pt x="1053737" y="553334"/>
                  <a:pt x="1105989" y="289900"/>
                  <a:pt x="1136469" y="185397"/>
                </a:cubicBezTo>
                <a:cubicBezTo>
                  <a:pt x="1166949" y="80894"/>
                  <a:pt x="1177834" y="-17077"/>
                  <a:pt x="1201783" y="2517"/>
                </a:cubicBezTo>
                <a:cubicBezTo>
                  <a:pt x="1225732" y="22111"/>
                  <a:pt x="1249680" y="191928"/>
                  <a:pt x="1280160" y="302962"/>
                </a:cubicBezTo>
                <a:cubicBezTo>
                  <a:pt x="1310640" y="413996"/>
                  <a:pt x="1347652" y="638242"/>
                  <a:pt x="1384663" y="668722"/>
                </a:cubicBezTo>
                <a:cubicBezTo>
                  <a:pt x="1421674" y="699202"/>
                  <a:pt x="1471749" y="525030"/>
                  <a:pt x="1502229" y="485842"/>
                </a:cubicBezTo>
                <a:cubicBezTo>
                  <a:pt x="1532709" y="446653"/>
                  <a:pt x="1537063" y="400934"/>
                  <a:pt x="1567543" y="433591"/>
                </a:cubicBezTo>
                <a:cubicBezTo>
                  <a:pt x="1598023" y="466248"/>
                  <a:pt x="1658983" y="618648"/>
                  <a:pt x="1685109" y="681785"/>
                </a:cubicBezTo>
                <a:cubicBezTo>
                  <a:pt x="1711235" y="744922"/>
                  <a:pt x="1680754" y="768871"/>
                  <a:pt x="1724297" y="812414"/>
                </a:cubicBezTo>
                <a:cubicBezTo>
                  <a:pt x="1767840" y="855957"/>
                  <a:pt x="1946366" y="943042"/>
                  <a:pt x="1946366" y="943042"/>
                </a:cubicBezTo>
                <a:cubicBezTo>
                  <a:pt x="2016035" y="984408"/>
                  <a:pt x="2090058" y="1049722"/>
                  <a:pt x="2142309" y="1060608"/>
                </a:cubicBezTo>
                <a:cubicBezTo>
                  <a:pt x="2194560" y="1071494"/>
                  <a:pt x="2207623" y="1004003"/>
                  <a:pt x="2259874" y="1008357"/>
                </a:cubicBezTo>
                <a:cubicBezTo>
                  <a:pt x="2312125" y="1012711"/>
                  <a:pt x="2455817" y="1086734"/>
                  <a:pt x="2455817" y="1086734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rapezoid 88"/>
          <p:cNvSpPr/>
          <p:nvPr/>
        </p:nvSpPr>
        <p:spPr>
          <a:xfrm flipV="1">
            <a:off x="4038600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rapezoid 89"/>
          <p:cNvSpPr/>
          <p:nvPr/>
        </p:nvSpPr>
        <p:spPr>
          <a:xfrm flipV="1">
            <a:off x="3760597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rapezoid 91"/>
          <p:cNvSpPr/>
          <p:nvPr/>
        </p:nvSpPr>
        <p:spPr>
          <a:xfrm flipV="1">
            <a:off x="3482594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rapezoid 92"/>
          <p:cNvSpPr/>
          <p:nvPr/>
        </p:nvSpPr>
        <p:spPr>
          <a:xfrm flipV="1">
            <a:off x="3204591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rapezoid 94"/>
          <p:cNvSpPr/>
          <p:nvPr/>
        </p:nvSpPr>
        <p:spPr>
          <a:xfrm flipV="1">
            <a:off x="2926588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rapezoid 95"/>
          <p:cNvSpPr/>
          <p:nvPr/>
        </p:nvSpPr>
        <p:spPr>
          <a:xfrm flipV="1">
            <a:off x="2648585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rapezoid 96"/>
          <p:cNvSpPr/>
          <p:nvPr/>
        </p:nvSpPr>
        <p:spPr>
          <a:xfrm flipV="1">
            <a:off x="2370582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rapezoid 98"/>
          <p:cNvSpPr/>
          <p:nvPr/>
        </p:nvSpPr>
        <p:spPr>
          <a:xfrm flipV="1">
            <a:off x="2092579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rapezoid 99"/>
          <p:cNvSpPr/>
          <p:nvPr/>
        </p:nvSpPr>
        <p:spPr>
          <a:xfrm flipV="1">
            <a:off x="1814576" y="2743200"/>
            <a:ext cx="125603" cy="94706"/>
          </a:xfrm>
          <a:prstGeom prst="trapezoi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818688" y="2837906"/>
            <a:ext cx="697627" cy="1810294"/>
            <a:chOff x="818688" y="2837906"/>
            <a:chExt cx="697627" cy="1810294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1167501" y="2837906"/>
              <a:ext cx="0" cy="181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818688" y="3678313"/>
              <a:ext cx="6976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0 m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66689" y="3333850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12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scatterer</a:t>
            </a:r>
            <a:r>
              <a:rPr lang="en-US" sz="1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  <a:endParaRPr lang="en-US" sz="1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382482" y="3596211"/>
            <a:ext cx="801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scattered </a:t>
            </a:r>
          </a:p>
          <a:p>
            <a:r>
              <a:rPr lang="en-US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sz="11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341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Motivation: Why Resolution Matters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Diffraction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Specular Resolution: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Evanescence Resolution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Field Test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pic>
        <p:nvPicPr>
          <p:cNvPr id="6149" name="Picture 6" descr="Beacon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6905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83" y="2252059"/>
            <a:ext cx="1066800" cy="574675"/>
          </a:xfrm>
          <a:prstGeom prst="rect">
            <a:avLst/>
          </a:prstGeom>
          <a:noFill/>
          <a:ln w="127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5410200" y="2547313"/>
            <a:ext cx="685800" cy="974308"/>
          </a:xfrm>
          <a:custGeom>
            <a:avLst/>
            <a:gdLst>
              <a:gd name="connsiteX0" fmla="*/ 111251 w 1560158"/>
              <a:gd name="connsiteY0" fmla="*/ 0 h 3472249"/>
              <a:gd name="connsiteX1" fmla="*/ 40 w 1560158"/>
              <a:gd name="connsiteY1" fmla="*/ 247135 h 3472249"/>
              <a:gd name="connsiteX2" fmla="*/ 98894 w 1560158"/>
              <a:gd name="connsiteY2" fmla="*/ 432487 h 3472249"/>
              <a:gd name="connsiteX3" fmla="*/ 148321 w 1560158"/>
              <a:gd name="connsiteY3" fmla="*/ 667265 h 3472249"/>
              <a:gd name="connsiteX4" fmla="*/ 210105 w 1560158"/>
              <a:gd name="connsiteY4" fmla="*/ 877330 h 3472249"/>
              <a:gd name="connsiteX5" fmla="*/ 494311 w 1560158"/>
              <a:gd name="connsiteY5" fmla="*/ 1124465 h 3472249"/>
              <a:gd name="connsiteX6" fmla="*/ 1544635 w 1560158"/>
              <a:gd name="connsiteY6" fmla="*/ 1198606 h 3472249"/>
              <a:gd name="connsiteX7" fmla="*/ 1087435 w 1560158"/>
              <a:gd name="connsiteY7" fmla="*/ 1272746 h 3472249"/>
              <a:gd name="connsiteX8" fmla="*/ 605521 w 1560158"/>
              <a:gd name="connsiteY8" fmla="*/ 1371600 h 3472249"/>
              <a:gd name="connsiteX9" fmla="*/ 469597 w 1560158"/>
              <a:gd name="connsiteY9" fmla="*/ 1495168 h 3472249"/>
              <a:gd name="connsiteX10" fmla="*/ 494311 w 1560158"/>
              <a:gd name="connsiteY10" fmla="*/ 1964724 h 3472249"/>
              <a:gd name="connsiteX11" fmla="*/ 1309857 w 1560158"/>
              <a:gd name="connsiteY11" fmla="*/ 2100649 h 3472249"/>
              <a:gd name="connsiteX12" fmla="*/ 1519921 w 1560158"/>
              <a:gd name="connsiteY12" fmla="*/ 2137719 h 3472249"/>
              <a:gd name="connsiteX13" fmla="*/ 951511 w 1560158"/>
              <a:gd name="connsiteY13" fmla="*/ 2224216 h 3472249"/>
              <a:gd name="connsiteX14" fmla="*/ 617878 w 1560158"/>
              <a:gd name="connsiteY14" fmla="*/ 2310714 h 3472249"/>
              <a:gd name="connsiteX15" fmla="*/ 358386 w 1560158"/>
              <a:gd name="connsiteY15" fmla="*/ 2496065 h 3472249"/>
              <a:gd name="connsiteX16" fmla="*/ 173035 w 1560158"/>
              <a:gd name="connsiteY16" fmla="*/ 2804984 h 3472249"/>
              <a:gd name="connsiteX17" fmla="*/ 61824 w 1560158"/>
              <a:gd name="connsiteY17" fmla="*/ 3039762 h 3472249"/>
              <a:gd name="connsiteX18" fmla="*/ 123608 w 1560158"/>
              <a:gd name="connsiteY18" fmla="*/ 3472249 h 34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0158" h="3472249">
                <a:moveTo>
                  <a:pt x="111251" y="0"/>
                </a:moveTo>
                <a:cubicBezTo>
                  <a:pt x="56675" y="87527"/>
                  <a:pt x="2099" y="175054"/>
                  <a:pt x="40" y="247135"/>
                </a:cubicBezTo>
                <a:cubicBezTo>
                  <a:pt x="-2019" y="319216"/>
                  <a:pt x="74181" y="362465"/>
                  <a:pt x="98894" y="432487"/>
                </a:cubicBezTo>
                <a:cubicBezTo>
                  <a:pt x="123607" y="502509"/>
                  <a:pt x="129786" y="593125"/>
                  <a:pt x="148321" y="667265"/>
                </a:cubicBezTo>
                <a:cubicBezTo>
                  <a:pt x="166856" y="741405"/>
                  <a:pt x="152440" y="801130"/>
                  <a:pt x="210105" y="877330"/>
                </a:cubicBezTo>
                <a:cubicBezTo>
                  <a:pt x="267770" y="953530"/>
                  <a:pt x="271889" y="1070919"/>
                  <a:pt x="494311" y="1124465"/>
                </a:cubicBezTo>
                <a:cubicBezTo>
                  <a:pt x="716733" y="1178011"/>
                  <a:pt x="1445781" y="1173893"/>
                  <a:pt x="1544635" y="1198606"/>
                </a:cubicBezTo>
                <a:cubicBezTo>
                  <a:pt x="1643489" y="1223319"/>
                  <a:pt x="1243954" y="1243914"/>
                  <a:pt x="1087435" y="1272746"/>
                </a:cubicBezTo>
                <a:cubicBezTo>
                  <a:pt x="930916" y="1301578"/>
                  <a:pt x="708494" y="1334530"/>
                  <a:pt x="605521" y="1371600"/>
                </a:cubicBezTo>
                <a:cubicBezTo>
                  <a:pt x="502548" y="1408670"/>
                  <a:pt x="488132" y="1396314"/>
                  <a:pt x="469597" y="1495168"/>
                </a:cubicBezTo>
                <a:cubicBezTo>
                  <a:pt x="451062" y="1594022"/>
                  <a:pt x="354268" y="1863811"/>
                  <a:pt x="494311" y="1964724"/>
                </a:cubicBezTo>
                <a:cubicBezTo>
                  <a:pt x="634354" y="2065637"/>
                  <a:pt x="1309857" y="2100649"/>
                  <a:pt x="1309857" y="2100649"/>
                </a:cubicBezTo>
                <a:cubicBezTo>
                  <a:pt x="1480792" y="2129482"/>
                  <a:pt x="1579645" y="2117125"/>
                  <a:pt x="1519921" y="2137719"/>
                </a:cubicBezTo>
                <a:cubicBezTo>
                  <a:pt x="1460197" y="2158313"/>
                  <a:pt x="1101851" y="2195384"/>
                  <a:pt x="951511" y="2224216"/>
                </a:cubicBezTo>
                <a:cubicBezTo>
                  <a:pt x="801171" y="2253048"/>
                  <a:pt x="716732" y="2265406"/>
                  <a:pt x="617878" y="2310714"/>
                </a:cubicBezTo>
                <a:cubicBezTo>
                  <a:pt x="519024" y="2356022"/>
                  <a:pt x="432526" y="2413687"/>
                  <a:pt x="358386" y="2496065"/>
                </a:cubicBezTo>
                <a:cubicBezTo>
                  <a:pt x="284246" y="2578443"/>
                  <a:pt x="222462" y="2714368"/>
                  <a:pt x="173035" y="2804984"/>
                </a:cubicBezTo>
                <a:cubicBezTo>
                  <a:pt x="123608" y="2895600"/>
                  <a:pt x="70062" y="2928551"/>
                  <a:pt x="61824" y="3039762"/>
                </a:cubicBezTo>
                <a:cubicBezTo>
                  <a:pt x="53586" y="3150973"/>
                  <a:pt x="88597" y="3311611"/>
                  <a:pt x="123608" y="347224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94543"/>
            <a:ext cx="1524000" cy="98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600200" y="1326078"/>
            <a:ext cx="11506200" cy="4528587"/>
            <a:chOff x="-1600200" y="1326078"/>
            <a:chExt cx="11506200" cy="4528587"/>
          </a:xfrm>
        </p:grpSpPr>
        <p:sp>
          <p:nvSpPr>
            <p:cNvPr id="13" name="Rectangle 12"/>
            <p:cNvSpPr/>
            <p:nvPr/>
          </p:nvSpPr>
          <p:spPr>
            <a:xfrm>
              <a:off x="533400" y="1326078"/>
              <a:ext cx="9372600" cy="1968465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600200" y="3886200"/>
              <a:ext cx="4419600" cy="1968465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58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500188" y="0"/>
            <a:ext cx="5435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Experimental Setup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(Not to Scale)</a:t>
            </a:r>
          </a:p>
        </p:txBody>
      </p:sp>
      <p:pic>
        <p:nvPicPr>
          <p:cNvPr id="55300" name="Picture 85" descr="DSC002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Superresolution Test</a:t>
            </a:r>
          </a:p>
        </p:txBody>
      </p:sp>
      <p:sp>
        <p:nvSpPr>
          <p:cNvPr id="55302" name="Title 1"/>
          <p:cNvSpPr txBox="1">
            <a:spLocks/>
          </p:cNvSpPr>
          <p:nvPr/>
        </p:nvSpPr>
        <p:spPr bwMode="auto">
          <a:xfrm>
            <a:off x="228600" y="1752600"/>
            <a:ext cx="1082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Goal:  Test superresolution imaging by seismic</a:t>
            </a:r>
          </a:p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           experiment</a:t>
            </a:r>
          </a:p>
        </p:txBody>
      </p:sp>
      <p:sp>
        <p:nvSpPr>
          <p:cNvPr id="55303" name="Title 1"/>
          <p:cNvSpPr txBox="1">
            <a:spLocks/>
          </p:cNvSpPr>
          <p:nvPr/>
        </p:nvSpPr>
        <p:spPr bwMode="auto">
          <a:xfrm>
            <a:off x="228600" y="2971800"/>
            <a:ext cx="1082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Experiment:  Data with and without a scatterer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19400" y="6324600"/>
            <a:ext cx="4724400" cy="228600"/>
            <a:chOff x="2819400" y="6324600"/>
            <a:chExt cx="4724400" cy="228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819400" y="6400800"/>
              <a:ext cx="45720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5-Point Star 12"/>
            <p:cNvSpPr/>
            <p:nvPr/>
          </p:nvSpPr>
          <p:spPr>
            <a:xfrm>
              <a:off x="3124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5-Point Star 63"/>
            <p:cNvSpPr/>
            <p:nvPr/>
          </p:nvSpPr>
          <p:spPr>
            <a:xfrm>
              <a:off x="3505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5-Point Star 64"/>
            <p:cNvSpPr/>
            <p:nvPr/>
          </p:nvSpPr>
          <p:spPr>
            <a:xfrm>
              <a:off x="3886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5-Point Star 65"/>
            <p:cNvSpPr/>
            <p:nvPr/>
          </p:nvSpPr>
          <p:spPr>
            <a:xfrm>
              <a:off x="4267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5-Point Star 66"/>
            <p:cNvSpPr/>
            <p:nvPr/>
          </p:nvSpPr>
          <p:spPr>
            <a:xfrm>
              <a:off x="4648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5-Point Star 67"/>
            <p:cNvSpPr/>
            <p:nvPr/>
          </p:nvSpPr>
          <p:spPr>
            <a:xfrm>
              <a:off x="5029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5-Point Star 68"/>
            <p:cNvSpPr/>
            <p:nvPr/>
          </p:nvSpPr>
          <p:spPr>
            <a:xfrm>
              <a:off x="5410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5-Point Star 72"/>
            <p:cNvSpPr/>
            <p:nvPr/>
          </p:nvSpPr>
          <p:spPr>
            <a:xfrm>
              <a:off x="5791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5-Point Star 78"/>
            <p:cNvSpPr/>
            <p:nvPr/>
          </p:nvSpPr>
          <p:spPr>
            <a:xfrm>
              <a:off x="6172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5-Point Star 79"/>
            <p:cNvSpPr/>
            <p:nvPr/>
          </p:nvSpPr>
          <p:spPr>
            <a:xfrm>
              <a:off x="6553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5-Point Star 80"/>
            <p:cNvSpPr/>
            <p:nvPr/>
          </p:nvSpPr>
          <p:spPr>
            <a:xfrm>
              <a:off x="6934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5-Point Star 82"/>
            <p:cNvSpPr/>
            <p:nvPr/>
          </p:nvSpPr>
          <p:spPr>
            <a:xfrm>
              <a:off x="7315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819400" y="5410200"/>
            <a:ext cx="4572000" cy="133350"/>
            <a:chOff x="2819400" y="5410200"/>
            <a:chExt cx="4572000" cy="13269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819400" y="5448112"/>
              <a:ext cx="449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rapezoid 96"/>
            <p:cNvSpPr/>
            <p:nvPr/>
          </p:nvSpPr>
          <p:spPr>
            <a:xfrm flipV="1">
              <a:off x="2895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Trapezoid 97"/>
            <p:cNvSpPr/>
            <p:nvPr/>
          </p:nvSpPr>
          <p:spPr>
            <a:xfrm flipV="1">
              <a:off x="3048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Trapezoid 99"/>
            <p:cNvSpPr/>
            <p:nvPr/>
          </p:nvSpPr>
          <p:spPr>
            <a:xfrm flipV="1">
              <a:off x="3200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1" name="Trapezoid 100"/>
            <p:cNvSpPr/>
            <p:nvPr/>
          </p:nvSpPr>
          <p:spPr>
            <a:xfrm flipV="1">
              <a:off x="3352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" name="Trapezoid 101"/>
            <p:cNvSpPr/>
            <p:nvPr/>
          </p:nvSpPr>
          <p:spPr>
            <a:xfrm flipV="1">
              <a:off x="3505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3" name="Trapezoid 102"/>
            <p:cNvSpPr/>
            <p:nvPr/>
          </p:nvSpPr>
          <p:spPr>
            <a:xfrm flipV="1">
              <a:off x="3657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4" name="Trapezoid 103"/>
            <p:cNvSpPr/>
            <p:nvPr/>
          </p:nvSpPr>
          <p:spPr>
            <a:xfrm flipV="1">
              <a:off x="3810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" name="Trapezoid 104"/>
            <p:cNvSpPr/>
            <p:nvPr/>
          </p:nvSpPr>
          <p:spPr>
            <a:xfrm flipV="1">
              <a:off x="3962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6" name="Trapezoid 105"/>
            <p:cNvSpPr/>
            <p:nvPr/>
          </p:nvSpPr>
          <p:spPr>
            <a:xfrm flipV="1">
              <a:off x="4114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8" name="Trapezoid 107"/>
            <p:cNvSpPr/>
            <p:nvPr/>
          </p:nvSpPr>
          <p:spPr>
            <a:xfrm flipV="1">
              <a:off x="4267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9" name="Trapezoid 108"/>
            <p:cNvSpPr/>
            <p:nvPr/>
          </p:nvSpPr>
          <p:spPr>
            <a:xfrm flipV="1">
              <a:off x="4419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0" name="Trapezoid 109"/>
            <p:cNvSpPr/>
            <p:nvPr/>
          </p:nvSpPr>
          <p:spPr>
            <a:xfrm flipV="1">
              <a:off x="4572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1" name="Trapezoid 110"/>
            <p:cNvSpPr/>
            <p:nvPr/>
          </p:nvSpPr>
          <p:spPr>
            <a:xfrm flipV="1">
              <a:off x="4724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" name="Trapezoid 112"/>
            <p:cNvSpPr/>
            <p:nvPr/>
          </p:nvSpPr>
          <p:spPr>
            <a:xfrm flipV="1">
              <a:off x="4876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5" name="Trapezoid 114"/>
            <p:cNvSpPr/>
            <p:nvPr/>
          </p:nvSpPr>
          <p:spPr>
            <a:xfrm flipV="1">
              <a:off x="5029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6" name="Trapezoid 115"/>
            <p:cNvSpPr/>
            <p:nvPr/>
          </p:nvSpPr>
          <p:spPr>
            <a:xfrm flipV="1">
              <a:off x="5181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7" name="Trapezoid 116"/>
            <p:cNvSpPr/>
            <p:nvPr/>
          </p:nvSpPr>
          <p:spPr>
            <a:xfrm flipV="1">
              <a:off x="5334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8" name="Trapezoid 117"/>
            <p:cNvSpPr/>
            <p:nvPr/>
          </p:nvSpPr>
          <p:spPr>
            <a:xfrm flipV="1">
              <a:off x="5486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9" name="Trapezoid 118"/>
            <p:cNvSpPr/>
            <p:nvPr/>
          </p:nvSpPr>
          <p:spPr>
            <a:xfrm flipV="1">
              <a:off x="5638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0" name="Trapezoid 119"/>
            <p:cNvSpPr/>
            <p:nvPr/>
          </p:nvSpPr>
          <p:spPr>
            <a:xfrm flipV="1">
              <a:off x="5791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1" name="Trapezoid 120"/>
            <p:cNvSpPr/>
            <p:nvPr/>
          </p:nvSpPr>
          <p:spPr>
            <a:xfrm flipV="1">
              <a:off x="5943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" name="Trapezoid 121"/>
            <p:cNvSpPr/>
            <p:nvPr/>
          </p:nvSpPr>
          <p:spPr>
            <a:xfrm flipV="1">
              <a:off x="6096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" name="Trapezoid 122"/>
            <p:cNvSpPr/>
            <p:nvPr/>
          </p:nvSpPr>
          <p:spPr>
            <a:xfrm flipV="1">
              <a:off x="6248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4" name="Trapezoid 123"/>
            <p:cNvSpPr/>
            <p:nvPr/>
          </p:nvSpPr>
          <p:spPr>
            <a:xfrm flipV="1">
              <a:off x="6400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7" name="Trapezoid 126"/>
            <p:cNvSpPr/>
            <p:nvPr/>
          </p:nvSpPr>
          <p:spPr>
            <a:xfrm flipV="1">
              <a:off x="6553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8" name="Trapezoid 127"/>
            <p:cNvSpPr/>
            <p:nvPr/>
          </p:nvSpPr>
          <p:spPr>
            <a:xfrm flipV="1">
              <a:off x="6705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9" name="Trapezoid 128"/>
            <p:cNvSpPr/>
            <p:nvPr/>
          </p:nvSpPr>
          <p:spPr>
            <a:xfrm flipV="1">
              <a:off x="6858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0" name="Trapezoid 129"/>
            <p:cNvSpPr/>
            <p:nvPr/>
          </p:nvSpPr>
          <p:spPr>
            <a:xfrm flipV="1">
              <a:off x="7010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Trapezoid 131"/>
            <p:cNvSpPr/>
            <p:nvPr/>
          </p:nvSpPr>
          <p:spPr>
            <a:xfrm flipV="1">
              <a:off x="7162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Trapezoid 132"/>
            <p:cNvSpPr/>
            <p:nvPr/>
          </p:nvSpPr>
          <p:spPr>
            <a:xfrm flipV="1">
              <a:off x="7315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" name="Group 133"/>
          <p:cNvGrpSpPr>
            <a:grpSpLocks/>
          </p:cNvGrpSpPr>
          <p:nvPr/>
        </p:nvGrpSpPr>
        <p:grpSpPr bwMode="auto">
          <a:xfrm>
            <a:off x="2819400" y="4800600"/>
            <a:ext cx="4572000" cy="133350"/>
            <a:chOff x="2819400" y="5410200"/>
            <a:chExt cx="4572000" cy="132692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2819400" y="5448112"/>
              <a:ext cx="449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rapezoid 135"/>
            <p:cNvSpPr/>
            <p:nvPr/>
          </p:nvSpPr>
          <p:spPr>
            <a:xfrm flipV="1">
              <a:off x="2895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7" name="Trapezoid 136"/>
            <p:cNvSpPr/>
            <p:nvPr/>
          </p:nvSpPr>
          <p:spPr>
            <a:xfrm flipV="1">
              <a:off x="3048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8" name="Trapezoid 137"/>
            <p:cNvSpPr/>
            <p:nvPr/>
          </p:nvSpPr>
          <p:spPr>
            <a:xfrm flipV="1">
              <a:off x="3200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Trapezoid 138"/>
            <p:cNvSpPr/>
            <p:nvPr/>
          </p:nvSpPr>
          <p:spPr>
            <a:xfrm flipV="1">
              <a:off x="3352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0" name="Trapezoid 139"/>
            <p:cNvSpPr/>
            <p:nvPr/>
          </p:nvSpPr>
          <p:spPr>
            <a:xfrm flipV="1">
              <a:off x="3505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1" name="Trapezoid 140"/>
            <p:cNvSpPr/>
            <p:nvPr/>
          </p:nvSpPr>
          <p:spPr>
            <a:xfrm flipV="1">
              <a:off x="3657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2" name="Trapezoid 141"/>
            <p:cNvSpPr/>
            <p:nvPr/>
          </p:nvSpPr>
          <p:spPr>
            <a:xfrm flipV="1">
              <a:off x="3810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" name="Trapezoid 142"/>
            <p:cNvSpPr/>
            <p:nvPr/>
          </p:nvSpPr>
          <p:spPr>
            <a:xfrm flipV="1">
              <a:off x="3962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4" name="Trapezoid 143"/>
            <p:cNvSpPr/>
            <p:nvPr/>
          </p:nvSpPr>
          <p:spPr>
            <a:xfrm flipV="1">
              <a:off x="4114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5" name="Trapezoid 144"/>
            <p:cNvSpPr/>
            <p:nvPr/>
          </p:nvSpPr>
          <p:spPr>
            <a:xfrm flipV="1">
              <a:off x="4267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6" name="Trapezoid 145"/>
            <p:cNvSpPr/>
            <p:nvPr/>
          </p:nvSpPr>
          <p:spPr>
            <a:xfrm flipV="1">
              <a:off x="4419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7" name="Trapezoid 146"/>
            <p:cNvSpPr/>
            <p:nvPr/>
          </p:nvSpPr>
          <p:spPr>
            <a:xfrm flipV="1">
              <a:off x="4572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8" name="Trapezoid 147"/>
            <p:cNvSpPr/>
            <p:nvPr/>
          </p:nvSpPr>
          <p:spPr>
            <a:xfrm flipV="1">
              <a:off x="4724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9" name="Trapezoid 148"/>
            <p:cNvSpPr/>
            <p:nvPr/>
          </p:nvSpPr>
          <p:spPr>
            <a:xfrm flipV="1">
              <a:off x="4876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0" name="Trapezoid 149"/>
            <p:cNvSpPr/>
            <p:nvPr/>
          </p:nvSpPr>
          <p:spPr>
            <a:xfrm flipV="1">
              <a:off x="5029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1" name="Trapezoid 150"/>
            <p:cNvSpPr/>
            <p:nvPr/>
          </p:nvSpPr>
          <p:spPr>
            <a:xfrm flipV="1">
              <a:off x="5181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2" name="Trapezoid 151"/>
            <p:cNvSpPr/>
            <p:nvPr/>
          </p:nvSpPr>
          <p:spPr>
            <a:xfrm flipV="1">
              <a:off x="5334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" name="Trapezoid 152"/>
            <p:cNvSpPr/>
            <p:nvPr/>
          </p:nvSpPr>
          <p:spPr>
            <a:xfrm flipV="1">
              <a:off x="5486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Trapezoid 153"/>
            <p:cNvSpPr/>
            <p:nvPr/>
          </p:nvSpPr>
          <p:spPr>
            <a:xfrm flipV="1">
              <a:off x="5638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5" name="Trapezoid 154"/>
            <p:cNvSpPr/>
            <p:nvPr/>
          </p:nvSpPr>
          <p:spPr>
            <a:xfrm flipV="1">
              <a:off x="5791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Trapezoid 155"/>
            <p:cNvSpPr/>
            <p:nvPr/>
          </p:nvSpPr>
          <p:spPr>
            <a:xfrm flipV="1">
              <a:off x="5943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7" name="Trapezoid 156"/>
            <p:cNvSpPr/>
            <p:nvPr/>
          </p:nvSpPr>
          <p:spPr>
            <a:xfrm flipV="1">
              <a:off x="6096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Trapezoid 157"/>
            <p:cNvSpPr/>
            <p:nvPr/>
          </p:nvSpPr>
          <p:spPr>
            <a:xfrm flipV="1">
              <a:off x="6248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9" name="Trapezoid 158"/>
            <p:cNvSpPr/>
            <p:nvPr/>
          </p:nvSpPr>
          <p:spPr>
            <a:xfrm flipV="1">
              <a:off x="6400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0" name="Trapezoid 159"/>
            <p:cNvSpPr/>
            <p:nvPr/>
          </p:nvSpPr>
          <p:spPr>
            <a:xfrm flipV="1">
              <a:off x="6553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Trapezoid 160"/>
            <p:cNvSpPr/>
            <p:nvPr/>
          </p:nvSpPr>
          <p:spPr>
            <a:xfrm flipV="1">
              <a:off x="6705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Trapezoid 161"/>
            <p:cNvSpPr/>
            <p:nvPr/>
          </p:nvSpPr>
          <p:spPr>
            <a:xfrm flipV="1">
              <a:off x="6858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" name="Trapezoid 162"/>
            <p:cNvSpPr/>
            <p:nvPr/>
          </p:nvSpPr>
          <p:spPr>
            <a:xfrm flipV="1">
              <a:off x="7010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" name="Trapezoid 163"/>
            <p:cNvSpPr/>
            <p:nvPr/>
          </p:nvSpPr>
          <p:spPr>
            <a:xfrm flipV="1">
              <a:off x="7162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5" name="Trapezoid 164"/>
            <p:cNvSpPr/>
            <p:nvPr/>
          </p:nvSpPr>
          <p:spPr>
            <a:xfrm flipV="1">
              <a:off x="7315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" name="Group 165"/>
          <p:cNvGrpSpPr>
            <a:grpSpLocks/>
          </p:cNvGrpSpPr>
          <p:nvPr/>
        </p:nvGrpSpPr>
        <p:grpSpPr bwMode="auto">
          <a:xfrm>
            <a:off x="2819400" y="4514850"/>
            <a:ext cx="4572000" cy="133350"/>
            <a:chOff x="2819400" y="5410200"/>
            <a:chExt cx="4572000" cy="132692"/>
          </a:xfrm>
        </p:grpSpPr>
        <p:cxnSp>
          <p:nvCxnSpPr>
            <p:cNvPr id="167" name="Straight Connector 166"/>
            <p:cNvCxnSpPr/>
            <p:nvPr/>
          </p:nvCxnSpPr>
          <p:spPr>
            <a:xfrm>
              <a:off x="2819400" y="5448112"/>
              <a:ext cx="449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rapezoid 167"/>
            <p:cNvSpPr/>
            <p:nvPr/>
          </p:nvSpPr>
          <p:spPr>
            <a:xfrm flipV="1">
              <a:off x="2895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9" name="Trapezoid 168"/>
            <p:cNvSpPr/>
            <p:nvPr/>
          </p:nvSpPr>
          <p:spPr>
            <a:xfrm flipV="1">
              <a:off x="3048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0" name="Trapezoid 169"/>
            <p:cNvSpPr/>
            <p:nvPr/>
          </p:nvSpPr>
          <p:spPr>
            <a:xfrm flipV="1">
              <a:off x="3200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1" name="Trapezoid 170"/>
            <p:cNvSpPr/>
            <p:nvPr/>
          </p:nvSpPr>
          <p:spPr>
            <a:xfrm flipV="1">
              <a:off x="3352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2" name="Trapezoid 171"/>
            <p:cNvSpPr/>
            <p:nvPr/>
          </p:nvSpPr>
          <p:spPr>
            <a:xfrm flipV="1">
              <a:off x="3505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3" name="Trapezoid 172"/>
            <p:cNvSpPr/>
            <p:nvPr/>
          </p:nvSpPr>
          <p:spPr>
            <a:xfrm flipV="1">
              <a:off x="3657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" name="Trapezoid 173"/>
            <p:cNvSpPr/>
            <p:nvPr/>
          </p:nvSpPr>
          <p:spPr>
            <a:xfrm flipV="1">
              <a:off x="3810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5" name="Trapezoid 174"/>
            <p:cNvSpPr/>
            <p:nvPr/>
          </p:nvSpPr>
          <p:spPr>
            <a:xfrm flipV="1">
              <a:off x="3962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6" name="Trapezoid 175"/>
            <p:cNvSpPr/>
            <p:nvPr/>
          </p:nvSpPr>
          <p:spPr>
            <a:xfrm flipV="1">
              <a:off x="4114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7" name="Trapezoid 176"/>
            <p:cNvSpPr/>
            <p:nvPr/>
          </p:nvSpPr>
          <p:spPr>
            <a:xfrm flipV="1">
              <a:off x="4267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8" name="Trapezoid 177"/>
            <p:cNvSpPr/>
            <p:nvPr/>
          </p:nvSpPr>
          <p:spPr>
            <a:xfrm flipV="1">
              <a:off x="4419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9" name="Trapezoid 178"/>
            <p:cNvSpPr/>
            <p:nvPr/>
          </p:nvSpPr>
          <p:spPr>
            <a:xfrm flipV="1">
              <a:off x="4572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0" name="Trapezoid 179"/>
            <p:cNvSpPr/>
            <p:nvPr/>
          </p:nvSpPr>
          <p:spPr>
            <a:xfrm flipV="1">
              <a:off x="4724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1" name="Trapezoid 180"/>
            <p:cNvSpPr/>
            <p:nvPr/>
          </p:nvSpPr>
          <p:spPr>
            <a:xfrm flipV="1">
              <a:off x="4876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Trapezoid 181"/>
            <p:cNvSpPr/>
            <p:nvPr/>
          </p:nvSpPr>
          <p:spPr>
            <a:xfrm flipV="1">
              <a:off x="5029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Trapezoid 182"/>
            <p:cNvSpPr/>
            <p:nvPr/>
          </p:nvSpPr>
          <p:spPr>
            <a:xfrm flipV="1">
              <a:off x="5181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" name="Trapezoid 183"/>
            <p:cNvSpPr/>
            <p:nvPr/>
          </p:nvSpPr>
          <p:spPr>
            <a:xfrm flipV="1">
              <a:off x="5334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Trapezoid 184"/>
            <p:cNvSpPr/>
            <p:nvPr/>
          </p:nvSpPr>
          <p:spPr>
            <a:xfrm flipV="1">
              <a:off x="5486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6" name="Trapezoid 185"/>
            <p:cNvSpPr/>
            <p:nvPr/>
          </p:nvSpPr>
          <p:spPr>
            <a:xfrm flipV="1">
              <a:off x="5638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Trapezoid 186"/>
            <p:cNvSpPr/>
            <p:nvPr/>
          </p:nvSpPr>
          <p:spPr>
            <a:xfrm flipV="1">
              <a:off x="5791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Trapezoid 187"/>
            <p:cNvSpPr/>
            <p:nvPr/>
          </p:nvSpPr>
          <p:spPr>
            <a:xfrm flipV="1">
              <a:off x="5943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Trapezoid 188"/>
            <p:cNvSpPr/>
            <p:nvPr/>
          </p:nvSpPr>
          <p:spPr>
            <a:xfrm flipV="1">
              <a:off x="6096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Trapezoid 189"/>
            <p:cNvSpPr/>
            <p:nvPr/>
          </p:nvSpPr>
          <p:spPr>
            <a:xfrm flipV="1">
              <a:off x="6248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1" name="Trapezoid 190"/>
            <p:cNvSpPr/>
            <p:nvPr/>
          </p:nvSpPr>
          <p:spPr>
            <a:xfrm flipV="1">
              <a:off x="6400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2" name="Trapezoid 191"/>
            <p:cNvSpPr/>
            <p:nvPr/>
          </p:nvSpPr>
          <p:spPr>
            <a:xfrm flipV="1">
              <a:off x="6553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Trapezoid 192"/>
            <p:cNvSpPr/>
            <p:nvPr/>
          </p:nvSpPr>
          <p:spPr>
            <a:xfrm flipV="1">
              <a:off x="6705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" name="Trapezoid 193"/>
            <p:cNvSpPr/>
            <p:nvPr/>
          </p:nvSpPr>
          <p:spPr>
            <a:xfrm flipV="1">
              <a:off x="6858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5" name="Trapezoid 194"/>
            <p:cNvSpPr/>
            <p:nvPr/>
          </p:nvSpPr>
          <p:spPr>
            <a:xfrm flipV="1">
              <a:off x="7010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6" name="Trapezoid 195"/>
            <p:cNvSpPr/>
            <p:nvPr/>
          </p:nvSpPr>
          <p:spPr>
            <a:xfrm flipV="1">
              <a:off x="7162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7" name="Trapezoid 196"/>
            <p:cNvSpPr/>
            <p:nvPr/>
          </p:nvSpPr>
          <p:spPr>
            <a:xfrm flipV="1">
              <a:off x="7315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197"/>
          <p:cNvGrpSpPr>
            <a:grpSpLocks/>
          </p:cNvGrpSpPr>
          <p:nvPr/>
        </p:nvGrpSpPr>
        <p:grpSpPr bwMode="auto">
          <a:xfrm>
            <a:off x="2819400" y="4038600"/>
            <a:ext cx="4572000" cy="133350"/>
            <a:chOff x="2819400" y="5410200"/>
            <a:chExt cx="4572000" cy="132692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2819400" y="5448112"/>
              <a:ext cx="449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rapezoid 199"/>
            <p:cNvSpPr/>
            <p:nvPr/>
          </p:nvSpPr>
          <p:spPr>
            <a:xfrm flipV="1">
              <a:off x="2895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1" name="Trapezoid 200"/>
            <p:cNvSpPr/>
            <p:nvPr/>
          </p:nvSpPr>
          <p:spPr>
            <a:xfrm flipV="1">
              <a:off x="3048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2" name="Trapezoid 201"/>
            <p:cNvSpPr/>
            <p:nvPr/>
          </p:nvSpPr>
          <p:spPr>
            <a:xfrm flipV="1">
              <a:off x="3200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3" name="Trapezoid 202"/>
            <p:cNvSpPr/>
            <p:nvPr/>
          </p:nvSpPr>
          <p:spPr>
            <a:xfrm flipV="1">
              <a:off x="3352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" name="Trapezoid 203"/>
            <p:cNvSpPr/>
            <p:nvPr/>
          </p:nvSpPr>
          <p:spPr>
            <a:xfrm flipV="1">
              <a:off x="3505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5" name="Trapezoid 204"/>
            <p:cNvSpPr/>
            <p:nvPr/>
          </p:nvSpPr>
          <p:spPr>
            <a:xfrm flipV="1">
              <a:off x="3657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" name="Trapezoid 205"/>
            <p:cNvSpPr/>
            <p:nvPr/>
          </p:nvSpPr>
          <p:spPr>
            <a:xfrm flipV="1">
              <a:off x="3810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" name="Trapezoid 206"/>
            <p:cNvSpPr/>
            <p:nvPr/>
          </p:nvSpPr>
          <p:spPr>
            <a:xfrm flipV="1">
              <a:off x="3962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8" name="Trapezoid 207"/>
            <p:cNvSpPr/>
            <p:nvPr/>
          </p:nvSpPr>
          <p:spPr>
            <a:xfrm flipV="1">
              <a:off x="4114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9" name="Trapezoid 208"/>
            <p:cNvSpPr/>
            <p:nvPr/>
          </p:nvSpPr>
          <p:spPr>
            <a:xfrm flipV="1">
              <a:off x="4267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0" name="Trapezoid 209"/>
            <p:cNvSpPr/>
            <p:nvPr/>
          </p:nvSpPr>
          <p:spPr>
            <a:xfrm flipV="1">
              <a:off x="4419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1" name="Trapezoid 210"/>
            <p:cNvSpPr/>
            <p:nvPr/>
          </p:nvSpPr>
          <p:spPr>
            <a:xfrm flipV="1">
              <a:off x="4572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2" name="Trapezoid 211"/>
            <p:cNvSpPr/>
            <p:nvPr/>
          </p:nvSpPr>
          <p:spPr>
            <a:xfrm flipV="1">
              <a:off x="4724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3" name="Trapezoid 212"/>
            <p:cNvSpPr/>
            <p:nvPr/>
          </p:nvSpPr>
          <p:spPr>
            <a:xfrm flipV="1">
              <a:off x="4876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4" name="Trapezoid 213"/>
            <p:cNvSpPr/>
            <p:nvPr/>
          </p:nvSpPr>
          <p:spPr>
            <a:xfrm flipV="1">
              <a:off x="5029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" name="Trapezoid 214"/>
            <p:cNvSpPr/>
            <p:nvPr/>
          </p:nvSpPr>
          <p:spPr>
            <a:xfrm flipV="1">
              <a:off x="5181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6" name="Trapezoid 215"/>
            <p:cNvSpPr/>
            <p:nvPr/>
          </p:nvSpPr>
          <p:spPr>
            <a:xfrm flipV="1">
              <a:off x="5334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7" name="Trapezoid 216"/>
            <p:cNvSpPr/>
            <p:nvPr/>
          </p:nvSpPr>
          <p:spPr>
            <a:xfrm flipV="1">
              <a:off x="5486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8" name="Trapezoid 217"/>
            <p:cNvSpPr/>
            <p:nvPr/>
          </p:nvSpPr>
          <p:spPr>
            <a:xfrm flipV="1">
              <a:off x="5638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9" name="Trapezoid 218"/>
            <p:cNvSpPr/>
            <p:nvPr/>
          </p:nvSpPr>
          <p:spPr>
            <a:xfrm flipV="1">
              <a:off x="5791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0" name="Trapezoid 219"/>
            <p:cNvSpPr/>
            <p:nvPr/>
          </p:nvSpPr>
          <p:spPr>
            <a:xfrm flipV="1">
              <a:off x="5943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1" name="Trapezoid 220"/>
            <p:cNvSpPr/>
            <p:nvPr/>
          </p:nvSpPr>
          <p:spPr>
            <a:xfrm flipV="1">
              <a:off x="6096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2" name="Trapezoid 221"/>
            <p:cNvSpPr/>
            <p:nvPr/>
          </p:nvSpPr>
          <p:spPr>
            <a:xfrm flipV="1">
              <a:off x="6248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3" name="Trapezoid 222"/>
            <p:cNvSpPr/>
            <p:nvPr/>
          </p:nvSpPr>
          <p:spPr>
            <a:xfrm flipV="1">
              <a:off x="6400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4" name="Trapezoid 223"/>
            <p:cNvSpPr/>
            <p:nvPr/>
          </p:nvSpPr>
          <p:spPr>
            <a:xfrm flipV="1">
              <a:off x="6553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" name="Trapezoid 224"/>
            <p:cNvSpPr/>
            <p:nvPr/>
          </p:nvSpPr>
          <p:spPr>
            <a:xfrm flipV="1">
              <a:off x="67056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6" name="Trapezoid 225"/>
            <p:cNvSpPr/>
            <p:nvPr/>
          </p:nvSpPr>
          <p:spPr>
            <a:xfrm flipV="1">
              <a:off x="68580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7" name="Trapezoid 226"/>
            <p:cNvSpPr/>
            <p:nvPr/>
          </p:nvSpPr>
          <p:spPr>
            <a:xfrm flipV="1">
              <a:off x="70104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" name="Trapezoid 227"/>
            <p:cNvSpPr/>
            <p:nvPr/>
          </p:nvSpPr>
          <p:spPr>
            <a:xfrm flipV="1">
              <a:off x="71628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9" name="Trapezoid 228"/>
            <p:cNvSpPr/>
            <p:nvPr/>
          </p:nvSpPr>
          <p:spPr>
            <a:xfrm flipV="1">
              <a:off x="7315200" y="5410200"/>
              <a:ext cx="76200" cy="132692"/>
            </a:xfrm>
            <a:prstGeom prst="trapezoid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4038600" y="62484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64438" y="5740400"/>
            <a:ext cx="95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l</a:t>
            </a:r>
            <a:r>
              <a:rPr lang="en-US">
                <a:latin typeface="Calibri" pitchFamily="34" charset="0"/>
              </a:rPr>
              <a:t>=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1.6 m</a:t>
            </a:r>
          </a:p>
        </p:txBody>
      </p:sp>
      <p:pic>
        <p:nvPicPr>
          <p:cNvPr id="232" name="Picture 2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3736975"/>
            <a:ext cx="50022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3200400"/>
            <a:ext cx="1449388" cy="53340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3732213" y="3200400"/>
            <a:ext cx="992187" cy="53340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5634038"/>
            <a:ext cx="1262062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8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500188" y="0"/>
            <a:ext cx="5435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Experimental Setup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(Not to Scale)</a:t>
            </a:r>
          </a:p>
        </p:txBody>
      </p:sp>
      <p:pic>
        <p:nvPicPr>
          <p:cNvPr id="56324" name="Picture 85" descr="DSC002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Superresolution Test</a:t>
            </a:r>
          </a:p>
        </p:txBody>
      </p:sp>
      <p:sp>
        <p:nvSpPr>
          <p:cNvPr id="56326" name="Title 1"/>
          <p:cNvSpPr txBox="1">
            <a:spLocks/>
          </p:cNvSpPr>
          <p:nvPr/>
        </p:nvSpPr>
        <p:spPr bwMode="auto">
          <a:xfrm>
            <a:off x="228600" y="1752600"/>
            <a:ext cx="1082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Goal:  Test superresolution imaging by seismic</a:t>
            </a:r>
          </a:p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           experiment</a:t>
            </a:r>
          </a:p>
        </p:txBody>
      </p:sp>
      <p:sp>
        <p:nvSpPr>
          <p:cNvPr id="56327" name="Title 1"/>
          <p:cNvSpPr txBox="1">
            <a:spLocks/>
          </p:cNvSpPr>
          <p:nvPr/>
        </p:nvSpPr>
        <p:spPr bwMode="auto">
          <a:xfrm>
            <a:off x="228600" y="2971800"/>
            <a:ext cx="1082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Experiment:  Data with and without a scatterer</a:t>
            </a:r>
          </a:p>
        </p:txBody>
      </p:sp>
      <p:grpSp>
        <p:nvGrpSpPr>
          <p:cNvPr id="56328" name="Group 17"/>
          <p:cNvGrpSpPr>
            <a:grpSpLocks/>
          </p:cNvGrpSpPr>
          <p:nvPr/>
        </p:nvGrpSpPr>
        <p:grpSpPr bwMode="auto">
          <a:xfrm>
            <a:off x="2819400" y="6324600"/>
            <a:ext cx="4724400" cy="228600"/>
            <a:chOff x="2819400" y="6324600"/>
            <a:chExt cx="4724400" cy="228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819400" y="6400800"/>
              <a:ext cx="45720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5-Point Star 12"/>
            <p:cNvSpPr/>
            <p:nvPr/>
          </p:nvSpPr>
          <p:spPr>
            <a:xfrm>
              <a:off x="3124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5-Point Star 63"/>
            <p:cNvSpPr/>
            <p:nvPr/>
          </p:nvSpPr>
          <p:spPr>
            <a:xfrm>
              <a:off x="3505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5-Point Star 64"/>
            <p:cNvSpPr/>
            <p:nvPr/>
          </p:nvSpPr>
          <p:spPr>
            <a:xfrm>
              <a:off x="3886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5-Point Star 65"/>
            <p:cNvSpPr/>
            <p:nvPr/>
          </p:nvSpPr>
          <p:spPr>
            <a:xfrm>
              <a:off x="4267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5-Point Star 66"/>
            <p:cNvSpPr/>
            <p:nvPr/>
          </p:nvSpPr>
          <p:spPr>
            <a:xfrm>
              <a:off x="4648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5-Point Star 67"/>
            <p:cNvSpPr/>
            <p:nvPr/>
          </p:nvSpPr>
          <p:spPr>
            <a:xfrm>
              <a:off x="5029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5-Point Star 68"/>
            <p:cNvSpPr/>
            <p:nvPr/>
          </p:nvSpPr>
          <p:spPr>
            <a:xfrm>
              <a:off x="5410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5-Point Star 72"/>
            <p:cNvSpPr/>
            <p:nvPr/>
          </p:nvSpPr>
          <p:spPr>
            <a:xfrm>
              <a:off x="5791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5-Point Star 78"/>
            <p:cNvSpPr/>
            <p:nvPr/>
          </p:nvSpPr>
          <p:spPr>
            <a:xfrm>
              <a:off x="6172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5-Point Star 79"/>
            <p:cNvSpPr/>
            <p:nvPr/>
          </p:nvSpPr>
          <p:spPr>
            <a:xfrm>
              <a:off x="6553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5-Point Star 80"/>
            <p:cNvSpPr/>
            <p:nvPr/>
          </p:nvSpPr>
          <p:spPr>
            <a:xfrm>
              <a:off x="6934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5-Point Star 82"/>
            <p:cNvSpPr/>
            <p:nvPr/>
          </p:nvSpPr>
          <p:spPr>
            <a:xfrm>
              <a:off x="7315200" y="6324600"/>
              <a:ext cx="228600" cy="228600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4038600" y="62484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0" name="TextBox 20"/>
          <p:cNvSpPr txBox="1">
            <a:spLocks noChangeArrowheads="1"/>
          </p:cNvSpPr>
          <p:nvPr/>
        </p:nvSpPr>
        <p:spPr bwMode="auto">
          <a:xfrm>
            <a:off x="3900488" y="5972175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 m</a:t>
            </a:r>
          </a:p>
        </p:txBody>
      </p:sp>
      <p:sp>
        <p:nvSpPr>
          <p:cNvPr id="56331" name="TextBox 229"/>
          <p:cNvSpPr txBox="1">
            <a:spLocks noChangeArrowheads="1"/>
          </p:cNvSpPr>
          <p:nvPr/>
        </p:nvSpPr>
        <p:spPr bwMode="auto">
          <a:xfrm>
            <a:off x="5332413" y="6124575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 m</a:t>
            </a:r>
          </a:p>
        </p:txBody>
      </p:sp>
      <p:cxnSp>
        <p:nvCxnSpPr>
          <p:cNvPr id="231" name="Straight Arrow Connector 230"/>
          <p:cNvCxnSpPr/>
          <p:nvPr/>
        </p:nvCxnSpPr>
        <p:spPr>
          <a:xfrm flipV="1">
            <a:off x="5257800" y="6019800"/>
            <a:ext cx="609600" cy="14288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3" name="TextBox 22"/>
          <p:cNvSpPr txBox="1">
            <a:spLocks noChangeArrowheads="1"/>
          </p:cNvSpPr>
          <p:nvPr/>
        </p:nvSpPr>
        <p:spPr bwMode="auto">
          <a:xfrm>
            <a:off x="7564438" y="5740400"/>
            <a:ext cx="95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l</a:t>
            </a:r>
            <a:r>
              <a:rPr lang="en-US">
                <a:latin typeface="Calibri" pitchFamily="34" charset="0"/>
              </a:rPr>
              <a:t>=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1.6 m</a:t>
            </a:r>
          </a:p>
        </p:txBody>
      </p:sp>
      <p:sp>
        <p:nvSpPr>
          <p:cNvPr id="233" name="Freeform 232"/>
          <p:cNvSpPr/>
          <p:nvPr/>
        </p:nvSpPr>
        <p:spPr>
          <a:xfrm>
            <a:off x="3965575" y="5170488"/>
            <a:ext cx="3654425" cy="1382712"/>
          </a:xfrm>
          <a:custGeom>
            <a:avLst/>
            <a:gdLst>
              <a:gd name="connsiteX0" fmla="*/ 0 w 5885234"/>
              <a:gd name="connsiteY0" fmla="*/ 3291256 h 3466362"/>
              <a:gd name="connsiteX1" fmla="*/ 612843 w 5885234"/>
              <a:gd name="connsiteY1" fmla="*/ 3398260 h 3466362"/>
              <a:gd name="connsiteX2" fmla="*/ 1089498 w 5885234"/>
              <a:gd name="connsiteY2" fmla="*/ 3086975 h 3466362"/>
              <a:gd name="connsiteX3" fmla="*/ 1673158 w 5885234"/>
              <a:gd name="connsiteY3" fmla="*/ 2649230 h 3466362"/>
              <a:gd name="connsiteX4" fmla="*/ 2120630 w 5885234"/>
              <a:gd name="connsiteY4" fmla="*/ 1948839 h 3466362"/>
              <a:gd name="connsiteX5" fmla="*/ 2402732 w 5885234"/>
              <a:gd name="connsiteY5" fmla="*/ 1034439 h 3466362"/>
              <a:gd name="connsiteX6" fmla="*/ 2616741 w 5885234"/>
              <a:gd name="connsiteY6" fmla="*/ 285409 h 3466362"/>
              <a:gd name="connsiteX7" fmla="*/ 2704290 w 5885234"/>
              <a:gd name="connsiteY7" fmla="*/ 22762 h 3466362"/>
              <a:gd name="connsiteX8" fmla="*/ 2918298 w 5885234"/>
              <a:gd name="connsiteY8" fmla="*/ 810703 h 3466362"/>
              <a:gd name="connsiteX9" fmla="*/ 3015575 w 5885234"/>
              <a:gd name="connsiteY9" fmla="*/ 1530549 h 3466362"/>
              <a:gd name="connsiteX10" fmla="*/ 3151762 w 5885234"/>
              <a:gd name="connsiteY10" fmla="*/ 2192030 h 3466362"/>
              <a:gd name="connsiteX11" fmla="*/ 3278222 w 5885234"/>
              <a:gd name="connsiteY11" fmla="*/ 3028609 h 3466362"/>
              <a:gd name="connsiteX12" fmla="*/ 3501958 w 5885234"/>
              <a:gd name="connsiteY12" fmla="*/ 3466354 h 3466362"/>
              <a:gd name="connsiteX13" fmla="*/ 4007796 w 5885234"/>
              <a:gd name="connsiteY13" fmla="*/ 3018881 h 3466362"/>
              <a:gd name="connsiteX14" fmla="*/ 4416358 w 5885234"/>
              <a:gd name="connsiteY14" fmla="*/ 2999426 h 3466362"/>
              <a:gd name="connsiteX15" fmla="*/ 4883285 w 5885234"/>
              <a:gd name="connsiteY15" fmla="*/ 2979971 h 3466362"/>
              <a:gd name="connsiteX16" fmla="*/ 5077839 w 5885234"/>
              <a:gd name="connsiteY16" fmla="*/ 3009154 h 3466362"/>
              <a:gd name="connsiteX17" fmla="*/ 5466945 w 5885234"/>
              <a:gd name="connsiteY17" fmla="*/ 3310711 h 3466362"/>
              <a:gd name="connsiteX18" fmla="*/ 5885234 w 5885234"/>
              <a:gd name="connsiteY18" fmla="*/ 3427443 h 346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85234" h="3466362">
                <a:moveTo>
                  <a:pt x="0" y="3291256"/>
                </a:moveTo>
                <a:cubicBezTo>
                  <a:pt x="215630" y="3361781"/>
                  <a:pt x="431260" y="3432307"/>
                  <a:pt x="612843" y="3398260"/>
                </a:cubicBezTo>
                <a:cubicBezTo>
                  <a:pt x="794426" y="3364213"/>
                  <a:pt x="912779" y="3211813"/>
                  <a:pt x="1089498" y="3086975"/>
                </a:cubicBezTo>
                <a:cubicBezTo>
                  <a:pt x="1266217" y="2962137"/>
                  <a:pt x="1501303" y="2838919"/>
                  <a:pt x="1673158" y="2649230"/>
                </a:cubicBezTo>
                <a:cubicBezTo>
                  <a:pt x="1845013" y="2459541"/>
                  <a:pt x="1999034" y="2217971"/>
                  <a:pt x="2120630" y="1948839"/>
                </a:cubicBezTo>
                <a:cubicBezTo>
                  <a:pt x="2242226" y="1679707"/>
                  <a:pt x="2320047" y="1311677"/>
                  <a:pt x="2402732" y="1034439"/>
                </a:cubicBezTo>
                <a:cubicBezTo>
                  <a:pt x="2485417" y="757201"/>
                  <a:pt x="2566481" y="454022"/>
                  <a:pt x="2616741" y="285409"/>
                </a:cubicBezTo>
                <a:cubicBezTo>
                  <a:pt x="2667001" y="116796"/>
                  <a:pt x="2654031" y="-64787"/>
                  <a:pt x="2704290" y="22762"/>
                </a:cubicBezTo>
                <a:cubicBezTo>
                  <a:pt x="2754549" y="110311"/>
                  <a:pt x="2866417" y="559405"/>
                  <a:pt x="2918298" y="810703"/>
                </a:cubicBezTo>
                <a:cubicBezTo>
                  <a:pt x="2970179" y="1062001"/>
                  <a:pt x="2976664" y="1300328"/>
                  <a:pt x="3015575" y="1530549"/>
                </a:cubicBezTo>
                <a:cubicBezTo>
                  <a:pt x="3054486" y="1760770"/>
                  <a:pt x="3107987" y="1942353"/>
                  <a:pt x="3151762" y="2192030"/>
                </a:cubicBezTo>
                <a:cubicBezTo>
                  <a:pt x="3195537" y="2441707"/>
                  <a:pt x="3219856" y="2816222"/>
                  <a:pt x="3278222" y="3028609"/>
                </a:cubicBezTo>
                <a:cubicBezTo>
                  <a:pt x="3336588" y="3240996"/>
                  <a:pt x="3380362" y="3467975"/>
                  <a:pt x="3501958" y="3466354"/>
                </a:cubicBezTo>
                <a:cubicBezTo>
                  <a:pt x="3623554" y="3464733"/>
                  <a:pt x="3855396" y="3096702"/>
                  <a:pt x="4007796" y="3018881"/>
                </a:cubicBezTo>
                <a:cubicBezTo>
                  <a:pt x="4160196" y="2941060"/>
                  <a:pt x="4416358" y="2999426"/>
                  <a:pt x="4416358" y="2999426"/>
                </a:cubicBezTo>
                <a:cubicBezTo>
                  <a:pt x="4562273" y="2992941"/>
                  <a:pt x="4773038" y="2978350"/>
                  <a:pt x="4883285" y="2979971"/>
                </a:cubicBezTo>
                <a:cubicBezTo>
                  <a:pt x="4993532" y="2981592"/>
                  <a:pt x="4980562" y="2954031"/>
                  <a:pt x="5077839" y="3009154"/>
                </a:cubicBezTo>
                <a:cubicBezTo>
                  <a:pt x="5175116" y="3064277"/>
                  <a:pt x="5332379" y="3240996"/>
                  <a:pt x="5466945" y="3310711"/>
                </a:cubicBezTo>
                <a:cubicBezTo>
                  <a:pt x="5601511" y="3380426"/>
                  <a:pt x="5743372" y="3403934"/>
                  <a:pt x="5885234" y="342744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" name="Freeform 234"/>
          <p:cNvSpPr/>
          <p:nvPr/>
        </p:nvSpPr>
        <p:spPr>
          <a:xfrm>
            <a:off x="3886200" y="5084763"/>
            <a:ext cx="3462338" cy="1384300"/>
          </a:xfrm>
          <a:custGeom>
            <a:avLst/>
            <a:gdLst>
              <a:gd name="connsiteX0" fmla="*/ 0 w 5865779"/>
              <a:gd name="connsiteY0" fmla="*/ 3113081 h 3132819"/>
              <a:gd name="connsiteX1" fmla="*/ 856034 w 5865779"/>
              <a:gd name="connsiteY1" fmla="*/ 3025532 h 3132819"/>
              <a:gd name="connsiteX2" fmla="*/ 1449421 w 5865779"/>
              <a:gd name="connsiteY2" fmla="*/ 2286229 h 3132819"/>
              <a:gd name="connsiteX3" fmla="*/ 1780162 w 5865779"/>
              <a:gd name="connsiteY3" fmla="*/ 1508017 h 3132819"/>
              <a:gd name="connsiteX4" fmla="*/ 2178996 w 5865779"/>
              <a:gd name="connsiteY4" fmla="*/ 651983 h 3132819"/>
              <a:gd name="connsiteX5" fmla="*/ 2743200 w 5865779"/>
              <a:gd name="connsiteY5" fmla="*/ 229 h 3132819"/>
              <a:gd name="connsiteX6" fmla="*/ 3356043 w 5865779"/>
              <a:gd name="connsiteY6" fmla="*/ 720076 h 3132819"/>
              <a:gd name="connsiteX7" fmla="*/ 3774332 w 5865779"/>
              <a:gd name="connsiteY7" fmla="*/ 1508017 h 3132819"/>
              <a:gd name="connsiteX8" fmla="*/ 4289898 w 5865779"/>
              <a:gd name="connsiteY8" fmla="*/ 2295957 h 3132819"/>
              <a:gd name="connsiteX9" fmla="*/ 4883285 w 5865779"/>
              <a:gd name="connsiteY9" fmla="*/ 3015804 h 3132819"/>
              <a:gd name="connsiteX10" fmla="*/ 5865779 w 5865779"/>
              <a:gd name="connsiteY10" fmla="*/ 3103353 h 3132819"/>
              <a:gd name="connsiteX11" fmla="*/ 5865779 w 5865779"/>
              <a:gd name="connsiteY11" fmla="*/ 3103353 h 313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5779" h="3132819">
                <a:moveTo>
                  <a:pt x="0" y="3113081"/>
                </a:moveTo>
                <a:cubicBezTo>
                  <a:pt x="307232" y="3138211"/>
                  <a:pt x="614464" y="3163341"/>
                  <a:pt x="856034" y="3025532"/>
                </a:cubicBezTo>
                <a:cubicBezTo>
                  <a:pt x="1097604" y="2887723"/>
                  <a:pt x="1295400" y="2539148"/>
                  <a:pt x="1449421" y="2286229"/>
                </a:cubicBezTo>
                <a:cubicBezTo>
                  <a:pt x="1603442" y="2033310"/>
                  <a:pt x="1658566" y="1780391"/>
                  <a:pt x="1780162" y="1508017"/>
                </a:cubicBezTo>
                <a:cubicBezTo>
                  <a:pt x="1901758" y="1235643"/>
                  <a:pt x="2018490" y="903281"/>
                  <a:pt x="2178996" y="651983"/>
                </a:cubicBezTo>
                <a:cubicBezTo>
                  <a:pt x="2339502" y="400685"/>
                  <a:pt x="2547026" y="-11120"/>
                  <a:pt x="2743200" y="229"/>
                </a:cubicBezTo>
                <a:cubicBezTo>
                  <a:pt x="2939374" y="11578"/>
                  <a:pt x="3184188" y="468778"/>
                  <a:pt x="3356043" y="720076"/>
                </a:cubicBezTo>
                <a:cubicBezTo>
                  <a:pt x="3527898" y="971374"/>
                  <a:pt x="3618689" y="1245370"/>
                  <a:pt x="3774332" y="1508017"/>
                </a:cubicBezTo>
                <a:cubicBezTo>
                  <a:pt x="3929975" y="1770664"/>
                  <a:pt x="4105073" y="2044659"/>
                  <a:pt x="4289898" y="2295957"/>
                </a:cubicBezTo>
                <a:cubicBezTo>
                  <a:pt x="4474724" y="2547255"/>
                  <a:pt x="4620638" y="2881238"/>
                  <a:pt x="4883285" y="3015804"/>
                </a:cubicBezTo>
                <a:cubicBezTo>
                  <a:pt x="5145932" y="3150370"/>
                  <a:pt x="5865779" y="3103353"/>
                  <a:pt x="5865779" y="3103353"/>
                </a:cubicBezTo>
                <a:lnTo>
                  <a:pt x="5865779" y="3103353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C:\Temp\Sherif\Sherif\DSC00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8" b="26039"/>
          <a:stretch>
            <a:fillRect/>
          </a:stretch>
        </p:blipFill>
        <p:spPr bwMode="auto">
          <a:xfrm>
            <a:off x="384175" y="1749425"/>
            <a:ext cx="839946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/>
          <p:cNvSpPr>
            <a:spLocks/>
          </p:cNvSpPr>
          <p:nvPr/>
        </p:nvSpPr>
        <p:spPr bwMode="auto">
          <a:xfrm>
            <a:off x="406400" y="2860675"/>
            <a:ext cx="8421688" cy="2509838"/>
          </a:xfrm>
          <a:custGeom>
            <a:avLst/>
            <a:gdLst>
              <a:gd name="T0" fmla="*/ 0 w 3813881"/>
              <a:gd name="T1" fmla="*/ 2387511 h 2510287"/>
              <a:gd name="T2" fmla="*/ 516929 w 3813881"/>
              <a:gd name="T3" fmla="*/ 2380891 h 2510287"/>
              <a:gd name="T4" fmla="*/ 859759 w 3813881"/>
              <a:gd name="T5" fmla="*/ 2475781 h 2510287"/>
              <a:gd name="T6" fmla="*/ 1221637 w 3813881"/>
              <a:gd name="T7" fmla="*/ 2432649 h 2510287"/>
              <a:gd name="T8" fmla="*/ 1602562 w 3813881"/>
              <a:gd name="T9" fmla="*/ 2467155 h 2510287"/>
              <a:gd name="T10" fmla="*/ 1926347 w 3813881"/>
              <a:gd name="T11" fmla="*/ 2294626 h 2510287"/>
              <a:gd name="T12" fmla="*/ 2326316 w 3813881"/>
              <a:gd name="T13" fmla="*/ 2225615 h 2510287"/>
              <a:gd name="T14" fmla="*/ 2669148 w 3813881"/>
              <a:gd name="T15" fmla="*/ 1984076 h 2510287"/>
              <a:gd name="T16" fmla="*/ 3050071 w 3813881"/>
              <a:gd name="T17" fmla="*/ 1768415 h 2510287"/>
              <a:gd name="T18" fmla="*/ 3411949 w 3813881"/>
              <a:gd name="T19" fmla="*/ 1466491 h 2510287"/>
              <a:gd name="T20" fmla="*/ 3773827 w 3813881"/>
              <a:gd name="T21" fmla="*/ 845389 h 2510287"/>
              <a:gd name="T22" fmla="*/ 4154750 w 3813881"/>
              <a:gd name="T23" fmla="*/ 0 h 2510287"/>
              <a:gd name="T24" fmla="*/ 4516628 w 3813881"/>
              <a:gd name="T25" fmla="*/ 707366 h 2510287"/>
              <a:gd name="T26" fmla="*/ 4878505 w 3813881"/>
              <a:gd name="T27" fmla="*/ 2009955 h 2510287"/>
              <a:gd name="T28" fmla="*/ 5278476 w 3813881"/>
              <a:gd name="T29" fmla="*/ 2510287 h 2510287"/>
              <a:gd name="T30" fmla="*/ 5545123 w 3813881"/>
              <a:gd name="T31" fmla="*/ 2337759 h 2510287"/>
              <a:gd name="T32" fmla="*/ 5964139 w 3813881"/>
              <a:gd name="T33" fmla="*/ 2173857 h 2510287"/>
              <a:gd name="T34" fmla="*/ 6306969 w 3813881"/>
              <a:gd name="T35" fmla="*/ 2182483 h 2510287"/>
              <a:gd name="T36" fmla="*/ 6687892 w 3813881"/>
              <a:gd name="T37" fmla="*/ 2182483 h 2510287"/>
              <a:gd name="T38" fmla="*/ 7068817 w 3813881"/>
              <a:gd name="T39" fmla="*/ 2268747 h 2510287"/>
              <a:gd name="T40" fmla="*/ 7430695 w 3813881"/>
              <a:gd name="T41" fmla="*/ 2286000 h 2510287"/>
              <a:gd name="T42" fmla="*/ 7792573 w 3813881"/>
              <a:gd name="T43" fmla="*/ 2156604 h 2510287"/>
              <a:gd name="T44" fmla="*/ 8135403 w 3813881"/>
              <a:gd name="T45" fmla="*/ 2061713 h 2510287"/>
              <a:gd name="T46" fmla="*/ 8420634 w 3813881"/>
              <a:gd name="T47" fmla="*/ 2327126 h 25102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813881" h="2510287">
                <a:moveTo>
                  <a:pt x="0" y="2387511"/>
                </a:moveTo>
                <a:lnTo>
                  <a:pt x="234128" y="2380891"/>
                </a:lnTo>
                <a:lnTo>
                  <a:pt x="389403" y="2475781"/>
                </a:lnTo>
                <a:lnTo>
                  <a:pt x="553305" y="2432649"/>
                </a:lnTo>
                <a:lnTo>
                  <a:pt x="725834" y="2467155"/>
                </a:lnTo>
                <a:lnTo>
                  <a:pt x="872483" y="2294626"/>
                </a:lnTo>
                <a:lnTo>
                  <a:pt x="1053637" y="2225615"/>
                </a:lnTo>
                <a:lnTo>
                  <a:pt x="1208913" y="1984076"/>
                </a:lnTo>
                <a:lnTo>
                  <a:pt x="1381441" y="1768415"/>
                </a:lnTo>
                <a:lnTo>
                  <a:pt x="1545343" y="1466491"/>
                </a:lnTo>
                <a:lnTo>
                  <a:pt x="1709245" y="845389"/>
                </a:lnTo>
                <a:lnTo>
                  <a:pt x="1881773" y="0"/>
                </a:lnTo>
                <a:lnTo>
                  <a:pt x="2045675" y="707366"/>
                </a:lnTo>
                <a:lnTo>
                  <a:pt x="2209577" y="2009955"/>
                </a:lnTo>
                <a:lnTo>
                  <a:pt x="2390732" y="2510287"/>
                </a:lnTo>
                <a:lnTo>
                  <a:pt x="2511502" y="2337759"/>
                </a:lnTo>
                <a:lnTo>
                  <a:pt x="2701283" y="2173857"/>
                </a:lnTo>
                <a:lnTo>
                  <a:pt x="2856558" y="2182483"/>
                </a:lnTo>
                <a:lnTo>
                  <a:pt x="3029086" y="2182483"/>
                </a:lnTo>
                <a:lnTo>
                  <a:pt x="3201615" y="2268747"/>
                </a:lnTo>
                <a:lnTo>
                  <a:pt x="3365517" y="2286000"/>
                </a:lnTo>
                <a:lnTo>
                  <a:pt x="3529419" y="2156604"/>
                </a:lnTo>
                <a:lnTo>
                  <a:pt x="3684694" y="2061713"/>
                </a:lnTo>
                <a:lnTo>
                  <a:pt x="3813881" y="2327126"/>
                </a:lnTo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96875" y="5457825"/>
            <a:ext cx="8399463" cy="280988"/>
            <a:chOff x="380942" y="5417002"/>
            <a:chExt cx="8399367" cy="280988"/>
          </a:xfrm>
        </p:grpSpPr>
        <p:cxnSp>
          <p:nvCxnSpPr>
            <p:cNvPr id="30735" name="Straight Connector 104"/>
            <p:cNvCxnSpPr>
              <a:cxnSpLocks noChangeShapeType="1"/>
            </p:cNvCxnSpPr>
            <p:nvPr/>
          </p:nvCxnSpPr>
          <p:spPr bwMode="auto">
            <a:xfrm>
              <a:off x="380942" y="5557496"/>
              <a:ext cx="8399367" cy="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6" name="AutoShape 43"/>
            <p:cNvSpPr>
              <a:spLocks noChangeArrowheads="1"/>
            </p:cNvSpPr>
            <p:nvPr/>
          </p:nvSpPr>
          <p:spPr bwMode="auto">
            <a:xfrm>
              <a:off x="933905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AutoShape 43"/>
            <p:cNvSpPr>
              <a:spLocks noChangeArrowheads="1"/>
            </p:cNvSpPr>
            <p:nvPr/>
          </p:nvSpPr>
          <p:spPr bwMode="auto">
            <a:xfrm>
              <a:off x="7635937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AutoShape 43"/>
            <p:cNvSpPr>
              <a:spLocks noChangeArrowheads="1"/>
            </p:cNvSpPr>
            <p:nvPr/>
          </p:nvSpPr>
          <p:spPr bwMode="auto">
            <a:xfrm>
              <a:off x="515028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AutoShape 43"/>
            <p:cNvSpPr>
              <a:spLocks noChangeArrowheads="1"/>
            </p:cNvSpPr>
            <p:nvPr/>
          </p:nvSpPr>
          <p:spPr bwMode="auto">
            <a:xfrm>
              <a:off x="1771659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AutoShape 43"/>
            <p:cNvSpPr>
              <a:spLocks noChangeArrowheads="1"/>
            </p:cNvSpPr>
            <p:nvPr/>
          </p:nvSpPr>
          <p:spPr bwMode="auto">
            <a:xfrm>
              <a:off x="2609413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AutoShape 43"/>
            <p:cNvSpPr>
              <a:spLocks noChangeArrowheads="1"/>
            </p:cNvSpPr>
            <p:nvPr/>
          </p:nvSpPr>
          <p:spPr bwMode="auto">
            <a:xfrm>
              <a:off x="3447167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AutoShape 43"/>
            <p:cNvSpPr>
              <a:spLocks noChangeArrowheads="1"/>
            </p:cNvSpPr>
            <p:nvPr/>
          </p:nvSpPr>
          <p:spPr bwMode="auto">
            <a:xfrm>
              <a:off x="4284921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AutoShape 43"/>
            <p:cNvSpPr>
              <a:spLocks noChangeArrowheads="1"/>
            </p:cNvSpPr>
            <p:nvPr/>
          </p:nvSpPr>
          <p:spPr bwMode="auto">
            <a:xfrm>
              <a:off x="5122675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AutoShape 43"/>
            <p:cNvSpPr>
              <a:spLocks noChangeArrowheads="1"/>
            </p:cNvSpPr>
            <p:nvPr/>
          </p:nvSpPr>
          <p:spPr bwMode="auto">
            <a:xfrm>
              <a:off x="5960429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AutoShape 43"/>
            <p:cNvSpPr>
              <a:spLocks noChangeArrowheads="1"/>
            </p:cNvSpPr>
            <p:nvPr/>
          </p:nvSpPr>
          <p:spPr bwMode="auto">
            <a:xfrm>
              <a:off x="6798183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AutoShape 43"/>
            <p:cNvSpPr>
              <a:spLocks noChangeArrowheads="1"/>
            </p:cNvSpPr>
            <p:nvPr/>
          </p:nvSpPr>
          <p:spPr bwMode="auto">
            <a:xfrm>
              <a:off x="2190536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AutoShape 43"/>
            <p:cNvSpPr>
              <a:spLocks noChangeArrowheads="1"/>
            </p:cNvSpPr>
            <p:nvPr/>
          </p:nvSpPr>
          <p:spPr bwMode="auto">
            <a:xfrm>
              <a:off x="8473694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AutoShape 43"/>
            <p:cNvSpPr>
              <a:spLocks noChangeArrowheads="1"/>
            </p:cNvSpPr>
            <p:nvPr/>
          </p:nvSpPr>
          <p:spPr bwMode="auto">
            <a:xfrm>
              <a:off x="1352782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AutoShape 43"/>
            <p:cNvSpPr>
              <a:spLocks noChangeArrowheads="1"/>
            </p:cNvSpPr>
            <p:nvPr/>
          </p:nvSpPr>
          <p:spPr bwMode="auto">
            <a:xfrm>
              <a:off x="3028290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AutoShape 43"/>
            <p:cNvSpPr>
              <a:spLocks noChangeArrowheads="1"/>
            </p:cNvSpPr>
            <p:nvPr/>
          </p:nvSpPr>
          <p:spPr bwMode="auto">
            <a:xfrm>
              <a:off x="3866044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AutoShape 43"/>
            <p:cNvSpPr>
              <a:spLocks noChangeArrowheads="1"/>
            </p:cNvSpPr>
            <p:nvPr/>
          </p:nvSpPr>
          <p:spPr bwMode="auto">
            <a:xfrm>
              <a:off x="4703798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AutoShape 43"/>
            <p:cNvSpPr>
              <a:spLocks noChangeArrowheads="1"/>
            </p:cNvSpPr>
            <p:nvPr/>
          </p:nvSpPr>
          <p:spPr bwMode="auto">
            <a:xfrm>
              <a:off x="5541552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AutoShape 43"/>
            <p:cNvSpPr>
              <a:spLocks noChangeArrowheads="1"/>
            </p:cNvSpPr>
            <p:nvPr/>
          </p:nvSpPr>
          <p:spPr bwMode="auto">
            <a:xfrm>
              <a:off x="6379306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AutoShape 43"/>
            <p:cNvSpPr>
              <a:spLocks noChangeArrowheads="1"/>
            </p:cNvSpPr>
            <p:nvPr/>
          </p:nvSpPr>
          <p:spPr bwMode="auto">
            <a:xfrm>
              <a:off x="7217060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AutoShape 43"/>
            <p:cNvSpPr>
              <a:spLocks noChangeArrowheads="1"/>
            </p:cNvSpPr>
            <p:nvPr/>
          </p:nvSpPr>
          <p:spPr bwMode="auto">
            <a:xfrm>
              <a:off x="8054814" y="5417002"/>
              <a:ext cx="228600" cy="280988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4010025" y="4100513"/>
            <a:ext cx="1065213" cy="0"/>
          </a:xfrm>
          <a:prstGeom prst="straightConnector1">
            <a:avLst/>
          </a:prstGeom>
          <a:noFill/>
          <a:ln w="57150" algn="ctr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010025" y="4100513"/>
            <a:ext cx="1066800" cy="1174750"/>
            <a:chOff x="3993640" y="3318962"/>
            <a:chExt cx="1066838" cy="1915796"/>
          </a:xfrm>
        </p:grpSpPr>
        <p:cxnSp>
          <p:nvCxnSpPr>
            <p:cNvPr id="30733" name="Straight Connector 21"/>
            <p:cNvCxnSpPr>
              <a:cxnSpLocks noChangeShapeType="1"/>
            </p:cNvCxnSpPr>
            <p:nvPr/>
          </p:nvCxnSpPr>
          <p:spPr bwMode="auto">
            <a:xfrm>
              <a:off x="3993640" y="3318962"/>
              <a:ext cx="0" cy="1869726"/>
            </a:xfrm>
            <a:prstGeom prst="line">
              <a:avLst/>
            </a:prstGeom>
            <a:noFill/>
            <a:ln w="57150" algn="ctr">
              <a:solidFill>
                <a:schemeClr val="accent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30734" name="Straight Connector 102"/>
            <p:cNvCxnSpPr>
              <a:cxnSpLocks noChangeShapeType="1"/>
            </p:cNvCxnSpPr>
            <p:nvPr/>
          </p:nvCxnSpPr>
          <p:spPr bwMode="auto">
            <a:xfrm>
              <a:off x="5060478" y="3365032"/>
              <a:ext cx="0" cy="1869726"/>
            </a:xfrm>
            <a:prstGeom prst="line">
              <a:avLst/>
            </a:prstGeom>
            <a:noFill/>
            <a:ln w="57150" algn="ctr">
              <a:solidFill>
                <a:schemeClr val="accent2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30732" name="Text Box 4"/>
          <p:cNvSpPr txBox="1">
            <a:spLocks noChangeArrowheads="1"/>
          </p:cNvSpPr>
          <p:nvPr/>
        </p:nvSpPr>
        <p:spPr bwMode="auto">
          <a:xfrm>
            <a:off x="0" y="4651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00"/>
                </a:solidFill>
                <a:latin typeface="Times New Roman" pitchFamily="18" charset="0"/>
              </a:rPr>
              <a:t>TRM Profiles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72857" y="3962401"/>
            <a:ext cx="1259456" cy="1848231"/>
            <a:chOff x="3272857" y="3962401"/>
            <a:chExt cx="1259456" cy="1848231"/>
          </a:xfrm>
        </p:grpSpPr>
        <p:sp>
          <p:nvSpPr>
            <p:cNvPr id="104" name="AutoShape 43"/>
            <p:cNvSpPr>
              <a:spLocks noChangeArrowheads="1"/>
            </p:cNvSpPr>
            <p:nvPr/>
          </p:nvSpPr>
          <p:spPr bwMode="auto">
            <a:xfrm>
              <a:off x="4303713" y="5528057"/>
              <a:ext cx="228600" cy="282575"/>
            </a:xfrm>
            <a:prstGeom prst="irregularSeal2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272857" y="3962401"/>
              <a:ext cx="1145156" cy="1590342"/>
              <a:chOff x="3272857" y="3962401"/>
              <a:chExt cx="1145156" cy="1590342"/>
            </a:xfrm>
          </p:grpSpPr>
          <p:cxnSp>
            <p:nvCxnSpPr>
              <p:cNvPr id="3" name="Straight Arrow Connector 2"/>
              <p:cNvCxnSpPr>
                <a:stCxn id="104" idx="0"/>
              </p:cNvCxnSpPr>
              <p:nvPr/>
            </p:nvCxnSpPr>
            <p:spPr>
              <a:xfrm flipV="1">
                <a:off x="4406604" y="5300850"/>
                <a:ext cx="11409" cy="251893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3272857" y="3962401"/>
                <a:ext cx="1133747" cy="1338449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143000"/>
            <a:ext cx="30638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Resolution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x~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/2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Beacon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890963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eacon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7325"/>
            <a:ext cx="3890963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eacon_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6213"/>
            <a:ext cx="3890963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7"/>
          <p:cNvGrpSpPr/>
          <p:nvPr/>
        </p:nvGrpSpPr>
        <p:grpSpPr>
          <a:xfrm>
            <a:off x="6258096" y="2118251"/>
            <a:ext cx="1328652" cy="320149"/>
            <a:chOff x="6291348" y="3124200"/>
            <a:chExt cx="1328652" cy="320149"/>
          </a:xfrm>
          <a:solidFill>
            <a:srgbClr val="FFFF00"/>
          </a:solidFill>
        </p:grpSpPr>
        <p:grpSp>
          <p:nvGrpSpPr>
            <p:cNvPr id="9" name="Group 27"/>
            <p:cNvGrpSpPr/>
            <p:nvPr/>
          </p:nvGrpSpPr>
          <p:grpSpPr>
            <a:xfrm>
              <a:off x="6316287" y="3124200"/>
              <a:ext cx="1295400" cy="76200"/>
              <a:chOff x="6316287" y="3124200"/>
              <a:chExt cx="1295400" cy="76200"/>
            </a:xfrm>
            <a:grpFill/>
          </p:grpSpPr>
          <p:sp>
            <p:nvSpPr>
              <p:cNvPr id="19" name="Isosceles Triangle 18"/>
              <p:cNvSpPr/>
              <p:nvPr/>
            </p:nvSpPr>
            <p:spPr>
              <a:xfrm flipV="1">
                <a:off x="6316287" y="3124200"/>
                <a:ext cx="76200" cy="76200"/>
              </a:xfrm>
              <a:prstGeom prst="triangl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flipV="1">
                <a:off x="6468687" y="3124200"/>
                <a:ext cx="76200" cy="76200"/>
              </a:xfrm>
              <a:prstGeom prst="triangl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flipV="1">
                <a:off x="6621087" y="3124200"/>
                <a:ext cx="76200" cy="76200"/>
              </a:xfrm>
              <a:prstGeom prst="triangl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flipV="1">
                <a:off x="6773487" y="3124200"/>
                <a:ext cx="76200" cy="76200"/>
              </a:xfrm>
              <a:prstGeom prst="triangl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flipV="1">
                <a:off x="6925887" y="3124200"/>
                <a:ext cx="76200" cy="76200"/>
              </a:xfrm>
              <a:prstGeom prst="triangl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flipV="1">
                <a:off x="7078287" y="3124200"/>
                <a:ext cx="76200" cy="76200"/>
              </a:xfrm>
              <a:prstGeom prst="triangl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flipV="1">
                <a:off x="7230687" y="3124200"/>
                <a:ext cx="76200" cy="76200"/>
              </a:xfrm>
              <a:prstGeom prst="triangl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flipV="1">
                <a:off x="7383087" y="3124200"/>
                <a:ext cx="76200" cy="76200"/>
              </a:xfrm>
              <a:prstGeom prst="triangl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flipV="1">
                <a:off x="7535487" y="3124200"/>
                <a:ext cx="76200" cy="76200"/>
              </a:xfrm>
              <a:prstGeom prst="triangl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>
              <a:off x="6291348" y="3352800"/>
              <a:ext cx="1328652" cy="0"/>
            </a:xfrm>
            <a:prstGeom prst="straightConnector1">
              <a:avLst/>
            </a:prstGeom>
            <a:grpFill/>
            <a:ln w="12700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913024" y="3259683"/>
              <a:ext cx="152400" cy="18466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7654925" y="2274888"/>
            <a:ext cx="152400" cy="1295400"/>
            <a:chOff x="6902138" y="3200400"/>
            <a:chExt cx="152400" cy="12954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967226" y="3200400"/>
              <a:ext cx="0" cy="129540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8" name="TextBox 32"/>
            <p:cNvSpPr txBox="1">
              <a:spLocks noChangeArrowheads="1"/>
            </p:cNvSpPr>
            <p:nvPr/>
          </p:nvSpPr>
          <p:spPr bwMode="auto">
            <a:xfrm>
              <a:off x="6902138" y="3788230"/>
              <a:ext cx="15240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</p:grpSp>
      <p:grpSp>
        <p:nvGrpSpPr>
          <p:cNvPr id="15" name="Group 38"/>
          <p:cNvGrpSpPr/>
          <p:nvPr/>
        </p:nvGrpSpPr>
        <p:grpSpPr>
          <a:xfrm>
            <a:off x="6740235" y="3429000"/>
            <a:ext cx="389313" cy="457200"/>
            <a:chOff x="6773487" y="4419600"/>
            <a:chExt cx="389313" cy="457200"/>
          </a:xfrm>
          <a:solidFill>
            <a:srgbClr val="FF0000"/>
          </a:solidFill>
        </p:grpSpPr>
        <p:sp>
          <p:nvSpPr>
            <p:cNvPr id="7" name="Oval 6"/>
            <p:cNvSpPr/>
            <p:nvPr/>
          </p:nvSpPr>
          <p:spPr>
            <a:xfrm>
              <a:off x="6781800" y="44196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44196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773487" y="4656513"/>
              <a:ext cx="389313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899565" y="4692134"/>
              <a:ext cx="2286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200" b="1" dirty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4106" name="Group 36"/>
          <p:cNvGrpSpPr>
            <a:grpSpLocks/>
          </p:cNvGrpSpPr>
          <p:nvPr/>
        </p:nvGrpSpPr>
        <p:grpSpPr bwMode="auto">
          <a:xfrm>
            <a:off x="5681663" y="2182813"/>
            <a:ext cx="3614737" cy="1627187"/>
            <a:chOff x="5715000" y="3172989"/>
            <a:chExt cx="3614652" cy="1627611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943595" y="3172989"/>
              <a:ext cx="3386057" cy="269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943595" y="3199983"/>
              <a:ext cx="0" cy="16006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715000" y="3809742"/>
              <a:ext cx="184146" cy="554182"/>
            </a:xfrm>
            <a:prstGeom prst="rect">
              <a:avLst/>
            </a:prstGeom>
            <a:noFill/>
          </p:spPr>
          <p:txBody>
            <a:bodyPr vert="vert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Depth</a:t>
              </a:r>
            </a:p>
          </p:txBody>
        </p:sp>
      </p:grpSp>
      <p:sp>
        <p:nvSpPr>
          <p:cNvPr id="4107" name="TextBox 40"/>
          <p:cNvSpPr txBox="1">
            <a:spLocks noChangeArrowheads="1"/>
          </p:cNvSpPr>
          <p:nvPr/>
        </p:nvSpPr>
        <p:spPr bwMode="auto">
          <a:xfrm>
            <a:off x="5019675" y="4408488"/>
            <a:ext cx="298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Rayleigh  Resolution:</a:t>
            </a:r>
          </a:p>
        </p:txBody>
      </p:sp>
      <p:sp>
        <p:nvSpPr>
          <p:cNvPr id="4108" name="TextBox 42"/>
          <p:cNvSpPr txBox="1">
            <a:spLocks noChangeArrowheads="1"/>
          </p:cNvSpPr>
          <p:nvPr/>
        </p:nvSpPr>
        <p:spPr bwMode="auto">
          <a:xfrm>
            <a:off x="5486400" y="5243513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Abbe Resolution:</a:t>
            </a:r>
          </a:p>
        </p:txBody>
      </p:sp>
      <p:sp>
        <p:nvSpPr>
          <p:cNvPr id="4109" name="TextBox 44"/>
          <p:cNvSpPr txBox="1">
            <a:spLocks noChangeArrowheads="1"/>
          </p:cNvSpPr>
          <p:nvPr/>
        </p:nvSpPr>
        <p:spPr bwMode="auto">
          <a:xfrm>
            <a:off x="5461000" y="6169025"/>
            <a:ext cx="2100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Super Resolution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110" name="Group 12"/>
          <p:cNvGrpSpPr>
            <a:grpSpLocks/>
          </p:cNvGrpSpPr>
          <p:nvPr/>
        </p:nvGrpSpPr>
        <p:grpSpPr bwMode="auto">
          <a:xfrm>
            <a:off x="6553200" y="3962400"/>
            <a:ext cx="2590800" cy="1154113"/>
            <a:chOff x="3692235" y="7086600"/>
            <a:chExt cx="2590800" cy="1154206"/>
          </a:xfrm>
        </p:grpSpPr>
        <p:sp>
          <p:nvSpPr>
            <p:cNvPr id="46" name="Title 1"/>
            <p:cNvSpPr txBox="1">
              <a:spLocks/>
            </p:cNvSpPr>
            <p:nvPr/>
          </p:nvSpPr>
          <p:spPr>
            <a:xfrm>
              <a:off x="3692235" y="7086600"/>
              <a:ext cx="2590800" cy="1143092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Times New Roman" pitchFamily="18" charset="0"/>
                </a:rPr>
                <a:t>D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itle 1"/>
            <p:cNvSpPr txBox="1">
              <a:spLocks/>
            </p:cNvSpPr>
            <p:nvPr/>
          </p:nvSpPr>
          <p:spPr>
            <a:xfrm>
              <a:off x="5028910" y="7162806"/>
              <a:ext cx="1069975" cy="68585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Times New Roman" pitchFamily="18" charset="0"/>
                </a:rPr>
                <a:t>l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itle 1"/>
            <p:cNvSpPr txBox="1">
              <a:spLocks/>
            </p:cNvSpPr>
            <p:nvPr/>
          </p:nvSpPr>
          <p:spPr>
            <a:xfrm>
              <a:off x="5098760" y="7516848"/>
              <a:ext cx="957263" cy="72395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327360" y="7712125"/>
              <a:ext cx="4635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1" name="Group 14"/>
          <p:cNvGrpSpPr>
            <a:grpSpLocks/>
          </p:cNvGrpSpPr>
          <p:nvPr/>
        </p:nvGrpSpPr>
        <p:grpSpPr bwMode="auto">
          <a:xfrm>
            <a:off x="6553200" y="4789488"/>
            <a:ext cx="2590800" cy="1154112"/>
            <a:chOff x="6660570" y="7086600"/>
            <a:chExt cx="2590800" cy="1154206"/>
          </a:xfrm>
        </p:grpSpPr>
        <p:sp>
          <p:nvSpPr>
            <p:cNvPr id="50" name="Title 1"/>
            <p:cNvSpPr txBox="1">
              <a:spLocks/>
            </p:cNvSpPr>
            <p:nvPr/>
          </p:nvSpPr>
          <p:spPr>
            <a:xfrm>
              <a:off x="6660570" y="7086600"/>
              <a:ext cx="2590800" cy="1143093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Times New Roman" pitchFamily="18" charset="0"/>
                </a:rPr>
                <a:t>D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7924220" y="7162806"/>
              <a:ext cx="1071563" cy="685856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Times New Roman" pitchFamily="18" charset="0"/>
                </a:rPr>
                <a:t>l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itle 1"/>
            <p:cNvSpPr txBox="1">
              <a:spLocks/>
            </p:cNvSpPr>
            <p:nvPr/>
          </p:nvSpPr>
          <p:spPr>
            <a:xfrm>
              <a:off x="7994070" y="7516847"/>
              <a:ext cx="957263" cy="723959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263945" y="7712126"/>
              <a:ext cx="3889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2" name="Group 54"/>
          <p:cNvGrpSpPr>
            <a:grpSpLocks/>
          </p:cNvGrpSpPr>
          <p:nvPr/>
        </p:nvGrpSpPr>
        <p:grpSpPr bwMode="auto">
          <a:xfrm>
            <a:off x="6650038" y="5741988"/>
            <a:ext cx="2590800" cy="1154112"/>
            <a:chOff x="6660570" y="7086600"/>
            <a:chExt cx="2590800" cy="1154206"/>
          </a:xfrm>
        </p:grpSpPr>
        <p:sp>
          <p:nvSpPr>
            <p:cNvPr id="56" name="Title 1"/>
            <p:cNvSpPr txBox="1">
              <a:spLocks/>
            </p:cNvSpPr>
            <p:nvPr/>
          </p:nvSpPr>
          <p:spPr>
            <a:xfrm>
              <a:off x="6660570" y="7086600"/>
              <a:ext cx="2590800" cy="1143093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Times New Roman" pitchFamily="18" charset="0"/>
                </a:rPr>
                <a:t>D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&lt;&lt;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itle 1"/>
            <p:cNvSpPr txBox="1">
              <a:spLocks/>
            </p:cNvSpPr>
            <p:nvPr/>
          </p:nvSpPr>
          <p:spPr>
            <a:xfrm>
              <a:off x="8054395" y="7162806"/>
              <a:ext cx="1069975" cy="685856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Times New Roman" pitchFamily="18" charset="0"/>
                </a:rPr>
                <a:t>l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8124245" y="7516847"/>
              <a:ext cx="957262" cy="723959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8352845" y="7712126"/>
              <a:ext cx="4635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953000" y="4024313"/>
            <a:ext cx="378618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14" name="Group 58"/>
          <p:cNvGrpSpPr>
            <a:grpSpLocks/>
          </p:cNvGrpSpPr>
          <p:nvPr/>
        </p:nvGrpSpPr>
        <p:grpSpPr bwMode="auto">
          <a:xfrm>
            <a:off x="6359525" y="1363663"/>
            <a:ext cx="1093788" cy="833437"/>
            <a:chOff x="1339432" y="2895604"/>
            <a:chExt cx="1094293" cy="3304528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1339432" y="2895604"/>
              <a:ext cx="794116" cy="3052754"/>
            </a:xfrm>
            <a:prstGeom prst="line">
              <a:avLst/>
            </a:prstGeom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3" idx="3"/>
            </p:cNvCxnSpPr>
            <p:nvPr/>
          </p:nvCxnSpPr>
          <p:spPr>
            <a:xfrm flipV="1">
              <a:off x="1911196" y="2908193"/>
              <a:ext cx="343058" cy="2977222"/>
            </a:xfrm>
            <a:prstGeom prst="line">
              <a:avLst/>
            </a:prstGeom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2320960" y="2971136"/>
              <a:ext cx="112765" cy="3228996"/>
            </a:xfrm>
            <a:prstGeom prst="line">
              <a:avLst/>
            </a:prstGeom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78"/>
          <p:cNvSpPr/>
          <p:nvPr/>
        </p:nvSpPr>
        <p:spPr>
          <a:xfrm>
            <a:off x="7966075" y="990600"/>
            <a:ext cx="1406525" cy="128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297574" y="1184275"/>
            <a:ext cx="27813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303838" y="4827588"/>
            <a:ext cx="378618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153" name="Group 91"/>
          <p:cNvGrpSpPr>
            <a:grpSpLocks/>
          </p:cNvGrpSpPr>
          <p:nvPr/>
        </p:nvGrpSpPr>
        <p:grpSpPr bwMode="auto">
          <a:xfrm>
            <a:off x="6213475" y="2057400"/>
            <a:ext cx="1022350" cy="1393825"/>
            <a:chOff x="6213765" y="2057400"/>
            <a:chExt cx="1021770" cy="1393918"/>
          </a:xfrm>
        </p:grpSpPr>
        <p:cxnSp>
          <p:nvCxnSpPr>
            <p:cNvPr id="85" name="Straight Arrow Connector 84"/>
            <p:cNvCxnSpPr>
              <a:stCxn id="83" idx="0"/>
              <a:endCxn id="7" idx="1"/>
            </p:cNvCxnSpPr>
            <p:nvPr/>
          </p:nvCxnSpPr>
          <p:spPr>
            <a:xfrm>
              <a:off x="6307375" y="2057400"/>
              <a:ext cx="463287" cy="139391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" idx="0"/>
            </p:cNvCxnSpPr>
            <p:nvPr/>
          </p:nvCxnSpPr>
          <p:spPr>
            <a:xfrm flipV="1">
              <a:off x="6824606" y="2209810"/>
              <a:ext cx="410929" cy="121928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5-Point Star 82"/>
            <p:cNvSpPr/>
            <p:nvPr/>
          </p:nvSpPr>
          <p:spPr>
            <a:xfrm>
              <a:off x="6213765" y="2057400"/>
              <a:ext cx="187219" cy="15717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154" name="Group 99"/>
          <p:cNvGrpSpPr>
            <a:grpSpLocks/>
          </p:cNvGrpSpPr>
          <p:nvPr/>
        </p:nvGrpSpPr>
        <p:grpSpPr bwMode="auto">
          <a:xfrm>
            <a:off x="1447800" y="4178300"/>
            <a:ext cx="228600" cy="546100"/>
            <a:chOff x="1447800" y="4178069"/>
            <a:chExt cx="228600" cy="546331"/>
          </a:xfrm>
        </p:grpSpPr>
        <p:sp>
          <p:nvSpPr>
            <p:cNvPr id="4123" name="TextBox 92"/>
            <p:cNvSpPr txBox="1">
              <a:spLocks noChangeArrowheads="1"/>
            </p:cNvSpPr>
            <p:nvPr/>
          </p:nvSpPr>
          <p:spPr bwMode="auto">
            <a:xfrm>
              <a:off x="1447800" y="4178069"/>
              <a:ext cx="2286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1200" b="1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1200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95" name="Straight Arrow Connector 94"/>
            <p:cNvCxnSpPr>
              <a:stCxn id="4123" idx="2"/>
            </p:cNvCxnSpPr>
            <p:nvPr/>
          </p:nvCxnSpPr>
          <p:spPr>
            <a:xfrm>
              <a:off x="1562100" y="4362297"/>
              <a:ext cx="114300" cy="3621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1562100" y="4362297"/>
              <a:ext cx="0" cy="3541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5294313" y="5943600"/>
            <a:ext cx="378618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33425" y="5162550"/>
            <a:ext cx="156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KAUST  yacht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181600" y="6019800"/>
            <a:ext cx="3962400" cy="8382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163" name="Group 5162"/>
          <p:cNvGrpSpPr/>
          <p:nvPr/>
        </p:nvGrpSpPr>
        <p:grpSpPr>
          <a:xfrm>
            <a:off x="5402692" y="2214563"/>
            <a:ext cx="1794743" cy="1288028"/>
            <a:chOff x="5402692" y="2214563"/>
            <a:chExt cx="1794743" cy="1288028"/>
          </a:xfrm>
        </p:grpSpPr>
        <p:sp>
          <p:nvSpPr>
            <p:cNvPr id="30" name="Oval 29"/>
            <p:cNvSpPr/>
            <p:nvPr/>
          </p:nvSpPr>
          <p:spPr>
            <a:xfrm>
              <a:off x="5402692" y="3355409"/>
              <a:ext cx="182562" cy="14718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60" name="Group 5159"/>
            <p:cNvGrpSpPr/>
            <p:nvPr/>
          </p:nvGrpSpPr>
          <p:grpSpPr>
            <a:xfrm>
              <a:off x="5558518" y="2214563"/>
              <a:ext cx="1638917" cy="1266474"/>
              <a:chOff x="5558518" y="2214563"/>
              <a:chExt cx="1638917" cy="1266474"/>
            </a:xfrm>
          </p:grpSpPr>
          <p:cxnSp>
            <p:nvCxnSpPr>
              <p:cNvPr id="28" name="Straight Arrow Connector 27"/>
              <p:cNvCxnSpPr>
                <a:stCxn id="83" idx="2"/>
                <a:endCxn id="30" idx="7"/>
              </p:cNvCxnSpPr>
              <p:nvPr/>
            </p:nvCxnSpPr>
            <p:spPr>
              <a:xfrm flipH="1">
                <a:off x="5558518" y="2214563"/>
                <a:ext cx="690733" cy="11624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2" name="Straight Arrow Connector 5151"/>
              <p:cNvCxnSpPr>
                <a:stCxn id="30" idx="5"/>
                <a:endCxn id="7" idx="1"/>
              </p:cNvCxnSpPr>
              <p:nvPr/>
            </p:nvCxnSpPr>
            <p:spPr>
              <a:xfrm flipV="1">
                <a:off x="5558518" y="3451318"/>
                <a:ext cx="1212348" cy="2971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7" idx="1"/>
              </p:cNvCxnSpPr>
              <p:nvPr/>
            </p:nvCxnSpPr>
            <p:spPr>
              <a:xfrm flipV="1">
                <a:off x="6770866" y="2253734"/>
                <a:ext cx="426569" cy="11975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0" grpId="0" animBg="1"/>
      <p:bldP spid="81" grpId="0" animBg="1"/>
      <p:bldP spid="103" grpId="0" animBg="1"/>
      <p:bldP spid="3" grpId="0"/>
      <p:bldP spid="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13" y="76200"/>
            <a:ext cx="8350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l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/4 Resolution (110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Hz)</a:t>
            </a:r>
          </a:p>
        </p:txBody>
      </p:sp>
      <p:pic>
        <p:nvPicPr>
          <p:cNvPr id="33795" name="Picture 84" descr="DSC0028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2057400"/>
            <a:ext cx="427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53"/>
          <p:cNvGrpSpPr>
            <a:grpSpLocks/>
          </p:cNvGrpSpPr>
          <p:nvPr/>
        </p:nvGrpSpPr>
        <p:grpSpPr bwMode="auto">
          <a:xfrm>
            <a:off x="228600" y="914400"/>
            <a:ext cx="2133600" cy="1600200"/>
            <a:chOff x="0" y="6858000"/>
            <a:chExt cx="2133600" cy="1600200"/>
          </a:xfrm>
        </p:grpSpPr>
        <p:pic>
          <p:nvPicPr>
            <p:cNvPr id="33821" name="Picture 85" descr="DSC0028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0"/>
              <a:ext cx="21336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35"/>
            <p:cNvSpPr/>
            <p:nvPr/>
          </p:nvSpPr>
          <p:spPr>
            <a:xfrm>
              <a:off x="990600" y="7543800"/>
              <a:ext cx="487363" cy="644525"/>
            </a:xfrm>
            <a:custGeom>
              <a:avLst/>
              <a:gdLst>
                <a:gd name="connsiteX0" fmla="*/ 0 w 5885234"/>
                <a:gd name="connsiteY0" fmla="*/ 3291256 h 3466362"/>
                <a:gd name="connsiteX1" fmla="*/ 612843 w 5885234"/>
                <a:gd name="connsiteY1" fmla="*/ 3398260 h 3466362"/>
                <a:gd name="connsiteX2" fmla="*/ 1089498 w 5885234"/>
                <a:gd name="connsiteY2" fmla="*/ 3086975 h 3466362"/>
                <a:gd name="connsiteX3" fmla="*/ 1673158 w 5885234"/>
                <a:gd name="connsiteY3" fmla="*/ 2649230 h 3466362"/>
                <a:gd name="connsiteX4" fmla="*/ 2120630 w 5885234"/>
                <a:gd name="connsiteY4" fmla="*/ 1948839 h 3466362"/>
                <a:gd name="connsiteX5" fmla="*/ 2402732 w 5885234"/>
                <a:gd name="connsiteY5" fmla="*/ 1034439 h 3466362"/>
                <a:gd name="connsiteX6" fmla="*/ 2616741 w 5885234"/>
                <a:gd name="connsiteY6" fmla="*/ 285409 h 3466362"/>
                <a:gd name="connsiteX7" fmla="*/ 2704290 w 5885234"/>
                <a:gd name="connsiteY7" fmla="*/ 22762 h 3466362"/>
                <a:gd name="connsiteX8" fmla="*/ 2918298 w 5885234"/>
                <a:gd name="connsiteY8" fmla="*/ 810703 h 3466362"/>
                <a:gd name="connsiteX9" fmla="*/ 3015575 w 5885234"/>
                <a:gd name="connsiteY9" fmla="*/ 1530549 h 3466362"/>
                <a:gd name="connsiteX10" fmla="*/ 3151762 w 5885234"/>
                <a:gd name="connsiteY10" fmla="*/ 2192030 h 3466362"/>
                <a:gd name="connsiteX11" fmla="*/ 3278222 w 5885234"/>
                <a:gd name="connsiteY11" fmla="*/ 3028609 h 3466362"/>
                <a:gd name="connsiteX12" fmla="*/ 3501958 w 5885234"/>
                <a:gd name="connsiteY12" fmla="*/ 3466354 h 3466362"/>
                <a:gd name="connsiteX13" fmla="*/ 4007796 w 5885234"/>
                <a:gd name="connsiteY13" fmla="*/ 3018881 h 3466362"/>
                <a:gd name="connsiteX14" fmla="*/ 4416358 w 5885234"/>
                <a:gd name="connsiteY14" fmla="*/ 2999426 h 3466362"/>
                <a:gd name="connsiteX15" fmla="*/ 4883285 w 5885234"/>
                <a:gd name="connsiteY15" fmla="*/ 2979971 h 3466362"/>
                <a:gd name="connsiteX16" fmla="*/ 5077839 w 5885234"/>
                <a:gd name="connsiteY16" fmla="*/ 3009154 h 3466362"/>
                <a:gd name="connsiteX17" fmla="*/ 5466945 w 5885234"/>
                <a:gd name="connsiteY17" fmla="*/ 3310711 h 3466362"/>
                <a:gd name="connsiteX18" fmla="*/ 5885234 w 5885234"/>
                <a:gd name="connsiteY18" fmla="*/ 3427443 h 346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85234" h="3466362">
                  <a:moveTo>
                    <a:pt x="0" y="3291256"/>
                  </a:moveTo>
                  <a:cubicBezTo>
                    <a:pt x="215630" y="3361781"/>
                    <a:pt x="431260" y="3432307"/>
                    <a:pt x="612843" y="3398260"/>
                  </a:cubicBezTo>
                  <a:cubicBezTo>
                    <a:pt x="794426" y="3364213"/>
                    <a:pt x="912779" y="3211813"/>
                    <a:pt x="1089498" y="3086975"/>
                  </a:cubicBezTo>
                  <a:cubicBezTo>
                    <a:pt x="1266217" y="2962137"/>
                    <a:pt x="1501303" y="2838919"/>
                    <a:pt x="1673158" y="2649230"/>
                  </a:cubicBezTo>
                  <a:cubicBezTo>
                    <a:pt x="1845013" y="2459541"/>
                    <a:pt x="1999034" y="2217971"/>
                    <a:pt x="2120630" y="1948839"/>
                  </a:cubicBezTo>
                  <a:cubicBezTo>
                    <a:pt x="2242226" y="1679707"/>
                    <a:pt x="2320047" y="1311677"/>
                    <a:pt x="2402732" y="1034439"/>
                  </a:cubicBezTo>
                  <a:cubicBezTo>
                    <a:pt x="2485417" y="757201"/>
                    <a:pt x="2566481" y="454022"/>
                    <a:pt x="2616741" y="285409"/>
                  </a:cubicBezTo>
                  <a:cubicBezTo>
                    <a:pt x="2667001" y="116796"/>
                    <a:pt x="2654031" y="-64787"/>
                    <a:pt x="2704290" y="22762"/>
                  </a:cubicBezTo>
                  <a:cubicBezTo>
                    <a:pt x="2754549" y="110311"/>
                    <a:pt x="2866417" y="559405"/>
                    <a:pt x="2918298" y="810703"/>
                  </a:cubicBezTo>
                  <a:cubicBezTo>
                    <a:pt x="2970179" y="1062001"/>
                    <a:pt x="2976664" y="1300328"/>
                    <a:pt x="3015575" y="1530549"/>
                  </a:cubicBezTo>
                  <a:cubicBezTo>
                    <a:pt x="3054486" y="1760770"/>
                    <a:pt x="3107987" y="1942353"/>
                    <a:pt x="3151762" y="2192030"/>
                  </a:cubicBezTo>
                  <a:cubicBezTo>
                    <a:pt x="3195537" y="2441707"/>
                    <a:pt x="3219856" y="2816222"/>
                    <a:pt x="3278222" y="3028609"/>
                  </a:cubicBezTo>
                  <a:cubicBezTo>
                    <a:pt x="3336588" y="3240996"/>
                    <a:pt x="3380362" y="3467975"/>
                    <a:pt x="3501958" y="3466354"/>
                  </a:cubicBezTo>
                  <a:cubicBezTo>
                    <a:pt x="3623554" y="3464733"/>
                    <a:pt x="3855396" y="3096702"/>
                    <a:pt x="4007796" y="3018881"/>
                  </a:cubicBezTo>
                  <a:cubicBezTo>
                    <a:pt x="4160196" y="2941060"/>
                    <a:pt x="4416358" y="2999426"/>
                    <a:pt x="4416358" y="2999426"/>
                  </a:cubicBezTo>
                  <a:cubicBezTo>
                    <a:pt x="4562273" y="2992941"/>
                    <a:pt x="4773038" y="2978350"/>
                    <a:pt x="4883285" y="2979971"/>
                  </a:cubicBezTo>
                  <a:cubicBezTo>
                    <a:pt x="4993532" y="2981592"/>
                    <a:pt x="4980562" y="2954031"/>
                    <a:pt x="5077839" y="3009154"/>
                  </a:cubicBezTo>
                  <a:cubicBezTo>
                    <a:pt x="5175116" y="3064277"/>
                    <a:pt x="5332379" y="3240996"/>
                    <a:pt x="5466945" y="3310711"/>
                  </a:cubicBezTo>
                  <a:cubicBezTo>
                    <a:pt x="5601511" y="3380426"/>
                    <a:pt x="5743372" y="3403934"/>
                    <a:pt x="5885234" y="3427443"/>
                  </a:cubicBezTo>
                </a:path>
              </a:pathLst>
            </a:cu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90600" y="7543800"/>
              <a:ext cx="461963" cy="646113"/>
            </a:xfrm>
            <a:custGeom>
              <a:avLst/>
              <a:gdLst>
                <a:gd name="connsiteX0" fmla="*/ 0 w 5865779"/>
                <a:gd name="connsiteY0" fmla="*/ 3113081 h 3132819"/>
                <a:gd name="connsiteX1" fmla="*/ 856034 w 5865779"/>
                <a:gd name="connsiteY1" fmla="*/ 3025532 h 3132819"/>
                <a:gd name="connsiteX2" fmla="*/ 1449421 w 5865779"/>
                <a:gd name="connsiteY2" fmla="*/ 2286229 h 3132819"/>
                <a:gd name="connsiteX3" fmla="*/ 1780162 w 5865779"/>
                <a:gd name="connsiteY3" fmla="*/ 1508017 h 3132819"/>
                <a:gd name="connsiteX4" fmla="*/ 2178996 w 5865779"/>
                <a:gd name="connsiteY4" fmla="*/ 651983 h 3132819"/>
                <a:gd name="connsiteX5" fmla="*/ 2743200 w 5865779"/>
                <a:gd name="connsiteY5" fmla="*/ 229 h 3132819"/>
                <a:gd name="connsiteX6" fmla="*/ 3356043 w 5865779"/>
                <a:gd name="connsiteY6" fmla="*/ 720076 h 3132819"/>
                <a:gd name="connsiteX7" fmla="*/ 3774332 w 5865779"/>
                <a:gd name="connsiteY7" fmla="*/ 1508017 h 3132819"/>
                <a:gd name="connsiteX8" fmla="*/ 4289898 w 5865779"/>
                <a:gd name="connsiteY8" fmla="*/ 2295957 h 3132819"/>
                <a:gd name="connsiteX9" fmla="*/ 4883285 w 5865779"/>
                <a:gd name="connsiteY9" fmla="*/ 3015804 h 3132819"/>
                <a:gd name="connsiteX10" fmla="*/ 5865779 w 5865779"/>
                <a:gd name="connsiteY10" fmla="*/ 3103353 h 3132819"/>
                <a:gd name="connsiteX11" fmla="*/ 5865779 w 5865779"/>
                <a:gd name="connsiteY11" fmla="*/ 3103353 h 313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65779" h="3132819">
                  <a:moveTo>
                    <a:pt x="0" y="3113081"/>
                  </a:moveTo>
                  <a:cubicBezTo>
                    <a:pt x="307232" y="3138211"/>
                    <a:pt x="614464" y="3163341"/>
                    <a:pt x="856034" y="3025532"/>
                  </a:cubicBezTo>
                  <a:cubicBezTo>
                    <a:pt x="1097604" y="2887723"/>
                    <a:pt x="1295400" y="2539148"/>
                    <a:pt x="1449421" y="2286229"/>
                  </a:cubicBezTo>
                  <a:cubicBezTo>
                    <a:pt x="1603442" y="2033310"/>
                    <a:pt x="1658566" y="1780391"/>
                    <a:pt x="1780162" y="1508017"/>
                  </a:cubicBezTo>
                  <a:cubicBezTo>
                    <a:pt x="1901758" y="1235643"/>
                    <a:pt x="2018490" y="903281"/>
                    <a:pt x="2178996" y="651983"/>
                  </a:cubicBezTo>
                  <a:cubicBezTo>
                    <a:pt x="2339502" y="400685"/>
                    <a:pt x="2547026" y="-11120"/>
                    <a:pt x="2743200" y="229"/>
                  </a:cubicBezTo>
                  <a:cubicBezTo>
                    <a:pt x="2939374" y="11578"/>
                    <a:pt x="3184188" y="468778"/>
                    <a:pt x="3356043" y="720076"/>
                  </a:cubicBezTo>
                  <a:cubicBezTo>
                    <a:pt x="3527898" y="971374"/>
                    <a:pt x="3618689" y="1245370"/>
                    <a:pt x="3774332" y="1508017"/>
                  </a:cubicBezTo>
                  <a:cubicBezTo>
                    <a:pt x="3929975" y="1770664"/>
                    <a:pt x="4105073" y="2044659"/>
                    <a:pt x="4289898" y="2295957"/>
                  </a:cubicBezTo>
                  <a:cubicBezTo>
                    <a:pt x="4474724" y="2547255"/>
                    <a:pt x="4620638" y="2881238"/>
                    <a:pt x="4883285" y="3015804"/>
                  </a:cubicBezTo>
                  <a:cubicBezTo>
                    <a:pt x="5145932" y="3150370"/>
                    <a:pt x="5865779" y="3103353"/>
                    <a:pt x="5865779" y="3103353"/>
                  </a:cubicBezTo>
                  <a:lnTo>
                    <a:pt x="5865779" y="3103353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33824" name="Group 17"/>
            <p:cNvGrpSpPr>
              <a:grpSpLocks/>
            </p:cNvGrpSpPr>
            <p:nvPr/>
          </p:nvGrpSpPr>
          <p:grpSpPr bwMode="auto">
            <a:xfrm>
              <a:off x="76200" y="8153400"/>
              <a:ext cx="1905000" cy="152400"/>
              <a:chOff x="2819400" y="6324600"/>
              <a:chExt cx="4724400" cy="2286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2819400" y="6400800"/>
                <a:ext cx="4570858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5-Point Star 41"/>
              <p:cNvSpPr/>
              <p:nvPr/>
            </p:nvSpPr>
            <p:spPr>
              <a:xfrm>
                <a:off x="3122550" y="6324600"/>
                <a:ext cx="228346" cy="228600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/>
            </p:nvSpPr>
            <p:spPr>
              <a:xfrm>
                <a:off x="3504438" y="6324600"/>
                <a:ext cx="228346" cy="228600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/>
            </p:nvSpPr>
            <p:spPr>
              <a:xfrm>
                <a:off x="3886328" y="6324600"/>
                <a:ext cx="228346" cy="228600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/>
            </p:nvSpPr>
            <p:spPr>
              <a:xfrm>
                <a:off x="4268216" y="6324600"/>
                <a:ext cx="228346" cy="228600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/>
            </p:nvSpPr>
            <p:spPr>
              <a:xfrm>
                <a:off x="4650106" y="6324600"/>
                <a:ext cx="228346" cy="228600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/>
            </p:nvSpPr>
            <p:spPr>
              <a:xfrm>
                <a:off x="5028058" y="6324600"/>
                <a:ext cx="228346" cy="228600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/>
            </p:nvSpPr>
            <p:spPr>
              <a:xfrm>
                <a:off x="5409946" y="6324600"/>
                <a:ext cx="228346" cy="228600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/>
            </p:nvSpPr>
            <p:spPr>
              <a:xfrm>
                <a:off x="5791836" y="6324600"/>
                <a:ext cx="228346" cy="228600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/>
            </p:nvSpPr>
            <p:spPr>
              <a:xfrm>
                <a:off x="6173724" y="6324600"/>
                <a:ext cx="228346" cy="228600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/>
            </p:nvSpPr>
            <p:spPr>
              <a:xfrm>
                <a:off x="6551676" y="6324600"/>
                <a:ext cx="228346" cy="228600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/>
            </p:nvSpPr>
            <p:spPr>
              <a:xfrm>
                <a:off x="6933566" y="6324600"/>
                <a:ext cx="228346" cy="228600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/>
            </p:nvSpPr>
            <p:spPr>
              <a:xfrm>
                <a:off x="7315454" y="6324600"/>
                <a:ext cx="228346" cy="228600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666875" y="866775"/>
            <a:ext cx="6648450" cy="2155825"/>
            <a:chOff x="1666875" y="866775"/>
            <a:chExt cx="6648450" cy="2155825"/>
          </a:xfrm>
        </p:grpSpPr>
        <p:sp>
          <p:nvSpPr>
            <p:cNvPr id="33819" name="Freeform 4"/>
            <p:cNvSpPr>
              <a:spLocks/>
            </p:cNvSpPr>
            <p:nvPr/>
          </p:nvSpPr>
          <p:spPr bwMode="auto">
            <a:xfrm>
              <a:off x="1666875" y="866775"/>
              <a:ext cx="6648450" cy="2155825"/>
            </a:xfrm>
            <a:custGeom>
              <a:avLst/>
              <a:gdLst>
                <a:gd name="T0" fmla="*/ 0 w 6496050"/>
                <a:gd name="T1" fmla="*/ 31399 h 3652837"/>
                <a:gd name="T2" fmla="*/ 363803 w 6496050"/>
                <a:gd name="T3" fmla="*/ 30324 h 3652837"/>
                <a:gd name="T4" fmla="*/ 633722 w 6496050"/>
                <a:gd name="T5" fmla="*/ 30820 h 3652837"/>
                <a:gd name="T6" fmla="*/ 950586 w 6496050"/>
                <a:gd name="T7" fmla="*/ 30654 h 3652837"/>
                <a:gd name="T8" fmla="*/ 1361329 w 6496050"/>
                <a:gd name="T9" fmla="*/ 29993 h 3652837"/>
                <a:gd name="T10" fmla="*/ 2182821 w 6496050"/>
                <a:gd name="T11" fmla="*/ 21388 h 3652837"/>
                <a:gd name="T12" fmla="*/ 3121667 w 6496050"/>
                <a:gd name="T13" fmla="*/ 7322 h 3652837"/>
                <a:gd name="T14" fmla="*/ 3814063 w 6496050"/>
                <a:gd name="T15" fmla="*/ 621 h 3652837"/>
                <a:gd name="T16" fmla="*/ 4213075 w 6496050"/>
                <a:gd name="T17" fmla="*/ 3599 h 3652837"/>
                <a:gd name="T18" fmla="*/ 4553410 w 6496050"/>
                <a:gd name="T19" fmla="*/ 9391 h 3652837"/>
                <a:gd name="T20" fmla="*/ 4823326 w 6496050"/>
                <a:gd name="T21" fmla="*/ 15513 h 3652837"/>
                <a:gd name="T22" fmla="*/ 5175390 w 6496050"/>
                <a:gd name="T23" fmla="*/ 17582 h 3652837"/>
                <a:gd name="T24" fmla="*/ 5597881 w 6496050"/>
                <a:gd name="T25" fmla="*/ 21471 h 3652837"/>
                <a:gd name="T26" fmla="*/ 6208126 w 6496050"/>
                <a:gd name="T27" fmla="*/ 27842 h 3652837"/>
                <a:gd name="T28" fmla="*/ 6677543 w 6496050"/>
                <a:gd name="T29" fmla="*/ 29910 h 3652837"/>
                <a:gd name="T30" fmla="*/ 7416895 w 6496050"/>
                <a:gd name="T31" fmla="*/ 30572 h 3652837"/>
                <a:gd name="T32" fmla="*/ 8003667 w 6496050"/>
                <a:gd name="T33" fmla="*/ 31730 h 36528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96050"/>
                <a:gd name="T52" fmla="*/ 0 h 3652837"/>
                <a:gd name="T53" fmla="*/ 6496050 w 6496050"/>
                <a:gd name="T54" fmla="*/ 3652837 h 36528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96050" h="3652837">
                  <a:moveTo>
                    <a:pt x="0" y="3614737"/>
                  </a:moveTo>
                  <a:cubicBezTo>
                    <a:pt x="104775" y="3558380"/>
                    <a:pt x="209550" y="3502024"/>
                    <a:pt x="295275" y="3490912"/>
                  </a:cubicBezTo>
                  <a:cubicBezTo>
                    <a:pt x="381000" y="3479800"/>
                    <a:pt x="434975" y="3541712"/>
                    <a:pt x="514350" y="3548062"/>
                  </a:cubicBezTo>
                  <a:cubicBezTo>
                    <a:pt x="593725" y="3554412"/>
                    <a:pt x="673100" y="3544887"/>
                    <a:pt x="771525" y="3529012"/>
                  </a:cubicBezTo>
                  <a:cubicBezTo>
                    <a:pt x="869950" y="3513137"/>
                    <a:pt x="938213" y="3630612"/>
                    <a:pt x="1104900" y="3452812"/>
                  </a:cubicBezTo>
                  <a:cubicBezTo>
                    <a:pt x="1271587" y="3275012"/>
                    <a:pt x="1533525" y="2897187"/>
                    <a:pt x="1771650" y="2462212"/>
                  </a:cubicBezTo>
                  <a:cubicBezTo>
                    <a:pt x="2009775" y="2027237"/>
                    <a:pt x="2312987" y="1241425"/>
                    <a:pt x="2533650" y="842962"/>
                  </a:cubicBezTo>
                  <a:cubicBezTo>
                    <a:pt x="2754313" y="444499"/>
                    <a:pt x="2947988" y="142874"/>
                    <a:pt x="3095625" y="71437"/>
                  </a:cubicBezTo>
                  <a:cubicBezTo>
                    <a:pt x="3243262" y="0"/>
                    <a:pt x="3319463" y="246062"/>
                    <a:pt x="3419475" y="414337"/>
                  </a:cubicBezTo>
                  <a:cubicBezTo>
                    <a:pt x="3519488" y="582612"/>
                    <a:pt x="3613150" y="852487"/>
                    <a:pt x="3695700" y="1081087"/>
                  </a:cubicBezTo>
                  <a:cubicBezTo>
                    <a:pt x="3778250" y="1309687"/>
                    <a:pt x="3830638" y="1628775"/>
                    <a:pt x="3914775" y="1785937"/>
                  </a:cubicBezTo>
                  <a:cubicBezTo>
                    <a:pt x="3998913" y="1943100"/>
                    <a:pt x="4095750" y="1909762"/>
                    <a:pt x="4200525" y="2024062"/>
                  </a:cubicBezTo>
                  <a:cubicBezTo>
                    <a:pt x="4305300" y="2138362"/>
                    <a:pt x="4403725" y="2274887"/>
                    <a:pt x="4543425" y="2471737"/>
                  </a:cubicBezTo>
                  <a:cubicBezTo>
                    <a:pt x="4683125" y="2668587"/>
                    <a:pt x="4892675" y="3043237"/>
                    <a:pt x="5038725" y="3205162"/>
                  </a:cubicBezTo>
                  <a:cubicBezTo>
                    <a:pt x="5184775" y="3367087"/>
                    <a:pt x="5256213" y="3390900"/>
                    <a:pt x="5419725" y="3443287"/>
                  </a:cubicBezTo>
                  <a:cubicBezTo>
                    <a:pt x="5583237" y="3495674"/>
                    <a:pt x="5840413" y="3484562"/>
                    <a:pt x="6019800" y="3519487"/>
                  </a:cubicBezTo>
                  <a:cubicBezTo>
                    <a:pt x="6199187" y="3554412"/>
                    <a:pt x="6496050" y="3652837"/>
                    <a:pt x="6496050" y="3652837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TextBox 54"/>
            <p:cNvSpPr txBox="1">
              <a:spLocks noChangeArrowheads="1"/>
            </p:cNvSpPr>
            <p:nvPr/>
          </p:nvSpPr>
          <p:spPr bwMode="auto">
            <a:xfrm>
              <a:off x="5791200" y="1752600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w/o scatterer</a:t>
              </a:r>
            </a:p>
          </p:txBody>
        </p:sp>
      </p:grp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790700" y="881063"/>
            <a:ext cx="6515100" cy="2290762"/>
            <a:chOff x="1790700" y="880383"/>
            <a:chExt cx="6515100" cy="2291442"/>
          </a:xfrm>
        </p:grpSpPr>
        <p:sp>
          <p:nvSpPr>
            <p:cNvPr id="33814" name="Freeform 3"/>
            <p:cNvSpPr>
              <a:spLocks/>
            </p:cNvSpPr>
            <p:nvPr/>
          </p:nvSpPr>
          <p:spPr bwMode="auto">
            <a:xfrm>
              <a:off x="1790700" y="880383"/>
              <a:ext cx="6515100" cy="2276475"/>
            </a:xfrm>
            <a:custGeom>
              <a:avLst/>
              <a:gdLst>
                <a:gd name="T0" fmla="*/ 0 w 6381750"/>
                <a:gd name="T1" fmla="*/ 25090 h 3952875"/>
                <a:gd name="T2" fmla="*/ 332733 w 6381750"/>
                <a:gd name="T3" fmla="*/ 25488 h 3952875"/>
                <a:gd name="T4" fmla="*/ 573678 w 6381750"/>
                <a:gd name="T5" fmla="*/ 25754 h 3952875"/>
                <a:gd name="T6" fmla="*/ 883464 w 6381750"/>
                <a:gd name="T7" fmla="*/ 25488 h 3952875"/>
                <a:gd name="T8" fmla="*/ 1204722 w 6381750"/>
                <a:gd name="T9" fmla="*/ 26019 h 3952875"/>
                <a:gd name="T10" fmla="*/ 1548928 w 6381750"/>
                <a:gd name="T11" fmla="*/ 23962 h 3952875"/>
                <a:gd name="T12" fmla="*/ 1927557 w 6381750"/>
                <a:gd name="T13" fmla="*/ 21971 h 3952875"/>
                <a:gd name="T14" fmla="*/ 2397969 w 6381750"/>
                <a:gd name="T15" fmla="*/ 19847 h 3952875"/>
                <a:gd name="T16" fmla="*/ 2627438 w 6381750"/>
                <a:gd name="T17" fmla="*/ 18253 h 3952875"/>
                <a:gd name="T18" fmla="*/ 3097854 w 6381750"/>
                <a:gd name="T19" fmla="*/ 11948 h 3952875"/>
                <a:gd name="T20" fmla="*/ 3384691 w 6381750"/>
                <a:gd name="T21" fmla="*/ 5377 h 3952875"/>
                <a:gd name="T22" fmla="*/ 3637111 w 6381750"/>
                <a:gd name="T23" fmla="*/ 66 h 3952875"/>
                <a:gd name="T24" fmla="*/ 3923951 w 6381750"/>
                <a:gd name="T25" fmla="*/ 5775 h 3952875"/>
                <a:gd name="T26" fmla="*/ 4279626 w 6381750"/>
                <a:gd name="T27" fmla="*/ 21041 h 3952875"/>
                <a:gd name="T28" fmla="*/ 4658251 w 6381750"/>
                <a:gd name="T29" fmla="*/ 26750 h 3952875"/>
                <a:gd name="T30" fmla="*/ 4876252 w 6381750"/>
                <a:gd name="T31" fmla="*/ 25821 h 3952875"/>
                <a:gd name="T32" fmla="*/ 5140144 w 6381750"/>
                <a:gd name="T33" fmla="*/ 24028 h 3952875"/>
                <a:gd name="T34" fmla="*/ 5312241 w 6381750"/>
                <a:gd name="T35" fmla="*/ 23099 h 3952875"/>
                <a:gd name="T36" fmla="*/ 5392559 w 6381750"/>
                <a:gd name="T37" fmla="*/ 22767 h 3952875"/>
                <a:gd name="T38" fmla="*/ 5690866 w 6381750"/>
                <a:gd name="T39" fmla="*/ 22900 h 3952875"/>
                <a:gd name="T40" fmla="*/ 6126863 w 6381750"/>
                <a:gd name="T41" fmla="*/ 23099 h 3952875"/>
                <a:gd name="T42" fmla="*/ 6700538 w 6381750"/>
                <a:gd name="T43" fmla="*/ 22833 h 3952875"/>
                <a:gd name="T44" fmla="*/ 6964430 w 6381750"/>
                <a:gd name="T45" fmla="*/ 24360 h 3952875"/>
                <a:gd name="T46" fmla="*/ 7354531 w 6381750"/>
                <a:gd name="T47" fmla="*/ 25954 h 3952875"/>
                <a:gd name="T48" fmla="*/ 7687261 w 6381750"/>
                <a:gd name="T49" fmla="*/ 26285 h 39528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81750"/>
                <a:gd name="T76" fmla="*/ 0 h 3952875"/>
                <a:gd name="T77" fmla="*/ 6381750 w 6381750"/>
                <a:gd name="T78" fmla="*/ 3952875 h 39528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81750" h="3952875">
                  <a:moveTo>
                    <a:pt x="0" y="3600450"/>
                  </a:moveTo>
                  <a:lnTo>
                    <a:pt x="276225" y="3657600"/>
                  </a:lnTo>
                  <a:cubicBezTo>
                    <a:pt x="355600" y="3673475"/>
                    <a:pt x="400050" y="3695700"/>
                    <a:pt x="476250" y="3695700"/>
                  </a:cubicBezTo>
                  <a:cubicBezTo>
                    <a:pt x="552450" y="3695700"/>
                    <a:pt x="646113" y="3651250"/>
                    <a:pt x="733425" y="3657600"/>
                  </a:cubicBezTo>
                  <a:cubicBezTo>
                    <a:pt x="820738" y="3663950"/>
                    <a:pt x="908050" y="3770312"/>
                    <a:pt x="1000125" y="3733800"/>
                  </a:cubicBezTo>
                  <a:cubicBezTo>
                    <a:pt x="1092200" y="3697288"/>
                    <a:pt x="1185863" y="3535362"/>
                    <a:pt x="1285875" y="3438525"/>
                  </a:cubicBezTo>
                  <a:cubicBezTo>
                    <a:pt x="1385887" y="3341688"/>
                    <a:pt x="1482725" y="3251200"/>
                    <a:pt x="1600200" y="3152775"/>
                  </a:cubicBezTo>
                  <a:cubicBezTo>
                    <a:pt x="1717675" y="3054350"/>
                    <a:pt x="1893888" y="2936875"/>
                    <a:pt x="1990725" y="2847975"/>
                  </a:cubicBezTo>
                  <a:cubicBezTo>
                    <a:pt x="2087562" y="2759075"/>
                    <a:pt x="2084388" y="2808287"/>
                    <a:pt x="2181225" y="2619375"/>
                  </a:cubicBezTo>
                  <a:cubicBezTo>
                    <a:pt x="2278062" y="2430463"/>
                    <a:pt x="2466975" y="2022475"/>
                    <a:pt x="2571750" y="1714500"/>
                  </a:cubicBezTo>
                  <a:cubicBezTo>
                    <a:pt x="2676525" y="1406525"/>
                    <a:pt x="2735263" y="1055687"/>
                    <a:pt x="2809875" y="771525"/>
                  </a:cubicBezTo>
                  <a:cubicBezTo>
                    <a:pt x="2884487" y="487363"/>
                    <a:pt x="2944813" y="0"/>
                    <a:pt x="3019425" y="9525"/>
                  </a:cubicBezTo>
                  <a:cubicBezTo>
                    <a:pt x="3094037" y="19050"/>
                    <a:pt x="3168650" y="327025"/>
                    <a:pt x="3257550" y="828675"/>
                  </a:cubicBezTo>
                  <a:cubicBezTo>
                    <a:pt x="3346450" y="1330325"/>
                    <a:pt x="3451225" y="2517775"/>
                    <a:pt x="3552825" y="3019425"/>
                  </a:cubicBezTo>
                  <a:cubicBezTo>
                    <a:pt x="3654425" y="3521075"/>
                    <a:pt x="3784600" y="3724275"/>
                    <a:pt x="3867150" y="3838575"/>
                  </a:cubicBezTo>
                  <a:cubicBezTo>
                    <a:pt x="3949700" y="3952875"/>
                    <a:pt x="3981450" y="3770312"/>
                    <a:pt x="4048125" y="3705225"/>
                  </a:cubicBezTo>
                  <a:cubicBezTo>
                    <a:pt x="4114800" y="3640138"/>
                    <a:pt x="4206875" y="3513137"/>
                    <a:pt x="4267200" y="3448050"/>
                  </a:cubicBezTo>
                  <a:cubicBezTo>
                    <a:pt x="4327525" y="3382963"/>
                    <a:pt x="4375150" y="3344863"/>
                    <a:pt x="4410075" y="3314700"/>
                  </a:cubicBezTo>
                  <a:cubicBezTo>
                    <a:pt x="4445000" y="3284538"/>
                    <a:pt x="4424363" y="3271837"/>
                    <a:pt x="4476750" y="3267075"/>
                  </a:cubicBezTo>
                  <a:cubicBezTo>
                    <a:pt x="4529137" y="3262313"/>
                    <a:pt x="4724400" y="3286125"/>
                    <a:pt x="4724400" y="3286125"/>
                  </a:cubicBezTo>
                  <a:cubicBezTo>
                    <a:pt x="4826000" y="3294063"/>
                    <a:pt x="4946650" y="3316288"/>
                    <a:pt x="5086350" y="3314700"/>
                  </a:cubicBezTo>
                  <a:cubicBezTo>
                    <a:pt x="5226050" y="3313113"/>
                    <a:pt x="5446713" y="3246438"/>
                    <a:pt x="5562600" y="3276600"/>
                  </a:cubicBezTo>
                  <a:cubicBezTo>
                    <a:pt x="5678487" y="3306762"/>
                    <a:pt x="5691188" y="3421063"/>
                    <a:pt x="5781675" y="3495675"/>
                  </a:cubicBezTo>
                  <a:cubicBezTo>
                    <a:pt x="5872162" y="3570287"/>
                    <a:pt x="6005513" y="3678238"/>
                    <a:pt x="6105525" y="3724275"/>
                  </a:cubicBezTo>
                  <a:cubicBezTo>
                    <a:pt x="6205537" y="3770312"/>
                    <a:pt x="6293643" y="3771106"/>
                    <a:pt x="6381750" y="3771900"/>
                  </a:cubicBez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5-Point Star 9"/>
            <p:cNvSpPr/>
            <p:nvPr/>
          </p:nvSpPr>
          <p:spPr bwMode="auto">
            <a:xfrm>
              <a:off x="4705350" y="2914574"/>
              <a:ext cx="323850" cy="257251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sz="3500" baseline="-25000">
                <a:latin typeface="Times New Roman" pitchFamily="18" charset="0"/>
              </a:endParaRPr>
            </a:p>
          </p:txBody>
        </p:sp>
        <p:cxnSp>
          <p:nvCxnSpPr>
            <p:cNvPr id="33816" name="Straight Arrow Connector 11"/>
            <p:cNvCxnSpPr>
              <a:cxnSpLocks noChangeShapeType="1"/>
            </p:cNvCxnSpPr>
            <p:nvPr/>
          </p:nvCxnSpPr>
          <p:spPr bwMode="auto">
            <a:xfrm>
              <a:off x="4429125" y="1933575"/>
              <a:ext cx="80962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7" name="TextBox 12"/>
            <p:cNvSpPr txBox="1">
              <a:spLocks noChangeArrowheads="1"/>
            </p:cNvSpPr>
            <p:nvPr/>
          </p:nvSpPr>
          <p:spPr bwMode="auto">
            <a:xfrm>
              <a:off x="4495800" y="1552575"/>
              <a:ext cx="652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/>
                <a:t>0.5 m</a:t>
              </a:r>
            </a:p>
          </p:txBody>
        </p:sp>
        <p:sp>
          <p:nvSpPr>
            <p:cNvPr id="33818" name="TextBox 55"/>
            <p:cNvSpPr txBox="1">
              <a:spLocks noChangeArrowheads="1"/>
            </p:cNvSpPr>
            <p:nvPr/>
          </p:nvSpPr>
          <p:spPr bwMode="auto">
            <a:xfrm>
              <a:off x="4038600" y="2286000"/>
              <a:ext cx="1435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with scatterer</a:t>
              </a:r>
            </a:p>
          </p:txBody>
        </p:sp>
      </p:grpSp>
      <p:grpSp>
        <p:nvGrpSpPr>
          <p:cNvPr id="33799" name="Group 4"/>
          <p:cNvGrpSpPr>
            <a:grpSpLocks/>
          </p:cNvGrpSpPr>
          <p:nvPr/>
        </p:nvGrpSpPr>
        <p:grpSpPr bwMode="auto">
          <a:xfrm>
            <a:off x="655638" y="3371850"/>
            <a:ext cx="8350250" cy="2838450"/>
            <a:chOff x="655638" y="3371850"/>
            <a:chExt cx="8350250" cy="2838450"/>
          </a:xfrm>
        </p:grpSpPr>
        <p:sp>
          <p:nvSpPr>
            <p:cNvPr id="33811" name="Freeform 6"/>
            <p:cNvSpPr>
              <a:spLocks/>
            </p:cNvSpPr>
            <p:nvPr/>
          </p:nvSpPr>
          <p:spPr bwMode="auto">
            <a:xfrm>
              <a:off x="1687513" y="4065588"/>
              <a:ext cx="6642100" cy="2144712"/>
            </a:xfrm>
            <a:custGeom>
              <a:avLst/>
              <a:gdLst>
                <a:gd name="T0" fmla="*/ 17463 w 6642100"/>
                <a:gd name="T1" fmla="*/ 362820 h 2678113"/>
                <a:gd name="T2" fmla="*/ 26988 w 6642100"/>
                <a:gd name="T3" fmla="*/ 298299 h 2678113"/>
                <a:gd name="T4" fmla="*/ 36513 w 6642100"/>
                <a:gd name="T5" fmla="*/ 209261 h 2678113"/>
                <a:gd name="T6" fmla="*/ 246063 w 6642100"/>
                <a:gd name="T7" fmla="*/ 188615 h 2678113"/>
                <a:gd name="T8" fmla="*/ 417513 w 6642100"/>
                <a:gd name="T9" fmla="*/ 166677 h 2678113"/>
                <a:gd name="T10" fmla="*/ 608013 w 6642100"/>
                <a:gd name="T11" fmla="*/ 144740 h 2678113"/>
                <a:gd name="T12" fmla="*/ 912813 w 6642100"/>
                <a:gd name="T13" fmla="*/ 144740 h 2678113"/>
                <a:gd name="T14" fmla="*/ 1112838 w 6642100"/>
                <a:gd name="T15" fmla="*/ 125384 h 2678113"/>
                <a:gd name="T16" fmla="*/ 1455738 w 6642100"/>
                <a:gd name="T17" fmla="*/ 77640 h 2678113"/>
                <a:gd name="T18" fmla="*/ 1779588 w 6642100"/>
                <a:gd name="T19" fmla="*/ 63445 h 2678113"/>
                <a:gd name="T20" fmla="*/ 2017713 w 6642100"/>
                <a:gd name="T21" fmla="*/ 36346 h 2678113"/>
                <a:gd name="T22" fmla="*/ 2332038 w 6642100"/>
                <a:gd name="T23" fmla="*/ 22152 h 2678113"/>
                <a:gd name="T24" fmla="*/ 2674938 w 6642100"/>
                <a:gd name="T25" fmla="*/ 18281 h 2678113"/>
                <a:gd name="T26" fmla="*/ 2913062 w 6642100"/>
                <a:gd name="T27" fmla="*/ 22152 h 2678113"/>
                <a:gd name="T28" fmla="*/ 3198812 w 6642100"/>
                <a:gd name="T29" fmla="*/ 2796 h 2678113"/>
                <a:gd name="T30" fmla="*/ 3522662 w 6642100"/>
                <a:gd name="T31" fmla="*/ 5377 h 2678113"/>
                <a:gd name="T32" fmla="*/ 3722688 w 6642100"/>
                <a:gd name="T33" fmla="*/ 9249 h 2678113"/>
                <a:gd name="T34" fmla="*/ 3941762 w 6642100"/>
                <a:gd name="T35" fmla="*/ 24734 h 2678113"/>
                <a:gd name="T36" fmla="*/ 4017962 w 6642100"/>
                <a:gd name="T37" fmla="*/ 35056 h 2678113"/>
                <a:gd name="T38" fmla="*/ 4294189 w 6642100"/>
                <a:gd name="T39" fmla="*/ 37637 h 2678113"/>
                <a:gd name="T40" fmla="*/ 4541837 w 6642100"/>
                <a:gd name="T41" fmla="*/ 62155 h 2678113"/>
                <a:gd name="T42" fmla="*/ 4875213 w 6642100"/>
                <a:gd name="T43" fmla="*/ 82801 h 2678113"/>
                <a:gd name="T44" fmla="*/ 5122860 w 6642100"/>
                <a:gd name="T45" fmla="*/ 116352 h 2678113"/>
                <a:gd name="T46" fmla="*/ 5561012 w 6642100"/>
                <a:gd name="T47" fmla="*/ 136999 h 2678113"/>
                <a:gd name="T48" fmla="*/ 5789612 w 6642100"/>
                <a:gd name="T49" fmla="*/ 162807 h 2678113"/>
                <a:gd name="T50" fmla="*/ 6075360 w 6642100"/>
                <a:gd name="T51" fmla="*/ 192486 h 2678113"/>
                <a:gd name="T52" fmla="*/ 6294436 w 6642100"/>
                <a:gd name="T53" fmla="*/ 204099 h 2678113"/>
                <a:gd name="T54" fmla="*/ 6589712 w 6642100"/>
                <a:gd name="T55" fmla="*/ 202808 h 2678113"/>
                <a:gd name="T56" fmla="*/ 6608760 w 6642100"/>
                <a:gd name="T57" fmla="*/ 217004 h 2678113"/>
                <a:gd name="T58" fmla="*/ 6637336 w 6642100"/>
                <a:gd name="T59" fmla="*/ 361530 h 26781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642100"/>
                <a:gd name="T91" fmla="*/ 0 h 2678113"/>
                <a:gd name="T92" fmla="*/ 6642100 w 6642100"/>
                <a:gd name="T93" fmla="*/ 2678113 h 26781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642100" h="2678113">
                  <a:moveTo>
                    <a:pt x="17463" y="2678113"/>
                  </a:moveTo>
                  <a:cubicBezTo>
                    <a:pt x="20638" y="2534444"/>
                    <a:pt x="23813" y="2390775"/>
                    <a:pt x="26988" y="2201863"/>
                  </a:cubicBezTo>
                  <a:cubicBezTo>
                    <a:pt x="30163" y="2012951"/>
                    <a:pt x="0" y="1679576"/>
                    <a:pt x="36513" y="1544638"/>
                  </a:cubicBezTo>
                  <a:cubicBezTo>
                    <a:pt x="73026" y="1409700"/>
                    <a:pt x="182563" y="1444625"/>
                    <a:pt x="246063" y="1392238"/>
                  </a:cubicBezTo>
                  <a:cubicBezTo>
                    <a:pt x="309563" y="1339851"/>
                    <a:pt x="357188" y="1284288"/>
                    <a:pt x="417513" y="1230313"/>
                  </a:cubicBezTo>
                  <a:cubicBezTo>
                    <a:pt x="477838" y="1176338"/>
                    <a:pt x="525463" y="1095376"/>
                    <a:pt x="608013" y="1068388"/>
                  </a:cubicBezTo>
                  <a:cubicBezTo>
                    <a:pt x="690563" y="1041400"/>
                    <a:pt x="828676" y="1092200"/>
                    <a:pt x="912813" y="1068388"/>
                  </a:cubicBezTo>
                  <a:cubicBezTo>
                    <a:pt x="996950" y="1044576"/>
                    <a:pt x="1022351" y="1008063"/>
                    <a:pt x="1112838" y="925513"/>
                  </a:cubicBezTo>
                  <a:cubicBezTo>
                    <a:pt x="1203326" y="842963"/>
                    <a:pt x="1344613" y="649288"/>
                    <a:pt x="1455738" y="573088"/>
                  </a:cubicBezTo>
                  <a:cubicBezTo>
                    <a:pt x="1566863" y="496888"/>
                    <a:pt x="1685926" y="519113"/>
                    <a:pt x="1779588" y="468313"/>
                  </a:cubicBezTo>
                  <a:cubicBezTo>
                    <a:pt x="1873250" y="417513"/>
                    <a:pt x="1925638" y="319088"/>
                    <a:pt x="2017713" y="268288"/>
                  </a:cubicBezTo>
                  <a:cubicBezTo>
                    <a:pt x="2109788" y="217488"/>
                    <a:pt x="2222501" y="185738"/>
                    <a:pt x="2332038" y="163513"/>
                  </a:cubicBezTo>
                  <a:cubicBezTo>
                    <a:pt x="2441575" y="141288"/>
                    <a:pt x="2578101" y="134938"/>
                    <a:pt x="2674938" y="134938"/>
                  </a:cubicBezTo>
                  <a:cubicBezTo>
                    <a:pt x="2771775" y="134938"/>
                    <a:pt x="2825751" y="182563"/>
                    <a:pt x="2913063" y="163513"/>
                  </a:cubicBezTo>
                  <a:cubicBezTo>
                    <a:pt x="3000375" y="144463"/>
                    <a:pt x="3097213" y="41276"/>
                    <a:pt x="3198813" y="20638"/>
                  </a:cubicBezTo>
                  <a:cubicBezTo>
                    <a:pt x="3300413" y="0"/>
                    <a:pt x="3435350" y="31750"/>
                    <a:pt x="3522663" y="39688"/>
                  </a:cubicBezTo>
                  <a:cubicBezTo>
                    <a:pt x="3609976" y="47626"/>
                    <a:pt x="3652838" y="44451"/>
                    <a:pt x="3722688" y="68263"/>
                  </a:cubicBezTo>
                  <a:cubicBezTo>
                    <a:pt x="3792538" y="92075"/>
                    <a:pt x="3892551" y="150813"/>
                    <a:pt x="3941763" y="182563"/>
                  </a:cubicBezTo>
                  <a:cubicBezTo>
                    <a:pt x="3990976" y="214313"/>
                    <a:pt x="3959226" y="242888"/>
                    <a:pt x="4017963" y="258763"/>
                  </a:cubicBezTo>
                  <a:cubicBezTo>
                    <a:pt x="4076700" y="274638"/>
                    <a:pt x="4206876" y="244476"/>
                    <a:pt x="4294188" y="277813"/>
                  </a:cubicBezTo>
                  <a:cubicBezTo>
                    <a:pt x="4381501" y="311151"/>
                    <a:pt x="4445001" y="403226"/>
                    <a:pt x="4541838" y="458788"/>
                  </a:cubicBezTo>
                  <a:cubicBezTo>
                    <a:pt x="4638675" y="514350"/>
                    <a:pt x="4778376" y="544513"/>
                    <a:pt x="4875213" y="611188"/>
                  </a:cubicBezTo>
                  <a:cubicBezTo>
                    <a:pt x="4972051" y="677863"/>
                    <a:pt x="5008563" y="792163"/>
                    <a:pt x="5122863" y="858838"/>
                  </a:cubicBezTo>
                  <a:cubicBezTo>
                    <a:pt x="5237163" y="925513"/>
                    <a:pt x="5449888" y="954088"/>
                    <a:pt x="5561013" y="1011238"/>
                  </a:cubicBezTo>
                  <a:cubicBezTo>
                    <a:pt x="5672138" y="1068388"/>
                    <a:pt x="5703888" y="1133476"/>
                    <a:pt x="5789613" y="1201738"/>
                  </a:cubicBezTo>
                  <a:cubicBezTo>
                    <a:pt x="5875338" y="1270001"/>
                    <a:pt x="5991226" y="1370013"/>
                    <a:pt x="6075363" y="1420813"/>
                  </a:cubicBezTo>
                  <a:cubicBezTo>
                    <a:pt x="6159500" y="1471613"/>
                    <a:pt x="6208713" y="1493838"/>
                    <a:pt x="6294438" y="1506538"/>
                  </a:cubicBezTo>
                  <a:cubicBezTo>
                    <a:pt x="6380163" y="1519238"/>
                    <a:pt x="6537326" y="1481138"/>
                    <a:pt x="6589713" y="1497013"/>
                  </a:cubicBezTo>
                  <a:cubicBezTo>
                    <a:pt x="6642100" y="1512888"/>
                    <a:pt x="6600826" y="1406526"/>
                    <a:pt x="6608763" y="1601788"/>
                  </a:cubicBezTo>
                  <a:cubicBezTo>
                    <a:pt x="6616700" y="1797050"/>
                    <a:pt x="6627019" y="2232819"/>
                    <a:pt x="6637338" y="2668588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638" y="3371850"/>
              <a:ext cx="835025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+mn-cs"/>
                </a:rPr>
                <a:t>l</a:t>
              </a:r>
              <a:r>
                <a:rPr lang="en-US" sz="4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/8 Resolution (55 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Hz)</a:t>
              </a:r>
            </a:p>
          </p:txBody>
        </p:sp>
        <p:sp>
          <p:nvSpPr>
            <p:cNvPr id="33813" name="TextBox 55"/>
            <p:cNvSpPr txBox="1">
              <a:spLocks noChangeArrowheads="1"/>
            </p:cNvSpPr>
            <p:nvPr/>
          </p:nvSpPr>
          <p:spPr bwMode="auto">
            <a:xfrm>
              <a:off x="3962400" y="5684044"/>
              <a:ext cx="1435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with scatterer</a:t>
              </a:r>
            </a:p>
          </p:txBody>
        </p:sp>
      </p:grpSp>
      <p:sp>
        <p:nvSpPr>
          <p:cNvPr id="33800" name="Freeform 7"/>
          <p:cNvSpPr>
            <a:spLocks/>
          </p:cNvSpPr>
          <p:nvPr/>
        </p:nvSpPr>
        <p:spPr bwMode="auto">
          <a:xfrm>
            <a:off x="1847850" y="3976688"/>
            <a:ext cx="6442075" cy="3386137"/>
          </a:xfrm>
          <a:custGeom>
            <a:avLst/>
            <a:gdLst>
              <a:gd name="T0" fmla="*/ 0 w 6442075"/>
              <a:gd name="T1" fmla="*/ 467329 h 4114799"/>
              <a:gd name="T2" fmla="*/ 104775 w 6442075"/>
              <a:gd name="T3" fmla="*/ 488757 h 4114799"/>
              <a:gd name="T4" fmla="*/ 190500 w 6442075"/>
              <a:gd name="T5" fmla="*/ 508539 h 4114799"/>
              <a:gd name="T6" fmla="*/ 314325 w 6442075"/>
              <a:gd name="T7" fmla="*/ 529968 h 4114799"/>
              <a:gd name="T8" fmla="*/ 447675 w 6442075"/>
              <a:gd name="T9" fmla="*/ 549750 h 4114799"/>
              <a:gd name="T10" fmla="*/ 590550 w 6442075"/>
              <a:gd name="T11" fmla="*/ 472274 h 4114799"/>
              <a:gd name="T12" fmla="*/ 723900 w 6442075"/>
              <a:gd name="T13" fmla="*/ 407986 h 4114799"/>
              <a:gd name="T14" fmla="*/ 771525 w 6442075"/>
              <a:gd name="T15" fmla="*/ 396446 h 4114799"/>
              <a:gd name="T16" fmla="*/ 914400 w 6442075"/>
              <a:gd name="T17" fmla="*/ 432712 h 4114799"/>
              <a:gd name="T18" fmla="*/ 1028700 w 6442075"/>
              <a:gd name="T19" fmla="*/ 462384 h 4114799"/>
              <a:gd name="T20" fmla="*/ 1114431 w 6442075"/>
              <a:gd name="T21" fmla="*/ 531617 h 4114799"/>
              <a:gd name="T22" fmla="*/ 1228731 w 6442075"/>
              <a:gd name="T23" fmla="*/ 630522 h 4114799"/>
              <a:gd name="T24" fmla="*/ 1285881 w 6442075"/>
              <a:gd name="T25" fmla="*/ 689866 h 4114799"/>
              <a:gd name="T26" fmla="*/ 1333506 w 6442075"/>
              <a:gd name="T27" fmla="*/ 694811 h 4114799"/>
              <a:gd name="T28" fmla="*/ 1514481 w 6442075"/>
              <a:gd name="T29" fmla="*/ 586015 h 4114799"/>
              <a:gd name="T30" fmla="*/ 1609731 w 6442075"/>
              <a:gd name="T31" fmla="*/ 541507 h 4114799"/>
              <a:gd name="T32" fmla="*/ 1828806 w 6442075"/>
              <a:gd name="T33" fmla="*/ 495352 h 4114799"/>
              <a:gd name="T34" fmla="*/ 2305051 w 6442075"/>
              <a:gd name="T35" fmla="*/ 346993 h 4114799"/>
              <a:gd name="T36" fmla="*/ 2724151 w 6442075"/>
              <a:gd name="T37" fmla="*/ 188744 h 4114799"/>
              <a:gd name="T38" fmla="*/ 3019425 w 6442075"/>
              <a:gd name="T39" fmla="*/ 14012 h 4114799"/>
              <a:gd name="T40" fmla="*/ 3152775 w 6442075"/>
              <a:gd name="T41" fmla="*/ 104675 h 4114799"/>
              <a:gd name="T42" fmla="*/ 3267086 w 6442075"/>
              <a:gd name="T43" fmla="*/ 241494 h 4114799"/>
              <a:gd name="T44" fmla="*/ 3324236 w 6442075"/>
              <a:gd name="T45" fmla="*/ 342048 h 4114799"/>
              <a:gd name="T46" fmla="*/ 3571886 w 6442075"/>
              <a:gd name="T47" fmla="*/ 505242 h 4114799"/>
              <a:gd name="T48" fmla="*/ 3857636 w 6442075"/>
              <a:gd name="T49" fmla="*/ 610742 h 4114799"/>
              <a:gd name="T50" fmla="*/ 3990986 w 6442075"/>
              <a:gd name="T51" fmla="*/ 539859 h 4114799"/>
              <a:gd name="T52" fmla="*/ 4143386 w 6442075"/>
              <a:gd name="T53" fmla="*/ 459086 h 4114799"/>
              <a:gd name="T54" fmla="*/ 4410075 w 6442075"/>
              <a:gd name="T55" fmla="*/ 452493 h 4114799"/>
              <a:gd name="T56" fmla="*/ 4572003 w 6442075"/>
              <a:gd name="T57" fmla="*/ 337103 h 4114799"/>
              <a:gd name="T58" fmla="*/ 4695827 w 6442075"/>
              <a:gd name="T59" fmla="*/ 266220 h 4114799"/>
              <a:gd name="T60" fmla="*/ 4743451 w 6442075"/>
              <a:gd name="T61" fmla="*/ 256330 h 4114799"/>
              <a:gd name="T62" fmla="*/ 5000627 w 6442075"/>
              <a:gd name="T63" fmla="*/ 271165 h 4114799"/>
              <a:gd name="T64" fmla="*/ 5295903 w 6442075"/>
              <a:gd name="T65" fmla="*/ 304134 h 4114799"/>
              <a:gd name="T66" fmla="*/ 5581651 w 6442075"/>
              <a:gd name="T67" fmla="*/ 340400 h 4114799"/>
              <a:gd name="T68" fmla="*/ 5676903 w 6442075"/>
              <a:gd name="T69" fmla="*/ 375016 h 4114799"/>
              <a:gd name="T70" fmla="*/ 5762627 w 6442075"/>
              <a:gd name="T71" fmla="*/ 416228 h 4114799"/>
              <a:gd name="T72" fmla="*/ 5857875 w 6442075"/>
              <a:gd name="T73" fmla="*/ 440953 h 4114799"/>
              <a:gd name="T74" fmla="*/ 6029327 w 6442075"/>
              <a:gd name="T75" fmla="*/ 399743 h 4114799"/>
              <a:gd name="T76" fmla="*/ 6134103 w 6442075"/>
              <a:gd name="T77" fmla="*/ 375016 h 4114799"/>
              <a:gd name="T78" fmla="*/ 6391275 w 6442075"/>
              <a:gd name="T79" fmla="*/ 404688 h 4114799"/>
              <a:gd name="T80" fmla="*/ 6438903 w 6442075"/>
              <a:gd name="T81" fmla="*/ 465680 h 41147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442075"/>
              <a:gd name="T124" fmla="*/ 0 h 4114799"/>
              <a:gd name="T125" fmla="*/ 6442075 w 6442075"/>
              <a:gd name="T126" fmla="*/ 4114799 h 41147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442075" h="4114799">
                <a:moveTo>
                  <a:pt x="0" y="2700337"/>
                </a:moveTo>
                <a:cubicBezTo>
                  <a:pt x="36512" y="2742406"/>
                  <a:pt x="73025" y="2784475"/>
                  <a:pt x="104775" y="2824162"/>
                </a:cubicBezTo>
                <a:cubicBezTo>
                  <a:pt x="136525" y="2863850"/>
                  <a:pt x="155575" y="2898775"/>
                  <a:pt x="190500" y="2938462"/>
                </a:cubicBezTo>
                <a:cubicBezTo>
                  <a:pt x="225425" y="2978149"/>
                  <a:pt x="271463" y="3022600"/>
                  <a:pt x="314325" y="3062287"/>
                </a:cubicBezTo>
                <a:cubicBezTo>
                  <a:pt x="357187" y="3101974"/>
                  <a:pt x="401638" y="3232149"/>
                  <a:pt x="447675" y="3176587"/>
                </a:cubicBezTo>
                <a:cubicBezTo>
                  <a:pt x="493712" y="3121025"/>
                  <a:pt x="544513" y="2865437"/>
                  <a:pt x="590550" y="2728912"/>
                </a:cubicBezTo>
                <a:cubicBezTo>
                  <a:pt x="636587" y="2592387"/>
                  <a:pt x="693738" y="2430462"/>
                  <a:pt x="723900" y="2357437"/>
                </a:cubicBezTo>
                <a:cubicBezTo>
                  <a:pt x="754062" y="2284412"/>
                  <a:pt x="739775" y="2266950"/>
                  <a:pt x="771525" y="2290762"/>
                </a:cubicBezTo>
                <a:cubicBezTo>
                  <a:pt x="803275" y="2314574"/>
                  <a:pt x="871538" y="2436812"/>
                  <a:pt x="914400" y="2500312"/>
                </a:cubicBezTo>
                <a:cubicBezTo>
                  <a:pt x="957263" y="2563812"/>
                  <a:pt x="995363" y="2576512"/>
                  <a:pt x="1028700" y="2671762"/>
                </a:cubicBezTo>
                <a:cubicBezTo>
                  <a:pt x="1062038" y="2767012"/>
                  <a:pt x="1081088" y="2909887"/>
                  <a:pt x="1114425" y="3071812"/>
                </a:cubicBezTo>
                <a:cubicBezTo>
                  <a:pt x="1147762" y="3233737"/>
                  <a:pt x="1200150" y="3490912"/>
                  <a:pt x="1228725" y="3643312"/>
                </a:cubicBezTo>
                <a:cubicBezTo>
                  <a:pt x="1257300" y="3795712"/>
                  <a:pt x="1268413" y="3924300"/>
                  <a:pt x="1285875" y="3986212"/>
                </a:cubicBezTo>
                <a:cubicBezTo>
                  <a:pt x="1303337" y="4048124"/>
                  <a:pt x="1295400" y="4114799"/>
                  <a:pt x="1333500" y="4014787"/>
                </a:cubicBezTo>
                <a:cubicBezTo>
                  <a:pt x="1371600" y="3914775"/>
                  <a:pt x="1468438" y="3533774"/>
                  <a:pt x="1514475" y="3386137"/>
                </a:cubicBezTo>
                <a:cubicBezTo>
                  <a:pt x="1560512" y="3238500"/>
                  <a:pt x="1557338" y="3216274"/>
                  <a:pt x="1609725" y="3128962"/>
                </a:cubicBezTo>
                <a:cubicBezTo>
                  <a:pt x="1662112" y="3041650"/>
                  <a:pt x="1712913" y="3049587"/>
                  <a:pt x="1828800" y="2862262"/>
                </a:cubicBezTo>
                <a:cubicBezTo>
                  <a:pt x="1944687" y="2674937"/>
                  <a:pt x="2155825" y="2300287"/>
                  <a:pt x="2305050" y="2005012"/>
                </a:cubicBezTo>
                <a:cubicBezTo>
                  <a:pt x="2454275" y="1709737"/>
                  <a:pt x="2605088" y="1411287"/>
                  <a:pt x="2724150" y="1090612"/>
                </a:cubicBezTo>
                <a:cubicBezTo>
                  <a:pt x="2843212" y="769937"/>
                  <a:pt x="2947988" y="161925"/>
                  <a:pt x="3019425" y="80962"/>
                </a:cubicBezTo>
                <a:cubicBezTo>
                  <a:pt x="3090863" y="0"/>
                  <a:pt x="3111500" y="385762"/>
                  <a:pt x="3152775" y="604837"/>
                </a:cubicBezTo>
                <a:cubicBezTo>
                  <a:pt x="3194050" y="823912"/>
                  <a:pt x="3238500" y="1166812"/>
                  <a:pt x="3267075" y="1395412"/>
                </a:cubicBezTo>
                <a:cubicBezTo>
                  <a:pt x="3295650" y="1624012"/>
                  <a:pt x="3273425" y="1722437"/>
                  <a:pt x="3324225" y="1976437"/>
                </a:cubicBezTo>
                <a:cubicBezTo>
                  <a:pt x="3375025" y="2230437"/>
                  <a:pt x="3482975" y="2660650"/>
                  <a:pt x="3571875" y="2919412"/>
                </a:cubicBezTo>
                <a:cubicBezTo>
                  <a:pt x="3660775" y="3178174"/>
                  <a:pt x="3787775" y="3495675"/>
                  <a:pt x="3857625" y="3529012"/>
                </a:cubicBezTo>
                <a:cubicBezTo>
                  <a:pt x="3927475" y="3562349"/>
                  <a:pt x="3990975" y="3119437"/>
                  <a:pt x="3990975" y="3119437"/>
                </a:cubicBezTo>
                <a:cubicBezTo>
                  <a:pt x="4038600" y="2973387"/>
                  <a:pt x="4073525" y="2736850"/>
                  <a:pt x="4143375" y="2652712"/>
                </a:cubicBezTo>
                <a:cubicBezTo>
                  <a:pt x="4213225" y="2568575"/>
                  <a:pt x="4338638" y="2732087"/>
                  <a:pt x="4410075" y="2614612"/>
                </a:cubicBezTo>
                <a:cubicBezTo>
                  <a:pt x="4481512" y="2497137"/>
                  <a:pt x="4524375" y="2127249"/>
                  <a:pt x="4572000" y="1947862"/>
                </a:cubicBezTo>
                <a:cubicBezTo>
                  <a:pt x="4619625" y="1768475"/>
                  <a:pt x="4667250" y="1616074"/>
                  <a:pt x="4695825" y="1538287"/>
                </a:cubicBezTo>
                <a:cubicBezTo>
                  <a:pt x="4724400" y="1460500"/>
                  <a:pt x="4692650" y="1476375"/>
                  <a:pt x="4743450" y="1481137"/>
                </a:cubicBezTo>
                <a:cubicBezTo>
                  <a:pt x="4794250" y="1485899"/>
                  <a:pt x="4908550" y="1520825"/>
                  <a:pt x="5000625" y="1566862"/>
                </a:cubicBezTo>
                <a:cubicBezTo>
                  <a:pt x="5092700" y="1612899"/>
                  <a:pt x="5199063" y="1690687"/>
                  <a:pt x="5295900" y="1757362"/>
                </a:cubicBezTo>
                <a:cubicBezTo>
                  <a:pt x="5392738" y="1824037"/>
                  <a:pt x="5518150" y="1898650"/>
                  <a:pt x="5581650" y="1966912"/>
                </a:cubicBezTo>
                <a:cubicBezTo>
                  <a:pt x="5645150" y="2035174"/>
                  <a:pt x="5646738" y="2093912"/>
                  <a:pt x="5676900" y="2166937"/>
                </a:cubicBezTo>
                <a:cubicBezTo>
                  <a:pt x="5707062" y="2239962"/>
                  <a:pt x="5732463" y="2341562"/>
                  <a:pt x="5762625" y="2405062"/>
                </a:cubicBezTo>
                <a:cubicBezTo>
                  <a:pt x="5792787" y="2468562"/>
                  <a:pt x="5813425" y="2563812"/>
                  <a:pt x="5857875" y="2547937"/>
                </a:cubicBezTo>
                <a:cubicBezTo>
                  <a:pt x="5902325" y="2532062"/>
                  <a:pt x="5983288" y="2373312"/>
                  <a:pt x="6029325" y="2309812"/>
                </a:cubicBezTo>
                <a:cubicBezTo>
                  <a:pt x="6075362" y="2246312"/>
                  <a:pt x="6073775" y="2162175"/>
                  <a:pt x="6134100" y="2166937"/>
                </a:cubicBezTo>
                <a:cubicBezTo>
                  <a:pt x="6194425" y="2171700"/>
                  <a:pt x="6340475" y="2251075"/>
                  <a:pt x="6391275" y="2338387"/>
                </a:cubicBezTo>
                <a:cubicBezTo>
                  <a:pt x="6442075" y="2425700"/>
                  <a:pt x="6440487" y="2558256"/>
                  <a:pt x="6438900" y="2690812"/>
                </a:cubicBez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5-Point Star 10"/>
          <p:cNvSpPr/>
          <p:nvPr/>
        </p:nvSpPr>
        <p:spPr bwMode="auto">
          <a:xfrm>
            <a:off x="4714875" y="6076950"/>
            <a:ext cx="323850" cy="25717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sz="3500" baseline="-2500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8600" y="3429000"/>
            <a:ext cx="9753600" cy="424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4267200" y="5105400"/>
            <a:ext cx="809625" cy="382588"/>
            <a:chOff x="4448175" y="5867400"/>
            <a:chExt cx="809625" cy="382588"/>
          </a:xfrm>
        </p:grpSpPr>
        <p:cxnSp>
          <p:nvCxnSpPr>
            <p:cNvPr id="33809" name="Straight Arrow Connector 11"/>
            <p:cNvCxnSpPr>
              <a:cxnSpLocks noChangeShapeType="1"/>
            </p:cNvCxnSpPr>
            <p:nvPr/>
          </p:nvCxnSpPr>
          <p:spPr bwMode="auto">
            <a:xfrm>
              <a:off x="4448175" y="6248400"/>
              <a:ext cx="80962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0" name="TextBox 12"/>
            <p:cNvSpPr txBox="1">
              <a:spLocks noChangeArrowheads="1"/>
            </p:cNvSpPr>
            <p:nvPr/>
          </p:nvSpPr>
          <p:spPr bwMode="auto">
            <a:xfrm>
              <a:off x="4514850" y="5867400"/>
              <a:ext cx="652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/>
                <a:t>0.5 m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62000" y="6324600"/>
            <a:ext cx="7878763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 Hz information from 55 Hz data</a:t>
            </a:r>
          </a:p>
        </p:txBody>
      </p: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76200" y="4114800"/>
            <a:ext cx="1524000" cy="2438400"/>
            <a:chOff x="76200" y="4114800"/>
            <a:chExt cx="1524000" cy="2438400"/>
          </a:xfrm>
        </p:grpSpPr>
        <p:sp>
          <p:nvSpPr>
            <p:cNvPr id="59" name="Freeform 58"/>
            <p:cNvSpPr/>
            <p:nvPr/>
          </p:nvSpPr>
          <p:spPr bwMode="auto">
            <a:xfrm>
              <a:off x="96838" y="4487863"/>
              <a:ext cx="1503362" cy="2065337"/>
            </a:xfrm>
            <a:custGeom>
              <a:avLst/>
              <a:gdLst>
                <a:gd name="connsiteX0" fmla="*/ 0 w 1501422"/>
                <a:gd name="connsiteY0" fmla="*/ 1715910 h 2065866"/>
                <a:gd name="connsiteX1" fmla="*/ 101600 w 1501422"/>
                <a:gd name="connsiteY1" fmla="*/ 1975555 h 2065866"/>
                <a:gd name="connsiteX2" fmla="*/ 169334 w 1501422"/>
                <a:gd name="connsiteY2" fmla="*/ 1952977 h 2065866"/>
                <a:gd name="connsiteX3" fmla="*/ 316089 w 1501422"/>
                <a:gd name="connsiteY3" fmla="*/ 1298221 h 2065866"/>
                <a:gd name="connsiteX4" fmla="*/ 451556 w 1501422"/>
                <a:gd name="connsiteY4" fmla="*/ 451555 h 2065866"/>
                <a:gd name="connsiteX5" fmla="*/ 609600 w 1501422"/>
                <a:gd name="connsiteY5" fmla="*/ 67733 h 2065866"/>
                <a:gd name="connsiteX6" fmla="*/ 835378 w 1501422"/>
                <a:gd name="connsiteY6" fmla="*/ 45155 h 2065866"/>
                <a:gd name="connsiteX7" fmla="*/ 970845 w 1501422"/>
                <a:gd name="connsiteY7" fmla="*/ 135466 h 2065866"/>
                <a:gd name="connsiteX8" fmla="*/ 1083734 w 1501422"/>
                <a:gd name="connsiteY8" fmla="*/ 699910 h 2065866"/>
                <a:gd name="connsiteX9" fmla="*/ 1253067 w 1501422"/>
                <a:gd name="connsiteY9" fmla="*/ 1817510 h 2065866"/>
                <a:gd name="connsiteX10" fmla="*/ 1399822 w 1501422"/>
                <a:gd name="connsiteY10" fmla="*/ 1964266 h 2065866"/>
                <a:gd name="connsiteX11" fmla="*/ 1501422 w 1501422"/>
                <a:gd name="connsiteY11" fmla="*/ 1715910 h 20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1422" h="2065866">
                  <a:moveTo>
                    <a:pt x="0" y="1715910"/>
                  </a:moveTo>
                  <a:cubicBezTo>
                    <a:pt x="36689" y="1825977"/>
                    <a:pt x="73378" y="1936044"/>
                    <a:pt x="101600" y="1975555"/>
                  </a:cubicBezTo>
                  <a:cubicBezTo>
                    <a:pt x="129822" y="2015066"/>
                    <a:pt x="133586" y="2065866"/>
                    <a:pt x="169334" y="1952977"/>
                  </a:cubicBezTo>
                  <a:cubicBezTo>
                    <a:pt x="205082" y="1840088"/>
                    <a:pt x="269052" y="1548458"/>
                    <a:pt x="316089" y="1298221"/>
                  </a:cubicBezTo>
                  <a:cubicBezTo>
                    <a:pt x="363126" y="1047984"/>
                    <a:pt x="402638" y="656636"/>
                    <a:pt x="451556" y="451555"/>
                  </a:cubicBezTo>
                  <a:cubicBezTo>
                    <a:pt x="500474" y="246474"/>
                    <a:pt x="545630" y="135466"/>
                    <a:pt x="609600" y="67733"/>
                  </a:cubicBezTo>
                  <a:cubicBezTo>
                    <a:pt x="673570" y="0"/>
                    <a:pt x="775170" y="33866"/>
                    <a:pt x="835378" y="45155"/>
                  </a:cubicBezTo>
                  <a:cubicBezTo>
                    <a:pt x="895586" y="56444"/>
                    <a:pt x="929452" y="26340"/>
                    <a:pt x="970845" y="135466"/>
                  </a:cubicBezTo>
                  <a:cubicBezTo>
                    <a:pt x="1012238" y="244592"/>
                    <a:pt x="1036697" y="419569"/>
                    <a:pt x="1083734" y="699910"/>
                  </a:cubicBezTo>
                  <a:cubicBezTo>
                    <a:pt x="1130771" y="980251"/>
                    <a:pt x="1200386" y="1606784"/>
                    <a:pt x="1253067" y="1817510"/>
                  </a:cubicBezTo>
                  <a:cubicBezTo>
                    <a:pt x="1305748" y="2028236"/>
                    <a:pt x="1358430" y="1981199"/>
                    <a:pt x="1399822" y="1964266"/>
                  </a:cubicBezTo>
                  <a:cubicBezTo>
                    <a:pt x="1441215" y="1947333"/>
                    <a:pt x="1471318" y="1831621"/>
                    <a:pt x="1501422" y="1715910"/>
                  </a:cubicBezTo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76200" y="4543425"/>
              <a:ext cx="1411288" cy="1657350"/>
            </a:xfrm>
            <a:custGeom>
              <a:avLst/>
              <a:gdLst>
                <a:gd name="connsiteX0" fmla="*/ 0 w 1411111"/>
                <a:gd name="connsiteY0" fmla="*/ 1644414 h 1657584"/>
                <a:gd name="connsiteX1" fmla="*/ 361244 w 1411111"/>
                <a:gd name="connsiteY1" fmla="*/ 1633125 h 1657584"/>
                <a:gd name="connsiteX2" fmla="*/ 654755 w 1411111"/>
                <a:gd name="connsiteY2" fmla="*/ 1497659 h 1657584"/>
                <a:gd name="connsiteX3" fmla="*/ 699911 w 1411111"/>
                <a:gd name="connsiteY3" fmla="*/ 809037 h 1657584"/>
                <a:gd name="connsiteX4" fmla="*/ 722489 w 1411111"/>
                <a:gd name="connsiteY4" fmla="*/ 97837 h 1657584"/>
                <a:gd name="connsiteX5" fmla="*/ 790222 w 1411111"/>
                <a:gd name="connsiteY5" fmla="*/ 1396059 h 1657584"/>
                <a:gd name="connsiteX6" fmla="*/ 1016000 w 1411111"/>
                <a:gd name="connsiteY6" fmla="*/ 1610548 h 1657584"/>
                <a:gd name="connsiteX7" fmla="*/ 1411111 w 1411111"/>
                <a:gd name="connsiteY7" fmla="*/ 1644414 h 165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1111" h="1657584">
                  <a:moveTo>
                    <a:pt x="0" y="1644414"/>
                  </a:moveTo>
                  <a:cubicBezTo>
                    <a:pt x="126059" y="1650999"/>
                    <a:pt x="252118" y="1657584"/>
                    <a:pt x="361244" y="1633125"/>
                  </a:cubicBezTo>
                  <a:cubicBezTo>
                    <a:pt x="470370" y="1608666"/>
                    <a:pt x="598311" y="1635007"/>
                    <a:pt x="654755" y="1497659"/>
                  </a:cubicBezTo>
                  <a:cubicBezTo>
                    <a:pt x="711199" y="1360311"/>
                    <a:pt x="688622" y="1042341"/>
                    <a:pt x="699911" y="809037"/>
                  </a:cubicBezTo>
                  <a:cubicBezTo>
                    <a:pt x="711200" y="575733"/>
                    <a:pt x="707437" y="0"/>
                    <a:pt x="722489" y="97837"/>
                  </a:cubicBezTo>
                  <a:cubicBezTo>
                    <a:pt x="737541" y="195674"/>
                    <a:pt x="741304" y="1143941"/>
                    <a:pt x="790222" y="1396059"/>
                  </a:cubicBezTo>
                  <a:cubicBezTo>
                    <a:pt x="839140" y="1648177"/>
                    <a:pt x="912519" y="1569156"/>
                    <a:pt x="1016000" y="1610548"/>
                  </a:cubicBezTo>
                  <a:cubicBezTo>
                    <a:pt x="1119481" y="1651940"/>
                    <a:pt x="1265296" y="1648177"/>
                    <a:pt x="1411111" y="1644414"/>
                  </a:cubicBez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3808" name="TextBox 59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9028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Theory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57350" y="4690815"/>
            <a:ext cx="6877050" cy="523220"/>
            <a:chOff x="1657350" y="4690815"/>
            <a:chExt cx="6877050" cy="5232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657350" y="5029200"/>
              <a:ext cx="6877050" cy="7620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48200" y="4690815"/>
              <a:ext cx="381836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Symbol" pitchFamily="18" charset="2"/>
                </a:rPr>
                <a:t>l</a:t>
              </a:r>
              <a:endParaRPr lang="en-US" sz="2800" dirty="0">
                <a:solidFill>
                  <a:srgbClr val="FFFF00"/>
                </a:solidFill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4" grpId="0" animBg="1"/>
      <p:bldP spid="5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5849" name="Content Placeholder 2"/>
          <p:cNvSpPr txBox="1">
            <a:spLocks/>
          </p:cNvSpPr>
          <p:nvPr/>
        </p:nvSpPr>
        <p:spPr bwMode="auto">
          <a:xfrm>
            <a:off x="457200" y="3200400"/>
            <a:ext cx="944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Workflow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1. Collect Shot gathers G(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g|s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), separate scattered field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2. m(s’) = </a:t>
            </a:r>
            <a:r>
              <a:rPr lang="en-US" dirty="0">
                <a:solidFill>
                  <a:srgbClr val="FFC000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G(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g,t|s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’)*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G(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g,t|s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3. TRM profiles  </a:t>
            </a:r>
          </a:p>
          <a:p>
            <a:pPr algn="just" eaLnBrk="1" hangingPunct="1">
              <a:spcBef>
                <a:spcPct val="20000"/>
              </a:spcBef>
            </a:pP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3962400" y="4343400"/>
            <a:ext cx="2563813" cy="404813"/>
          </a:xfrm>
          <a:custGeom>
            <a:avLst/>
            <a:gdLst>
              <a:gd name="connsiteX0" fmla="*/ 0 w 3570515"/>
              <a:gd name="connsiteY0" fmla="*/ 957943 h 1186543"/>
              <a:gd name="connsiteX1" fmla="*/ 478972 w 3570515"/>
              <a:gd name="connsiteY1" fmla="*/ 979715 h 1186543"/>
              <a:gd name="connsiteX2" fmla="*/ 903515 w 3570515"/>
              <a:gd name="connsiteY2" fmla="*/ 1121229 h 1186543"/>
              <a:gd name="connsiteX3" fmla="*/ 1338943 w 3570515"/>
              <a:gd name="connsiteY3" fmla="*/ 1153886 h 1186543"/>
              <a:gd name="connsiteX4" fmla="*/ 1502229 w 3570515"/>
              <a:gd name="connsiteY4" fmla="*/ 1110343 h 1186543"/>
              <a:gd name="connsiteX5" fmla="*/ 1578429 w 3570515"/>
              <a:gd name="connsiteY5" fmla="*/ 1012372 h 1186543"/>
              <a:gd name="connsiteX6" fmla="*/ 1774372 w 3570515"/>
              <a:gd name="connsiteY6" fmla="*/ 0 h 1186543"/>
              <a:gd name="connsiteX7" fmla="*/ 1894115 w 3570515"/>
              <a:gd name="connsiteY7" fmla="*/ 1012372 h 1186543"/>
              <a:gd name="connsiteX8" fmla="*/ 1981200 w 3570515"/>
              <a:gd name="connsiteY8" fmla="*/ 1099458 h 1186543"/>
              <a:gd name="connsiteX9" fmla="*/ 2198915 w 3570515"/>
              <a:gd name="connsiteY9" fmla="*/ 1186543 h 1186543"/>
              <a:gd name="connsiteX10" fmla="*/ 2645229 w 3570515"/>
              <a:gd name="connsiteY10" fmla="*/ 914400 h 1186543"/>
              <a:gd name="connsiteX11" fmla="*/ 3091543 w 3570515"/>
              <a:gd name="connsiteY11" fmla="*/ 1001486 h 1186543"/>
              <a:gd name="connsiteX12" fmla="*/ 3570515 w 3570515"/>
              <a:gd name="connsiteY12" fmla="*/ 979715 h 11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0515" h="1186543">
                <a:moveTo>
                  <a:pt x="0" y="957943"/>
                </a:moveTo>
                <a:lnTo>
                  <a:pt x="478972" y="979715"/>
                </a:lnTo>
                <a:lnTo>
                  <a:pt x="903515" y="1121229"/>
                </a:lnTo>
                <a:lnTo>
                  <a:pt x="1338943" y="1153886"/>
                </a:lnTo>
                <a:lnTo>
                  <a:pt x="1502229" y="1110343"/>
                </a:lnTo>
                <a:lnTo>
                  <a:pt x="1578429" y="1012372"/>
                </a:lnTo>
                <a:lnTo>
                  <a:pt x="1774372" y="0"/>
                </a:lnTo>
                <a:lnTo>
                  <a:pt x="1894115" y="1012372"/>
                </a:lnTo>
                <a:lnTo>
                  <a:pt x="1981200" y="1099458"/>
                </a:lnTo>
                <a:lnTo>
                  <a:pt x="2198915" y="1186543"/>
                </a:lnTo>
                <a:lnTo>
                  <a:pt x="2645229" y="914400"/>
                </a:lnTo>
                <a:lnTo>
                  <a:pt x="3091543" y="1001486"/>
                </a:lnTo>
                <a:lnTo>
                  <a:pt x="3570515" y="979715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51" name="Content Placeholder 2"/>
          <p:cNvSpPr txBox="1">
            <a:spLocks/>
          </p:cNvSpPr>
          <p:nvPr/>
        </p:nvSpPr>
        <p:spPr bwMode="auto">
          <a:xfrm>
            <a:off x="533400" y="48768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Synthetic Results </a:t>
            </a:r>
            <a:r>
              <a:rPr lang="en-US" sz="240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x~</a:t>
            </a:r>
            <a:r>
              <a:rPr lang="en-US" sz="2400"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/10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en-US"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904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Content Placeholder 2"/>
          <p:cNvSpPr txBox="1">
            <a:spLocks/>
          </p:cNvSpPr>
          <p:nvPr/>
        </p:nvSpPr>
        <p:spPr bwMode="auto">
          <a:xfrm>
            <a:off x="563563" y="5562600"/>
            <a:ext cx="95710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Limitations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Either src or rec in nearfield of subwavelength scatterer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Scattered field separated from specular fields is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Big Challenge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en-US"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563" y="3319463"/>
            <a:ext cx="79248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0" y="5638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Group 88"/>
          <p:cNvGrpSpPr/>
          <p:nvPr/>
        </p:nvGrpSpPr>
        <p:grpSpPr>
          <a:xfrm>
            <a:off x="6781800" y="4949658"/>
            <a:ext cx="1219200" cy="609600"/>
            <a:chOff x="4800600" y="381000"/>
            <a:chExt cx="3685627" cy="1751012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53" name="Freeform 52"/>
            <p:cNvSpPr/>
            <p:nvPr/>
          </p:nvSpPr>
          <p:spPr bwMode="auto">
            <a:xfrm>
              <a:off x="4800600" y="381000"/>
              <a:ext cx="3685627" cy="1695670"/>
            </a:xfrm>
            <a:custGeom>
              <a:avLst/>
              <a:gdLst>
                <a:gd name="connsiteX0" fmla="*/ 17517 w 3685627"/>
                <a:gd name="connsiteY0" fmla="*/ 1695670 h 1695670"/>
                <a:gd name="connsiteX1" fmla="*/ 17517 w 3685627"/>
                <a:gd name="connsiteY1" fmla="*/ 812801 h 1695670"/>
                <a:gd name="connsiteX2" fmla="*/ 122620 w 3685627"/>
                <a:gd name="connsiteY2" fmla="*/ 970456 h 1695670"/>
                <a:gd name="connsiteX3" fmla="*/ 185682 w 3685627"/>
                <a:gd name="connsiteY3" fmla="*/ 875863 h 1695670"/>
                <a:gd name="connsiteX4" fmla="*/ 280275 w 3685627"/>
                <a:gd name="connsiteY4" fmla="*/ 465959 h 1695670"/>
                <a:gd name="connsiteX5" fmla="*/ 385379 w 3685627"/>
                <a:gd name="connsiteY5" fmla="*/ 718208 h 1695670"/>
                <a:gd name="connsiteX6" fmla="*/ 458951 w 3685627"/>
                <a:gd name="connsiteY6" fmla="*/ 697187 h 1695670"/>
                <a:gd name="connsiteX7" fmla="*/ 553544 w 3685627"/>
                <a:gd name="connsiteY7" fmla="*/ 329325 h 1695670"/>
                <a:gd name="connsiteX8" fmla="*/ 658648 w 3685627"/>
                <a:gd name="connsiteY8" fmla="*/ 655145 h 1695670"/>
                <a:gd name="connsiteX9" fmla="*/ 711199 w 3685627"/>
                <a:gd name="connsiteY9" fmla="*/ 623614 h 1695670"/>
                <a:gd name="connsiteX10" fmla="*/ 816303 w 3685627"/>
                <a:gd name="connsiteY10" fmla="*/ 276773 h 1695670"/>
                <a:gd name="connsiteX11" fmla="*/ 879365 w 3685627"/>
                <a:gd name="connsiteY11" fmla="*/ 486980 h 1695670"/>
                <a:gd name="connsiteX12" fmla="*/ 1005489 w 3685627"/>
                <a:gd name="connsiteY12" fmla="*/ 434428 h 1695670"/>
                <a:gd name="connsiteX13" fmla="*/ 1110592 w 3685627"/>
                <a:gd name="connsiteY13" fmla="*/ 14014 h 1695670"/>
                <a:gd name="connsiteX14" fmla="*/ 1226206 w 3685627"/>
                <a:gd name="connsiteY14" fmla="*/ 518511 h 1695670"/>
                <a:gd name="connsiteX15" fmla="*/ 1310289 w 3685627"/>
                <a:gd name="connsiteY15" fmla="*/ 392387 h 1695670"/>
                <a:gd name="connsiteX16" fmla="*/ 1425903 w 3685627"/>
                <a:gd name="connsiteY16" fmla="*/ 581573 h 1695670"/>
                <a:gd name="connsiteX17" fmla="*/ 1499475 w 3685627"/>
                <a:gd name="connsiteY17" fmla="*/ 602594 h 1695670"/>
                <a:gd name="connsiteX18" fmla="*/ 1657130 w 3685627"/>
                <a:gd name="connsiteY18" fmla="*/ 360856 h 1695670"/>
                <a:gd name="connsiteX19" fmla="*/ 1772744 w 3685627"/>
                <a:gd name="connsiteY19" fmla="*/ 770759 h 1695670"/>
                <a:gd name="connsiteX20" fmla="*/ 1888358 w 3685627"/>
                <a:gd name="connsiteY20" fmla="*/ 728718 h 1695670"/>
                <a:gd name="connsiteX21" fmla="*/ 2035503 w 3685627"/>
                <a:gd name="connsiteY21" fmla="*/ 1044028 h 1695670"/>
                <a:gd name="connsiteX22" fmla="*/ 2203668 w 3685627"/>
                <a:gd name="connsiteY22" fmla="*/ 991477 h 1695670"/>
                <a:gd name="connsiteX23" fmla="*/ 2329792 w 3685627"/>
                <a:gd name="connsiteY23" fmla="*/ 1243725 h 1695670"/>
                <a:gd name="connsiteX24" fmla="*/ 2497958 w 3685627"/>
                <a:gd name="connsiteY24" fmla="*/ 1264745 h 1695670"/>
                <a:gd name="connsiteX25" fmla="*/ 2571530 w 3685627"/>
                <a:gd name="connsiteY25" fmla="*/ 1390870 h 1695670"/>
                <a:gd name="connsiteX26" fmla="*/ 2718675 w 3685627"/>
                <a:gd name="connsiteY26" fmla="*/ 1432911 h 1695670"/>
                <a:gd name="connsiteX27" fmla="*/ 3076027 w 3685627"/>
                <a:gd name="connsiteY27" fmla="*/ 1559035 h 1695670"/>
                <a:gd name="connsiteX28" fmla="*/ 3475420 w 3685627"/>
                <a:gd name="connsiteY28" fmla="*/ 1674649 h 1695670"/>
                <a:gd name="connsiteX29" fmla="*/ 3685627 w 3685627"/>
                <a:gd name="connsiteY29" fmla="*/ 1674649 h 169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85627" h="1695670">
                  <a:moveTo>
                    <a:pt x="17517" y="1695670"/>
                  </a:moveTo>
                  <a:cubicBezTo>
                    <a:pt x="8758" y="1314670"/>
                    <a:pt x="0" y="933670"/>
                    <a:pt x="17517" y="812801"/>
                  </a:cubicBezTo>
                  <a:cubicBezTo>
                    <a:pt x="35034" y="691932"/>
                    <a:pt x="94593" y="959946"/>
                    <a:pt x="122620" y="970456"/>
                  </a:cubicBezTo>
                  <a:cubicBezTo>
                    <a:pt x="150647" y="980966"/>
                    <a:pt x="159406" y="959946"/>
                    <a:pt x="185682" y="875863"/>
                  </a:cubicBezTo>
                  <a:cubicBezTo>
                    <a:pt x="211958" y="791780"/>
                    <a:pt x="246992" y="492235"/>
                    <a:pt x="280275" y="465959"/>
                  </a:cubicBezTo>
                  <a:cubicBezTo>
                    <a:pt x="313558" y="439683"/>
                    <a:pt x="355600" y="679670"/>
                    <a:pt x="385379" y="718208"/>
                  </a:cubicBezTo>
                  <a:cubicBezTo>
                    <a:pt x="415158" y="756746"/>
                    <a:pt x="430924" y="762001"/>
                    <a:pt x="458951" y="697187"/>
                  </a:cubicBezTo>
                  <a:cubicBezTo>
                    <a:pt x="486979" y="632373"/>
                    <a:pt x="520261" y="336332"/>
                    <a:pt x="553544" y="329325"/>
                  </a:cubicBezTo>
                  <a:cubicBezTo>
                    <a:pt x="586827" y="322318"/>
                    <a:pt x="632372" y="606097"/>
                    <a:pt x="658648" y="655145"/>
                  </a:cubicBezTo>
                  <a:cubicBezTo>
                    <a:pt x="684924" y="704193"/>
                    <a:pt x="684923" y="686676"/>
                    <a:pt x="711199" y="623614"/>
                  </a:cubicBezTo>
                  <a:cubicBezTo>
                    <a:pt x="737475" y="560552"/>
                    <a:pt x="788275" y="299545"/>
                    <a:pt x="816303" y="276773"/>
                  </a:cubicBezTo>
                  <a:cubicBezTo>
                    <a:pt x="844331" y="254001"/>
                    <a:pt x="847834" y="460704"/>
                    <a:pt x="879365" y="486980"/>
                  </a:cubicBezTo>
                  <a:cubicBezTo>
                    <a:pt x="910896" y="513256"/>
                    <a:pt x="966951" y="513256"/>
                    <a:pt x="1005489" y="434428"/>
                  </a:cubicBezTo>
                  <a:cubicBezTo>
                    <a:pt x="1044027" y="355600"/>
                    <a:pt x="1073806" y="0"/>
                    <a:pt x="1110592" y="14014"/>
                  </a:cubicBezTo>
                  <a:cubicBezTo>
                    <a:pt x="1147378" y="28028"/>
                    <a:pt x="1192923" y="455449"/>
                    <a:pt x="1226206" y="518511"/>
                  </a:cubicBezTo>
                  <a:cubicBezTo>
                    <a:pt x="1259489" y="581573"/>
                    <a:pt x="1277006" y="381877"/>
                    <a:pt x="1310289" y="392387"/>
                  </a:cubicBezTo>
                  <a:cubicBezTo>
                    <a:pt x="1343572" y="402897"/>
                    <a:pt x="1394372" y="546539"/>
                    <a:pt x="1425903" y="581573"/>
                  </a:cubicBezTo>
                  <a:cubicBezTo>
                    <a:pt x="1457434" y="616607"/>
                    <a:pt x="1460937" y="639380"/>
                    <a:pt x="1499475" y="602594"/>
                  </a:cubicBezTo>
                  <a:cubicBezTo>
                    <a:pt x="1538013" y="565808"/>
                    <a:pt x="1611585" y="332829"/>
                    <a:pt x="1657130" y="360856"/>
                  </a:cubicBezTo>
                  <a:cubicBezTo>
                    <a:pt x="1702675" y="388883"/>
                    <a:pt x="1734206" y="709449"/>
                    <a:pt x="1772744" y="770759"/>
                  </a:cubicBezTo>
                  <a:cubicBezTo>
                    <a:pt x="1811282" y="832069"/>
                    <a:pt x="1844565" y="683173"/>
                    <a:pt x="1888358" y="728718"/>
                  </a:cubicBezTo>
                  <a:cubicBezTo>
                    <a:pt x="1932151" y="774263"/>
                    <a:pt x="1982951" y="1000235"/>
                    <a:pt x="2035503" y="1044028"/>
                  </a:cubicBezTo>
                  <a:cubicBezTo>
                    <a:pt x="2088055" y="1087821"/>
                    <a:pt x="2154620" y="958194"/>
                    <a:pt x="2203668" y="991477"/>
                  </a:cubicBezTo>
                  <a:cubicBezTo>
                    <a:pt x="2252716" y="1024760"/>
                    <a:pt x="2280744" y="1198180"/>
                    <a:pt x="2329792" y="1243725"/>
                  </a:cubicBezTo>
                  <a:cubicBezTo>
                    <a:pt x="2378840" y="1289270"/>
                    <a:pt x="2457668" y="1240221"/>
                    <a:pt x="2497958" y="1264745"/>
                  </a:cubicBezTo>
                  <a:cubicBezTo>
                    <a:pt x="2538248" y="1289269"/>
                    <a:pt x="2534744" y="1362842"/>
                    <a:pt x="2571530" y="1390870"/>
                  </a:cubicBezTo>
                  <a:cubicBezTo>
                    <a:pt x="2608316" y="1418898"/>
                    <a:pt x="2634592" y="1404884"/>
                    <a:pt x="2718675" y="1432911"/>
                  </a:cubicBezTo>
                  <a:cubicBezTo>
                    <a:pt x="2802758" y="1460939"/>
                    <a:pt x="2949903" y="1518745"/>
                    <a:pt x="3076027" y="1559035"/>
                  </a:cubicBezTo>
                  <a:cubicBezTo>
                    <a:pt x="3202151" y="1599325"/>
                    <a:pt x="3373820" y="1655380"/>
                    <a:pt x="3475420" y="1674649"/>
                  </a:cubicBezTo>
                  <a:cubicBezTo>
                    <a:pt x="3577020" y="1693918"/>
                    <a:pt x="3592786" y="1667642"/>
                    <a:pt x="3685627" y="1674649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5257800" y="2055812"/>
              <a:ext cx="990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Explosion 2 62"/>
            <p:cNvSpPr/>
            <p:nvPr/>
          </p:nvSpPr>
          <p:spPr bwMode="auto">
            <a:xfrm>
              <a:off x="5715000" y="1979612"/>
              <a:ext cx="152400" cy="152400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5858" name="Group 185"/>
          <p:cNvGrpSpPr>
            <a:grpSpLocks/>
          </p:cNvGrpSpPr>
          <p:nvPr/>
        </p:nvGrpSpPr>
        <p:grpSpPr bwMode="auto">
          <a:xfrm>
            <a:off x="6858000" y="4797425"/>
            <a:ext cx="46038" cy="1146175"/>
            <a:chOff x="7239000" y="2164081"/>
            <a:chExt cx="76200" cy="7970519"/>
          </a:xfrm>
        </p:grpSpPr>
        <p:grpSp>
          <p:nvGrpSpPr>
            <p:cNvPr id="35861" name="Group 152"/>
            <p:cNvGrpSpPr>
              <a:grpSpLocks/>
            </p:cNvGrpSpPr>
            <p:nvPr/>
          </p:nvGrpSpPr>
          <p:grpSpPr bwMode="auto">
            <a:xfrm>
              <a:off x="7239000" y="2164081"/>
              <a:ext cx="76200" cy="4008119"/>
              <a:chOff x="5638800" y="3459481"/>
              <a:chExt cx="76200" cy="4008119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5638800" y="3459481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5638800" y="3768587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5638800" y="4066657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5638800" y="4375763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5638800" y="4673825"/>
                <a:ext cx="76200" cy="5520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5638800" y="4982931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5638800" y="5292037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5638800" y="5590107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5638800" y="5899213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5638800" y="6197276"/>
                <a:ext cx="76200" cy="5520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5638800" y="6506382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5638800" y="6815487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5638800" y="7113557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5638800" y="7422663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35862" name="Group 170"/>
            <p:cNvGrpSpPr>
              <a:grpSpLocks/>
            </p:cNvGrpSpPr>
            <p:nvPr/>
          </p:nvGrpSpPr>
          <p:grpSpPr bwMode="auto">
            <a:xfrm>
              <a:off x="7239000" y="6126481"/>
              <a:ext cx="76200" cy="4008119"/>
              <a:chOff x="5638800" y="3459481"/>
              <a:chExt cx="76200" cy="4008119"/>
            </a:xfrm>
          </p:grpSpPr>
          <p:sp>
            <p:nvSpPr>
              <p:cNvPr id="74" name="Oval 73"/>
              <p:cNvSpPr/>
              <p:nvPr/>
            </p:nvSpPr>
            <p:spPr bwMode="auto">
              <a:xfrm>
                <a:off x="5638800" y="3460267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5638800" y="3769373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5638800" y="4067436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5638800" y="4376541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5638800" y="4674611"/>
                <a:ext cx="76200" cy="5519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5638800" y="4983717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5638800" y="5292823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5638800" y="5590886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5638800" y="5899992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5638800" y="6198062"/>
                <a:ext cx="76200" cy="5519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5638800" y="6507167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5638800" y="6816273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5638800" y="7114336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5638800" y="7423442"/>
                <a:ext cx="76200" cy="44158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4" name="Rectangle 103"/>
          <p:cNvSpPr/>
          <p:nvPr/>
        </p:nvSpPr>
        <p:spPr>
          <a:xfrm>
            <a:off x="6858000" y="42672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57200" y="4876800"/>
            <a:ext cx="7848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457200" y="838200"/>
            <a:ext cx="8480853" cy="398314"/>
            <a:chOff x="1283043" y="1693327"/>
            <a:chExt cx="5041557" cy="398314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283043" y="1693327"/>
                  <a:ext cx="5041557" cy="39831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Diff. FWI Resolution: 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D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b="1" baseline="30000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diff</a:t>
                  </a:r>
                  <a:r>
                    <a:rPr lang="en-US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a14:m>
                  <a:r>
                    <a:rPr lang="en-US" b="1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  <a:cs typeface="Times New Roman" pitchFamily="18" charset="0"/>
                    </a:rPr>
                    <a:t>l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vs</a:t>
                  </a:r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Specular FWI Resolution: </a:t>
                  </a:r>
                  <a:r>
                    <a:rPr lang="en-US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Dx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ymbol" pitchFamily="18" charset="2"/>
                              <a:cs typeface="Times New Roman" pitchFamily="18" charset="0"/>
                            </a:rPr>
                            <m:t>l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𝒅</m:t>
                          </m:r>
                        </m:e>
                      </m:rad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itchFamily="18" charset="0"/>
                        </a:rPr>
                        <m:t>  </m:t>
                      </m:r>
                    </m:oMath>
                  </a14:m>
                  <a:endPara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043" y="1693327"/>
                  <a:ext cx="5041557" cy="39831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47" t="-3077" b="-307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Connector 106"/>
            <p:cNvCxnSpPr/>
            <p:nvPr/>
          </p:nvCxnSpPr>
          <p:spPr>
            <a:xfrm>
              <a:off x="3122552" y="1764957"/>
              <a:ext cx="208004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4" y="1314286"/>
            <a:ext cx="32480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90" y="1319541"/>
            <a:ext cx="3208150" cy="177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95514" y="1019628"/>
            <a:ext cx="76200" cy="77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1" grpId="0" animBg="1"/>
      <p:bldP spid="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Possible Applications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924800" cy="1371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VSP: Find local anomalies, faults,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scatterer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points around boreholes in VSP data</a:t>
            </a:r>
          </a:p>
        </p:txBody>
      </p:sp>
      <p:grpSp>
        <p:nvGrpSpPr>
          <p:cNvPr id="36868" name="Group 15"/>
          <p:cNvGrpSpPr>
            <a:grpSpLocks/>
          </p:cNvGrpSpPr>
          <p:nvPr/>
        </p:nvGrpSpPr>
        <p:grpSpPr bwMode="auto">
          <a:xfrm>
            <a:off x="2024063" y="3733800"/>
            <a:ext cx="5257800" cy="2590800"/>
            <a:chOff x="2024743" y="3733800"/>
            <a:chExt cx="5257800" cy="2590800"/>
          </a:xfrm>
        </p:grpSpPr>
        <p:sp>
          <p:nvSpPr>
            <p:cNvPr id="4" name="Rectangle 3"/>
            <p:cNvSpPr/>
            <p:nvPr/>
          </p:nvSpPr>
          <p:spPr>
            <a:xfrm>
              <a:off x="2024743" y="3733800"/>
              <a:ext cx="5257800" cy="2514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86680" y="4191000"/>
              <a:ext cx="47244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96480" y="4419600"/>
              <a:ext cx="381000" cy="762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4332968" y="5345113"/>
              <a:ext cx="849312" cy="468312"/>
            </a:xfrm>
            <a:custGeom>
              <a:avLst/>
              <a:gdLst>
                <a:gd name="connsiteX0" fmla="*/ 195943 w 849086"/>
                <a:gd name="connsiteY0" fmla="*/ 119743 h 468085"/>
                <a:gd name="connsiteX1" fmla="*/ 272143 w 849086"/>
                <a:gd name="connsiteY1" fmla="*/ 32657 h 468085"/>
                <a:gd name="connsiteX2" fmla="*/ 424543 w 849086"/>
                <a:gd name="connsiteY2" fmla="*/ 0 h 468085"/>
                <a:gd name="connsiteX3" fmla="*/ 653143 w 849086"/>
                <a:gd name="connsiteY3" fmla="*/ 76200 h 468085"/>
                <a:gd name="connsiteX4" fmla="*/ 772886 w 849086"/>
                <a:gd name="connsiteY4" fmla="*/ 228600 h 468085"/>
                <a:gd name="connsiteX5" fmla="*/ 849086 w 849086"/>
                <a:gd name="connsiteY5" fmla="*/ 402771 h 468085"/>
                <a:gd name="connsiteX6" fmla="*/ 718457 w 849086"/>
                <a:gd name="connsiteY6" fmla="*/ 348343 h 468085"/>
                <a:gd name="connsiteX7" fmla="*/ 566057 w 849086"/>
                <a:gd name="connsiteY7" fmla="*/ 326571 h 468085"/>
                <a:gd name="connsiteX8" fmla="*/ 413657 w 849086"/>
                <a:gd name="connsiteY8" fmla="*/ 402771 h 468085"/>
                <a:gd name="connsiteX9" fmla="*/ 261257 w 849086"/>
                <a:gd name="connsiteY9" fmla="*/ 468085 h 468085"/>
                <a:gd name="connsiteX10" fmla="*/ 195943 w 849086"/>
                <a:gd name="connsiteY10" fmla="*/ 337457 h 468085"/>
                <a:gd name="connsiteX11" fmla="*/ 0 w 849086"/>
                <a:gd name="connsiteY11" fmla="*/ 250371 h 468085"/>
                <a:gd name="connsiteX12" fmla="*/ 97972 w 849086"/>
                <a:gd name="connsiteY12" fmla="*/ 119743 h 468085"/>
                <a:gd name="connsiteX13" fmla="*/ 195943 w 849086"/>
                <a:gd name="connsiteY13" fmla="*/ 119743 h 4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086" h="468085">
                  <a:moveTo>
                    <a:pt x="195943" y="119743"/>
                  </a:moveTo>
                  <a:lnTo>
                    <a:pt x="272143" y="32657"/>
                  </a:lnTo>
                  <a:lnTo>
                    <a:pt x="424543" y="0"/>
                  </a:lnTo>
                  <a:lnTo>
                    <a:pt x="653143" y="76200"/>
                  </a:lnTo>
                  <a:lnTo>
                    <a:pt x="772886" y="228600"/>
                  </a:lnTo>
                  <a:lnTo>
                    <a:pt x="849086" y="402771"/>
                  </a:lnTo>
                  <a:lnTo>
                    <a:pt x="718457" y="348343"/>
                  </a:lnTo>
                  <a:lnTo>
                    <a:pt x="566057" y="326571"/>
                  </a:lnTo>
                  <a:lnTo>
                    <a:pt x="413657" y="402771"/>
                  </a:lnTo>
                  <a:lnTo>
                    <a:pt x="261257" y="468085"/>
                  </a:lnTo>
                  <a:lnTo>
                    <a:pt x="195943" y="337457"/>
                  </a:lnTo>
                  <a:lnTo>
                    <a:pt x="0" y="250371"/>
                  </a:lnTo>
                  <a:lnTo>
                    <a:pt x="97972" y="119743"/>
                  </a:lnTo>
                  <a:lnTo>
                    <a:pt x="195943" y="11974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4653643" y="4191000"/>
              <a:ext cx="0" cy="18288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93" name="TextBox 13"/>
            <p:cNvSpPr txBox="1">
              <a:spLocks noChangeArrowheads="1"/>
            </p:cNvSpPr>
            <p:nvPr/>
          </p:nvSpPr>
          <p:spPr bwMode="auto">
            <a:xfrm>
              <a:off x="6291943" y="3853543"/>
              <a:ext cx="99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FF00"/>
                  </a:solidFill>
                  <a:latin typeface="Calibri" pitchFamily="34" charset="0"/>
                </a:rPr>
                <a:t>Ground</a:t>
              </a:r>
            </a:p>
          </p:txBody>
        </p:sp>
        <p:sp>
          <p:nvSpPr>
            <p:cNvPr id="36894" name="TextBox 30"/>
            <p:cNvSpPr txBox="1">
              <a:spLocks noChangeArrowheads="1"/>
            </p:cNvSpPr>
            <p:nvPr/>
          </p:nvSpPr>
          <p:spPr bwMode="auto">
            <a:xfrm>
              <a:off x="4572000" y="5955268"/>
              <a:ext cx="11049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FF00"/>
                  </a:solidFill>
                  <a:latin typeface="Calibri" pitchFamily="34" charset="0"/>
                </a:rPr>
                <a:t>Borehole</a:t>
              </a:r>
            </a:p>
          </p:txBody>
        </p:sp>
      </p:grpSp>
      <p:grpSp>
        <p:nvGrpSpPr>
          <p:cNvPr id="36869" name="Group 14"/>
          <p:cNvGrpSpPr>
            <a:grpSpLocks/>
          </p:cNvGrpSpPr>
          <p:nvPr/>
        </p:nvGrpSpPr>
        <p:grpSpPr bwMode="auto">
          <a:xfrm>
            <a:off x="2540000" y="4037013"/>
            <a:ext cx="3787775" cy="1970087"/>
            <a:chOff x="2539984" y="4036280"/>
            <a:chExt cx="3788178" cy="1970714"/>
          </a:xfrm>
        </p:grpSpPr>
        <p:sp>
          <p:nvSpPr>
            <p:cNvPr id="42" name="5-Point Star 41"/>
            <p:cNvSpPr/>
            <p:nvPr/>
          </p:nvSpPr>
          <p:spPr>
            <a:xfrm>
              <a:off x="4535684" y="5770382"/>
              <a:ext cx="279430" cy="236612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4535684" y="5343208"/>
              <a:ext cx="279430" cy="235025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4535684" y="4914446"/>
              <a:ext cx="279430" cy="236613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4535684" y="4485685"/>
              <a:ext cx="279430" cy="236613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2539984" y="4036280"/>
              <a:ext cx="279430" cy="23661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3041687" y="4036280"/>
              <a:ext cx="279430" cy="23661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3541804" y="4036280"/>
              <a:ext cx="279430" cy="23661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4043507" y="4036280"/>
              <a:ext cx="279430" cy="23661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4545210" y="4036280"/>
              <a:ext cx="279430" cy="23661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 rot="10800000">
              <a:off x="5046914" y="4036280"/>
              <a:ext cx="279430" cy="23661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5547029" y="4036280"/>
              <a:ext cx="279430" cy="23661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6048732" y="4036280"/>
              <a:ext cx="279430" cy="23661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4800600" y="4267200"/>
            <a:ext cx="12954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4" idx="4"/>
          </p:cNvCxnSpPr>
          <p:nvPr/>
        </p:nvCxnSpPr>
        <p:spPr>
          <a:xfrm flipV="1">
            <a:off x="4814888" y="4343400"/>
            <a:ext cx="366712" cy="661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4" idx="1"/>
            <a:endCxn id="54" idx="1"/>
          </p:cNvCxnSpPr>
          <p:nvPr/>
        </p:nvCxnSpPr>
        <p:spPr>
          <a:xfrm rot="10800000">
            <a:off x="3751263" y="4154488"/>
            <a:ext cx="784225" cy="850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4" idx="1"/>
            <a:endCxn id="52" idx="0"/>
          </p:cNvCxnSpPr>
          <p:nvPr/>
        </p:nvCxnSpPr>
        <p:spPr>
          <a:xfrm rot="10800000">
            <a:off x="2679700" y="4273550"/>
            <a:ext cx="1855788" cy="731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4" name="Content Placeholder 2"/>
          <p:cNvSpPr txBox="1">
            <a:spLocks/>
          </p:cNvSpPr>
          <p:nvPr/>
        </p:nvSpPr>
        <p:spPr bwMode="auto">
          <a:xfrm>
            <a:off x="0" y="990600"/>
            <a:ext cx="792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SSP: Detect local anomalies, faults, and scatterer points around surface</a:t>
            </a:r>
          </a:p>
        </p:txBody>
      </p:sp>
      <p:sp>
        <p:nvSpPr>
          <p:cNvPr id="31" name="Freeform 30"/>
          <p:cNvSpPr/>
          <p:nvPr/>
        </p:nvSpPr>
        <p:spPr>
          <a:xfrm>
            <a:off x="2828925" y="4265613"/>
            <a:ext cx="727075" cy="328612"/>
          </a:xfrm>
          <a:custGeom>
            <a:avLst/>
            <a:gdLst>
              <a:gd name="connsiteX0" fmla="*/ 175986 w 727529"/>
              <a:gd name="connsiteY0" fmla="*/ 219528 h 328386"/>
              <a:gd name="connsiteX1" fmla="*/ 611415 w 727529"/>
              <a:gd name="connsiteY1" fmla="*/ 121557 h 328386"/>
              <a:gd name="connsiteX2" fmla="*/ 665843 w 727529"/>
              <a:gd name="connsiteY2" fmla="*/ 132443 h 328386"/>
              <a:gd name="connsiteX3" fmla="*/ 720272 w 727529"/>
              <a:gd name="connsiteY3" fmla="*/ 230414 h 328386"/>
              <a:gd name="connsiteX4" fmla="*/ 622300 w 727529"/>
              <a:gd name="connsiteY4" fmla="*/ 273957 h 328386"/>
              <a:gd name="connsiteX5" fmla="*/ 480786 w 727529"/>
              <a:gd name="connsiteY5" fmla="*/ 284843 h 328386"/>
              <a:gd name="connsiteX6" fmla="*/ 284843 w 727529"/>
              <a:gd name="connsiteY6" fmla="*/ 317500 h 328386"/>
              <a:gd name="connsiteX7" fmla="*/ 143329 w 727529"/>
              <a:gd name="connsiteY7" fmla="*/ 284843 h 328386"/>
              <a:gd name="connsiteX8" fmla="*/ 12700 w 727529"/>
              <a:gd name="connsiteY8" fmla="*/ 56243 h 328386"/>
              <a:gd name="connsiteX9" fmla="*/ 67129 w 727529"/>
              <a:gd name="connsiteY9" fmla="*/ 1814 h 328386"/>
              <a:gd name="connsiteX10" fmla="*/ 132443 w 727529"/>
              <a:gd name="connsiteY10" fmla="*/ 45357 h 328386"/>
              <a:gd name="connsiteX11" fmla="*/ 175986 w 727529"/>
              <a:gd name="connsiteY11" fmla="*/ 219528 h 32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7529" h="328386">
                <a:moveTo>
                  <a:pt x="175986" y="219528"/>
                </a:moveTo>
                <a:cubicBezTo>
                  <a:pt x="255815" y="232228"/>
                  <a:pt x="529772" y="136071"/>
                  <a:pt x="611415" y="121557"/>
                </a:cubicBezTo>
                <a:cubicBezTo>
                  <a:pt x="693058" y="107043"/>
                  <a:pt x="647700" y="114300"/>
                  <a:pt x="665843" y="132443"/>
                </a:cubicBezTo>
                <a:cubicBezTo>
                  <a:pt x="683986" y="150586"/>
                  <a:pt x="727529" y="206828"/>
                  <a:pt x="720272" y="230414"/>
                </a:cubicBezTo>
                <a:cubicBezTo>
                  <a:pt x="713015" y="254000"/>
                  <a:pt x="662214" y="264886"/>
                  <a:pt x="622300" y="273957"/>
                </a:cubicBezTo>
                <a:cubicBezTo>
                  <a:pt x="582386" y="283028"/>
                  <a:pt x="537029" y="277586"/>
                  <a:pt x="480786" y="284843"/>
                </a:cubicBezTo>
                <a:cubicBezTo>
                  <a:pt x="424543" y="292100"/>
                  <a:pt x="341086" y="317500"/>
                  <a:pt x="284843" y="317500"/>
                </a:cubicBezTo>
                <a:cubicBezTo>
                  <a:pt x="228600" y="317500"/>
                  <a:pt x="188686" y="328386"/>
                  <a:pt x="143329" y="284843"/>
                </a:cubicBezTo>
                <a:cubicBezTo>
                  <a:pt x="97972" y="241300"/>
                  <a:pt x="25400" y="103415"/>
                  <a:pt x="12700" y="56243"/>
                </a:cubicBezTo>
                <a:cubicBezTo>
                  <a:pt x="0" y="9072"/>
                  <a:pt x="47172" y="3628"/>
                  <a:pt x="67129" y="1814"/>
                </a:cubicBezTo>
                <a:cubicBezTo>
                  <a:pt x="87086" y="0"/>
                  <a:pt x="116115" y="14514"/>
                  <a:pt x="132443" y="45357"/>
                </a:cubicBezTo>
                <a:cubicBezTo>
                  <a:pt x="148772" y="76200"/>
                  <a:pt x="96157" y="206828"/>
                  <a:pt x="175986" y="219528"/>
                </a:cubicBezTo>
                <a:close/>
              </a:path>
            </a:pathLst>
          </a:cu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-2514600" y="3048000"/>
            <a:ext cx="792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Farfield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Straight Connector 112"/>
          <p:cNvCxnSpPr>
            <a:cxnSpLocks noChangeShapeType="1"/>
          </p:cNvCxnSpPr>
          <p:nvPr/>
        </p:nvCxnSpPr>
        <p:spPr bwMode="auto">
          <a:xfrm>
            <a:off x="-1371600" y="1524000"/>
            <a:ext cx="10058400" cy="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Freeform 5"/>
          <p:cNvSpPr/>
          <p:nvPr/>
        </p:nvSpPr>
        <p:spPr>
          <a:xfrm>
            <a:off x="-962025" y="3384550"/>
            <a:ext cx="7732713" cy="3346450"/>
          </a:xfrm>
          <a:custGeom>
            <a:avLst/>
            <a:gdLst>
              <a:gd name="connsiteX0" fmla="*/ 1162199 w 7733462"/>
              <a:gd name="connsiteY0" fmla="*/ 73388 h 3347511"/>
              <a:gd name="connsiteX1" fmla="*/ 3133874 w 7733462"/>
              <a:gd name="connsiteY1" fmla="*/ 16238 h 3347511"/>
              <a:gd name="connsiteX2" fmla="*/ 4448324 w 7733462"/>
              <a:gd name="connsiteY2" fmla="*/ 330563 h 3347511"/>
              <a:gd name="connsiteX3" fmla="*/ 5448449 w 7733462"/>
              <a:gd name="connsiteY3" fmla="*/ 816338 h 3347511"/>
              <a:gd name="connsiteX4" fmla="*/ 5534174 w 7733462"/>
              <a:gd name="connsiteY4" fmla="*/ 1016363 h 3347511"/>
              <a:gd name="connsiteX5" fmla="*/ 5877074 w 7733462"/>
              <a:gd name="connsiteY5" fmla="*/ 930638 h 3347511"/>
              <a:gd name="connsiteX6" fmla="*/ 5905649 w 7733462"/>
              <a:gd name="connsiteY6" fmla="*/ 1216388 h 3347511"/>
              <a:gd name="connsiteX7" fmla="*/ 6134249 w 7733462"/>
              <a:gd name="connsiteY7" fmla="*/ 1244963 h 3347511"/>
              <a:gd name="connsiteX8" fmla="*/ 6277124 w 7733462"/>
              <a:gd name="connsiteY8" fmla="*/ 1530713 h 3347511"/>
              <a:gd name="connsiteX9" fmla="*/ 6534299 w 7733462"/>
              <a:gd name="connsiteY9" fmla="*/ 1444988 h 3347511"/>
              <a:gd name="connsiteX10" fmla="*/ 6505724 w 7733462"/>
              <a:gd name="connsiteY10" fmla="*/ 1787888 h 3347511"/>
              <a:gd name="connsiteX11" fmla="*/ 6677174 w 7733462"/>
              <a:gd name="connsiteY11" fmla="*/ 1787888 h 3347511"/>
              <a:gd name="connsiteX12" fmla="*/ 7677299 w 7733462"/>
              <a:gd name="connsiteY12" fmla="*/ 3016613 h 3347511"/>
              <a:gd name="connsiteX13" fmla="*/ 7477274 w 7733462"/>
              <a:gd name="connsiteY13" fmla="*/ 3302363 h 3347511"/>
              <a:gd name="connsiteX14" fmla="*/ 6391424 w 7733462"/>
              <a:gd name="connsiteY14" fmla="*/ 2245088 h 3347511"/>
              <a:gd name="connsiteX15" fmla="*/ 6277124 w 7733462"/>
              <a:gd name="connsiteY15" fmla="*/ 1987913 h 3347511"/>
              <a:gd name="connsiteX16" fmla="*/ 6048524 w 7733462"/>
              <a:gd name="connsiteY16" fmla="*/ 1987913 h 3347511"/>
              <a:gd name="connsiteX17" fmla="*/ 5934224 w 7733462"/>
              <a:gd name="connsiteY17" fmla="*/ 1787888 h 3347511"/>
              <a:gd name="connsiteX18" fmla="*/ 5762774 w 7733462"/>
              <a:gd name="connsiteY18" fmla="*/ 1759313 h 3347511"/>
              <a:gd name="connsiteX19" fmla="*/ 5648474 w 7733462"/>
              <a:gd name="connsiteY19" fmla="*/ 1587863 h 3347511"/>
              <a:gd name="connsiteX20" fmla="*/ 5419874 w 7733462"/>
              <a:gd name="connsiteY20" fmla="*/ 1502138 h 3347511"/>
              <a:gd name="connsiteX21" fmla="*/ 5019824 w 7733462"/>
              <a:gd name="connsiteY21" fmla="*/ 1159238 h 3347511"/>
              <a:gd name="connsiteX22" fmla="*/ 3905399 w 7733462"/>
              <a:gd name="connsiteY22" fmla="*/ 730613 h 3347511"/>
              <a:gd name="connsiteX23" fmla="*/ 333524 w 7733462"/>
              <a:gd name="connsiteY23" fmla="*/ 787763 h 3347511"/>
              <a:gd name="connsiteX24" fmla="*/ 247799 w 7733462"/>
              <a:gd name="connsiteY24" fmla="*/ 130538 h 3347511"/>
              <a:gd name="connsiteX25" fmla="*/ 1162199 w 7733462"/>
              <a:gd name="connsiteY25" fmla="*/ 130538 h 334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733462" h="3347511">
                <a:moveTo>
                  <a:pt x="1162199" y="73388"/>
                </a:moveTo>
                <a:cubicBezTo>
                  <a:pt x="1874193" y="23382"/>
                  <a:pt x="2586187" y="-26624"/>
                  <a:pt x="3133874" y="16238"/>
                </a:cubicBezTo>
                <a:cubicBezTo>
                  <a:pt x="3681561" y="59100"/>
                  <a:pt x="4062562" y="197213"/>
                  <a:pt x="4448324" y="330563"/>
                </a:cubicBezTo>
                <a:cubicBezTo>
                  <a:pt x="4834086" y="463913"/>
                  <a:pt x="5267474" y="702038"/>
                  <a:pt x="5448449" y="816338"/>
                </a:cubicBezTo>
                <a:cubicBezTo>
                  <a:pt x="5629424" y="930638"/>
                  <a:pt x="5462737" y="997313"/>
                  <a:pt x="5534174" y="1016363"/>
                </a:cubicBezTo>
                <a:cubicBezTo>
                  <a:pt x="5605612" y="1035413"/>
                  <a:pt x="5815162" y="897301"/>
                  <a:pt x="5877074" y="930638"/>
                </a:cubicBezTo>
                <a:cubicBezTo>
                  <a:pt x="5938986" y="963975"/>
                  <a:pt x="5862787" y="1164001"/>
                  <a:pt x="5905649" y="1216388"/>
                </a:cubicBezTo>
                <a:cubicBezTo>
                  <a:pt x="5948511" y="1268775"/>
                  <a:pt x="6072337" y="1192576"/>
                  <a:pt x="6134249" y="1244963"/>
                </a:cubicBezTo>
                <a:cubicBezTo>
                  <a:pt x="6196161" y="1297350"/>
                  <a:pt x="6210449" y="1497376"/>
                  <a:pt x="6277124" y="1530713"/>
                </a:cubicBezTo>
                <a:cubicBezTo>
                  <a:pt x="6343799" y="1564051"/>
                  <a:pt x="6496199" y="1402126"/>
                  <a:pt x="6534299" y="1444988"/>
                </a:cubicBezTo>
                <a:cubicBezTo>
                  <a:pt x="6572399" y="1487850"/>
                  <a:pt x="6481912" y="1730738"/>
                  <a:pt x="6505724" y="1787888"/>
                </a:cubicBezTo>
                <a:cubicBezTo>
                  <a:pt x="6529536" y="1845038"/>
                  <a:pt x="6481912" y="1583101"/>
                  <a:pt x="6677174" y="1787888"/>
                </a:cubicBezTo>
                <a:cubicBezTo>
                  <a:pt x="6872436" y="1992675"/>
                  <a:pt x="7543949" y="2764201"/>
                  <a:pt x="7677299" y="3016613"/>
                </a:cubicBezTo>
                <a:cubicBezTo>
                  <a:pt x="7810649" y="3269025"/>
                  <a:pt x="7691586" y="3430950"/>
                  <a:pt x="7477274" y="3302363"/>
                </a:cubicBezTo>
                <a:cubicBezTo>
                  <a:pt x="7262962" y="3173776"/>
                  <a:pt x="6591449" y="2464163"/>
                  <a:pt x="6391424" y="2245088"/>
                </a:cubicBezTo>
                <a:cubicBezTo>
                  <a:pt x="6191399" y="2026013"/>
                  <a:pt x="6334274" y="2030776"/>
                  <a:pt x="6277124" y="1987913"/>
                </a:cubicBezTo>
                <a:cubicBezTo>
                  <a:pt x="6219974" y="1945050"/>
                  <a:pt x="6105674" y="2021251"/>
                  <a:pt x="6048524" y="1987913"/>
                </a:cubicBezTo>
                <a:cubicBezTo>
                  <a:pt x="5991374" y="1954576"/>
                  <a:pt x="5981849" y="1825988"/>
                  <a:pt x="5934224" y="1787888"/>
                </a:cubicBezTo>
                <a:cubicBezTo>
                  <a:pt x="5886599" y="1749788"/>
                  <a:pt x="5810399" y="1792651"/>
                  <a:pt x="5762774" y="1759313"/>
                </a:cubicBezTo>
                <a:cubicBezTo>
                  <a:pt x="5715149" y="1725976"/>
                  <a:pt x="5705624" y="1630726"/>
                  <a:pt x="5648474" y="1587863"/>
                </a:cubicBezTo>
                <a:cubicBezTo>
                  <a:pt x="5591324" y="1545000"/>
                  <a:pt x="5524649" y="1573575"/>
                  <a:pt x="5419874" y="1502138"/>
                </a:cubicBezTo>
                <a:cubicBezTo>
                  <a:pt x="5315099" y="1430701"/>
                  <a:pt x="5272237" y="1287826"/>
                  <a:pt x="5019824" y="1159238"/>
                </a:cubicBezTo>
                <a:cubicBezTo>
                  <a:pt x="4767411" y="1030650"/>
                  <a:pt x="4686449" y="792525"/>
                  <a:pt x="3905399" y="730613"/>
                </a:cubicBezTo>
                <a:cubicBezTo>
                  <a:pt x="3124349" y="668701"/>
                  <a:pt x="943124" y="887775"/>
                  <a:pt x="333524" y="787763"/>
                </a:cubicBezTo>
                <a:cubicBezTo>
                  <a:pt x="-276076" y="687751"/>
                  <a:pt x="109687" y="240075"/>
                  <a:pt x="247799" y="130538"/>
                </a:cubicBezTo>
                <a:cubicBezTo>
                  <a:pt x="385911" y="21001"/>
                  <a:pt x="774055" y="75769"/>
                  <a:pt x="1162199" y="130538"/>
                </a:cubicBezTo>
              </a:path>
            </a:pathLst>
          </a:cu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993775" y="3503613"/>
            <a:ext cx="174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Subduction zone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90600" y="598488"/>
            <a:ext cx="7924800" cy="3668712"/>
            <a:chOff x="990600" y="598488"/>
            <a:chExt cx="7924800" cy="3668712"/>
          </a:xfrm>
        </p:grpSpPr>
        <p:pic>
          <p:nvPicPr>
            <p:cNvPr id="379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98488"/>
              <a:ext cx="79248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24" name="Group 14"/>
            <p:cNvGrpSpPr>
              <a:grpSpLocks/>
            </p:cNvGrpSpPr>
            <p:nvPr/>
          </p:nvGrpSpPr>
          <p:grpSpPr bwMode="auto">
            <a:xfrm>
              <a:off x="2438401" y="1600201"/>
              <a:ext cx="3394357" cy="2666999"/>
              <a:chOff x="2438401" y="1600201"/>
              <a:chExt cx="3394357" cy="2666999"/>
            </a:xfrm>
          </p:grpSpPr>
          <p:cxnSp>
            <p:nvCxnSpPr>
              <p:cNvPr id="9" name="Straight Arrow Connector 8"/>
              <p:cNvCxnSpPr>
                <a:stCxn id="276" idx="2"/>
              </p:cNvCxnSpPr>
              <p:nvPr/>
            </p:nvCxnSpPr>
            <p:spPr>
              <a:xfrm flipV="1">
                <a:off x="3800475" y="1830388"/>
                <a:ext cx="2032000" cy="2397125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>
                <a:stCxn id="276" idx="2"/>
              </p:cNvCxnSpPr>
              <p:nvPr/>
            </p:nvCxnSpPr>
            <p:spPr>
              <a:xfrm flipH="1" flipV="1">
                <a:off x="2438400" y="1677988"/>
                <a:ext cx="1362075" cy="2549525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276" idx="2"/>
              </p:cNvCxnSpPr>
              <p:nvPr/>
            </p:nvCxnSpPr>
            <p:spPr>
              <a:xfrm flipV="1">
                <a:off x="3800475" y="1600200"/>
                <a:ext cx="152400" cy="2627313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Explosion 2 275"/>
              <p:cNvSpPr/>
              <p:nvPr/>
            </p:nvSpPr>
            <p:spPr bwMode="auto">
              <a:xfrm>
                <a:off x="3636963" y="3962400"/>
                <a:ext cx="304800" cy="304800"/>
              </a:xfrm>
              <a:prstGeom prst="irregularSeal2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4" name="Group 185"/>
          <p:cNvGrpSpPr>
            <a:grpSpLocks/>
          </p:cNvGrpSpPr>
          <p:nvPr/>
        </p:nvGrpSpPr>
        <p:grpSpPr bwMode="auto">
          <a:xfrm>
            <a:off x="3463925" y="1717675"/>
            <a:ext cx="3775075" cy="3311525"/>
            <a:chOff x="2438401" y="1600201"/>
            <a:chExt cx="3394357" cy="2666999"/>
          </a:xfrm>
        </p:grpSpPr>
        <p:cxnSp>
          <p:nvCxnSpPr>
            <p:cNvPr id="187" name="Straight Arrow Connector 186"/>
            <p:cNvCxnSpPr>
              <a:stCxn id="191" idx="2"/>
            </p:cNvCxnSpPr>
            <p:nvPr/>
          </p:nvCxnSpPr>
          <p:spPr>
            <a:xfrm flipV="1">
              <a:off x="3800141" y="1830335"/>
              <a:ext cx="2032617" cy="23985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91" idx="2"/>
            </p:cNvCxnSpPr>
            <p:nvPr/>
          </p:nvCxnSpPr>
          <p:spPr>
            <a:xfrm flipH="1" flipV="1">
              <a:off x="2438401" y="1678191"/>
              <a:ext cx="1361740" cy="255065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91" idx="2"/>
            </p:cNvCxnSpPr>
            <p:nvPr/>
          </p:nvCxnSpPr>
          <p:spPr>
            <a:xfrm flipV="1">
              <a:off x="3800141" y="1600201"/>
              <a:ext cx="152732" cy="26286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Explosion 2 190"/>
            <p:cNvSpPr/>
            <p:nvPr/>
          </p:nvSpPr>
          <p:spPr bwMode="auto">
            <a:xfrm>
              <a:off x="3637417" y="3962912"/>
              <a:ext cx="304037" cy="304288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49425" y="3081338"/>
            <a:ext cx="5603875" cy="2765425"/>
            <a:chOff x="1749287" y="3081130"/>
            <a:chExt cx="5603301" cy="2766385"/>
          </a:xfrm>
        </p:grpSpPr>
        <p:sp>
          <p:nvSpPr>
            <p:cNvPr id="18" name="Freeform 17"/>
            <p:cNvSpPr/>
            <p:nvPr/>
          </p:nvSpPr>
          <p:spPr>
            <a:xfrm>
              <a:off x="1749287" y="3081130"/>
              <a:ext cx="5058845" cy="2766385"/>
            </a:xfrm>
            <a:custGeom>
              <a:avLst/>
              <a:gdLst>
                <a:gd name="connsiteX0" fmla="*/ 0 w 5059017"/>
                <a:gd name="connsiteY0" fmla="*/ 0 h 2766385"/>
                <a:gd name="connsiteX1" fmla="*/ 854765 w 5059017"/>
                <a:gd name="connsiteY1" fmla="*/ 119270 h 2766385"/>
                <a:gd name="connsiteX2" fmla="*/ 1878496 w 5059017"/>
                <a:gd name="connsiteY2" fmla="*/ 397566 h 2766385"/>
                <a:gd name="connsiteX3" fmla="*/ 2156791 w 5059017"/>
                <a:gd name="connsiteY3" fmla="*/ 467140 h 2766385"/>
                <a:gd name="connsiteX4" fmla="*/ 2703443 w 5059017"/>
                <a:gd name="connsiteY4" fmla="*/ 775253 h 2766385"/>
                <a:gd name="connsiteX5" fmla="*/ 2902226 w 5059017"/>
                <a:gd name="connsiteY5" fmla="*/ 785192 h 2766385"/>
                <a:gd name="connsiteX6" fmla="*/ 2951922 w 5059017"/>
                <a:gd name="connsiteY6" fmla="*/ 944218 h 2766385"/>
                <a:gd name="connsiteX7" fmla="*/ 3488635 w 5059017"/>
                <a:gd name="connsiteY7" fmla="*/ 546653 h 2766385"/>
                <a:gd name="connsiteX8" fmla="*/ 3359426 w 5059017"/>
                <a:gd name="connsiteY8" fmla="*/ 1242392 h 2766385"/>
                <a:gd name="connsiteX9" fmla="*/ 3488635 w 5059017"/>
                <a:gd name="connsiteY9" fmla="*/ 1262270 h 2766385"/>
                <a:gd name="connsiteX10" fmla="*/ 3796748 w 5059017"/>
                <a:gd name="connsiteY10" fmla="*/ 1212574 h 2766385"/>
                <a:gd name="connsiteX11" fmla="*/ 3747052 w 5059017"/>
                <a:gd name="connsiteY11" fmla="*/ 1560444 h 2766385"/>
                <a:gd name="connsiteX12" fmla="*/ 4343400 w 5059017"/>
                <a:gd name="connsiteY12" fmla="*/ 1202635 h 2766385"/>
                <a:gd name="connsiteX13" fmla="*/ 4204252 w 5059017"/>
                <a:gd name="connsiteY13" fmla="*/ 1898374 h 2766385"/>
                <a:gd name="connsiteX14" fmla="*/ 4840356 w 5059017"/>
                <a:gd name="connsiteY14" fmla="*/ 2633870 h 2766385"/>
                <a:gd name="connsiteX15" fmla="*/ 5059017 w 5059017"/>
                <a:gd name="connsiteY15" fmla="*/ 2763079 h 276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9017" h="2766385">
                  <a:moveTo>
                    <a:pt x="0" y="0"/>
                  </a:moveTo>
                  <a:cubicBezTo>
                    <a:pt x="270841" y="26504"/>
                    <a:pt x="541682" y="53009"/>
                    <a:pt x="854765" y="119270"/>
                  </a:cubicBezTo>
                  <a:cubicBezTo>
                    <a:pt x="1167848" y="185531"/>
                    <a:pt x="1661492" y="339588"/>
                    <a:pt x="1878496" y="397566"/>
                  </a:cubicBezTo>
                  <a:cubicBezTo>
                    <a:pt x="2095500" y="455544"/>
                    <a:pt x="2019300" y="404192"/>
                    <a:pt x="2156791" y="467140"/>
                  </a:cubicBezTo>
                  <a:cubicBezTo>
                    <a:pt x="2294282" y="530088"/>
                    <a:pt x="2579204" y="722244"/>
                    <a:pt x="2703443" y="775253"/>
                  </a:cubicBezTo>
                  <a:cubicBezTo>
                    <a:pt x="2827682" y="828262"/>
                    <a:pt x="2860813" y="757031"/>
                    <a:pt x="2902226" y="785192"/>
                  </a:cubicBezTo>
                  <a:cubicBezTo>
                    <a:pt x="2943639" y="813353"/>
                    <a:pt x="2854187" y="983974"/>
                    <a:pt x="2951922" y="944218"/>
                  </a:cubicBezTo>
                  <a:cubicBezTo>
                    <a:pt x="3049657" y="904462"/>
                    <a:pt x="3420718" y="496957"/>
                    <a:pt x="3488635" y="546653"/>
                  </a:cubicBezTo>
                  <a:cubicBezTo>
                    <a:pt x="3556552" y="596349"/>
                    <a:pt x="3359426" y="1123123"/>
                    <a:pt x="3359426" y="1242392"/>
                  </a:cubicBezTo>
                  <a:cubicBezTo>
                    <a:pt x="3359426" y="1361661"/>
                    <a:pt x="3415748" y="1267240"/>
                    <a:pt x="3488635" y="1262270"/>
                  </a:cubicBezTo>
                  <a:cubicBezTo>
                    <a:pt x="3561522" y="1257300"/>
                    <a:pt x="3753679" y="1162878"/>
                    <a:pt x="3796748" y="1212574"/>
                  </a:cubicBezTo>
                  <a:cubicBezTo>
                    <a:pt x="3839817" y="1262270"/>
                    <a:pt x="3655943" y="1562101"/>
                    <a:pt x="3747052" y="1560444"/>
                  </a:cubicBezTo>
                  <a:cubicBezTo>
                    <a:pt x="3838161" y="1558788"/>
                    <a:pt x="4267200" y="1146313"/>
                    <a:pt x="4343400" y="1202635"/>
                  </a:cubicBezTo>
                  <a:cubicBezTo>
                    <a:pt x="4419600" y="1258957"/>
                    <a:pt x="4121426" y="1659835"/>
                    <a:pt x="4204252" y="1898374"/>
                  </a:cubicBezTo>
                  <a:cubicBezTo>
                    <a:pt x="4287078" y="2136913"/>
                    <a:pt x="4697895" y="2489753"/>
                    <a:pt x="4840356" y="2633870"/>
                  </a:cubicBezTo>
                  <a:cubicBezTo>
                    <a:pt x="4982817" y="2777987"/>
                    <a:pt x="5020917" y="2770533"/>
                    <a:pt x="5059017" y="276307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18" name="TextBox 20"/>
            <p:cNvSpPr txBox="1">
              <a:spLocks noChangeArrowheads="1"/>
            </p:cNvSpPr>
            <p:nvPr/>
          </p:nvSpPr>
          <p:spPr bwMode="auto">
            <a:xfrm>
              <a:off x="5981700" y="4830930"/>
              <a:ext cx="13708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  <a:cs typeface="Times New Roman" pitchFamily="18" charset="0"/>
                </a:rPr>
                <a:t>TRM Profile</a:t>
              </a:r>
            </a:p>
          </p:txBody>
        </p:sp>
      </p:grpSp>
      <p:grpSp>
        <p:nvGrpSpPr>
          <p:cNvPr id="37897" name="Group 137"/>
          <p:cNvGrpSpPr>
            <a:grpSpLocks/>
          </p:cNvGrpSpPr>
          <p:nvPr/>
        </p:nvGrpSpPr>
        <p:grpSpPr bwMode="auto">
          <a:xfrm>
            <a:off x="-76200" y="1371600"/>
            <a:ext cx="8458200" cy="228600"/>
            <a:chOff x="1219200" y="1371600"/>
            <a:chExt cx="8458200" cy="228600"/>
          </a:xfrm>
        </p:grpSpPr>
        <p:sp>
          <p:nvSpPr>
            <p:cNvPr id="125" name="Trapezoid 124"/>
            <p:cNvSpPr/>
            <p:nvPr/>
          </p:nvSpPr>
          <p:spPr bwMode="auto">
            <a:xfrm flipV="1">
              <a:off x="1219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6" name="Trapezoid 125"/>
            <p:cNvSpPr/>
            <p:nvPr/>
          </p:nvSpPr>
          <p:spPr bwMode="auto">
            <a:xfrm flipV="1">
              <a:off x="1676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7" name="Trapezoid 126"/>
            <p:cNvSpPr/>
            <p:nvPr/>
          </p:nvSpPr>
          <p:spPr bwMode="auto">
            <a:xfrm flipV="1">
              <a:off x="2133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8" name="Trapezoid 127"/>
            <p:cNvSpPr/>
            <p:nvPr/>
          </p:nvSpPr>
          <p:spPr bwMode="auto">
            <a:xfrm flipV="1">
              <a:off x="2590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9" name="Trapezoid 128"/>
            <p:cNvSpPr/>
            <p:nvPr/>
          </p:nvSpPr>
          <p:spPr bwMode="auto">
            <a:xfrm flipV="1">
              <a:off x="30480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0" name="Trapezoid 129"/>
            <p:cNvSpPr/>
            <p:nvPr/>
          </p:nvSpPr>
          <p:spPr bwMode="auto">
            <a:xfrm flipV="1">
              <a:off x="3505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1" name="Trapezoid 130"/>
            <p:cNvSpPr/>
            <p:nvPr/>
          </p:nvSpPr>
          <p:spPr bwMode="auto">
            <a:xfrm flipV="1">
              <a:off x="3962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2" name="Trapezoid 131"/>
            <p:cNvSpPr/>
            <p:nvPr/>
          </p:nvSpPr>
          <p:spPr bwMode="auto">
            <a:xfrm flipV="1">
              <a:off x="4419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3" name="Trapezoid 132"/>
            <p:cNvSpPr/>
            <p:nvPr/>
          </p:nvSpPr>
          <p:spPr bwMode="auto">
            <a:xfrm flipV="1">
              <a:off x="4876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4" name="Trapezoid 133"/>
            <p:cNvSpPr/>
            <p:nvPr/>
          </p:nvSpPr>
          <p:spPr bwMode="auto">
            <a:xfrm flipV="1">
              <a:off x="53340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5" name="Trapezoid 134"/>
            <p:cNvSpPr/>
            <p:nvPr/>
          </p:nvSpPr>
          <p:spPr bwMode="auto">
            <a:xfrm flipV="1">
              <a:off x="5791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6" name="Trapezoid 135"/>
            <p:cNvSpPr/>
            <p:nvPr/>
          </p:nvSpPr>
          <p:spPr bwMode="auto">
            <a:xfrm flipV="1">
              <a:off x="6248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7" name="Trapezoid 136"/>
            <p:cNvSpPr/>
            <p:nvPr/>
          </p:nvSpPr>
          <p:spPr bwMode="auto">
            <a:xfrm flipV="1">
              <a:off x="6705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8" name="Trapezoid 137"/>
            <p:cNvSpPr/>
            <p:nvPr/>
          </p:nvSpPr>
          <p:spPr bwMode="auto">
            <a:xfrm flipV="1">
              <a:off x="7162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9" name="Trapezoid 138"/>
            <p:cNvSpPr/>
            <p:nvPr/>
          </p:nvSpPr>
          <p:spPr bwMode="auto">
            <a:xfrm flipV="1">
              <a:off x="76200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1" name="Trapezoid 140"/>
            <p:cNvSpPr/>
            <p:nvPr/>
          </p:nvSpPr>
          <p:spPr bwMode="auto">
            <a:xfrm flipV="1">
              <a:off x="8077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3" name="Trapezoid 142"/>
            <p:cNvSpPr/>
            <p:nvPr/>
          </p:nvSpPr>
          <p:spPr bwMode="auto">
            <a:xfrm flipV="1">
              <a:off x="8534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5" name="Trapezoid 144"/>
            <p:cNvSpPr/>
            <p:nvPr/>
          </p:nvSpPr>
          <p:spPr bwMode="auto">
            <a:xfrm flipV="1">
              <a:off x="8991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7" name="Trapezoid 146"/>
            <p:cNvSpPr/>
            <p:nvPr/>
          </p:nvSpPr>
          <p:spPr bwMode="auto">
            <a:xfrm flipV="1">
              <a:off x="9448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43" name="Rectangle 2"/>
          <p:cNvSpPr txBox="1">
            <a:spLocks noChangeArrowheads="1"/>
          </p:cNvSpPr>
          <p:nvPr/>
        </p:nvSpPr>
        <p:spPr bwMode="auto">
          <a:xfrm>
            <a:off x="-304800" y="-609600"/>
            <a:ext cx="99822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Earthquakes along a Fault </a:t>
            </a:r>
            <a:r>
              <a:rPr lang="en-US" sz="4000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Detect Fault </a:t>
            </a:r>
            <a:r>
              <a:rPr lang="en-US" sz="4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Roughness</a:t>
            </a:r>
            <a:endParaRPr lang="en-US" sz="4000" kern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Straight Connector 112"/>
          <p:cNvCxnSpPr>
            <a:cxnSpLocks noChangeShapeType="1"/>
          </p:cNvCxnSpPr>
          <p:nvPr/>
        </p:nvCxnSpPr>
        <p:spPr bwMode="auto">
          <a:xfrm>
            <a:off x="-1371600" y="1524000"/>
            <a:ext cx="10058400" cy="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993775" y="3503613"/>
            <a:ext cx="174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Subduction zone</a:t>
            </a:r>
          </a:p>
        </p:txBody>
      </p:sp>
      <p:sp>
        <p:nvSpPr>
          <p:cNvPr id="243" name="Rectangle 2"/>
          <p:cNvSpPr txBox="1">
            <a:spLocks noChangeArrowheads="1"/>
          </p:cNvSpPr>
          <p:nvPr/>
        </p:nvSpPr>
        <p:spPr bwMode="auto">
          <a:xfrm>
            <a:off x="-457200" y="-914400"/>
            <a:ext cx="99822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Earthquakes </a:t>
            </a:r>
            <a:r>
              <a:rPr lang="en-US" sz="4000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US Array Detect Near Surface</a:t>
            </a:r>
            <a:endParaRPr 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90600" y="598488"/>
            <a:ext cx="7924800" cy="3668712"/>
            <a:chOff x="990600" y="598488"/>
            <a:chExt cx="7924800" cy="3668712"/>
          </a:xfrm>
        </p:grpSpPr>
        <p:pic>
          <p:nvPicPr>
            <p:cNvPr id="379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98488"/>
              <a:ext cx="79248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24" name="Group 14"/>
            <p:cNvGrpSpPr>
              <a:grpSpLocks/>
            </p:cNvGrpSpPr>
            <p:nvPr/>
          </p:nvGrpSpPr>
          <p:grpSpPr bwMode="auto">
            <a:xfrm>
              <a:off x="2438401" y="1600201"/>
              <a:ext cx="3394357" cy="2666999"/>
              <a:chOff x="2438401" y="1600201"/>
              <a:chExt cx="3394357" cy="2666999"/>
            </a:xfrm>
          </p:grpSpPr>
          <p:cxnSp>
            <p:nvCxnSpPr>
              <p:cNvPr id="9" name="Straight Arrow Connector 8"/>
              <p:cNvCxnSpPr>
                <a:stCxn id="276" idx="2"/>
              </p:cNvCxnSpPr>
              <p:nvPr/>
            </p:nvCxnSpPr>
            <p:spPr>
              <a:xfrm flipV="1">
                <a:off x="3800475" y="1830388"/>
                <a:ext cx="2032000" cy="2397125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>
                <a:stCxn id="276" idx="2"/>
              </p:cNvCxnSpPr>
              <p:nvPr/>
            </p:nvCxnSpPr>
            <p:spPr>
              <a:xfrm flipH="1" flipV="1">
                <a:off x="2438400" y="1677988"/>
                <a:ext cx="1362075" cy="2549525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276" idx="2"/>
              </p:cNvCxnSpPr>
              <p:nvPr/>
            </p:nvCxnSpPr>
            <p:spPr>
              <a:xfrm flipV="1">
                <a:off x="3800475" y="1600200"/>
                <a:ext cx="152400" cy="2627313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Explosion 2 275"/>
              <p:cNvSpPr/>
              <p:nvPr/>
            </p:nvSpPr>
            <p:spPr bwMode="auto">
              <a:xfrm>
                <a:off x="3636963" y="3962400"/>
                <a:ext cx="304800" cy="304800"/>
              </a:xfrm>
              <a:prstGeom prst="irregularSeal2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4" name="Group 185"/>
          <p:cNvGrpSpPr>
            <a:grpSpLocks/>
          </p:cNvGrpSpPr>
          <p:nvPr/>
        </p:nvGrpSpPr>
        <p:grpSpPr bwMode="auto">
          <a:xfrm>
            <a:off x="3463925" y="1717675"/>
            <a:ext cx="3775075" cy="3311525"/>
            <a:chOff x="2438401" y="1600201"/>
            <a:chExt cx="3394357" cy="2666999"/>
          </a:xfrm>
        </p:grpSpPr>
        <p:cxnSp>
          <p:nvCxnSpPr>
            <p:cNvPr id="187" name="Straight Arrow Connector 186"/>
            <p:cNvCxnSpPr>
              <a:stCxn id="191" idx="2"/>
            </p:cNvCxnSpPr>
            <p:nvPr/>
          </p:nvCxnSpPr>
          <p:spPr>
            <a:xfrm flipV="1">
              <a:off x="3800141" y="1830335"/>
              <a:ext cx="2032617" cy="23985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91" idx="2"/>
            </p:cNvCxnSpPr>
            <p:nvPr/>
          </p:nvCxnSpPr>
          <p:spPr>
            <a:xfrm flipH="1" flipV="1">
              <a:off x="2438401" y="1678191"/>
              <a:ext cx="1361740" cy="255065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91" idx="2"/>
            </p:cNvCxnSpPr>
            <p:nvPr/>
          </p:nvCxnSpPr>
          <p:spPr>
            <a:xfrm flipV="1">
              <a:off x="3800141" y="1600201"/>
              <a:ext cx="152732" cy="26286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Explosion 2 190"/>
            <p:cNvSpPr/>
            <p:nvPr/>
          </p:nvSpPr>
          <p:spPr bwMode="auto">
            <a:xfrm>
              <a:off x="3637417" y="3962912"/>
              <a:ext cx="304037" cy="304288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37918" name="TextBox 20"/>
          <p:cNvSpPr txBox="1">
            <a:spLocks noChangeArrowheads="1"/>
          </p:cNvSpPr>
          <p:nvPr/>
        </p:nvSpPr>
        <p:spPr bwMode="auto">
          <a:xfrm>
            <a:off x="5982270" y="4830533"/>
            <a:ext cx="1371028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TRM Profile</a:t>
            </a:r>
          </a:p>
        </p:txBody>
      </p:sp>
      <p:grpSp>
        <p:nvGrpSpPr>
          <p:cNvPr id="37897" name="Group 137"/>
          <p:cNvGrpSpPr>
            <a:grpSpLocks/>
          </p:cNvGrpSpPr>
          <p:nvPr/>
        </p:nvGrpSpPr>
        <p:grpSpPr bwMode="auto">
          <a:xfrm>
            <a:off x="-76200" y="1371600"/>
            <a:ext cx="8458200" cy="228600"/>
            <a:chOff x="1219200" y="1371600"/>
            <a:chExt cx="8458200" cy="228600"/>
          </a:xfrm>
        </p:grpSpPr>
        <p:sp>
          <p:nvSpPr>
            <p:cNvPr id="125" name="Trapezoid 124"/>
            <p:cNvSpPr/>
            <p:nvPr/>
          </p:nvSpPr>
          <p:spPr bwMode="auto">
            <a:xfrm flipV="1">
              <a:off x="1219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6" name="Trapezoid 125"/>
            <p:cNvSpPr/>
            <p:nvPr/>
          </p:nvSpPr>
          <p:spPr bwMode="auto">
            <a:xfrm flipV="1">
              <a:off x="1676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7" name="Trapezoid 126"/>
            <p:cNvSpPr/>
            <p:nvPr/>
          </p:nvSpPr>
          <p:spPr bwMode="auto">
            <a:xfrm flipV="1">
              <a:off x="2133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8" name="Trapezoid 127"/>
            <p:cNvSpPr/>
            <p:nvPr/>
          </p:nvSpPr>
          <p:spPr bwMode="auto">
            <a:xfrm flipV="1">
              <a:off x="2590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9" name="Trapezoid 128"/>
            <p:cNvSpPr/>
            <p:nvPr/>
          </p:nvSpPr>
          <p:spPr bwMode="auto">
            <a:xfrm flipV="1">
              <a:off x="30480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0" name="Trapezoid 129"/>
            <p:cNvSpPr/>
            <p:nvPr/>
          </p:nvSpPr>
          <p:spPr bwMode="auto">
            <a:xfrm flipV="1">
              <a:off x="3505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1" name="Trapezoid 130"/>
            <p:cNvSpPr/>
            <p:nvPr/>
          </p:nvSpPr>
          <p:spPr bwMode="auto">
            <a:xfrm flipV="1">
              <a:off x="3962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2" name="Trapezoid 131"/>
            <p:cNvSpPr/>
            <p:nvPr/>
          </p:nvSpPr>
          <p:spPr bwMode="auto">
            <a:xfrm flipV="1">
              <a:off x="4419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3" name="Trapezoid 132"/>
            <p:cNvSpPr/>
            <p:nvPr/>
          </p:nvSpPr>
          <p:spPr bwMode="auto">
            <a:xfrm flipV="1">
              <a:off x="4876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4" name="Trapezoid 133"/>
            <p:cNvSpPr/>
            <p:nvPr/>
          </p:nvSpPr>
          <p:spPr bwMode="auto">
            <a:xfrm flipV="1">
              <a:off x="53340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5" name="Trapezoid 134"/>
            <p:cNvSpPr/>
            <p:nvPr/>
          </p:nvSpPr>
          <p:spPr bwMode="auto">
            <a:xfrm flipV="1">
              <a:off x="5791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6" name="Trapezoid 135"/>
            <p:cNvSpPr/>
            <p:nvPr/>
          </p:nvSpPr>
          <p:spPr bwMode="auto">
            <a:xfrm flipV="1">
              <a:off x="6248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7" name="Trapezoid 136"/>
            <p:cNvSpPr/>
            <p:nvPr/>
          </p:nvSpPr>
          <p:spPr bwMode="auto">
            <a:xfrm flipV="1">
              <a:off x="6705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8" name="Trapezoid 137"/>
            <p:cNvSpPr/>
            <p:nvPr/>
          </p:nvSpPr>
          <p:spPr bwMode="auto">
            <a:xfrm flipV="1">
              <a:off x="7162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9" name="Trapezoid 138"/>
            <p:cNvSpPr/>
            <p:nvPr/>
          </p:nvSpPr>
          <p:spPr bwMode="auto">
            <a:xfrm flipV="1">
              <a:off x="76200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1" name="Trapezoid 140"/>
            <p:cNvSpPr/>
            <p:nvPr/>
          </p:nvSpPr>
          <p:spPr bwMode="auto">
            <a:xfrm flipV="1">
              <a:off x="80772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3" name="Trapezoid 142"/>
            <p:cNvSpPr/>
            <p:nvPr/>
          </p:nvSpPr>
          <p:spPr bwMode="auto">
            <a:xfrm flipV="1">
              <a:off x="85344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5" name="Trapezoid 144"/>
            <p:cNvSpPr/>
            <p:nvPr/>
          </p:nvSpPr>
          <p:spPr bwMode="auto">
            <a:xfrm flipV="1">
              <a:off x="89916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7" name="Trapezoid 146"/>
            <p:cNvSpPr/>
            <p:nvPr/>
          </p:nvSpPr>
          <p:spPr bwMode="auto">
            <a:xfrm flipV="1">
              <a:off x="9448800" y="1371600"/>
              <a:ext cx="228600" cy="228600"/>
            </a:xfrm>
            <a:prstGeom prst="trapezoid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2074262" y="1894728"/>
            <a:ext cx="1016054" cy="270153"/>
          </a:xfrm>
          <a:custGeom>
            <a:avLst/>
            <a:gdLst>
              <a:gd name="connsiteX0" fmla="*/ 350283 w 1016054"/>
              <a:gd name="connsiteY0" fmla="*/ 3345 h 270153"/>
              <a:gd name="connsiteX1" fmla="*/ 1015302 w 1016054"/>
              <a:gd name="connsiteY1" fmla="*/ 169599 h 270153"/>
              <a:gd name="connsiteX2" fmla="*/ 474974 w 1016054"/>
              <a:gd name="connsiteY2" fmla="*/ 266581 h 270153"/>
              <a:gd name="connsiteX3" fmla="*/ 142465 w 1016054"/>
              <a:gd name="connsiteY3" fmla="*/ 225017 h 270153"/>
              <a:gd name="connsiteX4" fmla="*/ 3920 w 1016054"/>
              <a:gd name="connsiteY4" fmla="*/ 3345 h 270153"/>
              <a:gd name="connsiteX5" fmla="*/ 281011 w 1016054"/>
              <a:gd name="connsiteY5" fmla="*/ 86472 h 270153"/>
              <a:gd name="connsiteX6" fmla="*/ 405702 w 1016054"/>
              <a:gd name="connsiteY6" fmla="*/ 17199 h 27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54" h="270153">
                <a:moveTo>
                  <a:pt x="350283" y="3345"/>
                </a:moveTo>
                <a:cubicBezTo>
                  <a:pt x="672401" y="64535"/>
                  <a:pt x="994520" y="125726"/>
                  <a:pt x="1015302" y="169599"/>
                </a:cubicBezTo>
                <a:cubicBezTo>
                  <a:pt x="1036084" y="213472"/>
                  <a:pt x="620447" y="257345"/>
                  <a:pt x="474974" y="266581"/>
                </a:cubicBezTo>
                <a:cubicBezTo>
                  <a:pt x="329501" y="275817"/>
                  <a:pt x="220974" y="268890"/>
                  <a:pt x="142465" y="225017"/>
                </a:cubicBezTo>
                <a:cubicBezTo>
                  <a:pt x="63956" y="181144"/>
                  <a:pt x="-19171" y="26436"/>
                  <a:pt x="3920" y="3345"/>
                </a:cubicBezTo>
                <a:cubicBezTo>
                  <a:pt x="27011" y="-19746"/>
                  <a:pt x="214047" y="84163"/>
                  <a:pt x="281011" y="86472"/>
                </a:cubicBezTo>
                <a:cubicBezTo>
                  <a:pt x="347975" y="88781"/>
                  <a:pt x="376838" y="52990"/>
                  <a:pt x="405702" y="17199"/>
                </a:cubicBezTo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559273" y="1695311"/>
            <a:ext cx="508027" cy="270153"/>
          </a:xfrm>
          <a:custGeom>
            <a:avLst/>
            <a:gdLst>
              <a:gd name="connsiteX0" fmla="*/ 350283 w 1016054"/>
              <a:gd name="connsiteY0" fmla="*/ 3345 h 270153"/>
              <a:gd name="connsiteX1" fmla="*/ 1015302 w 1016054"/>
              <a:gd name="connsiteY1" fmla="*/ 169599 h 270153"/>
              <a:gd name="connsiteX2" fmla="*/ 474974 w 1016054"/>
              <a:gd name="connsiteY2" fmla="*/ 266581 h 270153"/>
              <a:gd name="connsiteX3" fmla="*/ 142465 w 1016054"/>
              <a:gd name="connsiteY3" fmla="*/ 225017 h 270153"/>
              <a:gd name="connsiteX4" fmla="*/ 3920 w 1016054"/>
              <a:gd name="connsiteY4" fmla="*/ 3345 h 270153"/>
              <a:gd name="connsiteX5" fmla="*/ 281011 w 1016054"/>
              <a:gd name="connsiteY5" fmla="*/ 86472 h 270153"/>
              <a:gd name="connsiteX6" fmla="*/ 405702 w 1016054"/>
              <a:gd name="connsiteY6" fmla="*/ 17199 h 27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54" h="270153">
                <a:moveTo>
                  <a:pt x="350283" y="3345"/>
                </a:moveTo>
                <a:cubicBezTo>
                  <a:pt x="672401" y="64535"/>
                  <a:pt x="994520" y="125726"/>
                  <a:pt x="1015302" y="169599"/>
                </a:cubicBezTo>
                <a:cubicBezTo>
                  <a:pt x="1036084" y="213472"/>
                  <a:pt x="620447" y="257345"/>
                  <a:pt x="474974" y="266581"/>
                </a:cubicBezTo>
                <a:cubicBezTo>
                  <a:pt x="329501" y="275817"/>
                  <a:pt x="220974" y="268890"/>
                  <a:pt x="142465" y="225017"/>
                </a:cubicBezTo>
                <a:cubicBezTo>
                  <a:pt x="63956" y="181144"/>
                  <a:pt x="-19171" y="26436"/>
                  <a:pt x="3920" y="3345"/>
                </a:cubicBezTo>
                <a:cubicBezTo>
                  <a:pt x="27011" y="-19746"/>
                  <a:pt x="214047" y="84163"/>
                  <a:pt x="281011" y="86472"/>
                </a:cubicBezTo>
                <a:cubicBezTo>
                  <a:pt x="347975" y="88781"/>
                  <a:pt x="376838" y="52990"/>
                  <a:pt x="405702" y="17199"/>
                </a:cubicBezTo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23950" y="1170620"/>
            <a:ext cx="7124700" cy="886780"/>
          </a:xfrm>
          <a:custGeom>
            <a:avLst/>
            <a:gdLst>
              <a:gd name="connsiteX0" fmla="*/ 0 w 7124700"/>
              <a:gd name="connsiteY0" fmla="*/ 800286 h 886780"/>
              <a:gd name="connsiteX1" fmla="*/ 971550 w 7124700"/>
              <a:gd name="connsiteY1" fmla="*/ 762186 h 886780"/>
              <a:gd name="connsiteX2" fmla="*/ 1219200 w 7124700"/>
              <a:gd name="connsiteY2" fmla="*/ 476436 h 886780"/>
              <a:gd name="connsiteX3" fmla="*/ 1371600 w 7124700"/>
              <a:gd name="connsiteY3" fmla="*/ 133536 h 886780"/>
              <a:gd name="connsiteX4" fmla="*/ 1581150 w 7124700"/>
              <a:gd name="connsiteY4" fmla="*/ 705036 h 886780"/>
              <a:gd name="connsiteX5" fmla="*/ 3390900 w 7124700"/>
              <a:gd name="connsiteY5" fmla="*/ 743136 h 886780"/>
              <a:gd name="connsiteX6" fmla="*/ 3543300 w 7124700"/>
              <a:gd name="connsiteY6" fmla="*/ 186 h 886780"/>
              <a:gd name="connsiteX7" fmla="*/ 3867150 w 7124700"/>
              <a:gd name="connsiteY7" fmla="*/ 819336 h 886780"/>
              <a:gd name="connsiteX8" fmla="*/ 5886450 w 7124700"/>
              <a:gd name="connsiteY8" fmla="*/ 838386 h 886780"/>
              <a:gd name="connsiteX9" fmla="*/ 7124700 w 7124700"/>
              <a:gd name="connsiteY9" fmla="*/ 819336 h 88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4700" h="886780">
                <a:moveTo>
                  <a:pt x="0" y="800286"/>
                </a:moveTo>
                <a:cubicBezTo>
                  <a:pt x="384175" y="808223"/>
                  <a:pt x="768350" y="816161"/>
                  <a:pt x="971550" y="762186"/>
                </a:cubicBezTo>
                <a:cubicBezTo>
                  <a:pt x="1174750" y="708211"/>
                  <a:pt x="1152525" y="581211"/>
                  <a:pt x="1219200" y="476436"/>
                </a:cubicBezTo>
                <a:cubicBezTo>
                  <a:pt x="1285875" y="371661"/>
                  <a:pt x="1311275" y="95436"/>
                  <a:pt x="1371600" y="133536"/>
                </a:cubicBezTo>
                <a:cubicBezTo>
                  <a:pt x="1431925" y="171636"/>
                  <a:pt x="1244600" y="603436"/>
                  <a:pt x="1581150" y="705036"/>
                </a:cubicBezTo>
                <a:cubicBezTo>
                  <a:pt x="1917700" y="806636"/>
                  <a:pt x="3063875" y="860611"/>
                  <a:pt x="3390900" y="743136"/>
                </a:cubicBezTo>
                <a:cubicBezTo>
                  <a:pt x="3717925" y="625661"/>
                  <a:pt x="3463925" y="-12514"/>
                  <a:pt x="3543300" y="186"/>
                </a:cubicBezTo>
                <a:cubicBezTo>
                  <a:pt x="3622675" y="12886"/>
                  <a:pt x="3476625" y="679636"/>
                  <a:pt x="3867150" y="819336"/>
                </a:cubicBezTo>
                <a:cubicBezTo>
                  <a:pt x="4257675" y="959036"/>
                  <a:pt x="5343525" y="838386"/>
                  <a:pt x="5886450" y="838386"/>
                </a:cubicBezTo>
                <a:cubicBezTo>
                  <a:pt x="6429375" y="838386"/>
                  <a:pt x="6777037" y="828861"/>
                  <a:pt x="7124700" y="8193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93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60" name="Rectangle 4"/>
          <p:cNvSpPr>
            <a:spLocks noChangeArrowheads="1"/>
          </p:cNvSpPr>
          <p:nvPr/>
        </p:nvSpPr>
        <p:spPr bwMode="auto">
          <a:xfrm>
            <a:off x="609600" y="762000"/>
            <a:ext cx="1295400" cy="609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61863" name="Rectangle 7"/>
          <p:cNvSpPr>
            <a:spLocks noChangeArrowheads="1"/>
          </p:cNvSpPr>
          <p:nvPr/>
        </p:nvSpPr>
        <p:spPr bwMode="auto">
          <a:xfrm>
            <a:off x="914400" y="762000"/>
            <a:ext cx="8077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61866" name="Rectangle 10"/>
          <p:cNvSpPr>
            <a:spLocks noChangeArrowheads="1"/>
          </p:cNvSpPr>
          <p:nvPr/>
        </p:nvSpPr>
        <p:spPr bwMode="auto">
          <a:xfrm>
            <a:off x="520700" y="6262688"/>
            <a:ext cx="4203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0  km                            7 km</a:t>
            </a:r>
          </a:p>
        </p:txBody>
      </p:sp>
      <p:sp>
        <p:nvSpPr>
          <p:cNvPr id="761867" name="Rectangle 11"/>
          <p:cNvSpPr>
            <a:spLocks noChangeArrowheads="1"/>
          </p:cNvSpPr>
          <p:nvPr/>
        </p:nvSpPr>
        <p:spPr bwMode="auto">
          <a:xfrm>
            <a:off x="-39688" y="996950"/>
            <a:ext cx="8778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0  km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 km</a:t>
            </a:r>
          </a:p>
        </p:txBody>
      </p:sp>
      <p:graphicFrame>
        <p:nvGraphicFramePr>
          <p:cNvPr id="5126" name="Object 33"/>
          <p:cNvGraphicFramePr>
            <a:graphicFrameLocks noChangeAspect="1"/>
          </p:cNvGraphicFramePr>
          <p:nvPr/>
        </p:nvGraphicFramePr>
        <p:xfrm>
          <a:off x="762000" y="-304800"/>
          <a:ext cx="79248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Photo Editor Photo" r:id="rId4" imgW="6447619" imgH="7249537" progId="">
                  <p:embed/>
                </p:oleObj>
              </mc:Choice>
              <mc:Fallback>
                <p:oleObj name="Photo Editor Photo" r:id="rId4" imgW="6447619" imgH="7249537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-304800"/>
                        <a:ext cx="79248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1870" name="Rectangle 14"/>
          <p:cNvSpPr>
            <a:spLocks noChangeArrowheads="1"/>
          </p:cNvSpPr>
          <p:nvPr/>
        </p:nvSpPr>
        <p:spPr bwMode="auto">
          <a:xfrm>
            <a:off x="685800" y="0"/>
            <a:ext cx="8229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61871" name="Rectangle 15"/>
          <p:cNvSpPr>
            <a:spLocks noChangeArrowheads="1"/>
          </p:cNvSpPr>
          <p:nvPr/>
        </p:nvSpPr>
        <p:spPr bwMode="auto">
          <a:xfrm>
            <a:off x="762000" y="1066800"/>
            <a:ext cx="3962400" cy="51054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61872" name="Rectangle 16"/>
          <p:cNvSpPr>
            <a:spLocks noChangeArrowheads="1"/>
          </p:cNvSpPr>
          <p:nvPr/>
        </p:nvSpPr>
        <p:spPr bwMode="auto">
          <a:xfrm>
            <a:off x="4876800" y="1066800"/>
            <a:ext cx="3810000" cy="51054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61874" name="Text Box 18"/>
          <p:cNvSpPr txBox="1">
            <a:spLocks noChangeArrowheads="1"/>
          </p:cNvSpPr>
          <p:nvPr/>
        </p:nvSpPr>
        <p:spPr bwMode="auto">
          <a:xfrm>
            <a:off x="-854075" y="14922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61885" name="Rectangle 29"/>
          <p:cNvSpPr>
            <a:spLocks noChangeArrowheads="1"/>
          </p:cNvSpPr>
          <p:nvPr/>
        </p:nvSpPr>
        <p:spPr bwMode="auto">
          <a:xfrm>
            <a:off x="5607050" y="0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61887" name="Rectangle 31"/>
          <p:cNvSpPr>
            <a:spLocks noChangeArrowheads="1"/>
          </p:cNvSpPr>
          <p:nvPr/>
        </p:nvSpPr>
        <p:spPr bwMode="auto">
          <a:xfrm>
            <a:off x="4711700" y="6262688"/>
            <a:ext cx="4203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0  km                            7 km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867400" y="-914400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391400" y="3733800"/>
            <a:ext cx="381000" cy="152400"/>
            <a:chOff x="5791200" y="-685800"/>
            <a:chExt cx="381000" cy="152400"/>
          </a:xfrm>
          <a:solidFill>
            <a:srgbClr val="FF0000"/>
          </a:solidFill>
        </p:grpSpPr>
        <p:sp>
          <p:nvSpPr>
            <p:cNvPr id="25" name="Oval 24"/>
            <p:cNvSpPr/>
            <p:nvPr/>
          </p:nvSpPr>
          <p:spPr bwMode="auto">
            <a:xfrm>
              <a:off x="5791200" y="-6858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019800" y="-685800"/>
              <a:ext cx="152400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-381000" y="-685800"/>
            <a:ext cx="101346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Geophysical Resolution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Rectangle 31"/>
          <p:cNvSpPr>
            <a:spLocks noChangeArrowheads="1"/>
          </p:cNvSpPr>
          <p:nvPr/>
        </p:nvSpPr>
        <p:spPr bwMode="auto">
          <a:xfrm>
            <a:off x="7086600" y="5638800"/>
            <a:ext cx="1474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(Jianhua Yu)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979524"/>
            <a:ext cx="4800600" cy="5948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41675" y="3392488"/>
            <a:ext cx="4159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125"/>
            <a:ext cx="1371600" cy="104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43890" y="-65125"/>
            <a:ext cx="228600" cy="1044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00600" y="912019"/>
            <a:ext cx="4800600" cy="5948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2400" y="0"/>
            <a:ext cx="9144000" cy="7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err="1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Transmission+Reflection</a:t>
            </a:r>
            <a:r>
              <a:rPr lang="en-US" altLang="zh-CN" sz="3200" dirty="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Wavepaths</a:t>
            </a:r>
            <a:endParaRPr lang="en-US" altLang="zh-CN" sz="3200" dirty="0" smtClean="0">
              <a:solidFill>
                <a:srgbClr val="FFFFF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dirty="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(Woodward, 1992)</a:t>
            </a:r>
            <a:endParaRPr lang="en-US" altLang="zh-CN" sz="1400" dirty="0">
              <a:solidFill>
                <a:srgbClr val="FFFF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81125"/>
            <a:ext cx="6642000" cy="2214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43249"/>
            <a:ext cx="2966395" cy="2343151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86125"/>
            <a:ext cx="3729257" cy="220027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3373993"/>
            <a:ext cx="396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RTM Resolution: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D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dirty="0" smtClean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Rayleigh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251622" y="3195865"/>
            <a:ext cx="1155356" cy="14060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91200" y="3106953"/>
            <a:ext cx="0" cy="177825"/>
          </a:xfrm>
          <a:prstGeom prst="straightConnector1">
            <a:avLst/>
          </a:prstGeom>
          <a:ln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288635" y="1381124"/>
            <a:ext cx="4864765" cy="1905001"/>
            <a:chOff x="3288635" y="1066799"/>
            <a:chExt cx="4864765" cy="1905001"/>
          </a:xfrm>
        </p:grpSpPr>
        <p:sp>
          <p:nvSpPr>
            <p:cNvPr id="19" name="TextBox 18"/>
            <p:cNvSpPr txBox="1"/>
            <p:nvPr/>
          </p:nvSpPr>
          <p:spPr>
            <a:xfrm>
              <a:off x="3288635" y="2602468"/>
              <a:ext cx="1228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RTM smile</a:t>
              </a:r>
              <a:endPara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429000" y="1066799"/>
              <a:ext cx="4724400" cy="1903653"/>
              <a:chOff x="3429000" y="1066799"/>
              <a:chExt cx="4724400" cy="1903653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3564080" y="1087395"/>
                <a:ext cx="4430742" cy="1732120"/>
              </a:xfrm>
              <a:custGeom>
                <a:avLst/>
                <a:gdLst>
                  <a:gd name="connsiteX0" fmla="*/ 155304 w 4430742"/>
                  <a:gd name="connsiteY0" fmla="*/ 0 h 1732120"/>
                  <a:gd name="connsiteX1" fmla="*/ 31736 w 4430742"/>
                  <a:gd name="connsiteY1" fmla="*/ 172994 h 1732120"/>
                  <a:gd name="connsiteX2" fmla="*/ 31736 w 4430742"/>
                  <a:gd name="connsiteY2" fmla="*/ 593124 h 1732120"/>
                  <a:gd name="connsiteX3" fmla="*/ 390082 w 4430742"/>
                  <a:gd name="connsiteY3" fmla="*/ 1136821 h 1732120"/>
                  <a:gd name="connsiteX4" fmla="*/ 896709 w 4430742"/>
                  <a:gd name="connsiteY4" fmla="*/ 1482810 h 1732120"/>
                  <a:gd name="connsiteX5" fmla="*/ 1526904 w 4430742"/>
                  <a:gd name="connsiteY5" fmla="*/ 1655805 h 1732120"/>
                  <a:gd name="connsiteX6" fmla="*/ 2120028 w 4430742"/>
                  <a:gd name="connsiteY6" fmla="*/ 1717589 h 1732120"/>
                  <a:gd name="connsiteX7" fmla="*/ 2614298 w 4430742"/>
                  <a:gd name="connsiteY7" fmla="*/ 1717589 h 1732120"/>
                  <a:gd name="connsiteX8" fmla="*/ 3368061 w 4430742"/>
                  <a:gd name="connsiteY8" fmla="*/ 1556951 h 1732120"/>
                  <a:gd name="connsiteX9" fmla="*/ 4035325 w 4430742"/>
                  <a:gd name="connsiteY9" fmla="*/ 1161535 h 1732120"/>
                  <a:gd name="connsiteX10" fmla="*/ 4430742 w 4430742"/>
                  <a:gd name="connsiteY10" fmla="*/ 617837 h 1732120"/>
                  <a:gd name="connsiteX11" fmla="*/ 4430742 w 4430742"/>
                  <a:gd name="connsiteY11" fmla="*/ 617837 h 173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0742" h="1732120">
                    <a:moveTo>
                      <a:pt x="155304" y="0"/>
                    </a:moveTo>
                    <a:cubicBezTo>
                      <a:pt x="103817" y="37070"/>
                      <a:pt x="52331" y="74140"/>
                      <a:pt x="31736" y="172994"/>
                    </a:cubicBezTo>
                    <a:cubicBezTo>
                      <a:pt x="11141" y="271848"/>
                      <a:pt x="-27988" y="432486"/>
                      <a:pt x="31736" y="593124"/>
                    </a:cubicBezTo>
                    <a:cubicBezTo>
                      <a:pt x="91460" y="753762"/>
                      <a:pt x="245920" y="988540"/>
                      <a:pt x="390082" y="1136821"/>
                    </a:cubicBezTo>
                    <a:cubicBezTo>
                      <a:pt x="534244" y="1285102"/>
                      <a:pt x="707239" y="1396313"/>
                      <a:pt x="896709" y="1482810"/>
                    </a:cubicBezTo>
                    <a:cubicBezTo>
                      <a:pt x="1086179" y="1569307"/>
                      <a:pt x="1323018" y="1616675"/>
                      <a:pt x="1526904" y="1655805"/>
                    </a:cubicBezTo>
                    <a:cubicBezTo>
                      <a:pt x="1730790" y="1694935"/>
                      <a:pt x="1938796" y="1707292"/>
                      <a:pt x="2120028" y="1717589"/>
                    </a:cubicBezTo>
                    <a:cubicBezTo>
                      <a:pt x="2301260" y="1727886"/>
                      <a:pt x="2406293" y="1744362"/>
                      <a:pt x="2614298" y="1717589"/>
                    </a:cubicBezTo>
                    <a:cubicBezTo>
                      <a:pt x="2822303" y="1690816"/>
                      <a:pt x="3131223" y="1649627"/>
                      <a:pt x="3368061" y="1556951"/>
                    </a:cubicBezTo>
                    <a:cubicBezTo>
                      <a:pt x="3604899" y="1464275"/>
                      <a:pt x="3858212" y="1318054"/>
                      <a:pt x="4035325" y="1161535"/>
                    </a:cubicBezTo>
                    <a:cubicBezTo>
                      <a:pt x="4212438" y="1005016"/>
                      <a:pt x="4430742" y="617837"/>
                      <a:pt x="4430742" y="617837"/>
                    </a:cubicBezTo>
                    <a:lnTo>
                      <a:pt x="4430742" y="617837"/>
                    </a:lnTo>
                  </a:path>
                </a:pathLst>
              </a:custGeom>
              <a:noFill/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29000" y="1066799"/>
                <a:ext cx="4724400" cy="1903653"/>
              </a:xfrm>
              <a:custGeom>
                <a:avLst/>
                <a:gdLst>
                  <a:gd name="connsiteX0" fmla="*/ 155304 w 4430742"/>
                  <a:gd name="connsiteY0" fmla="*/ 0 h 1732120"/>
                  <a:gd name="connsiteX1" fmla="*/ 31736 w 4430742"/>
                  <a:gd name="connsiteY1" fmla="*/ 172994 h 1732120"/>
                  <a:gd name="connsiteX2" fmla="*/ 31736 w 4430742"/>
                  <a:gd name="connsiteY2" fmla="*/ 593124 h 1732120"/>
                  <a:gd name="connsiteX3" fmla="*/ 390082 w 4430742"/>
                  <a:gd name="connsiteY3" fmla="*/ 1136821 h 1732120"/>
                  <a:gd name="connsiteX4" fmla="*/ 896709 w 4430742"/>
                  <a:gd name="connsiteY4" fmla="*/ 1482810 h 1732120"/>
                  <a:gd name="connsiteX5" fmla="*/ 1526904 w 4430742"/>
                  <a:gd name="connsiteY5" fmla="*/ 1655805 h 1732120"/>
                  <a:gd name="connsiteX6" fmla="*/ 2120028 w 4430742"/>
                  <a:gd name="connsiteY6" fmla="*/ 1717589 h 1732120"/>
                  <a:gd name="connsiteX7" fmla="*/ 2614298 w 4430742"/>
                  <a:gd name="connsiteY7" fmla="*/ 1717589 h 1732120"/>
                  <a:gd name="connsiteX8" fmla="*/ 3368061 w 4430742"/>
                  <a:gd name="connsiteY8" fmla="*/ 1556951 h 1732120"/>
                  <a:gd name="connsiteX9" fmla="*/ 4035325 w 4430742"/>
                  <a:gd name="connsiteY9" fmla="*/ 1161535 h 1732120"/>
                  <a:gd name="connsiteX10" fmla="*/ 4430742 w 4430742"/>
                  <a:gd name="connsiteY10" fmla="*/ 617837 h 1732120"/>
                  <a:gd name="connsiteX11" fmla="*/ 4430742 w 4430742"/>
                  <a:gd name="connsiteY11" fmla="*/ 617837 h 173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30742" h="1732120">
                    <a:moveTo>
                      <a:pt x="155304" y="0"/>
                    </a:moveTo>
                    <a:cubicBezTo>
                      <a:pt x="103817" y="37070"/>
                      <a:pt x="52331" y="74140"/>
                      <a:pt x="31736" y="172994"/>
                    </a:cubicBezTo>
                    <a:cubicBezTo>
                      <a:pt x="11141" y="271848"/>
                      <a:pt x="-27988" y="432486"/>
                      <a:pt x="31736" y="593124"/>
                    </a:cubicBezTo>
                    <a:cubicBezTo>
                      <a:pt x="91460" y="753762"/>
                      <a:pt x="245920" y="988540"/>
                      <a:pt x="390082" y="1136821"/>
                    </a:cubicBezTo>
                    <a:cubicBezTo>
                      <a:pt x="534244" y="1285102"/>
                      <a:pt x="707239" y="1396313"/>
                      <a:pt x="896709" y="1482810"/>
                    </a:cubicBezTo>
                    <a:cubicBezTo>
                      <a:pt x="1086179" y="1569307"/>
                      <a:pt x="1323018" y="1616675"/>
                      <a:pt x="1526904" y="1655805"/>
                    </a:cubicBezTo>
                    <a:cubicBezTo>
                      <a:pt x="1730790" y="1694935"/>
                      <a:pt x="1938796" y="1707292"/>
                      <a:pt x="2120028" y="1717589"/>
                    </a:cubicBezTo>
                    <a:cubicBezTo>
                      <a:pt x="2301260" y="1727886"/>
                      <a:pt x="2406293" y="1744362"/>
                      <a:pt x="2614298" y="1717589"/>
                    </a:cubicBezTo>
                    <a:cubicBezTo>
                      <a:pt x="2822303" y="1690816"/>
                      <a:pt x="3131223" y="1649627"/>
                      <a:pt x="3368061" y="1556951"/>
                    </a:cubicBezTo>
                    <a:cubicBezTo>
                      <a:pt x="3604899" y="1464275"/>
                      <a:pt x="3858212" y="1318054"/>
                      <a:pt x="4035325" y="1161535"/>
                    </a:cubicBezTo>
                    <a:cubicBezTo>
                      <a:pt x="4212438" y="1005016"/>
                      <a:pt x="4430742" y="617837"/>
                      <a:pt x="4430742" y="617837"/>
                    </a:cubicBezTo>
                    <a:lnTo>
                      <a:pt x="4430742" y="617837"/>
                    </a:lnTo>
                  </a:path>
                </a:pathLst>
              </a:custGeom>
              <a:noFill/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3420538" y="38978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FWI Resolution: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71600" y="1381125"/>
            <a:ext cx="6642000" cy="41052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962400" y="1237931"/>
            <a:ext cx="3634946" cy="2114869"/>
            <a:chOff x="4038600" y="928816"/>
            <a:chExt cx="3634946" cy="2114869"/>
          </a:xfrm>
        </p:grpSpPr>
        <p:sp>
          <p:nvSpPr>
            <p:cNvPr id="27" name="Freeform 26"/>
            <p:cNvSpPr/>
            <p:nvPr/>
          </p:nvSpPr>
          <p:spPr>
            <a:xfrm>
              <a:off x="5140411" y="1037902"/>
              <a:ext cx="2533135" cy="2005783"/>
            </a:xfrm>
            <a:custGeom>
              <a:avLst/>
              <a:gdLst>
                <a:gd name="connsiteX0" fmla="*/ 2360140 w 2533135"/>
                <a:gd name="connsiteY0" fmla="*/ 49493 h 2005783"/>
                <a:gd name="connsiteX1" fmla="*/ 2273643 w 2533135"/>
                <a:gd name="connsiteY1" fmla="*/ 61849 h 2005783"/>
                <a:gd name="connsiteX2" fmla="*/ 2150075 w 2533135"/>
                <a:gd name="connsiteY2" fmla="*/ 98920 h 2005783"/>
                <a:gd name="connsiteX3" fmla="*/ 2075935 w 2533135"/>
                <a:gd name="connsiteY3" fmla="*/ 123633 h 2005783"/>
                <a:gd name="connsiteX4" fmla="*/ 2038865 w 2533135"/>
                <a:gd name="connsiteY4" fmla="*/ 135990 h 2005783"/>
                <a:gd name="connsiteX5" fmla="*/ 1964724 w 2533135"/>
                <a:gd name="connsiteY5" fmla="*/ 185417 h 2005783"/>
                <a:gd name="connsiteX6" fmla="*/ 1890584 w 2533135"/>
                <a:gd name="connsiteY6" fmla="*/ 234844 h 2005783"/>
                <a:gd name="connsiteX7" fmla="*/ 1865870 w 2533135"/>
                <a:gd name="connsiteY7" fmla="*/ 271914 h 2005783"/>
                <a:gd name="connsiteX8" fmla="*/ 1754659 w 2533135"/>
                <a:gd name="connsiteY8" fmla="*/ 346055 h 2005783"/>
                <a:gd name="connsiteX9" fmla="*/ 1717589 w 2533135"/>
                <a:gd name="connsiteY9" fmla="*/ 370768 h 2005783"/>
                <a:gd name="connsiteX10" fmla="*/ 1680519 w 2533135"/>
                <a:gd name="connsiteY10" fmla="*/ 395482 h 2005783"/>
                <a:gd name="connsiteX11" fmla="*/ 1618735 w 2533135"/>
                <a:gd name="connsiteY11" fmla="*/ 457266 h 2005783"/>
                <a:gd name="connsiteX12" fmla="*/ 1544594 w 2533135"/>
                <a:gd name="connsiteY12" fmla="*/ 531406 h 2005783"/>
                <a:gd name="connsiteX13" fmla="*/ 1470454 w 2533135"/>
                <a:gd name="connsiteY13" fmla="*/ 580833 h 2005783"/>
                <a:gd name="connsiteX14" fmla="*/ 1433384 w 2533135"/>
                <a:gd name="connsiteY14" fmla="*/ 617903 h 2005783"/>
                <a:gd name="connsiteX15" fmla="*/ 1408670 w 2533135"/>
                <a:gd name="connsiteY15" fmla="*/ 654974 h 2005783"/>
                <a:gd name="connsiteX16" fmla="*/ 1371600 w 2533135"/>
                <a:gd name="connsiteY16" fmla="*/ 679687 h 2005783"/>
                <a:gd name="connsiteX17" fmla="*/ 1309816 w 2533135"/>
                <a:gd name="connsiteY17" fmla="*/ 753828 h 2005783"/>
                <a:gd name="connsiteX18" fmla="*/ 1272746 w 2533135"/>
                <a:gd name="connsiteY18" fmla="*/ 790898 h 2005783"/>
                <a:gd name="connsiteX19" fmla="*/ 1223319 w 2533135"/>
                <a:gd name="connsiteY19" fmla="*/ 865039 h 2005783"/>
                <a:gd name="connsiteX20" fmla="*/ 1198605 w 2533135"/>
                <a:gd name="connsiteY20" fmla="*/ 902109 h 2005783"/>
                <a:gd name="connsiteX21" fmla="*/ 1112108 w 2533135"/>
                <a:gd name="connsiteY21" fmla="*/ 963893 h 2005783"/>
                <a:gd name="connsiteX22" fmla="*/ 1050324 w 2533135"/>
                <a:gd name="connsiteY22" fmla="*/ 1025676 h 2005783"/>
                <a:gd name="connsiteX23" fmla="*/ 976184 w 2533135"/>
                <a:gd name="connsiteY23" fmla="*/ 1087460 h 2005783"/>
                <a:gd name="connsiteX24" fmla="*/ 926757 w 2533135"/>
                <a:gd name="connsiteY24" fmla="*/ 1161601 h 2005783"/>
                <a:gd name="connsiteX25" fmla="*/ 815546 w 2533135"/>
                <a:gd name="connsiteY25" fmla="*/ 1235741 h 2005783"/>
                <a:gd name="connsiteX26" fmla="*/ 741405 w 2533135"/>
                <a:gd name="connsiteY26" fmla="*/ 1285168 h 2005783"/>
                <a:gd name="connsiteX27" fmla="*/ 704335 w 2533135"/>
                <a:gd name="connsiteY27" fmla="*/ 1297525 h 2005783"/>
                <a:gd name="connsiteX28" fmla="*/ 679621 w 2533135"/>
                <a:gd name="connsiteY28" fmla="*/ 1334595 h 2005783"/>
                <a:gd name="connsiteX29" fmla="*/ 605481 w 2533135"/>
                <a:gd name="connsiteY29" fmla="*/ 1371666 h 2005783"/>
                <a:gd name="connsiteX30" fmla="*/ 506627 w 2533135"/>
                <a:gd name="connsiteY30" fmla="*/ 1433449 h 2005783"/>
                <a:gd name="connsiteX31" fmla="*/ 469557 w 2533135"/>
                <a:gd name="connsiteY31" fmla="*/ 1445806 h 2005783"/>
                <a:gd name="connsiteX32" fmla="*/ 395416 w 2533135"/>
                <a:gd name="connsiteY32" fmla="*/ 1495233 h 2005783"/>
                <a:gd name="connsiteX33" fmla="*/ 321275 w 2533135"/>
                <a:gd name="connsiteY33" fmla="*/ 1532303 h 2005783"/>
                <a:gd name="connsiteX34" fmla="*/ 308919 w 2533135"/>
                <a:gd name="connsiteY34" fmla="*/ 1569374 h 2005783"/>
                <a:gd name="connsiteX35" fmla="*/ 234778 w 2533135"/>
                <a:gd name="connsiteY35" fmla="*/ 1618801 h 2005783"/>
                <a:gd name="connsiteX36" fmla="*/ 172994 w 2533135"/>
                <a:gd name="connsiteY36" fmla="*/ 1680584 h 2005783"/>
                <a:gd name="connsiteX37" fmla="*/ 111211 w 2533135"/>
                <a:gd name="connsiteY37" fmla="*/ 1730012 h 2005783"/>
                <a:gd name="connsiteX38" fmla="*/ 86497 w 2533135"/>
                <a:gd name="connsiteY38" fmla="*/ 1767082 h 2005783"/>
                <a:gd name="connsiteX39" fmla="*/ 49427 w 2533135"/>
                <a:gd name="connsiteY39" fmla="*/ 1791795 h 2005783"/>
                <a:gd name="connsiteX40" fmla="*/ 24713 w 2533135"/>
                <a:gd name="connsiteY40" fmla="*/ 1865936 h 2005783"/>
                <a:gd name="connsiteX41" fmla="*/ 0 w 2533135"/>
                <a:gd name="connsiteY41" fmla="*/ 1903006 h 2005783"/>
                <a:gd name="connsiteX42" fmla="*/ 383059 w 2533135"/>
                <a:gd name="connsiteY42" fmla="*/ 1927720 h 2005783"/>
                <a:gd name="connsiteX43" fmla="*/ 630194 w 2533135"/>
                <a:gd name="connsiteY43" fmla="*/ 1940076 h 2005783"/>
                <a:gd name="connsiteX44" fmla="*/ 679621 w 2533135"/>
                <a:gd name="connsiteY44" fmla="*/ 1952433 h 2005783"/>
                <a:gd name="connsiteX45" fmla="*/ 988540 w 2533135"/>
                <a:gd name="connsiteY45" fmla="*/ 1977147 h 2005783"/>
                <a:gd name="connsiteX46" fmla="*/ 1346886 w 2533135"/>
                <a:gd name="connsiteY46" fmla="*/ 1989503 h 2005783"/>
                <a:gd name="connsiteX47" fmla="*/ 1421027 w 2533135"/>
                <a:gd name="connsiteY47" fmla="*/ 1964790 h 2005783"/>
                <a:gd name="connsiteX48" fmla="*/ 1495167 w 2533135"/>
                <a:gd name="connsiteY48" fmla="*/ 1915363 h 2005783"/>
                <a:gd name="connsiteX49" fmla="*/ 1519881 w 2533135"/>
                <a:gd name="connsiteY49" fmla="*/ 1878293 h 2005783"/>
                <a:gd name="connsiteX50" fmla="*/ 1556951 w 2533135"/>
                <a:gd name="connsiteY50" fmla="*/ 1841222 h 2005783"/>
                <a:gd name="connsiteX51" fmla="*/ 1606378 w 2533135"/>
                <a:gd name="connsiteY51" fmla="*/ 1779439 h 2005783"/>
                <a:gd name="connsiteX52" fmla="*/ 1692875 w 2533135"/>
                <a:gd name="connsiteY52" fmla="*/ 1680584 h 2005783"/>
                <a:gd name="connsiteX53" fmla="*/ 1742303 w 2533135"/>
                <a:gd name="connsiteY53" fmla="*/ 1606444 h 2005783"/>
                <a:gd name="connsiteX54" fmla="*/ 1779373 w 2533135"/>
                <a:gd name="connsiteY54" fmla="*/ 1519947 h 2005783"/>
                <a:gd name="connsiteX55" fmla="*/ 1828800 w 2533135"/>
                <a:gd name="connsiteY55" fmla="*/ 1445806 h 2005783"/>
                <a:gd name="connsiteX56" fmla="*/ 1853513 w 2533135"/>
                <a:gd name="connsiteY56" fmla="*/ 1408736 h 2005783"/>
                <a:gd name="connsiteX57" fmla="*/ 1878227 w 2533135"/>
                <a:gd name="connsiteY57" fmla="*/ 1371666 h 2005783"/>
                <a:gd name="connsiteX58" fmla="*/ 1940011 w 2533135"/>
                <a:gd name="connsiteY58" fmla="*/ 1248098 h 2005783"/>
                <a:gd name="connsiteX59" fmla="*/ 1989438 w 2533135"/>
                <a:gd name="connsiteY59" fmla="*/ 1161601 h 2005783"/>
                <a:gd name="connsiteX60" fmla="*/ 2001794 w 2533135"/>
                <a:gd name="connsiteY60" fmla="*/ 1124530 h 2005783"/>
                <a:gd name="connsiteX61" fmla="*/ 2088292 w 2533135"/>
                <a:gd name="connsiteY61" fmla="*/ 1013320 h 2005783"/>
                <a:gd name="connsiteX62" fmla="*/ 2137719 w 2533135"/>
                <a:gd name="connsiteY62" fmla="*/ 926822 h 2005783"/>
                <a:gd name="connsiteX63" fmla="*/ 2187146 w 2533135"/>
                <a:gd name="connsiteY63" fmla="*/ 865039 h 2005783"/>
                <a:gd name="connsiteX64" fmla="*/ 2248930 w 2533135"/>
                <a:gd name="connsiteY64" fmla="*/ 766184 h 2005783"/>
                <a:gd name="connsiteX65" fmla="*/ 2273643 w 2533135"/>
                <a:gd name="connsiteY65" fmla="*/ 716757 h 2005783"/>
                <a:gd name="connsiteX66" fmla="*/ 2310713 w 2533135"/>
                <a:gd name="connsiteY66" fmla="*/ 679687 h 2005783"/>
                <a:gd name="connsiteX67" fmla="*/ 2360140 w 2533135"/>
                <a:gd name="connsiteY67" fmla="*/ 593190 h 2005783"/>
                <a:gd name="connsiteX68" fmla="*/ 2471351 w 2533135"/>
                <a:gd name="connsiteY68" fmla="*/ 444909 h 2005783"/>
                <a:gd name="connsiteX69" fmla="*/ 2483708 w 2533135"/>
                <a:gd name="connsiteY69" fmla="*/ 407839 h 2005783"/>
                <a:gd name="connsiteX70" fmla="*/ 2508421 w 2533135"/>
                <a:gd name="connsiteY70" fmla="*/ 308984 h 2005783"/>
                <a:gd name="connsiteX71" fmla="*/ 2533135 w 2533135"/>
                <a:gd name="connsiteY71" fmla="*/ 234844 h 2005783"/>
                <a:gd name="connsiteX72" fmla="*/ 2520778 w 2533135"/>
                <a:gd name="connsiteY72" fmla="*/ 185417 h 2005783"/>
                <a:gd name="connsiteX73" fmla="*/ 2446638 w 2533135"/>
                <a:gd name="connsiteY73" fmla="*/ 135990 h 2005783"/>
                <a:gd name="connsiteX74" fmla="*/ 2409567 w 2533135"/>
                <a:gd name="connsiteY74" fmla="*/ 61849 h 2005783"/>
                <a:gd name="connsiteX75" fmla="*/ 2372497 w 2533135"/>
                <a:gd name="connsiteY75" fmla="*/ 24779 h 2005783"/>
                <a:gd name="connsiteX76" fmla="*/ 2273643 w 2533135"/>
                <a:gd name="connsiteY76" fmla="*/ 66 h 200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533135" h="2005783">
                  <a:moveTo>
                    <a:pt x="2360140" y="49493"/>
                  </a:moveTo>
                  <a:cubicBezTo>
                    <a:pt x="2331308" y="53612"/>
                    <a:pt x="2302298" y="56639"/>
                    <a:pt x="2273643" y="61849"/>
                  </a:cubicBezTo>
                  <a:cubicBezTo>
                    <a:pt x="2232559" y="69319"/>
                    <a:pt x="2188762" y="86024"/>
                    <a:pt x="2150075" y="98920"/>
                  </a:cubicBezTo>
                  <a:lnTo>
                    <a:pt x="2075935" y="123633"/>
                  </a:lnTo>
                  <a:lnTo>
                    <a:pt x="2038865" y="135990"/>
                  </a:lnTo>
                  <a:cubicBezTo>
                    <a:pt x="1920600" y="254252"/>
                    <a:pt x="2072025" y="113882"/>
                    <a:pt x="1964724" y="185417"/>
                  </a:cubicBezTo>
                  <a:cubicBezTo>
                    <a:pt x="1872164" y="247124"/>
                    <a:pt x="1978727" y="205462"/>
                    <a:pt x="1890584" y="234844"/>
                  </a:cubicBezTo>
                  <a:cubicBezTo>
                    <a:pt x="1882346" y="247201"/>
                    <a:pt x="1877047" y="262135"/>
                    <a:pt x="1865870" y="271914"/>
                  </a:cubicBezTo>
                  <a:cubicBezTo>
                    <a:pt x="1865869" y="271915"/>
                    <a:pt x="1773194" y="333698"/>
                    <a:pt x="1754659" y="346055"/>
                  </a:cubicBezTo>
                  <a:lnTo>
                    <a:pt x="1717589" y="370768"/>
                  </a:lnTo>
                  <a:lnTo>
                    <a:pt x="1680519" y="395482"/>
                  </a:lnTo>
                  <a:cubicBezTo>
                    <a:pt x="1629594" y="471867"/>
                    <a:pt x="1686135" y="397355"/>
                    <a:pt x="1618735" y="457266"/>
                  </a:cubicBezTo>
                  <a:cubicBezTo>
                    <a:pt x="1592613" y="480486"/>
                    <a:pt x="1573674" y="512019"/>
                    <a:pt x="1544594" y="531406"/>
                  </a:cubicBezTo>
                  <a:cubicBezTo>
                    <a:pt x="1519881" y="547882"/>
                    <a:pt x="1491456" y="559831"/>
                    <a:pt x="1470454" y="580833"/>
                  </a:cubicBezTo>
                  <a:cubicBezTo>
                    <a:pt x="1458097" y="593190"/>
                    <a:pt x="1444571" y="604478"/>
                    <a:pt x="1433384" y="617903"/>
                  </a:cubicBezTo>
                  <a:cubicBezTo>
                    <a:pt x="1423876" y="629312"/>
                    <a:pt x="1419171" y="644473"/>
                    <a:pt x="1408670" y="654974"/>
                  </a:cubicBezTo>
                  <a:cubicBezTo>
                    <a:pt x="1398169" y="665475"/>
                    <a:pt x="1383009" y="670180"/>
                    <a:pt x="1371600" y="679687"/>
                  </a:cubicBezTo>
                  <a:cubicBezTo>
                    <a:pt x="1312528" y="728913"/>
                    <a:pt x="1353997" y="700811"/>
                    <a:pt x="1309816" y="753828"/>
                  </a:cubicBezTo>
                  <a:cubicBezTo>
                    <a:pt x="1298629" y="767253"/>
                    <a:pt x="1283475" y="777104"/>
                    <a:pt x="1272746" y="790898"/>
                  </a:cubicBezTo>
                  <a:cubicBezTo>
                    <a:pt x="1254511" y="814343"/>
                    <a:pt x="1239795" y="840325"/>
                    <a:pt x="1223319" y="865039"/>
                  </a:cubicBezTo>
                  <a:cubicBezTo>
                    <a:pt x="1215081" y="877396"/>
                    <a:pt x="1210962" y="893871"/>
                    <a:pt x="1198605" y="902109"/>
                  </a:cubicBezTo>
                  <a:cubicBezTo>
                    <a:pt x="1177553" y="916144"/>
                    <a:pt x="1127439" y="948562"/>
                    <a:pt x="1112108" y="963893"/>
                  </a:cubicBezTo>
                  <a:cubicBezTo>
                    <a:pt x="1029734" y="1046267"/>
                    <a:pt x="1149173" y="959778"/>
                    <a:pt x="1050324" y="1025676"/>
                  </a:cubicBezTo>
                  <a:cubicBezTo>
                    <a:pt x="964839" y="1153908"/>
                    <a:pt x="1101598" y="962046"/>
                    <a:pt x="976184" y="1087460"/>
                  </a:cubicBezTo>
                  <a:cubicBezTo>
                    <a:pt x="955181" y="1108463"/>
                    <a:pt x="951471" y="1145125"/>
                    <a:pt x="926757" y="1161601"/>
                  </a:cubicBezTo>
                  <a:lnTo>
                    <a:pt x="815546" y="1235741"/>
                  </a:lnTo>
                  <a:lnTo>
                    <a:pt x="741405" y="1285168"/>
                  </a:lnTo>
                  <a:lnTo>
                    <a:pt x="704335" y="1297525"/>
                  </a:lnTo>
                  <a:cubicBezTo>
                    <a:pt x="696097" y="1309882"/>
                    <a:pt x="690122" y="1324094"/>
                    <a:pt x="679621" y="1334595"/>
                  </a:cubicBezTo>
                  <a:cubicBezTo>
                    <a:pt x="655666" y="1358550"/>
                    <a:pt x="635632" y="1361615"/>
                    <a:pt x="605481" y="1371666"/>
                  </a:cubicBezTo>
                  <a:cubicBezTo>
                    <a:pt x="566317" y="1430411"/>
                    <a:pt x="594856" y="1404039"/>
                    <a:pt x="506627" y="1433449"/>
                  </a:cubicBezTo>
                  <a:lnTo>
                    <a:pt x="469557" y="1445806"/>
                  </a:lnTo>
                  <a:cubicBezTo>
                    <a:pt x="399281" y="1516081"/>
                    <a:pt x="466949" y="1459465"/>
                    <a:pt x="395416" y="1495233"/>
                  </a:cubicBezTo>
                  <a:cubicBezTo>
                    <a:pt x="299611" y="1543137"/>
                    <a:pt x="414444" y="1501249"/>
                    <a:pt x="321275" y="1532303"/>
                  </a:cubicBezTo>
                  <a:cubicBezTo>
                    <a:pt x="317156" y="1544660"/>
                    <a:pt x="318129" y="1560164"/>
                    <a:pt x="308919" y="1569374"/>
                  </a:cubicBezTo>
                  <a:cubicBezTo>
                    <a:pt x="287917" y="1590377"/>
                    <a:pt x="234778" y="1618801"/>
                    <a:pt x="234778" y="1618801"/>
                  </a:cubicBezTo>
                  <a:cubicBezTo>
                    <a:pt x="168875" y="1717657"/>
                    <a:pt x="255375" y="1598203"/>
                    <a:pt x="172994" y="1680584"/>
                  </a:cubicBezTo>
                  <a:cubicBezTo>
                    <a:pt x="117100" y="1736478"/>
                    <a:pt x="183381" y="1705955"/>
                    <a:pt x="111211" y="1730012"/>
                  </a:cubicBezTo>
                  <a:cubicBezTo>
                    <a:pt x="102973" y="1742369"/>
                    <a:pt x="96998" y="1756581"/>
                    <a:pt x="86497" y="1767082"/>
                  </a:cubicBezTo>
                  <a:cubicBezTo>
                    <a:pt x="75996" y="1777583"/>
                    <a:pt x="57298" y="1779202"/>
                    <a:pt x="49427" y="1791795"/>
                  </a:cubicBezTo>
                  <a:cubicBezTo>
                    <a:pt x="35620" y="1813886"/>
                    <a:pt x="32951" y="1841222"/>
                    <a:pt x="24713" y="1865936"/>
                  </a:cubicBezTo>
                  <a:cubicBezTo>
                    <a:pt x="20017" y="1880025"/>
                    <a:pt x="8238" y="1890649"/>
                    <a:pt x="0" y="1903006"/>
                  </a:cubicBezTo>
                  <a:cubicBezTo>
                    <a:pt x="147377" y="1952133"/>
                    <a:pt x="16729" y="1912457"/>
                    <a:pt x="383059" y="1927720"/>
                  </a:cubicBezTo>
                  <a:lnTo>
                    <a:pt x="630194" y="1940076"/>
                  </a:lnTo>
                  <a:cubicBezTo>
                    <a:pt x="646670" y="1944195"/>
                    <a:pt x="662728" y="1950685"/>
                    <a:pt x="679621" y="1952433"/>
                  </a:cubicBezTo>
                  <a:cubicBezTo>
                    <a:pt x="782375" y="1963063"/>
                    <a:pt x="988540" y="1977147"/>
                    <a:pt x="988540" y="1977147"/>
                  </a:cubicBezTo>
                  <a:cubicBezTo>
                    <a:pt x="1171404" y="2022862"/>
                    <a:pt x="1053467" y="2003476"/>
                    <a:pt x="1346886" y="1989503"/>
                  </a:cubicBezTo>
                  <a:cubicBezTo>
                    <a:pt x="1371600" y="1981265"/>
                    <a:pt x="1399352" y="1979240"/>
                    <a:pt x="1421027" y="1964790"/>
                  </a:cubicBezTo>
                  <a:lnTo>
                    <a:pt x="1495167" y="1915363"/>
                  </a:lnTo>
                  <a:cubicBezTo>
                    <a:pt x="1503405" y="1903006"/>
                    <a:pt x="1510374" y="1889702"/>
                    <a:pt x="1519881" y="1878293"/>
                  </a:cubicBezTo>
                  <a:cubicBezTo>
                    <a:pt x="1531068" y="1864868"/>
                    <a:pt x="1547258" y="1855762"/>
                    <a:pt x="1556951" y="1841222"/>
                  </a:cubicBezTo>
                  <a:cubicBezTo>
                    <a:pt x="1604698" y="1769601"/>
                    <a:pt x="1523475" y="1834707"/>
                    <a:pt x="1606378" y="1779439"/>
                  </a:cubicBezTo>
                  <a:cubicBezTo>
                    <a:pt x="1664043" y="1692941"/>
                    <a:pt x="1631092" y="1721774"/>
                    <a:pt x="1692875" y="1680584"/>
                  </a:cubicBezTo>
                  <a:cubicBezTo>
                    <a:pt x="1719383" y="1601062"/>
                    <a:pt x="1684450" y="1687437"/>
                    <a:pt x="1742303" y="1606444"/>
                  </a:cubicBezTo>
                  <a:cubicBezTo>
                    <a:pt x="1804165" y="1519838"/>
                    <a:pt x="1739041" y="1592544"/>
                    <a:pt x="1779373" y="1519947"/>
                  </a:cubicBezTo>
                  <a:cubicBezTo>
                    <a:pt x="1793798" y="1493983"/>
                    <a:pt x="1812324" y="1470520"/>
                    <a:pt x="1828800" y="1445806"/>
                  </a:cubicBezTo>
                  <a:lnTo>
                    <a:pt x="1853513" y="1408736"/>
                  </a:lnTo>
                  <a:lnTo>
                    <a:pt x="1878227" y="1371666"/>
                  </a:lnTo>
                  <a:cubicBezTo>
                    <a:pt x="1906201" y="1259773"/>
                    <a:pt x="1866450" y="1395223"/>
                    <a:pt x="1940011" y="1248098"/>
                  </a:cubicBezTo>
                  <a:cubicBezTo>
                    <a:pt x="1971365" y="1185388"/>
                    <a:pt x="1954506" y="1213997"/>
                    <a:pt x="1989438" y="1161601"/>
                  </a:cubicBezTo>
                  <a:cubicBezTo>
                    <a:pt x="1993557" y="1149244"/>
                    <a:pt x="1995468" y="1135916"/>
                    <a:pt x="2001794" y="1124530"/>
                  </a:cubicBezTo>
                  <a:cubicBezTo>
                    <a:pt x="2038743" y="1058021"/>
                    <a:pt x="2043263" y="1058348"/>
                    <a:pt x="2088292" y="1013320"/>
                  </a:cubicBezTo>
                  <a:cubicBezTo>
                    <a:pt x="2116622" y="928324"/>
                    <a:pt x="2077873" y="1031553"/>
                    <a:pt x="2137719" y="926822"/>
                  </a:cubicBezTo>
                  <a:cubicBezTo>
                    <a:pt x="2174449" y="862545"/>
                    <a:pt x="2116801" y="911934"/>
                    <a:pt x="2187146" y="865039"/>
                  </a:cubicBezTo>
                  <a:cubicBezTo>
                    <a:pt x="2212889" y="826424"/>
                    <a:pt x="2224098" y="810882"/>
                    <a:pt x="2248930" y="766184"/>
                  </a:cubicBezTo>
                  <a:cubicBezTo>
                    <a:pt x="2257876" y="750082"/>
                    <a:pt x="2262936" y="731746"/>
                    <a:pt x="2273643" y="716757"/>
                  </a:cubicBezTo>
                  <a:cubicBezTo>
                    <a:pt x="2283800" y="702537"/>
                    <a:pt x="2300556" y="693907"/>
                    <a:pt x="2310713" y="679687"/>
                  </a:cubicBezTo>
                  <a:cubicBezTo>
                    <a:pt x="2425446" y="519062"/>
                    <a:pt x="2257989" y="724527"/>
                    <a:pt x="2360140" y="593190"/>
                  </a:cubicBezTo>
                  <a:cubicBezTo>
                    <a:pt x="2381224" y="566081"/>
                    <a:pt x="2459212" y="481325"/>
                    <a:pt x="2471351" y="444909"/>
                  </a:cubicBezTo>
                  <a:cubicBezTo>
                    <a:pt x="2475470" y="432552"/>
                    <a:pt x="2480281" y="420405"/>
                    <a:pt x="2483708" y="407839"/>
                  </a:cubicBezTo>
                  <a:cubicBezTo>
                    <a:pt x="2492645" y="375070"/>
                    <a:pt x="2497680" y="341207"/>
                    <a:pt x="2508421" y="308984"/>
                  </a:cubicBezTo>
                  <a:lnTo>
                    <a:pt x="2533135" y="234844"/>
                  </a:lnTo>
                  <a:cubicBezTo>
                    <a:pt x="2529016" y="218368"/>
                    <a:pt x="2531961" y="198198"/>
                    <a:pt x="2520778" y="185417"/>
                  </a:cubicBezTo>
                  <a:cubicBezTo>
                    <a:pt x="2501219" y="163064"/>
                    <a:pt x="2446638" y="135990"/>
                    <a:pt x="2446638" y="135990"/>
                  </a:cubicBezTo>
                  <a:cubicBezTo>
                    <a:pt x="2434253" y="98837"/>
                    <a:pt x="2436183" y="93788"/>
                    <a:pt x="2409567" y="61849"/>
                  </a:cubicBezTo>
                  <a:cubicBezTo>
                    <a:pt x="2398380" y="48424"/>
                    <a:pt x="2387773" y="33266"/>
                    <a:pt x="2372497" y="24779"/>
                  </a:cubicBezTo>
                  <a:cubicBezTo>
                    <a:pt x="2323324" y="-2539"/>
                    <a:pt x="2314040" y="66"/>
                    <a:pt x="2273643" y="66"/>
                  </a:cubicBezTo>
                </a:path>
              </a:pathLst>
            </a:custGeom>
            <a:solidFill>
              <a:srgbClr val="FF0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4038600" y="928816"/>
              <a:ext cx="2596978" cy="2005783"/>
            </a:xfrm>
            <a:custGeom>
              <a:avLst/>
              <a:gdLst>
                <a:gd name="connsiteX0" fmla="*/ 2360140 w 2533135"/>
                <a:gd name="connsiteY0" fmla="*/ 49493 h 2005783"/>
                <a:gd name="connsiteX1" fmla="*/ 2273643 w 2533135"/>
                <a:gd name="connsiteY1" fmla="*/ 61849 h 2005783"/>
                <a:gd name="connsiteX2" fmla="*/ 2150075 w 2533135"/>
                <a:gd name="connsiteY2" fmla="*/ 98920 h 2005783"/>
                <a:gd name="connsiteX3" fmla="*/ 2075935 w 2533135"/>
                <a:gd name="connsiteY3" fmla="*/ 123633 h 2005783"/>
                <a:gd name="connsiteX4" fmla="*/ 2038865 w 2533135"/>
                <a:gd name="connsiteY4" fmla="*/ 135990 h 2005783"/>
                <a:gd name="connsiteX5" fmla="*/ 1964724 w 2533135"/>
                <a:gd name="connsiteY5" fmla="*/ 185417 h 2005783"/>
                <a:gd name="connsiteX6" fmla="*/ 1890584 w 2533135"/>
                <a:gd name="connsiteY6" fmla="*/ 234844 h 2005783"/>
                <a:gd name="connsiteX7" fmla="*/ 1865870 w 2533135"/>
                <a:gd name="connsiteY7" fmla="*/ 271914 h 2005783"/>
                <a:gd name="connsiteX8" fmla="*/ 1754659 w 2533135"/>
                <a:gd name="connsiteY8" fmla="*/ 346055 h 2005783"/>
                <a:gd name="connsiteX9" fmla="*/ 1717589 w 2533135"/>
                <a:gd name="connsiteY9" fmla="*/ 370768 h 2005783"/>
                <a:gd name="connsiteX10" fmla="*/ 1680519 w 2533135"/>
                <a:gd name="connsiteY10" fmla="*/ 395482 h 2005783"/>
                <a:gd name="connsiteX11" fmla="*/ 1618735 w 2533135"/>
                <a:gd name="connsiteY11" fmla="*/ 457266 h 2005783"/>
                <a:gd name="connsiteX12" fmla="*/ 1544594 w 2533135"/>
                <a:gd name="connsiteY12" fmla="*/ 531406 h 2005783"/>
                <a:gd name="connsiteX13" fmla="*/ 1470454 w 2533135"/>
                <a:gd name="connsiteY13" fmla="*/ 580833 h 2005783"/>
                <a:gd name="connsiteX14" fmla="*/ 1433384 w 2533135"/>
                <a:gd name="connsiteY14" fmla="*/ 617903 h 2005783"/>
                <a:gd name="connsiteX15" fmla="*/ 1408670 w 2533135"/>
                <a:gd name="connsiteY15" fmla="*/ 654974 h 2005783"/>
                <a:gd name="connsiteX16" fmla="*/ 1371600 w 2533135"/>
                <a:gd name="connsiteY16" fmla="*/ 679687 h 2005783"/>
                <a:gd name="connsiteX17" fmla="*/ 1309816 w 2533135"/>
                <a:gd name="connsiteY17" fmla="*/ 753828 h 2005783"/>
                <a:gd name="connsiteX18" fmla="*/ 1272746 w 2533135"/>
                <a:gd name="connsiteY18" fmla="*/ 790898 h 2005783"/>
                <a:gd name="connsiteX19" fmla="*/ 1223319 w 2533135"/>
                <a:gd name="connsiteY19" fmla="*/ 865039 h 2005783"/>
                <a:gd name="connsiteX20" fmla="*/ 1198605 w 2533135"/>
                <a:gd name="connsiteY20" fmla="*/ 902109 h 2005783"/>
                <a:gd name="connsiteX21" fmla="*/ 1112108 w 2533135"/>
                <a:gd name="connsiteY21" fmla="*/ 963893 h 2005783"/>
                <a:gd name="connsiteX22" fmla="*/ 1050324 w 2533135"/>
                <a:gd name="connsiteY22" fmla="*/ 1025676 h 2005783"/>
                <a:gd name="connsiteX23" fmla="*/ 976184 w 2533135"/>
                <a:gd name="connsiteY23" fmla="*/ 1087460 h 2005783"/>
                <a:gd name="connsiteX24" fmla="*/ 926757 w 2533135"/>
                <a:gd name="connsiteY24" fmla="*/ 1161601 h 2005783"/>
                <a:gd name="connsiteX25" fmla="*/ 815546 w 2533135"/>
                <a:gd name="connsiteY25" fmla="*/ 1235741 h 2005783"/>
                <a:gd name="connsiteX26" fmla="*/ 741405 w 2533135"/>
                <a:gd name="connsiteY26" fmla="*/ 1285168 h 2005783"/>
                <a:gd name="connsiteX27" fmla="*/ 704335 w 2533135"/>
                <a:gd name="connsiteY27" fmla="*/ 1297525 h 2005783"/>
                <a:gd name="connsiteX28" fmla="*/ 679621 w 2533135"/>
                <a:gd name="connsiteY28" fmla="*/ 1334595 h 2005783"/>
                <a:gd name="connsiteX29" fmla="*/ 605481 w 2533135"/>
                <a:gd name="connsiteY29" fmla="*/ 1371666 h 2005783"/>
                <a:gd name="connsiteX30" fmla="*/ 506627 w 2533135"/>
                <a:gd name="connsiteY30" fmla="*/ 1433449 h 2005783"/>
                <a:gd name="connsiteX31" fmla="*/ 469557 w 2533135"/>
                <a:gd name="connsiteY31" fmla="*/ 1445806 h 2005783"/>
                <a:gd name="connsiteX32" fmla="*/ 395416 w 2533135"/>
                <a:gd name="connsiteY32" fmla="*/ 1495233 h 2005783"/>
                <a:gd name="connsiteX33" fmla="*/ 321275 w 2533135"/>
                <a:gd name="connsiteY33" fmla="*/ 1532303 h 2005783"/>
                <a:gd name="connsiteX34" fmla="*/ 308919 w 2533135"/>
                <a:gd name="connsiteY34" fmla="*/ 1569374 h 2005783"/>
                <a:gd name="connsiteX35" fmla="*/ 234778 w 2533135"/>
                <a:gd name="connsiteY35" fmla="*/ 1618801 h 2005783"/>
                <a:gd name="connsiteX36" fmla="*/ 172994 w 2533135"/>
                <a:gd name="connsiteY36" fmla="*/ 1680584 h 2005783"/>
                <a:gd name="connsiteX37" fmla="*/ 111211 w 2533135"/>
                <a:gd name="connsiteY37" fmla="*/ 1730012 h 2005783"/>
                <a:gd name="connsiteX38" fmla="*/ 86497 w 2533135"/>
                <a:gd name="connsiteY38" fmla="*/ 1767082 h 2005783"/>
                <a:gd name="connsiteX39" fmla="*/ 49427 w 2533135"/>
                <a:gd name="connsiteY39" fmla="*/ 1791795 h 2005783"/>
                <a:gd name="connsiteX40" fmla="*/ 24713 w 2533135"/>
                <a:gd name="connsiteY40" fmla="*/ 1865936 h 2005783"/>
                <a:gd name="connsiteX41" fmla="*/ 0 w 2533135"/>
                <a:gd name="connsiteY41" fmla="*/ 1903006 h 2005783"/>
                <a:gd name="connsiteX42" fmla="*/ 383059 w 2533135"/>
                <a:gd name="connsiteY42" fmla="*/ 1927720 h 2005783"/>
                <a:gd name="connsiteX43" fmla="*/ 630194 w 2533135"/>
                <a:gd name="connsiteY43" fmla="*/ 1940076 h 2005783"/>
                <a:gd name="connsiteX44" fmla="*/ 679621 w 2533135"/>
                <a:gd name="connsiteY44" fmla="*/ 1952433 h 2005783"/>
                <a:gd name="connsiteX45" fmla="*/ 988540 w 2533135"/>
                <a:gd name="connsiteY45" fmla="*/ 1977147 h 2005783"/>
                <a:gd name="connsiteX46" fmla="*/ 1346886 w 2533135"/>
                <a:gd name="connsiteY46" fmla="*/ 1989503 h 2005783"/>
                <a:gd name="connsiteX47" fmla="*/ 1421027 w 2533135"/>
                <a:gd name="connsiteY47" fmla="*/ 1964790 h 2005783"/>
                <a:gd name="connsiteX48" fmla="*/ 1495167 w 2533135"/>
                <a:gd name="connsiteY48" fmla="*/ 1915363 h 2005783"/>
                <a:gd name="connsiteX49" fmla="*/ 1519881 w 2533135"/>
                <a:gd name="connsiteY49" fmla="*/ 1878293 h 2005783"/>
                <a:gd name="connsiteX50" fmla="*/ 1556951 w 2533135"/>
                <a:gd name="connsiteY50" fmla="*/ 1841222 h 2005783"/>
                <a:gd name="connsiteX51" fmla="*/ 1606378 w 2533135"/>
                <a:gd name="connsiteY51" fmla="*/ 1779439 h 2005783"/>
                <a:gd name="connsiteX52" fmla="*/ 1692875 w 2533135"/>
                <a:gd name="connsiteY52" fmla="*/ 1680584 h 2005783"/>
                <a:gd name="connsiteX53" fmla="*/ 1742303 w 2533135"/>
                <a:gd name="connsiteY53" fmla="*/ 1606444 h 2005783"/>
                <a:gd name="connsiteX54" fmla="*/ 1779373 w 2533135"/>
                <a:gd name="connsiteY54" fmla="*/ 1519947 h 2005783"/>
                <a:gd name="connsiteX55" fmla="*/ 1828800 w 2533135"/>
                <a:gd name="connsiteY55" fmla="*/ 1445806 h 2005783"/>
                <a:gd name="connsiteX56" fmla="*/ 1853513 w 2533135"/>
                <a:gd name="connsiteY56" fmla="*/ 1408736 h 2005783"/>
                <a:gd name="connsiteX57" fmla="*/ 1878227 w 2533135"/>
                <a:gd name="connsiteY57" fmla="*/ 1371666 h 2005783"/>
                <a:gd name="connsiteX58" fmla="*/ 1940011 w 2533135"/>
                <a:gd name="connsiteY58" fmla="*/ 1248098 h 2005783"/>
                <a:gd name="connsiteX59" fmla="*/ 1989438 w 2533135"/>
                <a:gd name="connsiteY59" fmla="*/ 1161601 h 2005783"/>
                <a:gd name="connsiteX60" fmla="*/ 2001794 w 2533135"/>
                <a:gd name="connsiteY60" fmla="*/ 1124530 h 2005783"/>
                <a:gd name="connsiteX61" fmla="*/ 2088292 w 2533135"/>
                <a:gd name="connsiteY61" fmla="*/ 1013320 h 2005783"/>
                <a:gd name="connsiteX62" fmla="*/ 2137719 w 2533135"/>
                <a:gd name="connsiteY62" fmla="*/ 926822 h 2005783"/>
                <a:gd name="connsiteX63" fmla="*/ 2187146 w 2533135"/>
                <a:gd name="connsiteY63" fmla="*/ 865039 h 2005783"/>
                <a:gd name="connsiteX64" fmla="*/ 2248930 w 2533135"/>
                <a:gd name="connsiteY64" fmla="*/ 766184 h 2005783"/>
                <a:gd name="connsiteX65" fmla="*/ 2273643 w 2533135"/>
                <a:gd name="connsiteY65" fmla="*/ 716757 h 2005783"/>
                <a:gd name="connsiteX66" fmla="*/ 2310713 w 2533135"/>
                <a:gd name="connsiteY66" fmla="*/ 679687 h 2005783"/>
                <a:gd name="connsiteX67" fmla="*/ 2360140 w 2533135"/>
                <a:gd name="connsiteY67" fmla="*/ 593190 h 2005783"/>
                <a:gd name="connsiteX68" fmla="*/ 2471351 w 2533135"/>
                <a:gd name="connsiteY68" fmla="*/ 444909 h 2005783"/>
                <a:gd name="connsiteX69" fmla="*/ 2483708 w 2533135"/>
                <a:gd name="connsiteY69" fmla="*/ 407839 h 2005783"/>
                <a:gd name="connsiteX70" fmla="*/ 2508421 w 2533135"/>
                <a:gd name="connsiteY70" fmla="*/ 308984 h 2005783"/>
                <a:gd name="connsiteX71" fmla="*/ 2533135 w 2533135"/>
                <a:gd name="connsiteY71" fmla="*/ 234844 h 2005783"/>
                <a:gd name="connsiteX72" fmla="*/ 2520778 w 2533135"/>
                <a:gd name="connsiteY72" fmla="*/ 185417 h 2005783"/>
                <a:gd name="connsiteX73" fmla="*/ 2446638 w 2533135"/>
                <a:gd name="connsiteY73" fmla="*/ 135990 h 2005783"/>
                <a:gd name="connsiteX74" fmla="*/ 2409567 w 2533135"/>
                <a:gd name="connsiteY74" fmla="*/ 61849 h 2005783"/>
                <a:gd name="connsiteX75" fmla="*/ 2372497 w 2533135"/>
                <a:gd name="connsiteY75" fmla="*/ 24779 h 2005783"/>
                <a:gd name="connsiteX76" fmla="*/ 2273643 w 2533135"/>
                <a:gd name="connsiteY76" fmla="*/ 66 h 200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533135" h="2005783">
                  <a:moveTo>
                    <a:pt x="2360140" y="49493"/>
                  </a:moveTo>
                  <a:cubicBezTo>
                    <a:pt x="2331308" y="53612"/>
                    <a:pt x="2302298" y="56639"/>
                    <a:pt x="2273643" y="61849"/>
                  </a:cubicBezTo>
                  <a:cubicBezTo>
                    <a:pt x="2232559" y="69319"/>
                    <a:pt x="2188762" y="86024"/>
                    <a:pt x="2150075" y="98920"/>
                  </a:cubicBezTo>
                  <a:lnTo>
                    <a:pt x="2075935" y="123633"/>
                  </a:lnTo>
                  <a:lnTo>
                    <a:pt x="2038865" y="135990"/>
                  </a:lnTo>
                  <a:cubicBezTo>
                    <a:pt x="1920600" y="254252"/>
                    <a:pt x="2072025" y="113882"/>
                    <a:pt x="1964724" y="185417"/>
                  </a:cubicBezTo>
                  <a:cubicBezTo>
                    <a:pt x="1872164" y="247124"/>
                    <a:pt x="1978727" y="205462"/>
                    <a:pt x="1890584" y="234844"/>
                  </a:cubicBezTo>
                  <a:cubicBezTo>
                    <a:pt x="1882346" y="247201"/>
                    <a:pt x="1877047" y="262135"/>
                    <a:pt x="1865870" y="271914"/>
                  </a:cubicBezTo>
                  <a:cubicBezTo>
                    <a:pt x="1865869" y="271915"/>
                    <a:pt x="1773194" y="333698"/>
                    <a:pt x="1754659" y="346055"/>
                  </a:cubicBezTo>
                  <a:lnTo>
                    <a:pt x="1717589" y="370768"/>
                  </a:lnTo>
                  <a:lnTo>
                    <a:pt x="1680519" y="395482"/>
                  </a:lnTo>
                  <a:cubicBezTo>
                    <a:pt x="1629594" y="471867"/>
                    <a:pt x="1686135" y="397355"/>
                    <a:pt x="1618735" y="457266"/>
                  </a:cubicBezTo>
                  <a:cubicBezTo>
                    <a:pt x="1592613" y="480486"/>
                    <a:pt x="1573674" y="512019"/>
                    <a:pt x="1544594" y="531406"/>
                  </a:cubicBezTo>
                  <a:cubicBezTo>
                    <a:pt x="1519881" y="547882"/>
                    <a:pt x="1491456" y="559831"/>
                    <a:pt x="1470454" y="580833"/>
                  </a:cubicBezTo>
                  <a:cubicBezTo>
                    <a:pt x="1458097" y="593190"/>
                    <a:pt x="1444571" y="604478"/>
                    <a:pt x="1433384" y="617903"/>
                  </a:cubicBezTo>
                  <a:cubicBezTo>
                    <a:pt x="1423876" y="629312"/>
                    <a:pt x="1419171" y="644473"/>
                    <a:pt x="1408670" y="654974"/>
                  </a:cubicBezTo>
                  <a:cubicBezTo>
                    <a:pt x="1398169" y="665475"/>
                    <a:pt x="1383009" y="670180"/>
                    <a:pt x="1371600" y="679687"/>
                  </a:cubicBezTo>
                  <a:cubicBezTo>
                    <a:pt x="1312528" y="728913"/>
                    <a:pt x="1353997" y="700811"/>
                    <a:pt x="1309816" y="753828"/>
                  </a:cubicBezTo>
                  <a:cubicBezTo>
                    <a:pt x="1298629" y="767253"/>
                    <a:pt x="1283475" y="777104"/>
                    <a:pt x="1272746" y="790898"/>
                  </a:cubicBezTo>
                  <a:cubicBezTo>
                    <a:pt x="1254511" y="814343"/>
                    <a:pt x="1239795" y="840325"/>
                    <a:pt x="1223319" y="865039"/>
                  </a:cubicBezTo>
                  <a:cubicBezTo>
                    <a:pt x="1215081" y="877396"/>
                    <a:pt x="1210962" y="893871"/>
                    <a:pt x="1198605" y="902109"/>
                  </a:cubicBezTo>
                  <a:cubicBezTo>
                    <a:pt x="1177553" y="916144"/>
                    <a:pt x="1127439" y="948562"/>
                    <a:pt x="1112108" y="963893"/>
                  </a:cubicBezTo>
                  <a:cubicBezTo>
                    <a:pt x="1029734" y="1046267"/>
                    <a:pt x="1149173" y="959778"/>
                    <a:pt x="1050324" y="1025676"/>
                  </a:cubicBezTo>
                  <a:cubicBezTo>
                    <a:pt x="964839" y="1153908"/>
                    <a:pt x="1101598" y="962046"/>
                    <a:pt x="976184" y="1087460"/>
                  </a:cubicBezTo>
                  <a:cubicBezTo>
                    <a:pt x="955181" y="1108463"/>
                    <a:pt x="951471" y="1145125"/>
                    <a:pt x="926757" y="1161601"/>
                  </a:cubicBezTo>
                  <a:lnTo>
                    <a:pt x="815546" y="1235741"/>
                  </a:lnTo>
                  <a:lnTo>
                    <a:pt x="741405" y="1285168"/>
                  </a:lnTo>
                  <a:lnTo>
                    <a:pt x="704335" y="1297525"/>
                  </a:lnTo>
                  <a:cubicBezTo>
                    <a:pt x="696097" y="1309882"/>
                    <a:pt x="690122" y="1324094"/>
                    <a:pt x="679621" y="1334595"/>
                  </a:cubicBezTo>
                  <a:cubicBezTo>
                    <a:pt x="655666" y="1358550"/>
                    <a:pt x="635632" y="1361615"/>
                    <a:pt x="605481" y="1371666"/>
                  </a:cubicBezTo>
                  <a:cubicBezTo>
                    <a:pt x="566317" y="1430411"/>
                    <a:pt x="594856" y="1404039"/>
                    <a:pt x="506627" y="1433449"/>
                  </a:cubicBezTo>
                  <a:lnTo>
                    <a:pt x="469557" y="1445806"/>
                  </a:lnTo>
                  <a:cubicBezTo>
                    <a:pt x="399281" y="1516081"/>
                    <a:pt x="466949" y="1459465"/>
                    <a:pt x="395416" y="1495233"/>
                  </a:cubicBezTo>
                  <a:cubicBezTo>
                    <a:pt x="299611" y="1543137"/>
                    <a:pt x="414444" y="1501249"/>
                    <a:pt x="321275" y="1532303"/>
                  </a:cubicBezTo>
                  <a:cubicBezTo>
                    <a:pt x="317156" y="1544660"/>
                    <a:pt x="318129" y="1560164"/>
                    <a:pt x="308919" y="1569374"/>
                  </a:cubicBezTo>
                  <a:cubicBezTo>
                    <a:pt x="287917" y="1590377"/>
                    <a:pt x="234778" y="1618801"/>
                    <a:pt x="234778" y="1618801"/>
                  </a:cubicBezTo>
                  <a:cubicBezTo>
                    <a:pt x="168875" y="1717657"/>
                    <a:pt x="255375" y="1598203"/>
                    <a:pt x="172994" y="1680584"/>
                  </a:cubicBezTo>
                  <a:cubicBezTo>
                    <a:pt x="117100" y="1736478"/>
                    <a:pt x="183381" y="1705955"/>
                    <a:pt x="111211" y="1730012"/>
                  </a:cubicBezTo>
                  <a:cubicBezTo>
                    <a:pt x="102973" y="1742369"/>
                    <a:pt x="96998" y="1756581"/>
                    <a:pt x="86497" y="1767082"/>
                  </a:cubicBezTo>
                  <a:cubicBezTo>
                    <a:pt x="75996" y="1777583"/>
                    <a:pt x="57298" y="1779202"/>
                    <a:pt x="49427" y="1791795"/>
                  </a:cubicBezTo>
                  <a:cubicBezTo>
                    <a:pt x="35620" y="1813886"/>
                    <a:pt x="32951" y="1841222"/>
                    <a:pt x="24713" y="1865936"/>
                  </a:cubicBezTo>
                  <a:cubicBezTo>
                    <a:pt x="20017" y="1880025"/>
                    <a:pt x="8238" y="1890649"/>
                    <a:pt x="0" y="1903006"/>
                  </a:cubicBezTo>
                  <a:cubicBezTo>
                    <a:pt x="147377" y="1952133"/>
                    <a:pt x="16729" y="1912457"/>
                    <a:pt x="383059" y="1927720"/>
                  </a:cubicBezTo>
                  <a:lnTo>
                    <a:pt x="630194" y="1940076"/>
                  </a:lnTo>
                  <a:cubicBezTo>
                    <a:pt x="646670" y="1944195"/>
                    <a:pt x="662728" y="1950685"/>
                    <a:pt x="679621" y="1952433"/>
                  </a:cubicBezTo>
                  <a:cubicBezTo>
                    <a:pt x="782375" y="1963063"/>
                    <a:pt x="988540" y="1977147"/>
                    <a:pt x="988540" y="1977147"/>
                  </a:cubicBezTo>
                  <a:cubicBezTo>
                    <a:pt x="1171404" y="2022862"/>
                    <a:pt x="1053467" y="2003476"/>
                    <a:pt x="1346886" y="1989503"/>
                  </a:cubicBezTo>
                  <a:cubicBezTo>
                    <a:pt x="1371600" y="1981265"/>
                    <a:pt x="1399352" y="1979240"/>
                    <a:pt x="1421027" y="1964790"/>
                  </a:cubicBezTo>
                  <a:lnTo>
                    <a:pt x="1495167" y="1915363"/>
                  </a:lnTo>
                  <a:cubicBezTo>
                    <a:pt x="1503405" y="1903006"/>
                    <a:pt x="1510374" y="1889702"/>
                    <a:pt x="1519881" y="1878293"/>
                  </a:cubicBezTo>
                  <a:cubicBezTo>
                    <a:pt x="1531068" y="1864868"/>
                    <a:pt x="1547258" y="1855762"/>
                    <a:pt x="1556951" y="1841222"/>
                  </a:cubicBezTo>
                  <a:cubicBezTo>
                    <a:pt x="1604698" y="1769601"/>
                    <a:pt x="1523475" y="1834707"/>
                    <a:pt x="1606378" y="1779439"/>
                  </a:cubicBezTo>
                  <a:cubicBezTo>
                    <a:pt x="1664043" y="1692941"/>
                    <a:pt x="1631092" y="1721774"/>
                    <a:pt x="1692875" y="1680584"/>
                  </a:cubicBezTo>
                  <a:cubicBezTo>
                    <a:pt x="1719383" y="1601062"/>
                    <a:pt x="1684450" y="1687437"/>
                    <a:pt x="1742303" y="1606444"/>
                  </a:cubicBezTo>
                  <a:cubicBezTo>
                    <a:pt x="1804165" y="1519838"/>
                    <a:pt x="1739041" y="1592544"/>
                    <a:pt x="1779373" y="1519947"/>
                  </a:cubicBezTo>
                  <a:cubicBezTo>
                    <a:pt x="1793798" y="1493983"/>
                    <a:pt x="1812324" y="1470520"/>
                    <a:pt x="1828800" y="1445806"/>
                  </a:cubicBezTo>
                  <a:lnTo>
                    <a:pt x="1853513" y="1408736"/>
                  </a:lnTo>
                  <a:lnTo>
                    <a:pt x="1878227" y="1371666"/>
                  </a:lnTo>
                  <a:cubicBezTo>
                    <a:pt x="1906201" y="1259773"/>
                    <a:pt x="1866450" y="1395223"/>
                    <a:pt x="1940011" y="1248098"/>
                  </a:cubicBezTo>
                  <a:cubicBezTo>
                    <a:pt x="1971365" y="1185388"/>
                    <a:pt x="1954506" y="1213997"/>
                    <a:pt x="1989438" y="1161601"/>
                  </a:cubicBezTo>
                  <a:cubicBezTo>
                    <a:pt x="1993557" y="1149244"/>
                    <a:pt x="1995468" y="1135916"/>
                    <a:pt x="2001794" y="1124530"/>
                  </a:cubicBezTo>
                  <a:cubicBezTo>
                    <a:pt x="2038743" y="1058021"/>
                    <a:pt x="2043263" y="1058348"/>
                    <a:pt x="2088292" y="1013320"/>
                  </a:cubicBezTo>
                  <a:cubicBezTo>
                    <a:pt x="2116622" y="928324"/>
                    <a:pt x="2077873" y="1031553"/>
                    <a:pt x="2137719" y="926822"/>
                  </a:cubicBezTo>
                  <a:cubicBezTo>
                    <a:pt x="2174449" y="862545"/>
                    <a:pt x="2116801" y="911934"/>
                    <a:pt x="2187146" y="865039"/>
                  </a:cubicBezTo>
                  <a:cubicBezTo>
                    <a:pt x="2212889" y="826424"/>
                    <a:pt x="2224098" y="810882"/>
                    <a:pt x="2248930" y="766184"/>
                  </a:cubicBezTo>
                  <a:cubicBezTo>
                    <a:pt x="2257876" y="750082"/>
                    <a:pt x="2262936" y="731746"/>
                    <a:pt x="2273643" y="716757"/>
                  </a:cubicBezTo>
                  <a:cubicBezTo>
                    <a:pt x="2283800" y="702537"/>
                    <a:pt x="2300556" y="693907"/>
                    <a:pt x="2310713" y="679687"/>
                  </a:cubicBezTo>
                  <a:cubicBezTo>
                    <a:pt x="2425446" y="519062"/>
                    <a:pt x="2257989" y="724527"/>
                    <a:pt x="2360140" y="593190"/>
                  </a:cubicBezTo>
                  <a:cubicBezTo>
                    <a:pt x="2381224" y="566081"/>
                    <a:pt x="2459212" y="481325"/>
                    <a:pt x="2471351" y="444909"/>
                  </a:cubicBezTo>
                  <a:cubicBezTo>
                    <a:pt x="2475470" y="432552"/>
                    <a:pt x="2480281" y="420405"/>
                    <a:pt x="2483708" y="407839"/>
                  </a:cubicBezTo>
                  <a:cubicBezTo>
                    <a:pt x="2492645" y="375070"/>
                    <a:pt x="2497680" y="341207"/>
                    <a:pt x="2508421" y="308984"/>
                  </a:cubicBezTo>
                  <a:lnTo>
                    <a:pt x="2533135" y="234844"/>
                  </a:lnTo>
                  <a:cubicBezTo>
                    <a:pt x="2529016" y="218368"/>
                    <a:pt x="2531961" y="198198"/>
                    <a:pt x="2520778" y="185417"/>
                  </a:cubicBezTo>
                  <a:cubicBezTo>
                    <a:pt x="2501219" y="163064"/>
                    <a:pt x="2446638" y="135990"/>
                    <a:pt x="2446638" y="135990"/>
                  </a:cubicBezTo>
                  <a:cubicBezTo>
                    <a:pt x="2434253" y="98837"/>
                    <a:pt x="2436183" y="93788"/>
                    <a:pt x="2409567" y="61849"/>
                  </a:cubicBezTo>
                  <a:cubicBezTo>
                    <a:pt x="2398380" y="48424"/>
                    <a:pt x="2387773" y="33266"/>
                    <a:pt x="2372497" y="24779"/>
                  </a:cubicBezTo>
                  <a:cubicBezTo>
                    <a:pt x="2323324" y="-2539"/>
                    <a:pt x="2314040" y="66"/>
                    <a:pt x="2273643" y="66"/>
                  </a:cubicBezTo>
                </a:path>
              </a:pathLst>
            </a:custGeom>
            <a:solidFill>
              <a:srgbClr val="FF0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46871" y="217045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FWI rabbit ears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038600" y="1219200"/>
            <a:ext cx="3542832" cy="840259"/>
          </a:xfrm>
          <a:custGeom>
            <a:avLst/>
            <a:gdLst>
              <a:gd name="connsiteX0" fmla="*/ 169437 w 3542832"/>
              <a:gd name="connsiteY0" fmla="*/ 0 h 840259"/>
              <a:gd name="connsiteX1" fmla="*/ 280648 w 3542832"/>
              <a:gd name="connsiteY1" fmla="*/ 24713 h 840259"/>
              <a:gd name="connsiteX2" fmla="*/ 317718 w 3542832"/>
              <a:gd name="connsiteY2" fmla="*/ 49427 h 840259"/>
              <a:gd name="connsiteX3" fmla="*/ 404215 w 3542832"/>
              <a:gd name="connsiteY3" fmla="*/ 160638 h 840259"/>
              <a:gd name="connsiteX4" fmla="*/ 478356 w 3542832"/>
              <a:gd name="connsiteY4" fmla="*/ 210065 h 840259"/>
              <a:gd name="connsiteX5" fmla="*/ 515426 w 3542832"/>
              <a:gd name="connsiteY5" fmla="*/ 234778 h 840259"/>
              <a:gd name="connsiteX6" fmla="*/ 589567 w 3542832"/>
              <a:gd name="connsiteY6" fmla="*/ 259492 h 840259"/>
              <a:gd name="connsiteX7" fmla="*/ 663707 w 3542832"/>
              <a:gd name="connsiteY7" fmla="*/ 296562 h 840259"/>
              <a:gd name="connsiteX8" fmla="*/ 713134 w 3542832"/>
              <a:gd name="connsiteY8" fmla="*/ 321275 h 840259"/>
              <a:gd name="connsiteX9" fmla="*/ 799632 w 3542832"/>
              <a:gd name="connsiteY9" fmla="*/ 345989 h 840259"/>
              <a:gd name="connsiteX10" fmla="*/ 898486 w 3542832"/>
              <a:gd name="connsiteY10" fmla="*/ 370702 h 840259"/>
              <a:gd name="connsiteX11" fmla="*/ 1022053 w 3542832"/>
              <a:gd name="connsiteY11" fmla="*/ 383059 h 840259"/>
              <a:gd name="connsiteX12" fmla="*/ 1120907 w 3542832"/>
              <a:gd name="connsiteY12" fmla="*/ 395416 h 840259"/>
              <a:gd name="connsiteX13" fmla="*/ 1232118 w 3542832"/>
              <a:gd name="connsiteY13" fmla="*/ 407773 h 840259"/>
              <a:gd name="connsiteX14" fmla="*/ 1318615 w 3542832"/>
              <a:gd name="connsiteY14" fmla="*/ 420129 h 840259"/>
              <a:gd name="connsiteX15" fmla="*/ 1454540 w 3542832"/>
              <a:gd name="connsiteY15" fmla="*/ 432486 h 840259"/>
              <a:gd name="connsiteX16" fmla="*/ 1503967 w 3542832"/>
              <a:gd name="connsiteY16" fmla="*/ 444843 h 840259"/>
              <a:gd name="connsiteX17" fmla="*/ 1948810 w 3542832"/>
              <a:gd name="connsiteY17" fmla="*/ 444843 h 840259"/>
              <a:gd name="connsiteX18" fmla="*/ 2233015 w 3542832"/>
              <a:gd name="connsiteY18" fmla="*/ 432486 h 840259"/>
              <a:gd name="connsiteX19" fmla="*/ 2319513 w 3542832"/>
              <a:gd name="connsiteY19" fmla="*/ 420129 h 840259"/>
              <a:gd name="connsiteX20" fmla="*/ 2443080 w 3542832"/>
              <a:gd name="connsiteY20" fmla="*/ 383059 h 840259"/>
              <a:gd name="connsiteX21" fmla="*/ 2480151 w 3542832"/>
              <a:gd name="connsiteY21" fmla="*/ 370702 h 840259"/>
              <a:gd name="connsiteX22" fmla="*/ 2579005 w 3542832"/>
              <a:gd name="connsiteY22" fmla="*/ 345989 h 840259"/>
              <a:gd name="connsiteX23" fmla="*/ 2616075 w 3542832"/>
              <a:gd name="connsiteY23" fmla="*/ 333632 h 840259"/>
              <a:gd name="connsiteX24" fmla="*/ 2739642 w 3542832"/>
              <a:gd name="connsiteY24" fmla="*/ 296562 h 840259"/>
              <a:gd name="connsiteX25" fmla="*/ 2776713 w 3542832"/>
              <a:gd name="connsiteY25" fmla="*/ 271848 h 840259"/>
              <a:gd name="connsiteX26" fmla="*/ 2850853 w 3542832"/>
              <a:gd name="connsiteY26" fmla="*/ 247135 h 840259"/>
              <a:gd name="connsiteX27" fmla="*/ 2924994 w 3542832"/>
              <a:gd name="connsiteY27" fmla="*/ 222421 h 840259"/>
              <a:gd name="connsiteX28" fmla="*/ 3011491 w 3542832"/>
              <a:gd name="connsiteY28" fmla="*/ 197708 h 840259"/>
              <a:gd name="connsiteX29" fmla="*/ 3085632 w 3542832"/>
              <a:gd name="connsiteY29" fmla="*/ 172994 h 840259"/>
              <a:gd name="connsiteX30" fmla="*/ 3159772 w 3542832"/>
              <a:gd name="connsiteY30" fmla="*/ 148281 h 840259"/>
              <a:gd name="connsiteX31" fmla="*/ 3196842 w 3542832"/>
              <a:gd name="connsiteY31" fmla="*/ 135924 h 840259"/>
              <a:gd name="connsiteX32" fmla="*/ 3295696 w 3542832"/>
              <a:gd name="connsiteY32" fmla="*/ 111211 h 840259"/>
              <a:gd name="connsiteX33" fmla="*/ 3481048 w 3542832"/>
              <a:gd name="connsiteY33" fmla="*/ 123567 h 840259"/>
              <a:gd name="connsiteX34" fmla="*/ 3518118 w 3542832"/>
              <a:gd name="connsiteY34" fmla="*/ 135924 h 840259"/>
              <a:gd name="connsiteX35" fmla="*/ 3542832 w 3542832"/>
              <a:gd name="connsiteY35" fmla="*/ 222421 h 840259"/>
              <a:gd name="connsiteX36" fmla="*/ 3493405 w 3542832"/>
              <a:gd name="connsiteY36" fmla="*/ 296562 h 840259"/>
              <a:gd name="connsiteX37" fmla="*/ 3456334 w 3542832"/>
              <a:gd name="connsiteY37" fmla="*/ 308919 h 840259"/>
              <a:gd name="connsiteX38" fmla="*/ 3345124 w 3542832"/>
              <a:gd name="connsiteY38" fmla="*/ 370702 h 840259"/>
              <a:gd name="connsiteX39" fmla="*/ 3270983 w 3542832"/>
              <a:gd name="connsiteY39" fmla="*/ 407773 h 840259"/>
              <a:gd name="connsiteX40" fmla="*/ 3159772 w 3542832"/>
              <a:gd name="connsiteY40" fmla="*/ 457200 h 840259"/>
              <a:gd name="connsiteX41" fmla="*/ 3085632 w 3542832"/>
              <a:gd name="connsiteY41" fmla="*/ 481913 h 840259"/>
              <a:gd name="connsiteX42" fmla="*/ 3048561 w 3542832"/>
              <a:gd name="connsiteY42" fmla="*/ 494270 h 840259"/>
              <a:gd name="connsiteX43" fmla="*/ 2949707 w 3542832"/>
              <a:gd name="connsiteY43" fmla="*/ 543697 h 840259"/>
              <a:gd name="connsiteX44" fmla="*/ 2887924 w 3542832"/>
              <a:gd name="connsiteY44" fmla="*/ 568411 h 840259"/>
              <a:gd name="connsiteX45" fmla="*/ 2813783 w 3542832"/>
              <a:gd name="connsiteY45" fmla="*/ 593124 h 840259"/>
              <a:gd name="connsiteX46" fmla="*/ 2776713 w 3542832"/>
              <a:gd name="connsiteY46" fmla="*/ 605481 h 840259"/>
              <a:gd name="connsiteX47" fmla="*/ 2739642 w 3542832"/>
              <a:gd name="connsiteY47" fmla="*/ 617838 h 840259"/>
              <a:gd name="connsiteX48" fmla="*/ 2702572 w 3542832"/>
              <a:gd name="connsiteY48" fmla="*/ 630194 h 840259"/>
              <a:gd name="connsiteX49" fmla="*/ 2665502 w 3542832"/>
              <a:gd name="connsiteY49" fmla="*/ 654908 h 840259"/>
              <a:gd name="connsiteX50" fmla="*/ 2628432 w 3542832"/>
              <a:gd name="connsiteY50" fmla="*/ 667265 h 840259"/>
              <a:gd name="connsiteX51" fmla="*/ 2492507 w 3542832"/>
              <a:gd name="connsiteY51" fmla="*/ 716692 h 840259"/>
              <a:gd name="connsiteX52" fmla="*/ 2455437 w 3542832"/>
              <a:gd name="connsiteY52" fmla="*/ 729048 h 840259"/>
              <a:gd name="connsiteX53" fmla="*/ 2406010 w 3542832"/>
              <a:gd name="connsiteY53" fmla="*/ 753762 h 840259"/>
              <a:gd name="connsiteX54" fmla="*/ 2356583 w 3542832"/>
              <a:gd name="connsiteY54" fmla="*/ 766119 h 840259"/>
              <a:gd name="connsiteX55" fmla="*/ 2233015 w 3542832"/>
              <a:gd name="connsiteY55" fmla="*/ 790832 h 840259"/>
              <a:gd name="connsiteX56" fmla="*/ 2195945 w 3542832"/>
              <a:gd name="connsiteY56" fmla="*/ 803189 h 840259"/>
              <a:gd name="connsiteX57" fmla="*/ 2097091 w 3542832"/>
              <a:gd name="connsiteY57" fmla="*/ 827902 h 840259"/>
              <a:gd name="connsiteX58" fmla="*/ 2060021 w 3542832"/>
              <a:gd name="connsiteY58" fmla="*/ 840259 h 840259"/>
              <a:gd name="connsiteX59" fmla="*/ 1602821 w 3542832"/>
              <a:gd name="connsiteY59" fmla="*/ 827902 h 840259"/>
              <a:gd name="connsiteX60" fmla="*/ 1516324 w 3542832"/>
              <a:gd name="connsiteY60" fmla="*/ 815546 h 840259"/>
              <a:gd name="connsiteX61" fmla="*/ 1417469 w 3542832"/>
              <a:gd name="connsiteY61" fmla="*/ 803189 h 840259"/>
              <a:gd name="connsiteX62" fmla="*/ 1293902 w 3542832"/>
              <a:gd name="connsiteY62" fmla="*/ 790832 h 840259"/>
              <a:gd name="connsiteX63" fmla="*/ 1232118 w 3542832"/>
              <a:gd name="connsiteY63" fmla="*/ 778475 h 840259"/>
              <a:gd name="connsiteX64" fmla="*/ 1195048 w 3542832"/>
              <a:gd name="connsiteY64" fmla="*/ 766119 h 840259"/>
              <a:gd name="connsiteX65" fmla="*/ 1145621 w 3542832"/>
              <a:gd name="connsiteY65" fmla="*/ 753762 h 840259"/>
              <a:gd name="connsiteX66" fmla="*/ 1083837 w 3542832"/>
              <a:gd name="connsiteY66" fmla="*/ 741405 h 840259"/>
              <a:gd name="connsiteX67" fmla="*/ 972626 w 3542832"/>
              <a:gd name="connsiteY67" fmla="*/ 704335 h 840259"/>
              <a:gd name="connsiteX68" fmla="*/ 787275 w 3542832"/>
              <a:gd name="connsiteY68" fmla="*/ 642551 h 840259"/>
              <a:gd name="connsiteX69" fmla="*/ 713134 w 3542832"/>
              <a:gd name="connsiteY69" fmla="*/ 617838 h 840259"/>
              <a:gd name="connsiteX70" fmla="*/ 676064 w 3542832"/>
              <a:gd name="connsiteY70" fmla="*/ 605481 h 840259"/>
              <a:gd name="connsiteX71" fmla="*/ 626637 w 3542832"/>
              <a:gd name="connsiteY71" fmla="*/ 593124 h 840259"/>
              <a:gd name="connsiteX72" fmla="*/ 577210 w 3542832"/>
              <a:gd name="connsiteY72" fmla="*/ 568411 h 840259"/>
              <a:gd name="connsiteX73" fmla="*/ 540140 w 3542832"/>
              <a:gd name="connsiteY73" fmla="*/ 543697 h 840259"/>
              <a:gd name="connsiteX74" fmla="*/ 478356 w 3542832"/>
              <a:gd name="connsiteY74" fmla="*/ 531340 h 840259"/>
              <a:gd name="connsiteX75" fmla="*/ 367145 w 3542832"/>
              <a:gd name="connsiteY75" fmla="*/ 494270 h 840259"/>
              <a:gd name="connsiteX76" fmla="*/ 330075 w 3542832"/>
              <a:gd name="connsiteY76" fmla="*/ 481913 h 840259"/>
              <a:gd name="connsiteX77" fmla="*/ 293005 w 3542832"/>
              <a:gd name="connsiteY77" fmla="*/ 469556 h 840259"/>
              <a:gd name="connsiteX78" fmla="*/ 255934 w 3542832"/>
              <a:gd name="connsiteY78" fmla="*/ 444843 h 840259"/>
              <a:gd name="connsiteX79" fmla="*/ 181794 w 3542832"/>
              <a:gd name="connsiteY79" fmla="*/ 420129 h 840259"/>
              <a:gd name="connsiteX80" fmla="*/ 144724 w 3542832"/>
              <a:gd name="connsiteY80" fmla="*/ 407773 h 840259"/>
              <a:gd name="connsiteX81" fmla="*/ 70583 w 3542832"/>
              <a:gd name="connsiteY81" fmla="*/ 358346 h 840259"/>
              <a:gd name="connsiteX82" fmla="*/ 33513 w 3542832"/>
              <a:gd name="connsiteY82" fmla="*/ 333632 h 840259"/>
              <a:gd name="connsiteX83" fmla="*/ 21156 w 3542832"/>
              <a:gd name="connsiteY83" fmla="*/ 111211 h 840259"/>
              <a:gd name="connsiteX84" fmla="*/ 157080 w 3542832"/>
              <a:gd name="connsiteY84" fmla="*/ 49427 h 840259"/>
              <a:gd name="connsiteX85" fmla="*/ 194151 w 3542832"/>
              <a:gd name="connsiteY85" fmla="*/ 37070 h 840259"/>
              <a:gd name="connsiteX86" fmla="*/ 231221 w 3542832"/>
              <a:gd name="connsiteY86" fmla="*/ 37070 h 84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42832" h="840259">
                <a:moveTo>
                  <a:pt x="169437" y="0"/>
                </a:moveTo>
                <a:cubicBezTo>
                  <a:pt x="197915" y="4746"/>
                  <a:pt x="250227" y="9502"/>
                  <a:pt x="280648" y="24713"/>
                </a:cubicBezTo>
                <a:cubicBezTo>
                  <a:pt x="293931" y="31355"/>
                  <a:pt x="305361" y="41189"/>
                  <a:pt x="317718" y="49427"/>
                </a:cubicBezTo>
                <a:cubicBezTo>
                  <a:pt x="346465" y="92547"/>
                  <a:pt x="364013" y="129370"/>
                  <a:pt x="404215" y="160638"/>
                </a:cubicBezTo>
                <a:cubicBezTo>
                  <a:pt x="427660" y="178873"/>
                  <a:pt x="453642" y="193589"/>
                  <a:pt x="478356" y="210065"/>
                </a:cubicBezTo>
                <a:cubicBezTo>
                  <a:pt x="490713" y="218303"/>
                  <a:pt x="501337" y="230082"/>
                  <a:pt x="515426" y="234778"/>
                </a:cubicBezTo>
                <a:cubicBezTo>
                  <a:pt x="540140" y="243016"/>
                  <a:pt x="567892" y="245042"/>
                  <a:pt x="589567" y="259492"/>
                </a:cubicBezTo>
                <a:cubicBezTo>
                  <a:pt x="660804" y="306983"/>
                  <a:pt x="592087" y="265868"/>
                  <a:pt x="663707" y="296562"/>
                </a:cubicBezTo>
                <a:cubicBezTo>
                  <a:pt x="680638" y="303818"/>
                  <a:pt x="696203" y="314019"/>
                  <a:pt x="713134" y="321275"/>
                </a:cubicBezTo>
                <a:cubicBezTo>
                  <a:pt x="742763" y="333973"/>
                  <a:pt x="768278" y="337031"/>
                  <a:pt x="799632" y="345989"/>
                </a:cubicBezTo>
                <a:cubicBezTo>
                  <a:pt x="854213" y="361584"/>
                  <a:pt x="827822" y="361280"/>
                  <a:pt x="898486" y="370702"/>
                </a:cubicBezTo>
                <a:cubicBezTo>
                  <a:pt x="939517" y="376173"/>
                  <a:pt x="980912" y="378488"/>
                  <a:pt x="1022053" y="383059"/>
                </a:cubicBezTo>
                <a:cubicBezTo>
                  <a:pt x="1055058" y="386726"/>
                  <a:pt x="1087927" y="391536"/>
                  <a:pt x="1120907" y="395416"/>
                </a:cubicBezTo>
                <a:lnTo>
                  <a:pt x="1232118" y="407773"/>
                </a:lnTo>
                <a:cubicBezTo>
                  <a:pt x="1261018" y="411385"/>
                  <a:pt x="1289668" y="416913"/>
                  <a:pt x="1318615" y="420129"/>
                </a:cubicBezTo>
                <a:cubicBezTo>
                  <a:pt x="1363832" y="425153"/>
                  <a:pt x="1409232" y="428367"/>
                  <a:pt x="1454540" y="432486"/>
                </a:cubicBezTo>
                <a:cubicBezTo>
                  <a:pt x="1471016" y="436605"/>
                  <a:pt x="1487054" y="443305"/>
                  <a:pt x="1503967" y="444843"/>
                </a:cubicBezTo>
                <a:cubicBezTo>
                  <a:pt x="1739856" y="466288"/>
                  <a:pt x="1712920" y="456350"/>
                  <a:pt x="1948810" y="444843"/>
                </a:cubicBezTo>
                <a:lnTo>
                  <a:pt x="2233015" y="432486"/>
                </a:lnTo>
                <a:cubicBezTo>
                  <a:pt x="2261848" y="428367"/>
                  <a:pt x="2290857" y="425339"/>
                  <a:pt x="2319513" y="420129"/>
                </a:cubicBezTo>
                <a:cubicBezTo>
                  <a:pt x="2360606" y="412658"/>
                  <a:pt x="2404378" y="395960"/>
                  <a:pt x="2443080" y="383059"/>
                </a:cubicBezTo>
                <a:cubicBezTo>
                  <a:pt x="2455437" y="378940"/>
                  <a:pt x="2467514" y="373861"/>
                  <a:pt x="2480151" y="370702"/>
                </a:cubicBezTo>
                <a:cubicBezTo>
                  <a:pt x="2513102" y="362464"/>
                  <a:pt x="2546783" y="356730"/>
                  <a:pt x="2579005" y="345989"/>
                </a:cubicBezTo>
                <a:cubicBezTo>
                  <a:pt x="2591362" y="341870"/>
                  <a:pt x="2603551" y="337210"/>
                  <a:pt x="2616075" y="333632"/>
                </a:cubicBezTo>
                <a:cubicBezTo>
                  <a:pt x="2646294" y="324998"/>
                  <a:pt x="2717620" y="311243"/>
                  <a:pt x="2739642" y="296562"/>
                </a:cubicBezTo>
                <a:cubicBezTo>
                  <a:pt x="2751999" y="288324"/>
                  <a:pt x="2763142" y="277880"/>
                  <a:pt x="2776713" y="271848"/>
                </a:cubicBezTo>
                <a:cubicBezTo>
                  <a:pt x="2800518" y="261268"/>
                  <a:pt x="2826140" y="255373"/>
                  <a:pt x="2850853" y="247135"/>
                </a:cubicBezTo>
                <a:lnTo>
                  <a:pt x="2924994" y="222421"/>
                </a:lnTo>
                <a:cubicBezTo>
                  <a:pt x="3049573" y="180895"/>
                  <a:pt x="2856336" y="244255"/>
                  <a:pt x="3011491" y="197708"/>
                </a:cubicBezTo>
                <a:cubicBezTo>
                  <a:pt x="3036443" y="190222"/>
                  <a:pt x="3060918" y="181232"/>
                  <a:pt x="3085632" y="172994"/>
                </a:cubicBezTo>
                <a:lnTo>
                  <a:pt x="3159772" y="148281"/>
                </a:lnTo>
                <a:cubicBezTo>
                  <a:pt x="3172129" y="144162"/>
                  <a:pt x="3184206" y="139083"/>
                  <a:pt x="3196842" y="135924"/>
                </a:cubicBezTo>
                <a:lnTo>
                  <a:pt x="3295696" y="111211"/>
                </a:lnTo>
                <a:cubicBezTo>
                  <a:pt x="3357480" y="115330"/>
                  <a:pt x="3419506" y="116729"/>
                  <a:pt x="3481048" y="123567"/>
                </a:cubicBezTo>
                <a:cubicBezTo>
                  <a:pt x="3493993" y="125005"/>
                  <a:pt x="3508908" y="126714"/>
                  <a:pt x="3518118" y="135924"/>
                </a:cubicBezTo>
                <a:cubicBezTo>
                  <a:pt x="3524027" y="141833"/>
                  <a:pt x="3542725" y="221993"/>
                  <a:pt x="3542832" y="222421"/>
                </a:cubicBezTo>
                <a:cubicBezTo>
                  <a:pt x="3529877" y="261286"/>
                  <a:pt x="3533074" y="270116"/>
                  <a:pt x="3493405" y="296562"/>
                </a:cubicBezTo>
                <a:cubicBezTo>
                  <a:pt x="3482567" y="303787"/>
                  <a:pt x="3467720" y="302593"/>
                  <a:pt x="3456334" y="308919"/>
                </a:cubicBezTo>
                <a:cubicBezTo>
                  <a:pt x="3328870" y="379732"/>
                  <a:pt x="3429003" y="342744"/>
                  <a:pt x="3345124" y="370702"/>
                </a:cubicBezTo>
                <a:cubicBezTo>
                  <a:pt x="3238887" y="441527"/>
                  <a:pt x="3373298" y="356615"/>
                  <a:pt x="3270983" y="407773"/>
                </a:cubicBezTo>
                <a:cubicBezTo>
                  <a:pt x="3153499" y="466515"/>
                  <a:pt x="3351039" y="393445"/>
                  <a:pt x="3159772" y="457200"/>
                </a:cubicBezTo>
                <a:lnTo>
                  <a:pt x="3085632" y="481913"/>
                </a:lnTo>
                <a:cubicBezTo>
                  <a:pt x="3073275" y="486032"/>
                  <a:pt x="3059730" y="487568"/>
                  <a:pt x="3048561" y="494270"/>
                </a:cubicBezTo>
                <a:cubicBezTo>
                  <a:pt x="2955167" y="550307"/>
                  <a:pt x="3020649" y="517093"/>
                  <a:pt x="2949707" y="543697"/>
                </a:cubicBezTo>
                <a:cubicBezTo>
                  <a:pt x="2928938" y="551485"/>
                  <a:pt x="2908769" y="560831"/>
                  <a:pt x="2887924" y="568411"/>
                </a:cubicBezTo>
                <a:cubicBezTo>
                  <a:pt x="2863442" y="577314"/>
                  <a:pt x="2838497" y="584886"/>
                  <a:pt x="2813783" y="593124"/>
                </a:cubicBezTo>
                <a:lnTo>
                  <a:pt x="2776713" y="605481"/>
                </a:lnTo>
                <a:lnTo>
                  <a:pt x="2739642" y="617838"/>
                </a:lnTo>
                <a:lnTo>
                  <a:pt x="2702572" y="630194"/>
                </a:lnTo>
                <a:cubicBezTo>
                  <a:pt x="2690215" y="638432"/>
                  <a:pt x="2678785" y="648266"/>
                  <a:pt x="2665502" y="654908"/>
                </a:cubicBezTo>
                <a:cubicBezTo>
                  <a:pt x="2653852" y="660733"/>
                  <a:pt x="2640628" y="662692"/>
                  <a:pt x="2628432" y="667265"/>
                </a:cubicBezTo>
                <a:cubicBezTo>
                  <a:pt x="2490908" y="718836"/>
                  <a:pt x="2648237" y="664782"/>
                  <a:pt x="2492507" y="716692"/>
                </a:cubicBezTo>
                <a:cubicBezTo>
                  <a:pt x="2480150" y="720811"/>
                  <a:pt x="2467087" y="723223"/>
                  <a:pt x="2455437" y="729048"/>
                </a:cubicBezTo>
                <a:cubicBezTo>
                  <a:pt x="2438961" y="737286"/>
                  <a:pt x="2423258" y="747294"/>
                  <a:pt x="2406010" y="753762"/>
                </a:cubicBezTo>
                <a:cubicBezTo>
                  <a:pt x="2390109" y="759725"/>
                  <a:pt x="2372912" y="761454"/>
                  <a:pt x="2356583" y="766119"/>
                </a:cubicBezTo>
                <a:cubicBezTo>
                  <a:pt x="2270320" y="790765"/>
                  <a:pt x="2380622" y="769745"/>
                  <a:pt x="2233015" y="790832"/>
                </a:cubicBezTo>
                <a:cubicBezTo>
                  <a:pt x="2220658" y="794951"/>
                  <a:pt x="2208511" y="799762"/>
                  <a:pt x="2195945" y="803189"/>
                </a:cubicBezTo>
                <a:cubicBezTo>
                  <a:pt x="2163176" y="812126"/>
                  <a:pt x="2129313" y="817161"/>
                  <a:pt x="2097091" y="827902"/>
                </a:cubicBezTo>
                <a:lnTo>
                  <a:pt x="2060021" y="840259"/>
                </a:lnTo>
                <a:lnTo>
                  <a:pt x="1602821" y="827902"/>
                </a:lnTo>
                <a:cubicBezTo>
                  <a:pt x="1573726" y="826580"/>
                  <a:pt x="1545194" y="819395"/>
                  <a:pt x="1516324" y="815546"/>
                </a:cubicBezTo>
                <a:lnTo>
                  <a:pt x="1417469" y="803189"/>
                </a:lnTo>
                <a:cubicBezTo>
                  <a:pt x="1376328" y="798618"/>
                  <a:pt x="1334933" y="796303"/>
                  <a:pt x="1293902" y="790832"/>
                </a:cubicBezTo>
                <a:cubicBezTo>
                  <a:pt x="1273084" y="788056"/>
                  <a:pt x="1252493" y="783569"/>
                  <a:pt x="1232118" y="778475"/>
                </a:cubicBezTo>
                <a:cubicBezTo>
                  <a:pt x="1219482" y="775316"/>
                  <a:pt x="1207572" y="769697"/>
                  <a:pt x="1195048" y="766119"/>
                </a:cubicBezTo>
                <a:cubicBezTo>
                  <a:pt x="1178719" y="761454"/>
                  <a:pt x="1162199" y="757446"/>
                  <a:pt x="1145621" y="753762"/>
                </a:cubicBezTo>
                <a:cubicBezTo>
                  <a:pt x="1125119" y="749206"/>
                  <a:pt x="1104100" y="746931"/>
                  <a:pt x="1083837" y="741405"/>
                </a:cubicBezTo>
                <a:cubicBezTo>
                  <a:pt x="1083811" y="741398"/>
                  <a:pt x="991174" y="710518"/>
                  <a:pt x="972626" y="704335"/>
                </a:cubicBezTo>
                <a:lnTo>
                  <a:pt x="787275" y="642551"/>
                </a:lnTo>
                <a:lnTo>
                  <a:pt x="713134" y="617838"/>
                </a:lnTo>
                <a:cubicBezTo>
                  <a:pt x="700777" y="613719"/>
                  <a:pt x="688700" y="608640"/>
                  <a:pt x="676064" y="605481"/>
                </a:cubicBezTo>
                <a:cubicBezTo>
                  <a:pt x="659588" y="601362"/>
                  <a:pt x="642538" y="599087"/>
                  <a:pt x="626637" y="593124"/>
                </a:cubicBezTo>
                <a:cubicBezTo>
                  <a:pt x="609390" y="586656"/>
                  <a:pt x="593203" y="577550"/>
                  <a:pt x="577210" y="568411"/>
                </a:cubicBezTo>
                <a:cubicBezTo>
                  <a:pt x="564316" y="561043"/>
                  <a:pt x="554045" y="548912"/>
                  <a:pt x="540140" y="543697"/>
                </a:cubicBezTo>
                <a:cubicBezTo>
                  <a:pt x="520475" y="536322"/>
                  <a:pt x="498619" y="536866"/>
                  <a:pt x="478356" y="531340"/>
                </a:cubicBezTo>
                <a:cubicBezTo>
                  <a:pt x="478330" y="531333"/>
                  <a:pt x="385693" y="500453"/>
                  <a:pt x="367145" y="494270"/>
                </a:cubicBezTo>
                <a:lnTo>
                  <a:pt x="330075" y="481913"/>
                </a:lnTo>
                <a:cubicBezTo>
                  <a:pt x="317718" y="477794"/>
                  <a:pt x="303843" y="476781"/>
                  <a:pt x="293005" y="469556"/>
                </a:cubicBezTo>
                <a:cubicBezTo>
                  <a:pt x="280648" y="461318"/>
                  <a:pt x="269505" y="450875"/>
                  <a:pt x="255934" y="444843"/>
                </a:cubicBezTo>
                <a:cubicBezTo>
                  <a:pt x="232129" y="434263"/>
                  <a:pt x="206507" y="428367"/>
                  <a:pt x="181794" y="420129"/>
                </a:cubicBezTo>
                <a:lnTo>
                  <a:pt x="144724" y="407773"/>
                </a:lnTo>
                <a:lnTo>
                  <a:pt x="70583" y="358346"/>
                </a:lnTo>
                <a:lnTo>
                  <a:pt x="33513" y="333632"/>
                </a:lnTo>
                <a:cubicBezTo>
                  <a:pt x="7130" y="254486"/>
                  <a:pt x="-20050" y="205397"/>
                  <a:pt x="21156" y="111211"/>
                </a:cubicBezTo>
                <a:cubicBezTo>
                  <a:pt x="43065" y="61132"/>
                  <a:pt x="115461" y="59832"/>
                  <a:pt x="157080" y="49427"/>
                </a:cubicBezTo>
                <a:cubicBezTo>
                  <a:pt x="169717" y="46268"/>
                  <a:pt x="181303" y="39211"/>
                  <a:pt x="194151" y="37070"/>
                </a:cubicBezTo>
                <a:cubicBezTo>
                  <a:pt x="206340" y="35039"/>
                  <a:pt x="218864" y="37070"/>
                  <a:pt x="231221" y="37070"/>
                </a:cubicBezTo>
              </a:path>
            </a:pathLst>
          </a:custGeom>
          <a:solidFill>
            <a:srgbClr val="FFFF00">
              <a:alpha val="31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9886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48722" y="55727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1429070"/>
            <a:ext cx="6535535" cy="390493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3261411"/>
            <a:ext cx="66248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676400" y="1505012"/>
            <a:ext cx="312906" cy="1704164"/>
            <a:chOff x="1676400" y="1505012"/>
            <a:chExt cx="312906" cy="1704164"/>
          </a:xfrm>
        </p:grpSpPr>
        <p:sp>
          <p:nvSpPr>
            <p:cNvPr id="36" name="TextBox 35"/>
            <p:cNvSpPr txBox="1"/>
            <p:nvPr/>
          </p:nvSpPr>
          <p:spPr>
            <a:xfrm>
              <a:off x="1676400" y="217242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>
            <a:xfrm flipH="1" flipV="1">
              <a:off x="1826441" y="1505012"/>
              <a:ext cx="6412" cy="6674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15844" y="2541760"/>
              <a:ext cx="0" cy="66741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rapezoid 5"/>
          <p:cNvSpPr/>
          <p:nvPr/>
        </p:nvSpPr>
        <p:spPr>
          <a:xfrm flipV="1">
            <a:off x="7315200" y="1287293"/>
            <a:ext cx="152400" cy="93832"/>
          </a:xfrm>
          <a:prstGeom prst="trapezoid">
            <a:avLst/>
          </a:prstGeom>
          <a:solidFill>
            <a:srgbClr val="00B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048897" y="457200"/>
            <a:ext cx="3645243" cy="2752725"/>
            <a:chOff x="4048897" y="457200"/>
            <a:chExt cx="3645243" cy="2752725"/>
          </a:xfrm>
        </p:grpSpPr>
        <p:grpSp>
          <p:nvGrpSpPr>
            <p:cNvPr id="24" name="Group 23"/>
            <p:cNvGrpSpPr/>
            <p:nvPr/>
          </p:nvGrpSpPr>
          <p:grpSpPr>
            <a:xfrm>
              <a:off x="4048897" y="457200"/>
              <a:ext cx="3645243" cy="1038287"/>
              <a:chOff x="4026243" y="152400"/>
              <a:chExt cx="3645243" cy="1038287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7391400" y="152400"/>
                <a:ext cx="0" cy="914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5-Point Star 4"/>
              <p:cNvSpPr/>
              <p:nvPr/>
            </p:nvSpPr>
            <p:spPr>
              <a:xfrm>
                <a:off x="4026243" y="862914"/>
                <a:ext cx="242953" cy="327773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7519086" y="582828"/>
                <a:ext cx="152400" cy="398633"/>
              </a:xfrm>
              <a:prstGeom prst="triangle">
                <a:avLst/>
              </a:prstGeom>
              <a:solidFill>
                <a:srgbClr val="FFFF00"/>
              </a:solidFill>
              <a:ln w="3175">
                <a:solidFill>
                  <a:srgbClr val="FF0000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7403757" y="275516"/>
                <a:ext cx="152400" cy="199317"/>
              </a:xfrm>
              <a:prstGeom prst="triangle">
                <a:avLst/>
              </a:prstGeom>
              <a:solidFill>
                <a:srgbClr val="FF0000"/>
              </a:solidFill>
              <a:ln w="3175">
                <a:solidFill>
                  <a:srgbClr val="FFFF00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245450" y="1330411"/>
              <a:ext cx="3156247" cy="1879514"/>
              <a:chOff x="4245450" y="1330411"/>
              <a:chExt cx="3156247" cy="1879514"/>
            </a:xfrm>
          </p:grpSpPr>
          <p:cxnSp>
            <p:nvCxnSpPr>
              <p:cNvPr id="12" name="Straight Arrow Connector 11"/>
              <p:cNvCxnSpPr>
                <a:stCxn id="5" idx="3"/>
              </p:cNvCxnSpPr>
              <p:nvPr/>
            </p:nvCxnSpPr>
            <p:spPr>
              <a:xfrm>
                <a:off x="4245450" y="1495486"/>
                <a:ext cx="1501421" cy="170740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endCxn id="26" idx="32"/>
              </p:cNvCxnSpPr>
              <p:nvPr/>
            </p:nvCxnSpPr>
            <p:spPr>
              <a:xfrm flipV="1">
                <a:off x="5779451" y="1330411"/>
                <a:ext cx="1554845" cy="187951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 27"/>
              <p:cNvSpPr/>
              <p:nvPr/>
            </p:nvSpPr>
            <p:spPr>
              <a:xfrm>
                <a:off x="4263081" y="1396314"/>
                <a:ext cx="3138616" cy="484661"/>
              </a:xfrm>
              <a:custGeom>
                <a:avLst/>
                <a:gdLst>
                  <a:gd name="connsiteX0" fmla="*/ 0 w 3138616"/>
                  <a:gd name="connsiteY0" fmla="*/ 0 h 484661"/>
                  <a:gd name="connsiteX1" fmla="*/ 778476 w 3138616"/>
                  <a:gd name="connsiteY1" fmla="*/ 395416 h 484661"/>
                  <a:gd name="connsiteX2" fmla="*/ 1569308 w 3138616"/>
                  <a:gd name="connsiteY2" fmla="*/ 481913 h 484661"/>
                  <a:gd name="connsiteX3" fmla="*/ 2582562 w 3138616"/>
                  <a:gd name="connsiteY3" fmla="*/ 333632 h 484661"/>
                  <a:gd name="connsiteX4" fmla="*/ 3138616 w 3138616"/>
                  <a:gd name="connsiteY4" fmla="*/ 12356 h 48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8616" h="484661">
                    <a:moveTo>
                      <a:pt x="0" y="0"/>
                    </a:moveTo>
                    <a:cubicBezTo>
                      <a:pt x="258462" y="157548"/>
                      <a:pt x="516925" y="315097"/>
                      <a:pt x="778476" y="395416"/>
                    </a:cubicBezTo>
                    <a:cubicBezTo>
                      <a:pt x="1040027" y="475735"/>
                      <a:pt x="1268627" y="492210"/>
                      <a:pt x="1569308" y="481913"/>
                    </a:cubicBezTo>
                    <a:cubicBezTo>
                      <a:pt x="1869989" y="471616"/>
                      <a:pt x="2321011" y="411892"/>
                      <a:pt x="2582562" y="333632"/>
                    </a:cubicBezTo>
                    <a:cubicBezTo>
                      <a:pt x="2844113" y="255372"/>
                      <a:pt x="2991364" y="133864"/>
                      <a:pt x="3138616" y="12356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24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33" grpId="0"/>
      <p:bldP spid="2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2400" y="0"/>
            <a:ext cx="9144000" cy="7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err="1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Transmission+Reflection</a:t>
            </a:r>
            <a:r>
              <a:rPr lang="en-US" altLang="zh-CN" sz="3200" dirty="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Wavepaths</a:t>
            </a:r>
            <a:endParaRPr lang="en-US" altLang="zh-CN" sz="3200" dirty="0" smtClean="0">
              <a:solidFill>
                <a:srgbClr val="FFFFF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dirty="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(Woodward, 1992)</a:t>
            </a:r>
            <a:endParaRPr lang="en-US" altLang="zh-CN" sz="1400" dirty="0">
              <a:solidFill>
                <a:srgbClr val="FFFF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81125"/>
            <a:ext cx="6642000" cy="2214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026243" y="466725"/>
            <a:ext cx="3645243" cy="1038287"/>
            <a:chOff x="4026243" y="152400"/>
            <a:chExt cx="3645243" cy="1038287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7391400" y="152400"/>
              <a:ext cx="0" cy="91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5-Point Star 4"/>
            <p:cNvSpPr/>
            <p:nvPr/>
          </p:nvSpPr>
          <p:spPr>
            <a:xfrm>
              <a:off x="4026243" y="862914"/>
              <a:ext cx="242953" cy="327773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7519086" y="582828"/>
              <a:ext cx="152400" cy="398633"/>
            </a:xfrm>
            <a:prstGeom prst="triangle">
              <a:avLst/>
            </a:prstGeom>
            <a:solidFill>
              <a:srgbClr val="FFFF00">
                <a:alpha val="30000"/>
              </a:srgbClr>
            </a:solidFill>
            <a:ln w="3175">
              <a:solidFill>
                <a:srgbClr val="FF00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403757" y="275516"/>
              <a:ext cx="152400" cy="199317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FF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43249"/>
            <a:ext cx="2966395" cy="2343151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86125"/>
            <a:ext cx="3729257" cy="220027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371600" y="3261411"/>
            <a:ext cx="66248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5140411" y="1352227"/>
            <a:ext cx="2533135" cy="2005783"/>
          </a:xfrm>
          <a:custGeom>
            <a:avLst/>
            <a:gdLst>
              <a:gd name="connsiteX0" fmla="*/ 2360140 w 2533135"/>
              <a:gd name="connsiteY0" fmla="*/ 49493 h 2005783"/>
              <a:gd name="connsiteX1" fmla="*/ 2273643 w 2533135"/>
              <a:gd name="connsiteY1" fmla="*/ 61849 h 2005783"/>
              <a:gd name="connsiteX2" fmla="*/ 2150075 w 2533135"/>
              <a:gd name="connsiteY2" fmla="*/ 98920 h 2005783"/>
              <a:gd name="connsiteX3" fmla="*/ 2075935 w 2533135"/>
              <a:gd name="connsiteY3" fmla="*/ 123633 h 2005783"/>
              <a:gd name="connsiteX4" fmla="*/ 2038865 w 2533135"/>
              <a:gd name="connsiteY4" fmla="*/ 135990 h 2005783"/>
              <a:gd name="connsiteX5" fmla="*/ 1964724 w 2533135"/>
              <a:gd name="connsiteY5" fmla="*/ 185417 h 2005783"/>
              <a:gd name="connsiteX6" fmla="*/ 1890584 w 2533135"/>
              <a:gd name="connsiteY6" fmla="*/ 234844 h 2005783"/>
              <a:gd name="connsiteX7" fmla="*/ 1865870 w 2533135"/>
              <a:gd name="connsiteY7" fmla="*/ 271914 h 2005783"/>
              <a:gd name="connsiteX8" fmla="*/ 1754659 w 2533135"/>
              <a:gd name="connsiteY8" fmla="*/ 346055 h 2005783"/>
              <a:gd name="connsiteX9" fmla="*/ 1717589 w 2533135"/>
              <a:gd name="connsiteY9" fmla="*/ 370768 h 2005783"/>
              <a:gd name="connsiteX10" fmla="*/ 1680519 w 2533135"/>
              <a:gd name="connsiteY10" fmla="*/ 395482 h 2005783"/>
              <a:gd name="connsiteX11" fmla="*/ 1618735 w 2533135"/>
              <a:gd name="connsiteY11" fmla="*/ 457266 h 2005783"/>
              <a:gd name="connsiteX12" fmla="*/ 1544594 w 2533135"/>
              <a:gd name="connsiteY12" fmla="*/ 531406 h 2005783"/>
              <a:gd name="connsiteX13" fmla="*/ 1470454 w 2533135"/>
              <a:gd name="connsiteY13" fmla="*/ 580833 h 2005783"/>
              <a:gd name="connsiteX14" fmla="*/ 1433384 w 2533135"/>
              <a:gd name="connsiteY14" fmla="*/ 617903 h 2005783"/>
              <a:gd name="connsiteX15" fmla="*/ 1408670 w 2533135"/>
              <a:gd name="connsiteY15" fmla="*/ 654974 h 2005783"/>
              <a:gd name="connsiteX16" fmla="*/ 1371600 w 2533135"/>
              <a:gd name="connsiteY16" fmla="*/ 679687 h 2005783"/>
              <a:gd name="connsiteX17" fmla="*/ 1309816 w 2533135"/>
              <a:gd name="connsiteY17" fmla="*/ 753828 h 2005783"/>
              <a:gd name="connsiteX18" fmla="*/ 1272746 w 2533135"/>
              <a:gd name="connsiteY18" fmla="*/ 790898 h 2005783"/>
              <a:gd name="connsiteX19" fmla="*/ 1223319 w 2533135"/>
              <a:gd name="connsiteY19" fmla="*/ 865039 h 2005783"/>
              <a:gd name="connsiteX20" fmla="*/ 1198605 w 2533135"/>
              <a:gd name="connsiteY20" fmla="*/ 902109 h 2005783"/>
              <a:gd name="connsiteX21" fmla="*/ 1112108 w 2533135"/>
              <a:gd name="connsiteY21" fmla="*/ 963893 h 2005783"/>
              <a:gd name="connsiteX22" fmla="*/ 1050324 w 2533135"/>
              <a:gd name="connsiteY22" fmla="*/ 1025676 h 2005783"/>
              <a:gd name="connsiteX23" fmla="*/ 976184 w 2533135"/>
              <a:gd name="connsiteY23" fmla="*/ 1087460 h 2005783"/>
              <a:gd name="connsiteX24" fmla="*/ 926757 w 2533135"/>
              <a:gd name="connsiteY24" fmla="*/ 1161601 h 2005783"/>
              <a:gd name="connsiteX25" fmla="*/ 815546 w 2533135"/>
              <a:gd name="connsiteY25" fmla="*/ 1235741 h 2005783"/>
              <a:gd name="connsiteX26" fmla="*/ 741405 w 2533135"/>
              <a:gd name="connsiteY26" fmla="*/ 1285168 h 2005783"/>
              <a:gd name="connsiteX27" fmla="*/ 704335 w 2533135"/>
              <a:gd name="connsiteY27" fmla="*/ 1297525 h 2005783"/>
              <a:gd name="connsiteX28" fmla="*/ 679621 w 2533135"/>
              <a:gd name="connsiteY28" fmla="*/ 1334595 h 2005783"/>
              <a:gd name="connsiteX29" fmla="*/ 605481 w 2533135"/>
              <a:gd name="connsiteY29" fmla="*/ 1371666 h 2005783"/>
              <a:gd name="connsiteX30" fmla="*/ 506627 w 2533135"/>
              <a:gd name="connsiteY30" fmla="*/ 1433449 h 2005783"/>
              <a:gd name="connsiteX31" fmla="*/ 469557 w 2533135"/>
              <a:gd name="connsiteY31" fmla="*/ 1445806 h 2005783"/>
              <a:gd name="connsiteX32" fmla="*/ 395416 w 2533135"/>
              <a:gd name="connsiteY32" fmla="*/ 1495233 h 2005783"/>
              <a:gd name="connsiteX33" fmla="*/ 321275 w 2533135"/>
              <a:gd name="connsiteY33" fmla="*/ 1532303 h 2005783"/>
              <a:gd name="connsiteX34" fmla="*/ 308919 w 2533135"/>
              <a:gd name="connsiteY34" fmla="*/ 1569374 h 2005783"/>
              <a:gd name="connsiteX35" fmla="*/ 234778 w 2533135"/>
              <a:gd name="connsiteY35" fmla="*/ 1618801 h 2005783"/>
              <a:gd name="connsiteX36" fmla="*/ 172994 w 2533135"/>
              <a:gd name="connsiteY36" fmla="*/ 1680584 h 2005783"/>
              <a:gd name="connsiteX37" fmla="*/ 111211 w 2533135"/>
              <a:gd name="connsiteY37" fmla="*/ 1730012 h 2005783"/>
              <a:gd name="connsiteX38" fmla="*/ 86497 w 2533135"/>
              <a:gd name="connsiteY38" fmla="*/ 1767082 h 2005783"/>
              <a:gd name="connsiteX39" fmla="*/ 49427 w 2533135"/>
              <a:gd name="connsiteY39" fmla="*/ 1791795 h 2005783"/>
              <a:gd name="connsiteX40" fmla="*/ 24713 w 2533135"/>
              <a:gd name="connsiteY40" fmla="*/ 1865936 h 2005783"/>
              <a:gd name="connsiteX41" fmla="*/ 0 w 2533135"/>
              <a:gd name="connsiteY41" fmla="*/ 1903006 h 2005783"/>
              <a:gd name="connsiteX42" fmla="*/ 383059 w 2533135"/>
              <a:gd name="connsiteY42" fmla="*/ 1927720 h 2005783"/>
              <a:gd name="connsiteX43" fmla="*/ 630194 w 2533135"/>
              <a:gd name="connsiteY43" fmla="*/ 1940076 h 2005783"/>
              <a:gd name="connsiteX44" fmla="*/ 679621 w 2533135"/>
              <a:gd name="connsiteY44" fmla="*/ 1952433 h 2005783"/>
              <a:gd name="connsiteX45" fmla="*/ 988540 w 2533135"/>
              <a:gd name="connsiteY45" fmla="*/ 1977147 h 2005783"/>
              <a:gd name="connsiteX46" fmla="*/ 1346886 w 2533135"/>
              <a:gd name="connsiteY46" fmla="*/ 1989503 h 2005783"/>
              <a:gd name="connsiteX47" fmla="*/ 1421027 w 2533135"/>
              <a:gd name="connsiteY47" fmla="*/ 1964790 h 2005783"/>
              <a:gd name="connsiteX48" fmla="*/ 1495167 w 2533135"/>
              <a:gd name="connsiteY48" fmla="*/ 1915363 h 2005783"/>
              <a:gd name="connsiteX49" fmla="*/ 1519881 w 2533135"/>
              <a:gd name="connsiteY49" fmla="*/ 1878293 h 2005783"/>
              <a:gd name="connsiteX50" fmla="*/ 1556951 w 2533135"/>
              <a:gd name="connsiteY50" fmla="*/ 1841222 h 2005783"/>
              <a:gd name="connsiteX51" fmla="*/ 1606378 w 2533135"/>
              <a:gd name="connsiteY51" fmla="*/ 1779439 h 2005783"/>
              <a:gd name="connsiteX52" fmla="*/ 1692875 w 2533135"/>
              <a:gd name="connsiteY52" fmla="*/ 1680584 h 2005783"/>
              <a:gd name="connsiteX53" fmla="*/ 1742303 w 2533135"/>
              <a:gd name="connsiteY53" fmla="*/ 1606444 h 2005783"/>
              <a:gd name="connsiteX54" fmla="*/ 1779373 w 2533135"/>
              <a:gd name="connsiteY54" fmla="*/ 1519947 h 2005783"/>
              <a:gd name="connsiteX55" fmla="*/ 1828800 w 2533135"/>
              <a:gd name="connsiteY55" fmla="*/ 1445806 h 2005783"/>
              <a:gd name="connsiteX56" fmla="*/ 1853513 w 2533135"/>
              <a:gd name="connsiteY56" fmla="*/ 1408736 h 2005783"/>
              <a:gd name="connsiteX57" fmla="*/ 1878227 w 2533135"/>
              <a:gd name="connsiteY57" fmla="*/ 1371666 h 2005783"/>
              <a:gd name="connsiteX58" fmla="*/ 1940011 w 2533135"/>
              <a:gd name="connsiteY58" fmla="*/ 1248098 h 2005783"/>
              <a:gd name="connsiteX59" fmla="*/ 1989438 w 2533135"/>
              <a:gd name="connsiteY59" fmla="*/ 1161601 h 2005783"/>
              <a:gd name="connsiteX60" fmla="*/ 2001794 w 2533135"/>
              <a:gd name="connsiteY60" fmla="*/ 1124530 h 2005783"/>
              <a:gd name="connsiteX61" fmla="*/ 2088292 w 2533135"/>
              <a:gd name="connsiteY61" fmla="*/ 1013320 h 2005783"/>
              <a:gd name="connsiteX62" fmla="*/ 2137719 w 2533135"/>
              <a:gd name="connsiteY62" fmla="*/ 926822 h 2005783"/>
              <a:gd name="connsiteX63" fmla="*/ 2187146 w 2533135"/>
              <a:gd name="connsiteY63" fmla="*/ 865039 h 2005783"/>
              <a:gd name="connsiteX64" fmla="*/ 2248930 w 2533135"/>
              <a:gd name="connsiteY64" fmla="*/ 766184 h 2005783"/>
              <a:gd name="connsiteX65" fmla="*/ 2273643 w 2533135"/>
              <a:gd name="connsiteY65" fmla="*/ 716757 h 2005783"/>
              <a:gd name="connsiteX66" fmla="*/ 2310713 w 2533135"/>
              <a:gd name="connsiteY66" fmla="*/ 679687 h 2005783"/>
              <a:gd name="connsiteX67" fmla="*/ 2360140 w 2533135"/>
              <a:gd name="connsiteY67" fmla="*/ 593190 h 2005783"/>
              <a:gd name="connsiteX68" fmla="*/ 2471351 w 2533135"/>
              <a:gd name="connsiteY68" fmla="*/ 444909 h 2005783"/>
              <a:gd name="connsiteX69" fmla="*/ 2483708 w 2533135"/>
              <a:gd name="connsiteY69" fmla="*/ 407839 h 2005783"/>
              <a:gd name="connsiteX70" fmla="*/ 2508421 w 2533135"/>
              <a:gd name="connsiteY70" fmla="*/ 308984 h 2005783"/>
              <a:gd name="connsiteX71" fmla="*/ 2533135 w 2533135"/>
              <a:gd name="connsiteY71" fmla="*/ 234844 h 2005783"/>
              <a:gd name="connsiteX72" fmla="*/ 2520778 w 2533135"/>
              <a:gd name="connsiteY72" fmla="*/ 185417 h 2005783"/>
              <a:gd name="connsiteX73" fmla="*/ 2446638 w 2533135"/>
              <a:gd name="connsiteY73" fmla="*/ 135990 h 2005783"/>
              <a:gd name="connsiteX74" fmla="*/ 2409567 w 2533135"/>
              <a:gd name="connsiteY74" fmla="*/ 61849 h 2005783"/>
              <a:gd name="connsiteX75" fmla="*/ 2372497 w 2533135"/>
              <a:gd name="connsiteY75" fmla="*/ 24779 h 2005783"/>
              <a:gd name="connsiteX76" fmla="*/ 2273643 w 2533135"/>
              <a:gd name="connsiteY76" fmla="*/ 66 h 20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33135" h="2005783">
                <a:moveTo>
                  <a:pt x="2360140" y="49493"/>
                </a:moveTo>
                <a:cubicBezTo>
                  <a:pt x="2331308" y="53612"/>
                  <a:pt x="2302298" y="56639"/>
                  <a:pt x="2273643" y="61849"/>
                </a:cubicBezTo>
                <a:cubicBezTo>
                  <a:pt x="2232559" y="69319"/>
                  <a:pt x="2188762" y="86024"/>
                  <a:pt x="2150075" y="98920"/>
                </a:cubicBezTo>
                <a:lnTo>
                  <a:pt x="2075935" y="123633"/>
                </a:lnTo>
                <a:lnTo>
                  <a:pt x="2038865" y="135990"/>
                </a:lnTo>
                <a:cubicBezTo>
                  <a:pt x="1920600" y="254252"/>
                  <a:pt x="2072025" y="113882"/>
                  <a:pt x="1964724" y="185417"/>
                </a:cubicBezTo>
                <a:cubicBezTo>
                  <a:pt x="1872164" y="247124"/>
                  <a:pt x="1978727" y="205462"/>
                  <a:pt x="1890584" y="234844"/>
                </a:cubicBezTo>
                <a:cubicBezTo>
                  <a:pt x="1882346" y="247201"/>
                  <a:pt x="1877047" y="262135"/>
                  <a:pt x="1865870" y="271914"/>
                </a:cubicBezTo>
                <a:cubicBezTo>
                  <a:pt x="1865869" y="271915"/>
                  <a:pt x="1773194" y="333698"/>
                  <a:pt x="1754659" y="346055"/>
                </a:cubicBezTo>
                <a:lnTo>
                  <a:pt x="1717589" y="370768"/>
                </a:lnTo>
                <a:lnTo>
                  <a:pt x="1680519" y="395482"/>
                </a:lnTo>
                <a:cubicBezTo>
                  <a:pt x="1629594" y="471867"/>
                  <a:pt x="1686135" y="397355"/>
                  <a:pt x="1618735" y="457266"/>
                </a:cubicBezTo>
                <a:cubicBezTo>
                  <a:pt x="1592613" y="480486"/>
                  <a:pt x="1573674" y="512019"/>
                  <a:pt x="1544594" y="531406"/>
                </a:cubicBezTo>
                <a:cubicBezTo>
                  <a:pt x="1519881" y="547882"/>
                  <a:pt x="1491456" y="559831"/>
                  <a:pt x="1470454" y="580833"/>
                </a:cubicBezTo>
                <a:cubicBezTo>
                  <a:pt x="1458097" y="593190"/>
                  <a:pt x="1444571" y="604478"/>
                  <a:pt x="1433384" y="617903"/>
                </a:cubicBezTo>
                <a:cubicBezTo>
                  <a:pt x="1423876" y="629312"/>
                  <a:pt x="1419171" y="644473"/>
                  <a:pt x="1408670" y="654974"/>
                </a:cubicBezTo>
                <a:cubicBezTo>
                  <a:pt x="1398169" y="665475"/>
                  <a:pt x="1383009" y="670180"/>
                  <a:pt x="1371600" y="679687"/>
                </a:cubicBezTo>
                <a:cubicBezTo>
                  <a:pt x="1312528" y="728913"/>
                  <a:pt x="1353997" y="700811"/>
                  <a:pt x="1309816" y="753828"/>
                </a:cubicBezTo>
                <a:cubicBezTo>
                  <a:pt x="1298629" y="767253"/>
                  <a:pt x="1283475" y="777104"/>
                  <a:pt x="1272746" y="790898"/>
                </a:cubicBezTo>
                <a:cubicBezTo>
                  <a:pt x="1254511" y="814343"/>
                  <a:pt x="1239795" y="840325"/>
                  <a:pt x="1223319" y="865039"/>
                </a:cubicBezTo>
                <a:cubicBezTo>
                  <a:pt x="1215081" y="877396"/>
                  <a:pt x="1210962" y="893871"/>
                  <a:pt x="1198605" y="902109"/>
                </a:cubicBezTo>
                <a:cubicBezTo>
                  <a:pt x="1177553" y="916144"/>
                  <a:pt x="1127439" y="948562"/>
                  <a:pt x="1112108" y="963893"/>
                </a:cubicBezTo>
                <a:cubicBezTo>
                  <a:pt x="1029734" y="1046267"/>
                  <a:pt x="1149173" y="959778"/>
                  <a:pt x="1050324" y="1025676"/>
                </a:cubicBezTo>
                <a:cubicBezTo>
                  <a:pt x="964839" y="1153908"/>
                  <a:pt x="1101598" y="962046"/>
                  <a:pt x="976184" y="1087460"/>
                </a:cubicBezTo>
                <a:cubicBezTo>
                  <a:pt x="955181" y="1108463"/>
                  <a:pt x="951471" y="1145125"/>
                  <a:pt x="926757" y="1161601"/>
                </a:cubicBezTo>
                <a:lnTo>
                  <a:pt x="815546" y="1235741"/>
                </a:lnTo>
                <a:lnTo>
                  <a:pt x="741405" y="1285168"/>
                </a:lnTo>
                <a:lnTo>
                  <a:pt x="704335" y="1297525"/>
                </a:lnTo>
                <a:cubicBezTo>
                  <a:pt x="696097" y="1309882"/>
                  <a:pt x="690122" y="1324094"/>
                  <a:pt x="679621" y="1334595"/>
                </a:cubicBezTo>
                <a:cubicBezTo>
                  <a:pt x="655666" y="1358550"/>
                  <a:pt x="635632" y="1361615"/>
                  <a:pt x="605481" y="1371666"/>
                </a:cubicBezTo>
                <a:cubicBezTo>
                  <a:pt x="566317" y="1430411"/>
                  <a:pt x="594856" y="1404039"/>
                  <a:pt x="506627" y="1433449"/>
                </a:cubicBezTo>
                <a:lnTo>
                  <a:pt x="469557" y="1445806"/>
                </a:lnTo>
                <a:cubicBezTo>
                  <a:pt x="399281" y="1516081"/>
                  <a:pt x="466949" y="1459465"/>
                  <a:pt x="395416" y="1495233"/>
                </a:cubicBezTo>
                <a:cubicBezTo>
                  <a:pt x="299611" y="1543137"/>
                  <a:pt x="414444" y="1501249"/>
                  <a:pt x="321275" y="1532303"/>
                </a:cubicBezTo>
                <a:cubicBezTo>
                  <a:pt x="317156" y="1544660"/>
                  <a:pt x="318129" y="1560164"/>
                  <a:pt x="308919" y="1569374"/>
                </a:cubicBezTo>
                <a:cubicBezTo>
                  <a:pt x="287917" y="1590377"/>
                  <a:pt x="234778" y="1618801"/>
                  <a:pt x="234778" y="1618801"/>
                </a:cubicBezTo>
                <a:cubicBezTo>
                  <a:pt x="168875" y="1717657"/>
                  <a:pt x="255375" y="1598203"/>
                  <a:pt x="172994" y="1680584"/>
                </a:cubicBezTo>
                <a:cubicBezTo>
                  <a:pt x="117100" y="1736478"/>
                  <a:pt x="183381" y="1705955"/>
                  <a:pt x="111211" y="1730012"/>
                </a:cubicBezTo>
                <a:cubicBezTo>
                  <a:pt x="102973" y="1742369"/>
                  <a:pt x="96998" y="1756581"/>
                  <a:pt x="86497" y="1767082"/>
                </a:cubicBezTo>
                <a:cubicBezTo>
                  <a:pt x="75996" y="1777583"/>
                  <a:pt x="57298" y="1779202"/>
                  <a:pt x="49427" y="1791795"/>
                </a:cubicBezTo>
                <a:cubicBezTo>
                  <a:pt x="35620" y="1813886"/>
                  <a:pt x="32951" y="1841222"/>
                  <a:pt x="24713" y="1865936"/>
                </a:cubicBezTo>
                <a:cubicBezTo>
                  <a:pt x="20017" y="1880025"/>
                  <a:pt x="8238" y="1890649"/>
                  <a:pt x="0" y="1903006"/>
                </a:cubicBezTo>
                <a:cubicBezTo>
                  <a:pt x="147377" y="1952133"/>
                  <a:pt x="16729" y="1912457"/>
                  <a:pt x="383059" y="1927720"/>
                </a:cubicBezTo>
                <a:lnTo>
                  <a:pt x="630194" y="1940076"/>
                </a:lnTo>
                <a:cubicBezTo>
                  <a:pt x="646670" y="1944195"/>
                  <a:pt x="662728" y="1950685"/>
                  <a:pt x="679621" y="1952433"/>
                </a:cubicBezTo>
                <a:cubicBezTo>
                  <a:pt x="782375" y="1963063"/>
                  <a:pt x="988540" y="1977147"/>
                  <a:pt x="988540" y="1977147"/>
                </a:cubicBezTo>
                <a:cubicBezTo>
                  <a:pt x="1171404" y="2022862"/>
                  <a:pt x="1053467" y="2003476"/>
                  <a:pt x="1346886" y="1989503"/>
                </a:cubicBezTo>
                <a:cubicBezTo>
                  <a:pt x="1371600" y="1981265"/>
                  <a:pt x="1399352" y="1979240"/>
                  <a:pt x="1421027" y="1964790"/>
                </a:cubicBezTo>
                <a:lnTo>
                  <a:pt x="1495167" y="1915363"/>
                </a:lnTo>
                <a:cubicBezTo>
                  <a:pt x="1503405" y="1903006"/>
                  <a:pt x="1510374" y="1889702"/>
                  <a:pt x="1519881" y="1878293"/>
                </a:cubicBezTo>
                <a:cubicBezTo>
                  <a:pt x="1531068" y="1864868"/>
                  <a:pt x="1547258" y="1855762"/>
                  <a:pt x="1556951" y="1841222"/>
                </a:cubicBezTo>
                <a:cubicBezTo>
                  <a:pt x="1604698" y="1769601"/>
                  <a:pt x="1523475" y="1834707"/>
                  <a:pt x="1606378" y="1779439"/>
                </a:cubicBezTo>
                <a:cubicBezTo>
                  <a:pt x="1664043" y="1692941"/>
                  <a:pt x="1631092" y="1721774"/>
                  <a:pt x="1692875" y="1680584"/>
                </a:cubicBezTo>
                <a:cubicBezTo>
                  <a:pt x="1719383" y="1601062"/>
                  <a:pt x="1684450" y="1687437"/>
                  <a:pt x="1742303" y="1606444"/>
                </a:cubicBezTo>
                <a:cubicBezTo>
                  <a:pt x="1804165" y="1519838"/>
                  <a:pt x="1739041" y="1592544"/>
                  <a:pt x="1779373" y="1519947"/>
                </a:cubicBezTo>
                <a:cubicBezTo>
                  <a:pt x="1793798" y="1493983"/>
                  <a:pt x="1812324" y="1470520"/>
                  <a:pt x="1828800" y="1445806"/>
                </a:cubicBezTo>
                <a:lnTo>
                  <a:pt x="1853513" y="1408736"/>
                </a:lnTo>
                <a:lnTo>
                  <a:pt x="1878227" y="1371666"/>
                </a:lnTo>
                <a:cubicBezTo>
                  <a:pt x="1906201" y="1259773"/>
                  <a:pt x="1866450" y="1395223"/>
                  <a:pt x="1940011" y="1248098"/>
                </a:cubicBezTo>
                <a:cubicBezTo>
                  <a:pt x="1971365" y="1185388"/>
                  <a:pt x="1954506" y="1213997"/>
                  <a:pt x="1989438" y="1161601"/>
                </a:cubicBezTo>
                <a:cubicBezTo>
                  <a:pt x="1993557" y="1149244"/>
                  <a:pt x="1995468" y="1135916"/>
                  <a:pt x="2001794" y="1124530"/>
                </a:cubicBezTo>
                <a:cubicBezTo>
                  <a:pt x="2038743" y="1058021"/>
                  <a:pt x="2043263" y="1058348"/>
                  <a:pt x="2088292" y="1013320"/>
                </a:cubicBezTo>
                <a:cubicBezTo>
                  <a:pt x="2116622" y="928324"/>
                  <a:pt x="2077873" y="1031553"/>
                  <a:pt x="2137719" y="926822"/>
                </a:cubicBezTo>
                <a:cubicBezTo>
                  <a:pt x="2174449" y="862545"/>
                  <a:pt x="2116801" y="911934"/>
                  <a:pt x="2187146" y="865039"/>
                </a:cubicBezTo>
                <a:cubicBezTo>
                  <a:pt x="2212889" y="826424"/>
                  <a:pt x="2224098" y="810882"/>
                  <a:pt x="2248930" y="766184"/>
                </a:cubicBezTo>
                <a:cubicBezTo>
                  <a:pt x="2257876" y="750082"/>
                  <a:pt x="2262936" y="731746"/>
                  <a:pt x="2273643" y="716757"/>
                </a:cubicBezTo>
                <a:cubicBezTo>
                  <a:pt x="2283800" y="702537"/>
                  <a:pt x="2300556" y="693907"/>
                  <a:pt x="2310713" y="679687"/>
                </a:cubicBezTo>
                <a:cubicBezTo>
                  <a:pt x="2425446" y="519062"/>
                  <a:pt x="2257989" y="724527"/>
                  <a:pt x="2360140" y="593190"/>
                </a:cubicBezTo>
                <a:cubicBezTo>
                  <a:pt x="2381224" y="566081"/>
                  <a:pt x="2459212" y="481325"/>
                  <a:pt x="2471351" y="444909"/>
                </a:cubicBezTo>
                <a:cubicBezTo>
                  <a:pt x="2475470" y="432552"/>
                  <a:pt x="2480281" y="420405"/>
                  <a:pt x="2483708" y="407839"/>
                </a:cubicBezTo>
                <a:cubicBezTo>
                  <a:pt x="2492645" y="375070"/>
                  <a:pt x="2497680" y="341207"/>
                  <a:pt x="2508421" y="308984"/>
                </a:cubicBezTo>
                <a:lnTo>
                  <a:pt x="2533135" y="234844"/>
                </a:lnTo>
                <a:cubicBezTo>
                  <a:pt x="2529016" y="218368"/>
                  <a:pt x="2531961" y="198198"/>
                  <a:pt x="2520778" y="185417"/>
                </a:cubicBezTo>
                <a:cubicBezTo>
                  <a:pt x="2501219" y="163064"/>
                  <a:pt x="2446638" y="135990"/>
                  <a:pt x="2446638" y="135990"/>
                </a:cubicBezTo>
                <a:cubicBezTo>
                  <a:pt x="2434253" y="98837"/>
                  <a:pt x="2436183" y="93788"/>
                  <a:pt x="2409567" y="61849"/>
                </a:cubicBezTo>
                <a:cubicBezTo>
                  <a:pt x="2398380" y="48424"/>
                  <a:pt x="2387773" y="33266"/>
                  <a:pt x="2372497" y="24779"/>
                </a:cubicBezTo>
                <a:cubicBezTo>
                  <a:pt x="2323324" y="-2539"/>
                  <a:pt x="2314040" y="66"/>
                  <a:pt x="2273643" y="66"/>
                </a:cubicBezTo>
              </a:path>
            </a:pathLst>
          </a:cu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100447" y="1318055"/>
            <a:ext cx="242953" cy="4015945"/>
            <a:chOff x="4024247" y="1013255"/>
            <a:chExt cx="242953" cy="401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4090368" y="1013255"/>
              <a:ext cx="24432" cy="3863545"/>
              <a:chOff x="4015946" y="1013255"/>
              <a:chExt cx="24432" cy="386354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4015946" y="1013255"/>
                <a:ext cx="14135" cy="195854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026243" y="2918255"/>
                <a:ext cx="14135" cy="195854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5-Point Star 35"/>
            <p:cNvSpPr/>
            <p:nvPr/>
          </p:nvSpPr>
          <p:spPr>
            <a:xfrm>
              <a:off x="4024247" y="4701427"/>
              <a:ext cx="242953" cy="327773"/>
            </a:xfrm>
            <a:prstGeom prst="star5">
              <a:avLst/>
            </a:prstGeom>
            <a:solidFill>
              <a:srgbClr val="FF0000">
                <a:alpha val="24000"/>
              </a:srgbClr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 38"/>
          <p:cNvSpPr/>
          <p:nvPr/>
        </p:nvSpPr>
        <p:spPr>
          <a:xfrm flipH="1" flipV="1">
            <a:off x="4032422" y="3255392"/>
            <a:ext cx="2444578" cy="2231008"/>
          </a:xfrm>
          <a:custGeom>
            <a:avLst/>
            <a:gdLst>
              <a:gd name="connsiteX0" fmla="*/ 2360140 w 2533135"/>
              <a:gd name="connsiteY0" fmla="*/ 49493 h 2005783"/>
              <a:gd name="connsiteX1" fmla="*/ 2273643 w 2533135"/>
              <a:gd name="connsiteY1" fmla="*/ 61849 h 2005783"/>
              <a:gd name="connsiteX2" fmla="*/ 2150075 w 2533135"/>
              <a:gd name="connsiteY2" fmla="*/ 98920 h 2005783"/>
              <a:gd name="connsiteX3" fmla="*/ 2075935 w 2533135"/>
              <a:gd name="connsiteY3" fmla="*/ 123633 h 2005783"/>
              <a:gd name="connsiteX4" fmla="*/ 2038865 w 2533135"/>
              <a:gd name="connsiteY4" fmla="*/ 135990 h 2005783"/>
              <a:gd name="connsiteX5" fmla="*/ 1964724 w 2533135"/>
              <a:gd name="connsiteY5" fmla="*/ 185417 h 2005783"/>
              <a:gd name="connsiteX6" fmla="*/ 1890584 w 2533135"/>
              <a:gd name="connsiteY6" fmla="*/ 234844 h 2005783"/>
              <a:gd name="connsiteX7" fmla="*/ 1865870 w 2533135"/>
              <a:gd name="connsiteY7" fmla="*/ 271914 h 2005783"/>
              <a:gd name="connsiteX8" fmla="*/ 1754659 w 2533135"/>
              <a:gd name="connsiteY8" fmla="*/ 346055 h 2005783"/>
              <a:gd name="connsiteX9" fmla="*/ 1717589 w 2533135"/>
              <a:gd name="connsiteY9" fmla="*/ 370768 h 2005783"/>
              <a:gd name="connsiteX10" fmla="*/ 1680519 w 2533135"/>
              <a:gd name="connsiteY10" fmla="*/ 395482 h 2005783"/>
              <a:gd name="connsiteX11" fmla="*/ 1618735 w 2533135"/>
              <a:gd name="connsiteY11" fmla="*/ 457266 h 2005783"/>
              <a:gd name="connsiteX12" fmla="*/ 1544594 w 2533135"/>
              <a:gd name="connsiteY12" fmla="*/ 531406 h 2005783"/>
              <a:gd name="connsiteX13" fmla="*/ 1470454 w 2533135"/>
              <a:gd name="connsiteY13" fmla="*/ 580833 h 2005783"/>
              <a:gd name="connsiteX14" fmla="*/ 1433384 w 2533135"/>
              <a:gd name="connsiteY14" fmla="*/ 617903 h 2005783"/>
              <a:gd name="connsiteX15" fmla="*/ 1408670 w 2533135"/>
              <a:gd name="connsiteY15" fmla="*/ 654974 h 2005783"/>
              <a:gd name="connsiteX16" fmla="*/ 1371600 w 2533135"/>
              <a:gd name="connsiteY16" fmla="*/ 679687 h 2005783"/>
              <a:gd name="connsiteX17" fmla="*/ 1309816 w 2533135"/>
              <a:gd name="connsiteY17" fmla="*/ 753828 h 2005783"/>
              <a:gd name="connsiteX18" fmla="*/ 1272746 w 2533135"/>
              <a:gd name="connsiteY18" fmla="*/ 790898 h 2005783"/>
              <a:gd name="connsiteX19" fmla="*/ 1223319 w 2533135"/>
              <a:gd name="connsiteY19" fmla="*/ 865039 h 2005783"/>
              <a:gd name="connsiteX20" fmla="*/ 1198605 w 2533135"/>
              <a:gd name="connsiteY20" fmla="*/ 902109 h 2005783"/>
              <a:gd name="connsiteX21" fmla="*/ 1112108 w 2533135"/>
              <a:gd name="connsiteY21" fmla="*/ 963893 h 2005783"/>
              <a:gd name="connsiteX22" fmla="*/ 1050324 w 2533135"/>
              <a:gd name="connsiteY22" fmla="*/ 1025676 h 2005783"/>
              <a:gd name="connsiteX23" fmla="*/ 976184 w 2533135"/>
              <a:gd name="connsiteY23" fmla="*/ 1087460 h 2005783"/>
              <a:gd name="connsiteX24" fmla="*/ 926757 w 2533135"/>
              <a:gd name="connsiteY24" fmla="*/ 1161601 h 2005783"/>
              <a:gd name="connsiteX25" fmla="*/ 815546 w 2533135"/>
              <a:gd name="connsiteY25" fmla="*/ 1235741 h 2005783"/>
              <a:gd name="connsiteX26" fmla="*/ 741405 w 2533135"/>
              <a:gd name="connsiteY26" fmla="*/ 1285168 h 2005783"/>
              <a:gd name="connsiteX27" fmla="*/ 704335 w 2533135"/>
              <a:gd name="connsiteY27" fmla="*/ 1297525 h 2005783"/>
              <a:gd name="connsiteX28" fmla="*/ 679621 w 2533135"/>
              <a:gd name="connsiteY28" fmla="*/ 1334595 h 2005783"/>
              <a:gd name="connsiteX29" fmla="*/ 605481 w 2533135"/>
              <a:gd name="connsiteY29" fmla="*/ 1371666 h 2005783"/>
              <a:gd name="connsiteX30" fmla="*/ 506627 w 2533135"/>
              <a:gd name="connsiteY30" fmla="*/ 1433449 h 2005783"/>
              <a:gd name="connsiteX31" fmla="*/ 469557 w 2533135"/>
              <a:gd name="connsiteY31" fmla="*/ 1445806 h 2005783"/>
              <a:gd name="connsiteX32" fmla="*/ 395416 w 2533135"/>
              <a:gd name="connsiteY32" fmla="*/ 1495233 h 2005783"/>
              <a:gd name="connsiteX33" fmla="*/ 321275 w 2533135"/>
              <a:gd name="connsiteY33" fmla="*/ 1532303 h 2005783"/>
              <a:gd name="connsiteX34" fmla="*/ 308919 w 2533135"/>
              <a:gd name="connsiteY34" fmla="*/ 1569374 h 2005783"/>
              <a:gd name="connsiteX35" fmla="*/ 234778 w 2533135"/>
              <a:gd name="connsiteY35" fmla="*/ 1618801 h 2005783"/>
              <a:gd name="connsiteX36" fmla="*/ 172994 w 2533135"/>
              <a:gd name="connsiteY36" fmla="*/ 1680584 h 2005783"/>
              <a:gd name="connsiteX37" fmla="*/ 111211 w 2533135"/>
              <a:gd name="connsiteY37" fmla="*/ 1730012 h 2005783"/>
              <a:gd name="connsiteX38" fmla="*/ 86497 w 2533135"/>
              <a:gd name="connsiteY38" fmla="*/ 1767082 h 2005783"/>
              <a:gd name="connsiteX39" fmla="*/ 49427 w 2533135"/>
              <a:gd name="connsiteY39" fmla="*/ 1791795 h 2005783"/>
              <a:gd name="connsiteX40" fmla="*/ 24713 w 2533135"/>
              <a:gd name="connsiteY40" fmla="*/ 1865936 h 2005783"/>
              <a:gd name="connsiteX41" fmla="*/ 0 w 2533135"/>
              <a:gd name="connsiteY41" fmla="*/ 1903006 h 2005783"/>
              <a:gd name="connsiteX42" fmla="*/ 383059 w 2533135"/>
              <a:gd name="connsiteY42" fmla="*/ 1927720 h 2005783"/>
              <a:gd name="connsiteX43" fmla="*/ 630194 w 2533135"/>
              <a:gd name="connsiteY43" fmla="*/ 1940076 h 2005783"/>
              <a:gd name="connsiteX44" fmla="*/ 679621 w 2533135"/>
              <a:gd name="connsiteY44" fmla="*/ 1952433 h 2005783"/>
              <a:gd name="connsiteX45" fmla="*/ 988540 w 2533135"/>
              <a:gd name="connsiteY45" fmla="*/ 1977147 h 2005783"/>
              <a:gd name="connsiteX46" fmla="*/ 1346886 w 2533135"/>
              <a:gd name="connsiteY46" fmla="*/ 1989503 h 2005783"/>
              <a:gd name="connsiteX47" fmla="*/ 1421027 w 2533135"/>
              <a:gd name="connsiteY47" fmla="*/ 1964790 h 2005783"/>
              <a:gd name="connsiteX48" fmla="*/ 1495167 w 2533135"/>
              <a:gd name="connsiteY48" fmla="*/ 1915363 h 2005783"/>
              <a:gd name="connsiteX49" fmla="*/ 1519881 w 2533135"/>
              <a:gd name="connsiteY49" fmla="*/ 1878293 h 2005783"/>
              <a:gd name="connsiteX50" fmla="*/ 1556951 w 2533135"/>
              <a:gd name="connsiteY50" fmla="*/ 1841222 h 2005783"/>
              <a:gd name="connsiteX51" fmla="*/ 1606378 w 2533135"/>
              <a:gd name="connsiteY51" fmla="*/ 1779439 h 2005783"/>
              <a:gd name="connsiteX52" fmla="*/ 1692875 w 2533135"/>
              <a:gd name="connsiteY52" fmla="*/ 1680584 h 2005783"/>
              <a:gd name="connsiteX53" fmla="*/ 1742303 w 2533135"/>
              <a:gd name="connsiteY53" fmla="*/ 1606444 h 2005783"/>
              <a:gd name="connsiteX54" fmla="*/ 1779373 w 2533135"/>
              <a:gd name="connsiteY54" fmla="*/ 1519947 h 2005783"/>
              <a:gd name="connsiteX55" fmla="*/ 1828800 w 2533135"/>
              <a:gd name="connsiteY55" fmla="*/ 1445806 h 2005783"/>
              <a:gd name="connsiteX56" fmla="*/ 1853513 w 2533135"/>
              <a:gd name="connsiteY56" fmla="*/ 1408736 h 2005783"/>
              <a:gd name="connsiteX57" fmla="*/ 1878227 w 2533135"/>
              <a:gd name="connsiteY57" fmla="*/ 1371666 h 2005783"/>
              <a:gd name="connsiteX58" fmla="*/ 1940011 w 2533135"/>
              <a:gd name="connsiteY58" fmla="*/ 1248098 h 2005783"/>
              <a:gd name="connsiteX59" fmla="*/ 1989438 w 2533135"/>
              <a:gd name="connsiteY59" fmla="*/ 1161601 h 2005783"/>
              <a:gd name="connsiteX60" fmla="*/ 2001794 w 2533135"/>
              <a:gd name="connsiteY60" fmla="*/ 1124530 h 2005783"/>
              <a:gd name="connsiteX61" fmla="*/ 2088292 w 2533135"/>
              <a:gd name="connsiteY61" fmla="*/ 1013320 h 2005783"/>
              <a:gd name="connsiteX62" fmla="*/ 2137719 w 2533135"/>
              <a:gd name="connsiteY62" fmla="*/ 926822 h 2005783"/>
              <a:gd name="connsiteX63" fmla="*/ 2187146 w 2533135"/>
              <a:gd name="connsiteY63" fmla="*/ 865039 h 2005783"/>
              <a:gd name="connsiteX64" fmla="*/ 2248930 w 2533135"/>
              <a:gd name="connsiteY64" fmla="*/ 766184 h 2005783"/>
              <a:gd name="connsiteX65" fmla="*/ 2273643 w 2533135"/>
              <a:gd name="connsiteY65" fmla="*/ 716757 h 2005783"/>
              <a:gd name="connsiteX66" fmla="*/ 2310713 w 2533135"/>
              <a:gd name="connsiteY66" fmla="*/ 679687 h 2005783"/>
              <a:gd name="connsiteX67" fmla="*/ 2360140 w 2533135"/>
              <a:gd name="connsiteY67" fmla="*/ 593190 h 2005783"/>
              <a:gd name="connsiteX68" fmla="*/ 2471351 w 2533135"/>
              <a:gd name="connsiteY68" fmla="*/ 444909 h 2005783"/>
              <a:gd name="connsiteX69" fmla="*/ 2483708 w 2533135"/>
              <a:gd name="connsiteY69" fmla="*/ 407839 h 2005783"/>
              <a:gd name="connsiteX70" fmla="*/ 2508421 w 2533135"/>
              <a:gd name="connsiteY70" fmla="*/ 308984 h 2005783"/>
              <a:gd name="connsiteX71" fmla="*/ 2533135 w 2533135"/>
              <a:gd name="connsiteY71" fmla="*/ 234844 h 2005783"/>
              <a:gd name="connsiteX72" fmla="*/ 2520778 w 2533135"/>
              <a:gd name="connsiteY72" fmla="*/ 185417 h 2005783"/>
              <a:gd name="connsiteX73" fmla="*/ 2446638 w 2533135"/>
              <a:gd name="connsiteY73" fmla="*/ 135990 h 2005783"/>
              <a:gd name="connsiteX74" fmla="*/ 2409567 w 2533135"/>
              <a:gd name="connsiteY74" fmla="*/ 61849 h 2005783"/>
              <a:gd name="connsiteX75" fmla="*/ 2372497 w 2533135"/>
              <a:gd name="connsiteY75" fmla="*/ 24779 h 2005783"/>
              <a:gd name="connsiteX76" fmla="*/ 2273643 w 2533135"/>
              <a:gd name="connsiteY76" fmla="*/ 66 h 20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33135" h="2005783">
                <a:moveTo>
                  <a:pt x="2360140" y="49493"/>
                </a:moveTo>
                <a:cubicBezTo>
                  <a:pt x="2331308" y="53612"/>
                  <a:pt x="2302298" y="56639"/>
                  <a:pt x="2273643" y="61849"/>
                </a:cubicBezTo>
                <a:cubicBezTo>
                  <a:pt x="2232559" y="69319"/>
                  <a:pt x="2188762" y="86024"/>
                  <a:pt x="2150075" y="98920"/>
                </a:cubicBezTo>
                <a:lnTo>
                  <a:pt x="2075935" y="123633"/>
                </a:lnTo>
                <a:lnTo>
                  <a:pt x="2038865" y="135990"/>
                </a:lnTo>
                <a:cubicBezTo>
                  <a:pt x="1920600" y="254252"/>
                  <a:pt x="2072025" y="113882"/>
                  <a:pt x="1964724" y="185417"/>
                </a:cubicBezTo>
                <a:cubicBezTo>
                  <a:pt x="1872164" y="247124"/>
                  <a:pt x="1978727" y="205462"/>
                  <a:pt x="1890584" y="234844"/>
                </a:cubicBezTo>
                <a:cubicBezTo>
                  <a:pt x="1882346" y="247201"/>
                  <a:pt x="1877047" y="262135"/>
                  <a:pt x="1865870" y="271914"/>
                </a:cubicBezTo>
                <a:cubicBezTo>
                  <a:pt x="1865869" y="271915"/>
                  <a:pt x="1773194" y="333698"/>
                  <a:pt x="1754659" y="346055"/>
                </a:cubicBezTo>
                <a:lnTo>
                  <a:pt x="1717589" y="370768"/>
                </a:lnTo>
                <a:lnTo>
                  <a:pt x="1680519" y="395482"/>
                </a:lnTo>
                <a:cubicBezTo>
                  <a:pt x="1629594" y="471867"/>
                  <a:pt x="1686135" y="397355"/>
                  <a:pt x="1618735" y="457266"/>
                </a:cubicBezTo>
                <a:cubicBezTo>
                  <a:pt x="1592613" y="480486"/>
                  <a:pt x="1573674" y="512019"/>
                  <a:pt x="1544594" y="531406"/>
                </a:cubicBezTo>
                <a:cubicBezTo>
                  <a:pt x="1519881" y="547882"/>
                  <a:pt x="1491456" y="559831"/>
                  <a:pt x="1470454" y="580833"/>
                </a:cubicBezTo>
                <a:cubicBezTo>
                  <a:pt x="1458097" y="593190"/>
                  <a:pt x="1444571" y="604478"/>
                  <a:pt x="1433384" y="617903"/>
                </a:cubicBezTo>
                <a:cubicBezTo>
                  <a:pt x="1423876" y="629312"/>
                  <a:pt x="1419171" y="644473"/>
                  <a:pt x="1408670" y="654974"/>
                </a:cubicBezTo>
                <a:cubicBezTo>
                  <a:pt x="1398169" y="665475"/>
                  <a:pt x="1383009" y="670180"/>
                  <a:pt x="1371600" y="679687"/>
                </a:cubicBezTo>
                <a:cubicBezTo>
                  <a:pt x="1312528" y="728913"/>
                  <a:pt x="1353997" y="700811"/>
                  <a:pt x="1309816" y="753828"/>
                </a:cubicBezTo>
                <a:cubicBezTo>
                  <a:pt x="1298629" y="767253"/>
                  <a:pt x="1283475" y="777104"/>
                  <a:pt x="1272746" y="790898"/>
                </a:cubicBezTo>
                <a:cubicBezTo>
                  <a:pt x="1254511" y="814343"/>
                  <a:pt x="1239795" y="840325"/>
                  <a:pt x="1223319" y="865039"/>
                </a:cubicBezTo>
                <a:cubicBezTo>
                  <a:pt x="1215081" y="877396"/>
                  <a:pt x="1210962" y="893871"/>
                  <a:pt x="1198605" y="902109"/>
                </a:cubicBezTo>
                <a:cubicBezTo>
                  <a:pt x="1177553" y="916144"/>
                  <a:pt x="1127439" y="948562"/>
                  <a:pt x="1112108" y="963893"/>
                </a:cubicBezTo>
                <a:cubicBezTo>
                  <a:pt x="1029734" y="1046267"/>
                  <a:pt x="1149173" y="959778"/>
                  <a:pt x="1050324" y="1025676"/>
                </a:cubicBezTo>
                <a:cubicBezTo>
                  <a:pt x="964839" y="1153908"/>
                  <a:pt x="1101598" y="962046"/>
                  <a:pt x="976184" y="1087460"/>
                </a:cubicBezTo>
                <a:cubicBezTo>
                  <a:pt x="955181" y="1108463"/>
                  <a:pt x="951471" y="1145125"/>
                  <a:pt x="926757" y="1161601"/>
                </a:cubicBezTo>
                <a:lnTo>
                  <a:pt x="815546" y="1235741"/>
                </a:lnTo>
                <a:lnTo>
                  <a:pt x="741405" y="1285168"/>
                </a:lnTo>
                <a:lnTo>
                  <a:pt x="704335" y="1297525"/>
                </a:lnTo>
                <a:cubicBezTo>
                  <a:pt x="696097" y="1309882"/>
                  <a:pt x="690122" y="1324094"/>
                  <a:pt x="679621" y="1334595"/>
                </a:cubicBezTo>
                <a:cubicBezTo>
                  <a:pt x="655666" y="1358550"/>
                  <a:pt x="635632" y="1361615"/>
                  <a:pt x="605481" y="1371666"/>
                </a:cubicBezTo>
                <a:cubicBezTo>
                  <a:pt x="566317" y="1430411"/>
                  <a:pt x="594856" y="1404039"/>
                  <a:pt x="506627" y="1433449"/>
                </a:cubicBezTo>
                <a:lnTo>
                  <a:pt x="469557" y="1445806"/>
                </a:lnTo>
                <a:cubicBezTo>
                  <a:pt x="399281" y="1516081"/>
                  <a:pt x="466949" y="1459465"/>
                  <a:pt x="395416" y="1495233"/>
                </a:cubicBezTo>
                <a:cubicBezTo>
                  <a:pt x="299611" y="1543137"/>
                  <a:pt x="414444" y="1501249"/>
                  <a:pt x="321275" y="1532303"/>
                </a:cubicBezTo>
                <a:cubicBezTo>
                  <a:pt x="317156" y="1544660"/>
                  <a:pt x="318129" y="1560164"/>
                  <a:pt x="308919" y="1569374"/>
                </a:cubicBezTo>
                <a:cubicBezTo>
                  <a:pt x="287917" y="1590377"/>
                  <a:pt x="234778" y="1618801"/>
                  <a:pt x="234778" y="1618801"/>
                </a:cubicBezTo>
                <a:cubicBezTo>
                  <a:pt x="168875" y="1717657"/>
                  <a:pt x="255375" y="1598203"/>
                  <a:pt x="172994" y="1680584"/>
                </a:cubicBezTo>
                <a:cubicBezTo>
                  <a:pt x="117100" y="1736478"/>
                  <a:pt x="183381" y="1705955"/>
                  <a:pt x="111211" y="1730012"/>
                </a:cubicBezTo>
                <a:cubicBezTo>
                  <a:pt x="102973" y="1742369"/>
                  <a:pt x="96998" y="1756581"/>
                  <a:pt x="86497" y="1767082"/>
                </a:cubicBezTo>
                <a:cubicBezTo>
                  <a:pt x="75996" y="1777583"/>
                  <a:pt x="57298" y="1779202"/>
                  <a:pt x="49427" y="1791795"/>
                </a:cubicBezTo>
                <a:cubicBezTo>
                  <a:pt x="35620" y="1813886"/>
                  <a:pt x="32951" y="1841222"/>
                  <a:pt x="24713" y="1865936"/>
                </a:cubicBezTo>
                <a:cubicBezTo>
                  <a:pt x="20017" y="1880025"/>
                  <a:pt x="8238" y="1890649"/>
                  <a:pt x="0" y="1903006"/>
                </a:cubicBezTo>
                <a:cubicBezTo>
                  <a:pt x="147377" y="1952133"/>
                  <a:pt x="16729" y="1912457"/>
                  <a:pt x="383059" y="1927720"/>
                </a:cubicBezTo>
                <a:lnTo>
                  <a:pt x="630194" y="1940076"/>
                </a:lnTo>
                <a:cubicBezTo>
                  <a:pt x="646670" y="1944195"/>
                  <a:pt x="662728" y="1950685"/>
                  <a:pt x="679621" y="1952433"/>
                </a:cubicBezTo>
                <a:cubicBezTo>
                  <a:pt x="782375" y="1963063"/>
                  <a:pt x="988540" y="1977147"/>
                  <a:pt x="988540" y="1977147"/>
                </a:cubicBezTo>
                <a:cubicBezTo>
                  <a:pt x="1171404" y="2022862"/>
                  <a:pt x="1053467" y="2003476"/>
                  <a:pt x="1346886" y="1989503"/>
                </a:cubicBezTo>
                <a:cubicBezTo>
                  <a:pt x="1371600" y="1981265"/>
                  <a:pt x="1399352" y="1979240"/>
                  <a:pt x="1421027" y="1964790"/>
                </a:cubicBezTo>
                <a:lnTo>
                  <a:pt x="1495167" y="1915363"/>
                </a:lnTo>
                <a:cubicBezTo>
                  <a:pt x="1503405" y="1903006"/>
                  <a:pt x="1510374" y="1889702"/>
                  <a:pt x="1519881" y="1878293"/>
                </a:cubicBezTo>
                <a:cubicBezTo>
                  <a:pt x="1531068" y="1864868"/>
                  <a:pt x="1547258" y="1855762"/>
                  <a:pt x="1556951" y="1841222"/>
                </a:cubicBezTo>
                <a:cubicBezTo>
                  <a:pt x="1604698" y="1769601"/>
                  <a:pt x="1523475" y="1834707"/>
                  <a:pt x="1606378" y="1779439"/>
                </a:cubicBezTo>
                <a:cubicBezTo>
                  <a:pt x="1664043" y="1692941"/>
                  <a:pt x="1631092" y="1721774"/>
                  <a:pt x="1692875" y="1680584"/>
                </a:cubicBezTo>
                <a:cubicBezTo>
                  <a:pt x="1719383" y="1601062"/>
                  <a:pt x="1684450" y="1687437"/>
                  <a:pt x="1742303" y="1606444"/>
                </a:cubicBezTo>
                <a:cubicBezTo>
                  <a:pt x="1804165" y="1519838"/>
                  <a:pt x="1739041" y="1592544"/>
                  <a:pt x="1779373" y="1519947"/>
                </a:cubicBezTo>
                <a:cubicBezTo>
                  <a:pt x="1793798" y="1493983"/>
                  <a:pt x="1812324" y="1470520"/>
                  <a:pt x="1828800" y="1445806"/>
                </a:cubicBezTo>
                <a:lnTo>
                  <a:pt x="1853513" y="1408736"/>
                </a:lnTo>
                <a:lnTo>
                  <a:pt x="1878227" y="1371666"/>
                </a:lnTo>
                <a:cubicBezTo>
                  <a:pt x="1906201" y="1259773"/>
                  <a:pt x="1866450" y="1395223"/>
                  <a:pt x="1940011" y="1248098"/>
                </a:cubicBezTo>
                <a:cubicBezTo>
                  <a:pt x="1971365" y="1185388"/>
                  <a:pt x="1954506" y="1213997"/>
                  <a:pt x="1989438" y="1161601"/>
                </a:cubicBezTo>
                <a:cubicBezTo>
                  <a:pt x="1993557" y="1149244"/>
                  <a:pt x="1995468" y="1135916"/>
                  <a:pt x="2001794" y="1124530"/>
                </a:cubicBezTo>
                <a:cubicBezTo>
                  <a:pt x="2038743" y="1058021"/>
                  <a:pt x="2043263" y="1058348"/>
                  <a:pt x="2088292" y="1013320"/>
                </a:cubicBezTo>
                <a:cubicBezTo>
                  <a:pt x="2116622" y="928324"/>
                  <a:pt x="2077873" y="1031553"/>
                  <a:pt x="2137719" y="926822"/>
                </a:cubicBezTo>
                <a:cubicBezTo>
                  <a:pt x="2174449" y="862545"/>
                  <a:pt x="2116801" y="911934"/>
                  <a:pt x="2187146" y="865039"/>
                </a:cubicBezTo>
                <a:cubicBezTo>
                  <a:pt x="2212889" y="826424"/>
                  <a:pt x="2224098" y="810882"/>
                  <a:pt x="2248930" y="766184"/>
                </a:cubicBezTo>
                <a:cubicBezTo>
                  <a:pt x="2257876" y="750082"/>
                  <a:pt x="2262936" y="731746"/>
                  <a:pt x="2273643" y="716757"/>
                </a:cubicBezTo>
                <a:cubicBezTo>
                  <a:pt x="2283800" y="702537"/>
                  <a:pt x="2300556" y="693907"/>
                  <a:pt x="2310713" y="679687"/>
                </a:cubicBezTo>
                <a:cubicBezTo>
                  <a:pt x="2425446" y="519062"/>
                  <a:pt x="2257989" y="724527"/>
                  <a:pt x="2360140" y="593190"/>
                </a:cubicBezTo>
                <a:cubicBezTo>
                  <a:pt x="2381224" y="566081"/>
                  <a:pt x="2459212" y="481325"/>
                  <a:pt x="2471351" y="444909"/>
                </a:cubicBezTo>
                <a:cubicBezTo>
                  <a:pt x="2475470" y="432552"/>
                  <a:pt x="2480281" y="420405"/>
                  <a:pt x="2483708" y="407839"/>
                </a:cubicBezTo>
                <a:cubicBezTo>
                  <a:pt x="2492645" y="375070"/>
                  <a:pt x="2497680" y="341207"/>
                  <a:pt x="2508421" y="308984"/>
                </a:cubicBezTo>
                <a:lnTo>
                  <a:pt x="2533135" y="234844"/>
                </a:lnTo>
                <a:cubicBezTo>
                  <a:pt x="2529016" y="218368"/>
                  <a:pt x="2531961" y="198198"/>
                  <a:pt x="2520778" y="185417"/>
                </a:cubicBezTo>
                <a:cubicBezTo>
                  <a:pt x="2501219" y="163064"/>
                  <a:pt x="2446638" y="135990"/>
                  <a:pt x="2446638" y="135990"/>
                </a:cubicBezTo>
                <a:cubicBezTo>
                  <a:pt x="2434253" y="98837"/>
                  <a:pt x="2436183" y="93788"/>
                  <a:pt x="2409567" y="61849"/>
                </a:cubicBezTo>
                <a:cubicBezTo>
                  <a:pt x="2398380" y="48424"/>
                  <a:pt x="2387773" y="33266"/>
                  <a:pt x="2372497" y="24779"/>
                </a:cubicBezTo>
                <a:cubicBezTo>
                  <a:pt x="2323324" y="-2539"/>
                  <a:pt x="2314040" y="66"/>
                  <a:pt x="2273643" y="66"/>
                </a:cubicBezTo>
              </a:path>
            </a:pathLst>
          </a:cu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39" idx="35"/>
          </p:cNvCxnSpPr>
          <p:nvPr/>
        </p:nvCxnSpPr>
        <p:spPr>
          <a:xfrm>
            <a:off x="5413391" y="2971800"/>
            <a:ext cx="837039" cy="714027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20538" y="389786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FWI Resolution: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1600" y="1381125"/>
            <a:ext cx="6642000" cy="41052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flipV="1">
            <a:off x="7315200" y="1287293"/>
            <a:ext cx="152400" cy="93832"/>
          </a:xfrm>
          <a:prstGeom prst="trapezoid">
            <a:avLst/>
          </a:prstGeom>
          <a:solidFill>
            <a:srgbClr val="00B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H="1">
            <a:off x="4038600" y="1270817"/>
            <a:ext cx="2596978" cy="2005783"/>
          </a:xfrm>
          <a:custGeom>
            <a:avLst/>
            <a:gdLst>
              <a:gd name="connsiteX0" fmla="*/ 2360140 w 2533135"/>
              <a:gd name="connsiteY0" fmla="*/ 49493 h 2005783"/>
              <a:gd name="connsiteX1" fmla="*/ 2273643 w 2533135"/>
              <a:gd name="connsiteY1" fmla="*/ 61849 h 2005783"/>
              <a:gd name="connsiteX2" fmla="*/ 2150075 w 2533135"/>
              <a:gd name="connsiteY2" fmla="*/ 98920 h 2005783"/>
              <a:gd name="connsiteX3" fmla="*/ 2075935 w 2533135"/>
              <a:gd name="connsiteY3" fmla="*/ 123633 h 2005783"/>
              <a:gd name="connsiteX4" fmla="*/ 2038865 w 2533135"/>
              <a:gd name="connsiteY4" fmla="*/ 135990 h 2005783"/>
              <a:gd name="connsiteX5" fmla="*/ 1964724 w 2533135"/>
              <a:gd name="connsiteY5" fmla="*/ 185417 h 2005783"/>
              <a:gd name="connsiteX6" fmla="*/ 1890584 w 2533135"/>
              <a:gd name="connsiteY6" fmla="*/ 234844 h 2005783"/>
              <a:gd name="connsiteX7" fmla="*/ 1865870 w 2533135"/>
              <a:gd name="connsiteY7" fmla="*/ 271914 h 2005783"/>
              <a:gd name="connsiteX8" fmla="*/ 1754659 w 2533135"/>
              <a:gd name="connsiteY8" fmla="*/ 346055 h 2005783"/>
              <a:gd name="connsiteX9" fmla="*/ 1717589 w 2533135"/>
              <a:gd name="connsiteY9" fmla="*/ 370768 h 2005783"/>
              <a:gd name="connsiteX10" fmla="*/ 1680519 w 2533135"/>
              <a:gd name="connsiteY10" fmla="*/ 395482 h 2005783"/>
              <a:gd name="connsiteX11" fmla="*/ 1618735 w 2533135"/>
              <a:gd name="connsiteY11" fmla="*/ 457266 h 2005783"/>
              <a:gd name="connsiteX12" fmla="*/ 1544594 w 2533135"/>
              <a:gd name="connsiteY12" fmla="*/ 531406 h 2005783"/>
              <a:gd name="connsiteX13" fmla="*/ 1470454 w 2533135"/>
              <a:gd name="connsiteY13" fmla="*/ 580833 h 2005783"/>
              <a:gd name="connsiteX14" fmla="*/ 1433384 w 2533135"/>
              <a:gd name="connsiteY14" fmla="*/ 617903 h 2005783"/>
              <a:gd name="connsiteX15" fmla="*/ 1408670 w 2533135"/>
              <a:gd name="connsiteY15" fmla="*/ 654974 h 2005783"/>
              <a:gd name="connsiteX16" fmla="*/ 1371600 w 2533135"/>
              <a:gd name="connsiteY16" fmla="*/ 679687 h 2005783"/>
              <a:gd name="connsiteX17" fmla="*/ 1309816 w 2533135"/>
              <a:gd name="connsiteY17" fmla="*/ 753828 h 2005783"/>
              <a:gd name="connsiteX18" fmla="*/ 1272746 w 2533135"/>
              <a:gd name="connsiteY18" fmla="*/ 790898 h 2005783"/>
              <a:gd name="connsiteX19" fmla="*/ 1223319 w 2533135"/>
              <a:gd name="connsiteY19" fmla="*/ 865039 h 2005783"/>
              <a:gd name="connsiteX20" fmla="*/ 1198605 w 2533135"/>
              <a:gd name="connsiteY20" fmla="*/ 902109 h 2005783"/>
              <a:gd name="connsiteX21" fmla="*/ 1112108 w 2533135"/>
              <a:gd name="connsiteY21" fmla="*/ 963893 h 2005783"/>
              <a:gd name="connsiteX22" fmla="*/ 1050324 w 2533135"/>
              <a:gd name="connsiteY22" fmla="*/ 1025676 h 2005783"/>
              <a:gd name="connsiteX23" fmla="*/ 976184 w 2533135"/>
              <a:gd name="connsiteY23" fmla="*/ 1087460 h 2005783"/>
              <a:gd name="connsiteX24" fmla="*/ 926757 w 2533135"/>
              <a:gd name="connsiteY24" fmla="*/ 1161601 h 2005783"/>
              <a:gd name="connsiteX25" fmla="*/ 815546 w 2533135"/>
              <a:gd name="connsiteY25" fmla="*/ 1235741 h 2005783"/>
              <a:gd name="connsiteX26" fmla="*/ 741405 w 2533135"/>
              <a:gd name="connsiteY26" fmla="*/ 1285168 h 2005783"/>
              <a:gd name="connsiteX27" fmla="*/ 704335 w 2533135"/>
              <a:gd name="connsiteY27" fmla="*/ 1297525 h 2005783"/>
              <a:gd name="connsiteX28" fmla="*/ 679621 w 2533135"/>
              <a:gd name="connsiteY28" fmla="*/ 1334595 h 2005783"/>
              <a:gd name="connsiteX29" fmla="*/ 605481 w 2533135"/>
              <a:gd name="connsiteY29" fmla="*/ 1371666 h 2005783"/>
              <a:gd name="connsiteX30" fmla="*/ 506627 w 2533135"/>
              <a:gd name="connsiteY30" fmla="*/ 1433449 h 2005783"/>
              <a:gd name="connsiteX31" fmla="*/ 469557 w 2533135"/>
              <a:gd name="connsiteY31" fmla="*/ 1445806 h 2005783"/>
              <a:gd name="connsiteX32" fmla="*/ 395416 w 2533135"/>
              <a:gd name="connsiteY32" fmla="*/ 1495233 h 2005783"/>
              <a:gd name="connsiteX33" fmla="*/ 321275 w 2533135"/>
              <a:gd name="connsiteY33" fmla="*/ 1532303 h 2005783"/>
              <a:gd name="connsiteX34" fmla="*/ 308919 w 2533135"/>
              <a:gd name="connsiteY34" fmla="*/ 1569374 h 2005783"/>
              <a:gd name="connsiteX35" fmla="*/ 234778 w 2533135"/>
              <a:gd name="connsiteY35" fmla="*/ 1618801 h 2005783"/>
              <a:gd name="connsiteX36" fmla="*/ 172994 w 2533135"/>
              <a:gd name="connsiteY36" fmla="*/ 1680584 h 2005783"/>
              <a:gd name="connsiteX37" fmla="*/ 111211 w 2533135"/>
              <a:gd name="connsiteY37" fmla="*/ 1730012 h 2005783"/>
              <a:gd name="connsiteX38" fmla="*/ 86497 w 2533135"/>
              <a:gd name="connsiteY38" fmla="*/ 1767082 h 2005783"/>
              <a:gd name="connsiteX39" fmla="*/ 49427 w 2533135"/>
              <a:gd name="connsiteY39" fmla="*/ 1791795 h 2005783"/>
              <a:gd name="connsiteX40" fmla="*/ 24713 w 2533135"/>
              <a:gd name="connsiteY40" fmla="*/ 1865936 h 2005783"/>
              <a:gd name="connsiteX41" fmla="*/ 0 w 2533135"/>
              <a:gd name="connsiteY41" fmla="*/ 1903006 h 2005783"/>
              <a:gd name="connsiteX42" fmla="*/ 383059 w 2533135"/>
              <a:gd name="connsiteY42" fmla="*/ 1927720 h 2005783"/>
              <a:gd name="connsiteX43" fmla="*/ 630194 w 2533135"/>
              <a:gd name="connsiteY43" fmla="*/ 1940076 h 2005783"/>
              <a:gd name="connsiteX44" fmla="*/ 679621 w 2533135"/>
              <a:gd name="connsiteY44" fmla="*/ 1952433 h 2005783"/>
              <a:gd name="connsiteX45" fmla="*/ 988540 w 2533135"/>
              <a:gd name="connsiteY45" fmla="*/ 1977147 h 2005783"/>
              <a:gd name="connsiteX46" fmla="*/ 1346886 w 2533135"/>
              <a:gd name="connsiteY46" fmla="*/ 1989503 h 2005783"/>
              <a:gd name="connsiteX47" fmla="*/ 1421027 w 2533135"/>
              <a:gd name="connsiteY47" fmla="*/ 1964790 h 2005783"/>
              <a:gd name="connsiteX48" fmla="*/ 1495167 w 2533135"/>
              <a:gd name="connsiteY48" fmla="*/ 1915363 h 2005783"/>
              <a:gd name="connsiteX49" fmla="*/ 1519881 w 2533135"/>
              <a:gd name="connsiteY49" fmla="*/ 1878293 h 2005783"/>
              <a:gd name="connsiteX50" fmla="*/ 1556951 w 2533135"/>
              <a:gd name="connsiteY50" fmla="*/ 1841222 h 2005783"/>
              <a:gd name="connsiteX51" fmla="*/ 1606378 w 2533135"/>
              <a:gd name="connsiteY51" fmla="*/ 1779439 h 2005783"/>
              <a:gd name="connsiteX52" fmla="*/ 1692875 w 2533135"/>
              <a:gd name="connsiteY52" fmla="*/ 1680584 h 2005783"/>
              <a:gd name="connsiteX53" fmla="*/ 1742303 w 2533135"/>
              <a:gd name="connsiteY53" fmla="*/ 1606444 h 2005783"/>
              <a:gd name="connsiteX54" fmla="*/ 1779373 w 2533135"/>
              <a:gd name="connsiteY54" fmla="*/ 1519947 h 2005783"/>
              <a:gd name="connsiteX55" fmla="*/ 1828800 w 2533135"/>
              <a:gd name="connsiteY55" fmla="*/ 1445806 h 2005783"/>
              <a:gd name="connsiteX56" fmla="*/ 1853513 w 2533135"/>
              <a:gd name="connsiteY56" fmla="*/ 1408736 h 2005783"/>
              <a:gd name="connsiteX57" fmla="*/ 1878227 w 2533135"/>
              <a:gd name="connsiteY57" fmla="*/ 1371666 h 2005783"/>
              <a:gd name="connsiteX58" fmla="*/ 1940011 w 2533135"/>
              <a:gd name="connsiteY58" fmla="*/ 1248098 h 2005783"/>
              <a:gd name="connsiteX59" fmla="*/ 1989438 w 2533135"/>
              <a:gd name="connsiteY59" fmla="*/ 1161601 h 2005783"/>
              <a:gd name="connsiteX60" fmla="*/ 2001794 w 2533135"/>
              <a:gd name="connsiteY60" fmla="*/ 1124530 h 2005783"/>
              <a:gd name="connsiteX61" fmla="*/ 2088292 w 2533135"/>
              <a:gd name="connsiteY61" fmla="*/ 1013320 h 2005783"/>
              <a:gd name="connsiteX62" fmla="*/ 2137719 w 2533135"/>
              <a:gd name="connsiteY62" fmla="*/ 926822 h 2005783"/>
              <a:gd name="connsiteX63" fmla="*/ 2187146 w 2533135"/>
              <a:gd name="connsiteY63" fmla="*/ 865039 h 2005783"/>
              <a:gd name="connsiteX64" fmla="*/ 2248930 w 2533135"/>
              <a:gd name="connsiteY64" fmla="*/ 766184 h 2005783"/>
              <a:gd name="connsiteX65" fmla="*/ 2273643 w 2533135"/>
              <a:gd name="connsiteY65" fmla="*/ 716757 h 2005783"/>
              <a:gd name="connsiteX66" fmla="*/ 2310713 w 2533135"/>
              <a:gd name="connsiteY66" fmla="*/ 679687 h 2005783"/>
              <a:gd name="connsiteX67" fmla="*/ 2360140 w 2533135"/>
              <a:gd name="connsiteY67" fmla="*/ 593190 h 2005783"/>
              <a:gd name="connsiteX68" fmla="*/ 2471351 w 2533135"/>
              <a:gd name="connsiteY68" fmla="*/ 444909 h 2005783"/>
              <a:gd name="connsiteX69" fmla="*/ 2483708 w 2533135"/>
              <a:gd name="connsiteY69" fmla="*/ 407839 h 2005783"/>
              <a:gd name="connsiteX70" fmla="*/ 2508421 w 2533135"/>
              <a:gd name="connsiteY70" fmla="*/ 308984 h 2005783"/>
              <a:gd name="connsiteX71" fmla="*/ 2533135 w 2533135"/>
              <a:gd name="connsiteY71" fmla="*/ 234844 h 2005783"/>
              <a:gd name="connsiteX72" fmla="*/ 2520778 w 2533135"/>
              <a:gd name="connsiteY72" fmla="*/ 185417 h 2005783"/>
              <a:gd name="connsiteX73" fmla="*/ 2446638 w 2533135"/>
              <a:gd name="connsiteY73" fmla="*/ 135990 h 2005783"/>
              <a:gd name="connsiteX74" fmla="*/ 2409567 w 2533135"/>
              <a:gd name="connsiteY74" fmla="*/ 61849 h 2005783"/>
              <a:gd name="connsiteX75" fmla="*/ 2372497 w 2533135"/>
              <a:gd name="connsiteY75" fmla="*/ 24779 h 2005783"/>
              <a:gd name="connsiteX76" fmla="*/ 2273643 w 2533135"/>
              <a:gd name="connsiteY76" fmla="*/ 66 h 20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33135" h="2005783">
                <a:moveTo>
                  <a:pt x="2360140" y="49493"/>
                </a:moveTo>
                <a:cubicBezTo>
                  <a:pt x="2331308" y="53612"/>
                  <a:pt x="2302298" y="56639"/>
                  <a:pt x="2273643" y="61849"/>
                </a:cubicBezTo>
                <a:cubicBezTo>
                  <a:pt x="2232559" y="69319"/>
                  <a:pt x="2188762" y="86024"/>
                  <a:pt x="2150075" y="98920"/>
                </a:cubicBezTo>
                <a:lnTo>
                  <a:pt x="2075935" y="123633"/>
                </a:lnTo>
                <a:lnTo>
                  <a:pt x="2038865" y="135990"/>
                </a:lnTo>
                <a:cubicBezTo>
                  <a:pt x="1920600" y="254252"/>
                  <a:pt x="2072025" y="113882"/>
                  <a:pt x="1964724" y="185417"/>
                </a:cubicBezTo>
                <a:cubicBezTo>
                  <a:pt x="1872164" y="247124"/>
                  <a:pt x="1978727" y="205462"/>
                  <a:pt x="1890584" y="234844"/>
                </a:cubicBezTo>
                <a:cubicBezTo>
                  <a:pt x="1882346" y="247201"/>
                  <a:pt x="1877047" y="262135"/>
                  <a:pt x="1865870" y="271914"/>
                </a:cubicBezTo>
                <a:cubicBezTo>
                  <a:pt x="1865869" y="271915"/>
                  <a:pt x="1773194" y="333698"/>
                  <a:pt x="1754659" y="346055"/>
                </a:cubicBezTo>
                <a:lnTo>
                  <a:pt x="1717589" y="370768"/>
                </a:lnTo>
                <a:lnTo>
                  <a:pt x="1680519" y="395482"/>
                </a:lnTo>
                <a:cubicBezTo>
                  <a:pt x="1629594" y="471867"/>
                  <a:pt x="1686135" y="397355"/>
                  <a:pt x="1618735" y="457266"/>
                </a:cubicBezTo>
                <a:cubicBezTo>
                  <a:pt x="1592613" y="480486"/>
                  <a:pt x="1573674" y="512019"/>
                  <a:pt x="1544594" y="531406"/>
                </a:cubicBezTo>
                <a:cubicBezTo>
                  <a:pt x="1519881" y="547882"/>
                  <a:pt x="1491456" y="559831"/>
                  <a:pt x="1470454" y="580833"/>
                </a:cubicBezTo>
                <a:cubicBezTo>
                  <a:pt x="1458097" y="593190"/>
                  <a:pt x="1444571" y="604478"/>
                  <a:pt x="1433384" y="617903"/>
                </a:cubicBezTo>
                <a:cubicBezTo>
                  <a:pt x="1423876" y="629312"/>
                  <a:pt x="1419171" y="644473"/>
                  <a:pt x="1408670" y="654974"/>
                </a:cubicBezTo>
                <a:cubicBezTo>
                  <a:pt x="1398169" y="665475"/>
                  <a:pt x="1383009" y="670180"/>
                  <a:pt x="1371600" y="679687"/>
                </a:cubicBezTo>
                <a:cubicBezTo>
                  <a:pt x="1312528" y="728913"/>
                  <a:pt x="1353997" y="700811"/>
                  <a:pt x="1309816" y="753828"/>
                </a:cubicBezTo>
                <a:cubicBezTo>
                  <a:pt x="1298629" y="767253"/>
                  <a:pt x="1283475" y="777104"/>
                  <a:pt x="1272746" y="790898"/>
                </a:cubicBezTo>
                <a:cubicBezTo>
                  <a:pt x="1254511" y="814343"/>
                  <a:pt x="1239795" y="840325"/>
                  <a:pt x="1223319" y="865039"/>
                </a:cubicBezTo>
                <a:cubicBezTo>
                  <a:pt x="1215081" y="877396"/>
                  <a:pt x="1210962" y="893871"/>
                  <a:pt x="1198605" y="902109"/>
                </a:cubicBezTo>
                <a:cubicBezTo>
                  <a:pt x="1177553" y="916144"/>
                  <a:pt x="1127439" y="948562"/>
                  <a:pt x="1112108" y="963893"/>
                </a:cubicBezTo>
                <a:cubicBezTo>
                  <a:pt x="1029734" y="1046267"/>
                  <a:pt x="1149173" y="959778"/>
                  <a:pt x="1050324" y="1025676"/>
                </a:cubicBezTo>
                <a:cubicBezTo>
                  <a:pt x="964839" y="1153908"/>
                  <a:pt x="1101598" y="962046"/>
                  <a:pt x="976184" y="1087460"/>
                </a:cubicBezTo>
                <a:cubicBezTo>
                  <a:pt x="955181" y="1108463"/>
                  <a:pt x="951471" y="1145125"/>
                  <a:pt x="926757" y="1161601"/>
                </a:cubicBezTo>
                <a:lnTo>
                  <a:pt x="815546" y="1235741"/>
                </a:lnTo>
                <a:lnTo>
                  <a:pt x="741405" y="1285168"/>
                </a:lnTo>
                <a:lnTo>
                  <a:pt x="704335" y="1297525"/>
                </a:lnTo>
                <a:cubicBezTo>
                  <a:pt x="696097" y="1309882"/>
                  <a:pt x="690122" y="1324094"/>
                  <a:pt x="679621" y="1334595"/>
                </a:cubicBezTo>
                <a:cubicBezTo>
                  <a:pt x="655666" y="1358550"/>
                  <a:pt x="635632" y="1361615"/>
                  <a:pt x="605481" y="1371666"/>
                </a:cubicBezTo>
                <a:cubicBezTo>
                  <a:pt x="566317" y="1430411"/>
                  <a:pt x="594856" y="1404039"/>
                  <a:pt x="506627" y="1433449"/>
                </a:cubicBezTo>
                <a:lnTo>
                  <a:pt x="469557" y="1445806"/>
                </a:lnTo>
                <a:cubicBezTo>
                  <a:pt x="399281" y="1516081"/>
                  <a:pt x="466949" y="1459465"/>
                  <a:pt x="395416" y="1495233"/>
                </a:cubicBezTo>
                <a:cubicBezTo>
                  <a:pt x="299611" y="1543137"/>
                  <a:pt x="414444" y="1501249"/>
                  <a:pt x="321275" y="1532303"/>
                </a:cubicBezTo>
                <a:cubicBezTo>
                  <a:pt x="317156" y="1544660"/>
                  <a:pt x="318129" y="1560164"/>
                  <a:pt x="308919" y="1569374"/>
                </a:cubicBezTo>
                <a:cubicBezTo>
                  <a:pt x="287917" y="1590377"/>
                  <a:pt x="234778" y="1618801"/>
                  <a:pt x="234778" y="1618801"/>
                </a:cubicBezTo>
                <a:cubicBezTo>
                  <a:pt x="168875" y="1717657"/>
                  <a:pt x="255375" y="1598203"/>
                  <a:pt x="172994" y="1680584"/>
                </a:cubicBezTo>
                <a:cubicBezTo>
                  <a:pt x="117100" y="1736478"/>
                  <a:pt x="183381" y="1705955"/>
                  <a:pt x="111211" y="1730012"/>
                </a:cubicBezTo>
                <a:cubicBezTo>
                  <a:pt x="102973" y="1742369"/>
                  <a:pt x="96998" y="1756581"/>
                  <a:pt x="86497" y="1767082"/>
                </a:cubicBezTo>
                <a:cubicBezTo>
                  <a:pt x="75996" y="1777583"/>
                  <a:pt x="57298" y="1779202"/>
                  <a:pt x="49427" y="1791795"/>
                </a:cubicBezTo>
                <a:cubicBezTo>
                  <a:pt x="35620" y="1813886"/>
                  <a:pt x="32951" y="1841222"/>
                  <a:pt x="24713" y="1865936"/>
                </a:cubicBezTo>
                <a:cubicBezTo>
                  <a:pt x="20017" y="1880025"/>
                  <a:pt x="8238" y="1890649"/>
                  <a:pt x="0" y="1903006"/>
                </a:cubicBezTo>
                <a:cubicBezTo>
                  <a:pt x="147377" y="1952133"/>
                  <a:pt x="16729" y="1912457"/>
                  <a:pt x="383059" y="1927720"/>
                </a:cubicBezTo>
                <a:lnTo>
                  <a:pt x="630194" y="1940076"/>
                </a:lnTo>
                <a:cubicBezTo>
                  <a:pt x="646670" y="1944195"/>
                  <a:pt x="662728" y="1950685"/>
                  <a:pt x="679621" y="1952433"/>
                </a:cubicBezTo>
                <a:cubicBezTo>
                  <a:pt x="782375" y="1963063"/>
                  <a:pt x="988540" y="1977147"/>
                  <a:pt x="988540" y="1977147"/>
                </a:cubicBezTo>
                <a:cubicBezTo>
                  <a:pt x="1171404" y="2022862"/>
                  <a:pt x="1053467" y="2003476"/>
                  <a:pt x="1346886" y="1989503"/>
                </a:cubicBezTo>
                <a:cubicBezTo>
                  <a:pt x="1371600" y="1981265"/>
                  <a:pt x="1399352" y="1979240"/>
                  <a:pt x="1421027" y="1964790"/>
                </a:cubicBezTo>
                <a:lnTo>
                  <a:pt x="1495167" y="1915363"/>
                </a:lnTo>
                <a:cubicBezTo>
                  <a:pt x="1503405" y="1903006"/>
                  <a:pt x="1510374" y="1889702"/>
                  <a:pt x="1519881" y="1878293"/>
                </a:cubicBezTo>
                <a:cubicBezTo>
                  <a:pt x="1531068" y="1864868"/>
                  <a:pt x="1547258" y="1855762"/>
                  <a:pt x="1556951" y="1841222"/>
                </a:cubicBezTo>
                <a:cubicBezTo>
                  <a:pt x="1604698" y="1769601"/>
                  <a:pt x="1523475" y="1834707"/>
                  <a:pt x="1606378" y="1779439"/>
                </a:cubicBezTo>
                <a:cubicBezTo>
                  <a:pt x="1664043" y="1692941"/>
                  <a:pt x="1631092" y="1721774"/>
                  <a:pt x="1692875" y="1680584"/>
                </a:cubicBezTo>
                <a:cubicBezTo>
                  <a:pt x="1719383" y="1601062"/>
                  <a:pt x="1684450" y="1687437"/>
                  <a:pt x="1742303" y="1606444"/>
                </a:cubicBezTo>
                <a:cubicBezTo>
                  <a:pt x="1804165" y="1519838"/>
                  <a:pt x="1739041" y="1592544"/>
                  <a:pt x="1779373" y="1519947"/>
                </a:cubicBezTo>
                <a:cubicBezTo>
                  <a:pt x="1793798" y="1493983"/>
                  <a:pt x="1812324" y="1470520"/>
                  <a:pt x="1828800" y="1445806"/>
                </a:cubicBezTo>
                <a:lnTo>
                  <a:pt x="1853513" y="1408736"/>
                </a:lnTo>
                <a:lnTo>
                  <a:pt x="1878227" y="1371666"/>
                </a:lnTo>
                <a:cubicBezTo>
                  <a:pt x="1906201" y="1259773"/>
                  <a:pt x="1866450" y="1395223"/>
                  <a:pt x="1940011" y="1248098"/>
                </a:cubicBezTo>
                <a:cubicBezTo>
                  <a:pt x="1971365" y="1185388"/>
                  <a:pt x="1954506" y="1213997"/>
                  <a:pt x="1989438" y="1161601"/>
                </a:cubicBezTo>
                <a:cubicBezTo>
                  <a:pt x="1993557" y="1149244"/>
                  <a:pt x="1995468" y="1135916"/>
                  <a:pt x="2001794" y="1124530"/>
                </a:cubicBezTo>
                <a:cubicBezTo>
                  <a:pt x="2038743" y="1058021"/>
                  <a:pt x="2043263" y="1058348"/>
                  <a:pt x="2088292" y="1013320"/>
                </a:cubicBezTo>
                <a:cubicBezTo>
                  <a:pt x="2116622" y="928324"/>
                  <a:pt x="2077873" y="1031553"/>
                  <a:pt x="2137719" y="926822"/>
                </a:cubicBezTo>
                <a:cubicBezTo>
                  <a:pt x="2174449" y="862545"/>
                  <a:pt x="2116801" y="911934"/>
                  <a:pt x="2187146" y="865039"/>
                </a:cubicBezTo>
                <a:cubicBezTo>
                  <a:pt x="2212889" y="826424"/>
                  <a:pt x="2224098" y="810882"/>
                  <a:pt x="2248930" y="766184"/>
                </a:cubicBezTo>
                <a:cubicBezTo>
                  <a:pt x="2257876" y="750082"/>
                  <a:pt x="2262936" y="731746"/>
                  <a:pt x="2273643" y="716757"/>
                </a:cubicBezTo>
                <a:cubicBezTo>
                  <a:pt x="2283800" y="702537"/>
                  <a:pt x="2300556" y="693907"/>
                  <a:pt x="2310713" y="679687"/>
                </a:cubicBezTo>
                <a:cubicBezTo>
                  <a:pt x="2425446" y="519062"/>
                  <a:pt x="2257989" y="724527"/>
                  <a:pt x="2360140" y="593190"/>
                </a:cubicBezTo>
                <a:cubicBezTo>
                  <a:pt x="2381224" y="566081"/>
                  <a:pt x="2459212" y="481325"/>
                  <a:pt x="2471351" y="444909"/>
                </a:cubicBezTo>
                <a:cubicBezTo>
                  <a:pt x="2475470" y="432552"/>
                  <a:pt x="2480281" y="420405"/>
                  <a:pt x="2483708" y="407839"/>
                </a:cubicBezTo>
                <a:cubicBezTo>
                  <a:pt x="2492645" y="375070"/>
                  <a:pt x="2497680" y="341207"/>
                  <a:pt x="2508421" y="308984"/>
                </a:cubicBezTo>
                <a:lnTo>
                  <a:pt x="2533135" y="234844"/>
                </a:lnTo>
                <a:cubicBezTo>
                  <a:pt x="2529016" y="218368"/>
                  <a:pt x="2531961" y="198198"/>
                  <a:pt x="2520778" y="185417"/>
                </a:cubicBezTo>
                <a:cubicBezTo>
                  <a:pt x="2501219" y="163064"/>
                  <a:pt x="2446638" y="135990"/>
                  <a:pt x="2446638" y="135990"/>
                </a:cubicBezTo>
                <a:cubicBezTo>
                  <a:pt x="2434253" y="98837"/>
                  <a:pt x="2436183" y="93788"/>
                  <a:pt x="2409567" y="61849"/>
                </a:cubicBezTo>
                <a:cubicBezTo>
                  <a:pt x="2398380" y="48424"/>
                  <a:pt x="2387773" y="33266"/>
                  <a:pt x="2372497" y="24779"/>
                </a:cubicBezTo>
                <a:cubicBezTo>
                  <a:pt x="2323324" y="-2539"/>
                  <a:pt x="2314040" y="66"/>
                  <a:pt x="2273643" y="66"/>
                </a:cubicBezTo>
              </a:path>
            </a:pathLst>
          </a:cu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746871" y="217045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FWI rabbit ears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038600" y="1136368"/>
            <a:ext cx="3542832" cy="840259"/>
          </a:xfrm>
          <a:custGeom>
            <a:avLst/>
            <a:gdLst>
              <a:gd name="connsiteX0" fmla="*/ 169437 w 3542832"/>
              <a:gd name="connsiteY0" fmla="*/ 0 h 840259"/>
              <a:gd name="connsiteX1" fmla="*/ 280648 w 3542832"/>
              <a:gd name="connsiteY1" fmla="*/ 24713 h 840259"/>
              <a:gd name="connsiteX2" fmla="*/ 317718 w 3542832"/>
              <a:gd name="connsiteY2" fmla="*/ 49427 h 840259"/>
              <a:gd name="connsiteX3" fmla="*/ 404215 w 3542832"/>
              <a:gd name="connsiteY3" fmla="*/ 160638 h 840259"/>
              <a:gd name="connsiteX4" fmla="*/ 478356 w 3542832"/>
              <a:gd name="connsiteY4" fmla="*/ 210065 h 840259"/>
              <a:gd name="connsiteX5" fmla="*/ 515426 w 3542832"/>
              <a:gd name="connsiteY5" fmla="*/ 234778 h 840259"/>
              <a:gd name="connsiteX6" fmla="*/ 589567 w 3542832"/>
              <a:gd name="connsiteY6" fmla="*/ 259492 h 840259"/>
              <a:gd name="connsiteX7" fmla="*/ 663707 w 3542832"/>
              <a:gd name="connsiteY7" fmla="*/ 296562 h 840259"/>
              <a:gd name="connsiteX8" fmla="*/ 713134 w 3542832"/>
              <a:gd name="connsiteY8" fmla="*/ 321275 h 840259"/>
              <a:gd name="connsiteX9" fmla="*/ 799632 w 3542832"/>
              <a:gd name="connsiteY9" fmla="*/ 345989 h 840259"/>
              <a:gd name="connsiteX10" fmla="*/ 898486 w 3542832"/>
              <a:gd name="connsiteY10" fmla="*/ 370702 h 840259"/>
              <a:gd name="connsiteX11" fmla="*/ 1022053 w 3542832"/>
              <a:gd name="connsiteY11" fmla="*/ 383059 h 840259"/>
              <a:gd name="connsiteX12" fmla="*/ 1120907 w 3542832"/>
              <a:gd name="connsiteY12" fmla="*/ 395416 h 840259"/>
              <a:gd name="connsiteX13" fmla="*/ 1232118 w 3542832"/>
              <a:gd name="connsiteY13" fmla="*/ 407773 h 840259"/>
              <a:gd name="connsiteX14" fmla="*/ 1318615 w 3542832"/>
              <a:gd name="connsiteY14" fmla="*/ 420129 h 840259"/>
              <a:gd name="connsiteX15" fmla="*/ 1454540 w 3542832"/>
              <a:gd name="connsiteY15" fmla="*/ 432486 h 840259"/>
              <a:gd name="connsiteX16" fmla="*/ 1503967 w 3542832"/>
              <a:gd name="connsiteY16" fmla="*/ 444843 h 840259"/>
              <a:gd name="connsiteX17" fmla="*/ 1948810 w 3542832"/>
              <a:gd name="connsiteY17" fmla="*/ 444843 h 840259"/>
              <a:gd name="connsiteX18" fmla="*/ 2233015 w 3542832"/>
              <a:gd name="connsiteY18" fmla="*/ 432486 h 840259"/>
              <a:gd name="connsiteX19" fmla="*/ 2319513 w 3542832"/>
              <a:gd name="connsiteY19" fmla="*/ 420129 h 840259"/>
              <a:gd name="connsiteX20" fmla="*/ 2443080 w 3542832"/>
              <a:gd name="connsiteY20" fmla="*/ 383059 h 840259"/>
              <a:gd name="connsiteX21" fmla="*/ 2480151 w 3542832"/>
              <a:gd name="connsiteY21" fmla="*/ 370702 h 840259"/>
              <a:gd name="connsiteX22" fmla="*/ 2579005 w 3542832"/>
              <a:gd name="connsiteY22" fmla="*/ 345989 h 840259"/>
              <a:gd name="connsiteX23" fmla="*/ 2616075 w 3542832"/>
              <a:gd name="connsiteY23" fmla="*/ 333632 h 840259"/>
              <a:gd name="connsiteX24" fmla="*/ 2739642 w 3542832"/>
              <a:gd name="connsiteY24" fmla="*/ 296562 h 840259"/>
              <a:gd name="connsiteX25" fmla="*/ 2776713 w 3542832"/>
              <a:gd name="connsiteY25" fmla="*/ 271848 h 840259"/>
              <a:gd name="connsiteX26" fmla="*/ 2850853 w 3542832"/>
              <a:gd name="connsiteY26" fmla="*/ 247135 h 840259"/>
              <a:gd name="connsiteX27" fmla="*/ 2924994 w 3542832"/>
              <a:gd name="connsiteY27" fmla="*/ 222421 h 840259"/>
              <a:gd name="connsiteX28" fmla="*/ 3011491 w 3542832"/>
              <a:gd name="connsiteY28" fmla="*/ 197708 h 840259"/>
              <a:gd name="connsiteX29" fmla="*/ 3085632 w 3542832"/>
              <a:gd name="connsiteY29" fmla="*/ 172994 h 840259"/>
              <a:gd name="connsiteX30" fmla="*/ 3159772 w 3542832"/>
              <a:gd name="connsiteY30" fmla="*/ 148281 h 840259"/>
              <a:gd name="connsiteX31" fmla="*/ 3196842 w 3542832"/>
              <a:gd name="connsiteY31" fmla="*/ 135924 h 840259"/>
              <a:gd name="connsiteX32" fmla="*/ 3295696 w 3542832"/>
              <a:gd name="connsiteY32" fmla="*/ 111211 h 840259"/>
              <a:gd name="connsiteX33" fmla="*/ 3481048 w 3542832"/>
              <a:gd name="connsiteY33" fmla="*/ 123567 h 840259"/>
              <a:gd name="connsiteX34" fmla="*/ 3518118 w 3542832"/>
              <a:gd name="connsiteY34" fmla="*/ 135924 h 840259"/>
              <a:gd name="connsiteX35" fmla="*/ 3542832 w 3542832"/>
              <a:gd name="connsiteY35" fmla="*/ 222421 h 840259"/>
              <a:gd name="connsiteX36" fmla="*/ 3493405 w 3542832"/>
              <a:gd name="connsiteY36" fmla="*/ 296562 h 840259"/>
              <a:gd name="connsiteX37" fmla="*/ 3456334 w 3542832"/>
              <a:gd name="connsiteY37" fmla="*/ 308919 h 840259"/>
              <a:gd name="connsiteX38" fmla="*/ 3345124 w 3542832"/>
              <a:gd name="connsiteY38" fmla="*/ 370702 h 840259"/>
              <a:gd name="connsiteX39" fmla="*/ 3270983 w 3542832"/>
              <a:gd name="connsiteY39" fmla="*/ 407773 h 840259"/>
              <a:gd name="connsiteX40" fmla="*/ 3159772 w 3542832"/>
              <a:gd name="connsiteY40" fmla="*/ 457200 h 840259"/>
              <a:gd name="connsiteX41" fmla="*/ 3085632 w 3542832"/>
              <a:gd name="connsiteY41" fmla="*/ 481913 h 840259"/>
              <a:gd name="connsiteX42" fmla="*/ 3048561 w 3542832"/>
              <a:gd name="connsiteY42" fmla="*/ 494270 h 840259"/>
              <a:gd name="connsiteX43" fmla="*/ 2949707 w 3542832"/>
              <a:gd name="connsiteY43" fmla="*/ 543697 h 840259"/>
              <a:gd name="connsiteX44" fmla="*/ 2887924 w 3542832"/>
              <a:gd name="connsiteY44" fmla="*/ 568411 h 840259"/>
              <a:gd name="connsiteX45" fmla="*/ 2813783 w 3542832"/>
              <a:gd name="connsiteY45" fmla="*/ 593124 h 840259"/>
              <a:gd name="connsiteX46" fmla="*/ 2776713 w 3542832"/>
              <a:gd name="connsiteY46" fmla="*/ 605481 h 840259"/>
              <a:gd name="connsiteX47" fmla="*/ 2739642 w 3542832"/>
              <a:gd name="connsiteY47" fmla="*/ 617838 h 840259"/>
              <a:gd name="connsiteX48" fmla="*/ 2702572 w 3542832"/>
              <a:gd name="connsiteY48" fmla="*/ 630194 h 840259"/>
              <a:gd name="connsiteX49" fmla="*/ 2665502 w 3542832"/>
              <a:gd name="connsiteY49" fmla="*/ 654908 h 840259"/>
              <a:gd name="connsiteX50" fmla="*/ 2628432 w 3542832"/>
              <a:gd name="connsiteY50" fmla="*/ 667265 h 840259"/>
              <a:gd name="connsiteX51" fmla="*/ 2492507 w 3542832"/>
              <a:gd name="connsiteY51" fmla="*/ 716692 h 840259"/>
              <a:gd name="connsiteX52" fmla="*/ 2455437 w 3542832"/>
              <a:gd name="connsiteY52" fmla="*/ 729048 h 840259"/>
              <a:gd name="connsiteX53" fmla="*/ 2406010 w 3542832"/>
              <a:gd name="connsiteY53" fmla="*/ 753762 h 840259"/>
              <a:gd name="connsiteX54" fmla="*/ 2356583 w 3542832"/>
              <a:gd name="connsiteY54" fmla="*/ 766119 h 840259"/>
              <a:gd name="connsiteX55" fmla="*/ 2233015 w 3542832"/>
              <a:gd name="connsiteY55" fmla="*/ 790832 h 840259"/>
              <a:gd name="connsiteX56" fmla="*/ 2195945 w 3542832"/>
              <a:gd name="connsiteY56" fmla="*/ 803189 h 840259"/>
              <a:gd name="connsiteX57" fmla="*/ 2097091 w 3542832"/>
              <a:gd name="connsiteY57" fmla="*/ 827902 h 840259"/>
              <a:gd name="connsiteX58" fmla="*/ 2060021 w 3542832"/>
              <a:gd name="connsiteY58" fmla="*/ 840259 h 840259"/>
              <a:gd name="connsiteX59" fmla="*/ 1602821 w 3542832"/>
              <a:gd name="connsiteY59" fmla="*/ 827902 h 840259"/>
              <a:gd name="connsiteX60" fmla="*/ 1516324 w 3542832"/>
              <a:gd name="connsiteY60" fmla="*/ 815546 h 840259"/>
              <a:gd name="connsiteX61" fmla="*/ 1417469 w 3542832"/>
              <a:gd name="connsiteY61" fmla="*/ 803189 h 840259"/>
              <a:gd name="connsiteX62" fmla="*/ 1293902 w 3542832"/>
              <a:gd name="connsiteY62" fmla="*/ 790832 h 840259"/>
              <a:gd name="connsiteX63" fmla="*/ 1232118 w 3542832"/>
              <a:gd name="connsiteY63" fmla="*/ 778475 h 840259"/>
              <a:gd name="connsiteX64" fmla="*/ 1195048 w 3542832"/>
              <a:gd name="connsiteY64" fmla="*/ 766119 h 840259"/>
              <a:gd name="connsiteX65" fmla="*/ 1145621 w 3542832"/>
              <a:gd name="connsiteY65" fmla="*/ 753762 h 840259"/>
              <a:gd name="connsiteX66" fmla="*/ 1083837 w 3542832"/>
              <a:gd name="connsiteY66" fmla="*/ 741405 h 840259"/>
              <a:gd name="connsiteX67" fmla="*/ 972626 w 3542832"/>
              <a:gd name="connsiteY67" fmla="*/ 704335 h 840259"/>
              <a:gd name="connsiteX68" fmla="*/ 787275 w 3542832"/>
              <a:gd name="connsiteY68" fmla="*/ 642551 h 840259"/>
              <a:gd name="connsiteX69" fmla="*/ 713134 w 3542832"/>
              <a:gd name="connsiteY69" fmla="*/ 617838 h 840259"/>
              <a:gd name="connsiteX70" fmla="*/ 676064 w 3542832"/>
              <a:gd name="connsiteY70" fmla="*/ 605481 h 840259"/>
              <a:gd name="connsiteX71" fmla="*/ 626637 w 3542832"/>
              <a:gd name="connsiteY71" fmla="*/ 593124 h 840259"/>
              <a:gd name="connsiteX72" fmla="*/ 577210 w 3542832"/>
              <a:gd name="connsiteY72" fmla="*/ 568411 h 840259"/>
              <a:gd name="connsiteX73" fmla="*/ 540140 w 3542832"/>
              <a:gd name="connsiteY73" fmla="*/ 543697 h 840259"/>
              <a:gd name="connsiteX74" fmla="*/ 478356 w 3542832"/>
              <a:gd name="connsiteY74" fmla="*/ 531340 h 840259"/>
              <a:gd name="connsiteX75" fmla="*/ 367145 w 3542832"/>
              <a:gd name="connsiteY75" fmla="*/ 494270 h 840259"/>
              <a:gd name="connsiteX76" fmla="*/ 330075 w 3542832"/>
              <a:gd name="connsiteY76" fmla="*/ 481913 h 840259"/>
              <a:gd name="connsiteX77" fmla="*/ 293005 w 3542832"/>
              <a:gd name="connsiteY77" fmla="*/ 469556 h 840259"/>
              <a:gd name="connsiteX78" fmla="*/ 255934 w 3542832"/>
              <a:gd name="connsiteY78" fmla="*/ 444843 h 840259"/>
              <a:gd name="connsiteX79" fmla="*/ 181794 w 3542832"/>
              <a:gd name="connsiteY79" fmla="*/ 420129 h 840259"/>
              <a:gd name="connsiteX80" fmla="*/ 144724 w 3542832"/>
              <a:gd name="connsiteY80" fmla="*/ 407773 h 840259"/>
              <a:gd name="connsiteX81" fmla="*/ 70583 w 3542832"/>
              <a:gd name="connsiteY81" fmla="*/ 358346 h 840259"/>
              <a:gd name="connsiteX82" fmla="*/ 33513 w 3542832"/>
              <a:gd name="connsiteY82" fmla="*/ 333632 h 840259"/>
              <a:gd name="connsiteX83" fmla="*/ 21156 w 3542832"/>
              <a:gd name="connsiteY83" fmla="*/ 111211 h 840259"/>
              <a:gd name="connsiteX84" fmla="*/ 157080 w 3542832"/>
              <a:gd name="connsiteY84" fmla="*/ 49427 h 840259"/>
              <a:gd name="connsiteX85" fmla="*/ 194151 w 3542832"/>
              <a:gd name="connsiteY85" fmla="*/ 37070 h 840259"/>
              <a:gd name="connsiteX86" fmla="*/ 231221 w 3542832"/>
              <a:gd name="connsiteY86" fmla="*/ 37070 h 84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42832" h="840259">
                <a:moveTo>
                  <a:pt x="169437" y="0"/>
                </a:moveTo>
                <a:cubicBezTo>
                  <a:pt x="197915" y="4746"/>
                  <a:pt x="250227" y="9502"/>
                  <a:pt x="280648" y="24713"/>
                </a:cubicBezTo>
                <a:cubicBezTo>
                  <a:pt x="293931" y="31355"/>
                  <a:pt x="305361" y="41189"/>
                  <a:pt x="317718" y="49427"/>
                </a:cubicBezTo>
                <a:cubicBezTo>
                  <a:pt x="346465" y="92547"/>
                  <a:pt x="364013" y="129370"/>
                  <a:pt x="404215" y="160638"/>
                </a:cubicBezTo>
                <a:cubicBezTo>
                  <a:pt x="427660" y="178873"/>
                  <a:pt x="453642" y="193589"/>
                  <a:pt x="478356" y="210065"/>
                </a:cubicBezTo>
                <a:cubicBezTo>
                  <a:pt x="490713" y="218303"/>
                  <a:pt x="501337" y="230082"/>
                  <a:pt x="515426" y="234778"/>
                </a:cubicBezTo>
                <a:cubicBezTo>
                  <a:pt x="540140" y="243016"/>
                  <a:pt x="567892" y="245042"/>
                  <a:pt x="589567" y="259492"/>
                </a:cubicBezTo>
                <a:cubicBezTo>
                  <a:pt x="660804" y="306983"/>
                  <a:pt x="592087" y="265868"/>
                  <a:pt x="663707" y="296562"/>
                </a:cubicBezTo>
                <a:cubicBezTo>
                  <a:pt x="680638" y="303818"/>
                  <a:pt x="696203" y="314019"/>
                  <a:pt x="713134" y="321275"/>
                </a:cubicBezTo>
                <a:cubicBezTo>
                  <a:pt x="742763" y="333973"/>
                  <a:pt x="768278" y="337031"/>
                  <a:pt x="799632" y="345989"/>
                </a:cubicBezTo>
                <a:cubicBezTo>
                  <a:pt x="854213" y="361584"/>
                  <a:pt x="827822" y="361280"/>
                  <a:pt x="898486" y="370702"/>
                </a:cubicBezTo>
                <a:cubicBezTo>
                  <a:pt x="939517" y="376173"/>
                  <a:pt x="980912" y="378488"/>
                  <a:pt x="1022053" y="383059"/>
                </a:cubicBezTo>
                <a:cubicBezTo>
                  <a:pt x="1055058" y="386726"/>
                  <a:pt x="1087927" y="391536"/>
                  <a:pt x="1120907" y="395416"/>
                </a:cubicBezTo>
                <a:lnTo>
                  <a:pt x="1232118" y="407773"/>
                </a:lnTo>
                <a:cubicBezTo>
                  <a:pt x="1261018" y="411385"/>
                  <a:pt x="1289668" y="416913"/>
                  <a:pt x="1318615" y="420129"/>
                </a:cubicBezTo>
                <a:cubicBezTo>
                  <a:pt x="1363832" y="425153"/>
                  <a:pt x="1409232" y="428367"/>
                  <a:pt x="1454540" y="432486"/>
                </a:cubicBezTo>
                <a:cubicBezTo>
                  <a:pt x="1471016" y="436605"/>
                  <a:pt x="1487054" y="443305"/>
                  <a:pt x="1503967" y="444843"/>
                </a:cubicBezTo>
                <a:cubicBezTo>
                  <a:pt x="1739856" y="466288"/>
                  <a:pt x="1712920" y="456350"/>
                  <a:pt x="1948810" y="444843"/>
                </a:cubicBezTo>
                <a:lnTo>
                  <a:pt x="2233015" y="432486"/>
                </a:lnTo>
                <a:cubicBezTo>
                  <a:pt x="2261848" y="428367"/>
                  <a:pt x="2290857" y="425339"/>
                  <a:pt x="2319513" y="420129"/>
                </a:cubicBezTo>
                <a:cubicBezTo>
                  <a:pt x="2360606" y="412658"/>
                  <a:pt x="2404378" y="395960"/>
                  <a:pt x="2443080" y="383059"/>
                </a:cubicBezTo>
                <a:cubicBezTo>
                  <a:pt x="2455437" y="378940"/>
                  <a:pt x="2467514" y="373861"/>
                  <a:pt x="2480151" y="370702"/>
                </a:cubicBezTo>
                <a:cubicBezTo>
                  <a:pt x="2513102" y="362464"/>
                  <a:pt x="2546783" y="356730"/>
                  <a:pt x="2579005" y="345989"/>
                </a:cubicBezTo>
                <a:cubicBezTo>
                  <a:pt x="2591362" y="341870"/>
                  <a:pt x="2603551" y="337210"/>
                  <a:pt x="2616075" y="333632"/>
                </a:cubicBezTo>
                <a:cubicBezTo>
                  <a:pt x="2646294" y="324998"/>
                  <a:pt x="2717620" y="311243"/>
                  <a:pt x="2739642" y="296562"/>
                </a:cubicBezTo>
                <a:cubicBezTo>
                  <a:pt x="2751999" y="288324"/>
                  <a:pt x="2763142" y="277880"/>
                  <a:pt x="2776713" y="271848"/>
                </a:cubicBezTo>
                <a:cubicBezTo>
                  <a:pt x="2800518" y="261268"/>
                  <a:pt x="2826140" y="255373"/>
                  <a:pt x="2850853" y="247135"/>
                </a:cubicBezTo>
                <a:lnTo>
                  <a:pt x="2924994" y="222421"/>
                </a:lnTo>
                <a:cubicBezTo>
                  <a:pt x="3049573" y="180895"/>
                  <a:pt x="2856336" y="244255"/>
                  <a:pt x="3011491" y="197708"/>
                </a:cubicBezTo>
                <a:cubicBezTo>
                  <a:pt x="3036443" y="190222"/>
                  <a:pt x="3060918" y="181232"/>
                  <a:pt x="3085632" y="172994"/>
                </a:cubicBezTo>
                <a:lnTo>
                  <a:pt x="3159772" y="148281"/>
                </a:lnTo>
                <a:cubicBezTo>
                  <a:pt x="3172129" y="144162"/>
                  <a:pt x="3184206" y="139083"/>
                  <a:pt x="3196842" y="135924"/>
                </a:cubicBezTo>
                <a:lnTo>
                  <a:pt x="3295696" y="111211"/>
                </a:lnTo>
                <a:cubicBezTo>
                  <a:pt x="3357480" y="115330"/>
                  <a:pt x="3419506" y="116729"/>
                  <a:pt x="3481048" y="123567"/>
                </a:cubicBezTo>
                <a:cubicBezTo>
                  <a:pt x="3493993" y="125005"/>
                  <a:pt x="3508908" y="126714"/>
                  <a:pt x="3518118" y="135924"/>
                </a:cubicBezTo>
                <a:cubicBezTo>
                  <a:pt x="3524027" y="141833"/>
                  <a:pt x="3542725" y="221993"/>
                  <a:pt x="3542832" y="222421"/>
                </a:cubicBezTo>
                <a:cubicBezTo>
                  <a:pt x="3529877" y="261286"/>
                  <a:pt x="3533074" y="270116"/>
                  <a:pt x="3493405" y="296562"/>
                </a:cubicBezTo>
                <a:cubicBezTo>
                  <a:pt x="3482567" y="303787"/>
                  <a:pt x="3467720" y="302593"/>
                  <a:pt x="3456334" y="308919"/>
                </a:cubicBezTo>
                <a:cubicBezTo>
                  <a:pt x="3328870" y="379732"/>
                  <a:pt x="3429003" y="342744"/>
                  <a:pt x="3345124" y="370702"/>
                </a:cubicBezTo>
                <a:cubicBezTo>
                  <a:pt x="3238887" y="441527"/>
                  <a:pt x="3373298" y="356615"/>
                  <a:pt x="3270983" y="407773"/>
                </a:cubicBezTo>
                <a:cubicBezTo>
                  <a:pt x="3153499" y="466515"/>
                  <a:pt x="3351039" y="393445"/>
                  <a:pt x="3159772" y="457200"/>
                </a:cubicBezTo>
                <a:lnTo>
                  <a:pt x="3085632" y="481913"/>
                </a:lnTo>
                <a:cubicBezTo>
                  <a:pt x="3073275" y="486032"/>
                  <a:pt x="3059730" y="487568"/>
                  <a:pt x="3048561" y="494270"/>
                </a:cubicBezTo>
                <a:cubicBezTo>
                  <a:pt x="2955167" y="550307"/>
                  <a:pt x="3020649" y="517093"/>
                  <a:pt x="2949707" y="543697"/>
                </a:cubicBezTo>
                <a:cubicBezTo>
                  <a:pt x="2928938" y="551485"/>
                  <a:pt x="2908769" y="560831"/>
                  <a:pt x="2887924" y="568411"/>
                </a:cubicBezTo>
                <a:cubicBezTo>
                  <a:pt x="2863442" y="577314"/>
                  <a:pt x="2838497" y="584886"/>
                  <a:pt x="2813783" y="593124"/>
                </a:cubicBezTo>
                <a:lnTo>
                  <a:pt x="2776713" y="605481"/>
                </a:lnTo>
                <a:lnTo>
                  <a:pt x="2739642" y="617838"/>
                </a:lnTo>
                <a:lnTo>
                  <a:pt x="2702572" y="630194"/>
                </a:lnTo>
                <a:cubicBezTo>
                  <a:pt x="2690215" y="638432"/>
                  <a:pt x="2678785" y="648266"/>
                  <a:pt x="2665502" y="654908"/>
                </a:cubicBezTo>
                <a:cubicBezTo>
                  <a:pt x="2653852" y="660733"/>
                  <a:pt x="2640628" y="662692"/>
                  <a:pt x="2628432" y="667265"/>
                </a:cubicBezTo>
                <a:cubicBezTo>
                  <a:pt x="2490908" y="718836"/>
                  <a:pt x="2648237" y="664782"/>
                  <a:pt x="2492507" y="716692"/>
                </a:cubicBezTo>
                <a:cubicBezTo>
                  <a:pt x="2480150" y="720811"/>
                  <a:pt x="2467087" y="723223"/>
                  <a:pt x="2455437" y="729048"/>
                </a:cubicBezTo>
                <a:cubicBezTo>
                  <a:pt x="2438961" y="737286"/>
                  <a:pt x="2423258" y="747294"/>
                  <a:pt x="2406010" y="753762"/>
                </a:cubicBezTo>
                <a:cubicBezTo>
                  <a:pt x="2390109" y="759725"/>
                  <a:pt x="2372912" y="761454"/>
                  <a:pt x="2356583" y="766119"/>
                </a:cubicBezTo>
                <a:cubicBezTo>
                  <a:pt x="2270320" y="790765"/>
                  <a:pt x="2380622" y="769745"/>
                  <a:pt x="2233015" y="790832"/>
                </a:cubicBezTo>
                <a:cubicBezTo>
                  <a:pt x="2220658" y="794951"/>
                  <a:pt x="2208511" y="799762"/>
                  <a:pt x="2195945" y="803189"/>
                </a:cubicBezTo>
                <a:cubicBezTo>
                  <a:pt x="2163176" y="812126"/>
                  <a:pt x="2129313" y="817161"/>
                  <a:pt x="2097091" y="827902"/>
                </a:cubicBezTo>
                <a:lnTo>
                  <a:pt x="2060021" y="840259"/>
                </a:lnTo>
                <a:lnTo>
                  <a:pt x="1602821" y="827902"/>
                </a:lnTo>
                <a:cubicBezTo>
                  <a:pt x="1573726" y="826580"/>
                  <a:pt x="1545194" y="819395"/>
                  <a:pt x="1516324" y="815546"/>
                </a:cubicBezTo>
                <a:lnTo>
                  <a:pt x="1417469" y="803189"/>
                </a:lnTo>
                <a:cubicBezTo>
                  <a:pt x="1376328" y="798618"/>
                  <a:pt x="1334933" y="796303"/>
                  <a:pt x="1293902" y="790832"/>
                </a:cubicBezTo>
                <a:cubicBezTo>
                  <a:pt x="1273084" y="788056"/>
                  <a:pt x="1252493" y="783569"/>
                  <a:pt x="1232118" y="778475"/>
                </a:cubicBezTo>
                <a:cubicBezTo>
                  <a:pt x="1219482" y="775316"/>
                  <a:pt x="1207572" y="769697"/>
                  <a:pt x="1195048" y="766119"/>
                </a:cubicBezTo>
                <a:cubicBezTo>
                  <a:pt x="1178719" y="761454"/>
                  <a:pt x="1162199" y="757446"/>
                  <a:pt x="1145621" y="753762"/>
                </a:cubicBezTo>
                <a:cubicBezTo>
                  <a:pt x="1125119" y="749206"/>
                  <a:pt x="1104100" y="746931"/>
                  <a:pt x="1083837" y="741405"/>
                </a:cubicBezTo>
                <a:cubicBezTo>
                  <a:pt x="1083811" y="741398"/>
                  <a:pt x="991174" y="710518"/>
                  <a:pt x="972626" y="704335"/>
                </a:cubicBezTo>
                <a:lnTo>
                  <a:pt x="787275" y="642551"/>
                </a:lnTo>
                <a:lnTo>
                  <a:pt x="713134" y="617838"/>
                </a:lnTo>
                <a:cubicBezTo>
                  <a:pt x="700777" y="613719"/>
                  <a:pt x="688700" y="608640"/>
                  <a:pt x="676064" y="605481"/>
                </a:cubicBezTo>
                <a:cubicBezTo>
                  <a:pt x="659588" y="601362"/>
                  <a:pt x="642538" y="599087"/>
                  <a:pt x="626637" y="593124"/>
                </a:cubicBezTo>
                <a:cubicBezTo>
                  <a:pt x="609390" y="586656"/>
                  <a:pt x="593203" y="577550"/>
                  <a:pt x="577210" y="568411"/>
                </a:cubicBezTo>
                <a:cubicBezTo>
                  <a:pt x="564316" y="561043"/>
                  <a:pt x="554045" y="548912"/>
                  <a:pt x="540140" y="543697"/>
                </a:cubicBezTo>
                <a:cubicBezTo>
                  <a:pt x="520475" y="536322"/>
                  <a:pt x="498619" y="536866"/>
                  <a:pt x="478356" y="531340"/>
                </a:cubicBezTo>
                <a:cubicBezTo>
                  <a:pt x="478330" y="531333"/>
                  <a:pt x="385693" y="500453"/>
                  <a:pt x="367145" y="494270"/>
                </a:cubicBezTo>
                <a:lnTo>
                  <a:pt x="330075" y="481913"/>
                </a:lnTo>
                <a:cubicBezTo>
                  <a:pt x="317718" y="477794"/>
                  <a:pt x="303843" y="476781"/>
                  <a:pt x="293005" y="469556"/>
                </a:cubicBezTo>
                <a:cubicBezTo>
                  <a:pt x="280648" y="461318"/>
                  <a:pt x="269505" y="450875"/>
                  <a:pt x="255934" y="444843"/>
                </a:cubicBezTo>
                <a:cubicBezTo>
                  <a:pt x="232129" y="434263"/>
                  <a:pt x="206507" y="428367"/>
                  <a:pt x="181794" y="420129"/>
                </a:cubicBezTo>
                <a:lnTo>
                  <a:pt x="144724" y="407773"/>
                </a:lnTo>
                <a:lnTo>
                  <a:pt x="70583" y="358346"/>
                </a:lnTo>
                <a:lnTo>
                  <a:pt x="33513" y="333632"/>
                </a:lnTo>
                <a:cubicBezTo>
                  <a:pt x="7130" y="254486"/>
                  <a:pt x="-20050" y="205397"/>
                  <a:pt x="21156" y="111211"/>
                </a:cubicBezTo>
                <a:cubicBezTo>
                  <a:pt x="43065" y="61132"/>
                  <a:pt x="115461" y="59832"/>
                  <a:pt x="157080" y="49427"/>
                </a:cubicBezTo>
                <a:cubicBezTo>
                  <a:pt x="169717" y="46268"/>
                  <a:pt x="181303" y="39211"/>
                  <a:pt x="194151" y="37070"/>
                </a:cubicBezTo>
                <a:cubicBezTo>
                  <a:pt x="206340" y="35039"/>
                  <a:pt x="218864" y="37070"/>
                  <a:pt x="231221" y="37070"/>
                </a:cubicBezTo>
              </a:path>
            </a:pathLst>
          </a:custGeom>
          <a:solidFill>
            <a:srgbClr val="FFFF00">
              <a:alpha val="1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676400" y="1505012"/>
            <a:ext cx="312906" cy="1704164"/>
            <a:chOff x="1676400" y="1505012"/>
            <a:chExt cx="312906" cy="1704164"/>
          </a:xfrm>
        </p:grpSpPr>
        <p:sp>
          <p:nvSpPr>
            <p:cNvPr id="28" name="TextBox 27"/>
            <p:cNvSpPr txBox="1"/>
            <p:nvPr/>
          </p:nvSpPr>
          <p:spPr>
            <a:xfrm>
              <a:off x="1676400" y="217242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Straight Arrow Connector 40"/>
            <p:cNvCxnSpPr>
              <a:stCxn id="28" idx="0"/>
            </p:cNvCxnSpPr>
            <p:nvPr/>
          </p:nvCxnSpPr>
          <p:spPr>
            <a:xfrm flipH="1" flipV="1">
              <a:off x="1826441" y="1505012"/>
              <a:ext cx="6412" cy="6674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815844" y="2541760"/>
              <a:ext cx="0" cy="66741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762000" y="298867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48722" y="55727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16642" y="3873843"/>
            <a:ext cx="5041557" cy="389979"/>
            <a:chOff x="304800" y="5638800"/>
            <a:chExt cx="4419600" cy="389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04800" y="5638800"/>
                  <a:ext cx="4419600" cy="389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FWI Resolution: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D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a14:m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2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  <a:cs typeface="Times New Roman" pitchFamily="18" charset="0"/>
                    </a:rPr>
                    <a:t>l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 (Williamson, 1991)</a:t>
                  </a:r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5638800"/>
                  <a:ext cx="4419600" cy="3899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88" t="-3125" b="-32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>
              <a:off x="2453218" y="5702643"/>
              <a:ext cx="3048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75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0649"/>
            <a:ext cx="3918427" cy="2343151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 rot="16200000">
            <a:off x="951786" y="3399710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2400" y="0"/>
            <a:ext cx="9144000" cy="7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dirty="0" err="1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Transmission+Reflection</a:t>
            </a:r>
            <a:r>
              <a:rPr lang="en-US" altLang="zh-CN" sz="3200" dirty="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Wavepaths</a:t>
            </a:r>
            <a:endParaRPr lang="en-US" altLang="zh-CN" sz="3200" dirty="0" smtClean="0">
              <a:solidFill>
                <a:srgbClr val="FFFFF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dirty="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(Woodward, 1992)</a:t>
            </a:r>
            <a:endParaRPr lang="en-US" altLang="zh-CN" sz="1400" dirty="0">
              <a:solidFill>
                <a:srgbClr val="FFFF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81125"/>
            <a:ext cx="6642000" cy="2214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8" y="3143249"/>
            <a:ext cx="3918427" cy="2343151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86125"/>
            <a:ext cx="3729257" cy="220027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Freeform 26"/>
          <p:cNvSpPr/>
          <p:nvPr/>
        </p:nvSpPr>
        <p:spPr>
          <a:xfrm>
            <a:off x="5140411" y="1352227"/>
            <a:ext cx="2533135" cy="2005783"/>
          </a:xfrm>
          <a:custGeom>
            <a:avLst/>
            <a:gdLst>
              <a:gd name="connsiteX0" fmla="*/ 2360140 w 2533135"/>
              <a:gd name="connsiteY0" fmla="*/ 49493 h 2005783"/>
              <a:gd name="connsiteX1" fmla="*/ 2273643 w 2533135"/>
              <a:gd name="connsiteY1" fmla="*/ 61849 h 2005783"/>
              <a:gd name="connsiteX2" fmla="*/ 2150075 w 2533135"/>
              <a:gd name="connsiteY2" fmla="*/ 98920 h 2005783"/>
              <a:gd name="connsiteX3" fmla="*/ 2075935 w 2533135"/>
              <a:gd name="connsiteY3" fmla="*/ 123633 h 2005783"/>
              <a:gd name="connsiteX4" fmla="*/ 2038865 w 2533135"/>
              <a:gd name="connsiteY4" fmla="*/ 135990 h 2005783"/>
              <a:gd name="connsiteX5" fmla="*/ 1964724 w 2533135"/>
              <a:gd name="connsiteY5" fmla="*/ 185417 h 2005783"/>
              <a:gd name="connsiteX6" fmla="*/ 1890584 w 2533135"/>
              <a:gd name="connsiteY6" fmla="*/ 234844 h 2005783"/>
              <a:gd name="connsiteX7" fmla="*/ 1865870 w 2533135"/>
              <a:gd name="connsiteY7" fmla="*/ 271914 h 2005783"/>
              <a:gd name="connsiteX8" fmla="*/ 1754659 w 2533135"/>
              <a:gd name="connsiteY8" fmla="*/ 346055 h 2005783"/>
              <a:gd name="connsiteX9" fmla="*/ 1717589 w 2533135"/>
              <a:gd name="connsiteY9" fmla="*/ 370768 h 2005783"/>
              <a:gd name="connsiteX10" fmla="*/ 1680519 w 2533135"/>
              <a:gd name="connsiteY10" fmla="*/ 395482 h 2005783"/>
              <a:gd name="connsiteX11" fmla="*/ 1618735 w 2533135"/>
              <a:gd name="connsiteY11" fmla="*/ 457266 h 2005783"/>
              <a:gd name="connsiteX12" fmla="*/ 1544594 w 2533135"/>
              <a:gd name="connsiteY12" fmla="*/ 531406 h 2005783"/>
              <a:gd name="connsiteX13" fmla="*/ 1470454 w 2533135"/>
              <a:gd name="connsiteY13" fmla="*/ 580833 h 2005783"/>
              <a:gd name="connsiteX14" fmla="*/ 1433384 w 2533135"/>
              <a:gd name="connsiteY14" fmla="*/ 617903 h 2005783"/>
              <a:gd name="connsiteX15" fmla="*/ 1408670 w 2533135"/>
              <a:gd name="connsiteY15" fmla="*/ 654974 h 2005783"/>
              <a:gd name="connsiteX16" fmla="*/ 1371600 w 2533135"/>
              <a:gd name="connsiteY16" fmla="*/ 679687 h 2005783"/>
              <a:gd name="connsiteX17" fmla="*/ 1309816 w 2533135"/>
              <a:gd name="connsiteY17" fmla="*/ 753828 h 2005783"/>
              <a:gd name="connsiteX18" fmla="*/ 1272746 w 2533135"/>
              <a:gd name="connsiteY18" fmla="*/ 790898 h 2005783"/>
              <a:gd name="connsiteX19" fmla="*/ 1223319 w 2533135"/>
              <a:gd name="connsiteY19" fmla="*/ 865039 h 2005783"/>
              <a:gd name="connsiteX20" fmla="*/ 1198605 w 2533135"/>
              <a:gd name="connsiteY20" fmla="*/ 902109 h 2005783"/>
              <a:gd name="connsiteX21" fmla="*/ 1112108 w 2533135"/>
              <a:gd name="connsiteY21" fmla="*/ 963893 h 2005783"/>
              <a:gd name="connsiteX22" fmla="*/ 1050324 w 2533135"/>
              <a:gd name="connsiteY22" fmla="*/ 1025676 h 2005783"/>
              <a:gd name="connsiteX23" fmla="*/ 976184 w 2533135"/>
              <a:gd name="connsiteY23" fmla="*/ 1087460 h 2005783"/>
              <a:gd name="connsiteX24" fmla="*/ 926757 w 2533135"/>
              <a:gd name="connsiteY24" fmla="*/ 1161601 h 2005783"/>
              <a:gd name="connsiteX25" fmla="*/ 815546 w 2533135"/>
              <a:gd name="connsiteY25" fmla="*/ 1235741 h 2005783"/>
              <a:gd name="connsiteX26" fmla="*/ 741405 w 2533135"/>
              <a:gd name="connsiteY26" fmla="*/ 1285168 h 2005783"/>
              <a:gd name="connsiteX27" fmla="*/ 704335 w 2533135"/>
              <a:gd name="connsiteY27" fmla="*/ 1297525 h 2005783"/>
              <a:gd name="connsiteX28" fmla="*/ 679621 w 2533135"/>
              <a:gd name="connsiteY28" fmla="*/ 1334595 h 2005783"/>
              <a:gd name="connsiteX29" fmla="*/ 605481 w 2533135"/>
              <a:gd name="connsiteY29" fmla="*/ 1371666 h 2005783"/>
              <a:gd name="connsiteX30" fmla="*/ 506627 w 2533135"/>
              <a:gd name="connsiteY30" fmla="*/ 1433449 h 2005783"/>
              <a:gd name="connsiteX31" fmla="*/ 469557 w 2533135"/>
              <a:gd name="connsiteY31" fmla="*/ 1445806 h 2005783"/>
              <a:gd name="connsiteX32" fmla="*/ 395416 w 2533135"/>
              <a:gd name="connsiteY32" fmla="*/ 1495233 h 2005783"/>
              <a:gd name="connsiteX33" fmla="*/ 321275 w 2533135"/>
              <a:gd name="connsiteY33" fmla="*/ 1532303 h 2005783"/>
              <a:gd name="connsiteX34" fmla="*/ 308919 w 2533135"/>
              <a:gd name="connsiteY34" fmla="*/ 1569374 h 2005783"/>
              <a:gd name="connsiteX35" fmla="*/ 234778 w 2533135"/>
              <a:gd name="connsiteY35" fmla="*/ 1618801 h 2005783"/>
              <a:gd name="connsiteX36" fmla="*/ 172994 w 2533135"/>
              <a:gd name="connsiteY36" fmla="*/ 1680584 h 2005783"/>
              <a:gd name="connsiteX37" fmla="*/ 111211 w 2533135"/>
              <a:gd name="connsiteY37" fmla="*/ 1730012 h 2005783"/>
              <a:gd name="connsiteX38" fmla="*/ 86497 w 2533135"/>
              <a:gd name="connsiteY38" fmla="*/ 1767082 h 2005783"/>
              <a:gd name="connsiteX39" fmla="*/ 49427 w 2533135"/>
              <a:gd name="connsiteY39" fmla="*/ 1791795 h 2005783"/>
              <a:gd name="connsiteX40" fmla="*/ 24713 w 2533135"/>
              <a:gd name="connsiteY40" fmla="*/ 1865936 h 2005783"/>
              <a:gd name="connsiteX41" fmla="*/ 0 w 2533135"/>
              <a:gd name="connsiteY41" fmla="*/ 1903006 h 2005783"/>
              <a:gd name="connsiteX42" fmla="*/ 383059 w 2533135"/>
              <a:gd name="connsiteY42" fmla="*/ 1927720 h 2005783"/>
              <a:gd name="connsiteX43" fmla="*/ 630194 w 2533135"/>
              <a:gd name="connsiteY43" fmla="*/ 1940076 h 2005783"/>
              <a:gd name="connsiteX44" fmla="*/ 679621 w 2533135"/>
              <a:gd name="connsiteY44" fmla="*/ 1952433 h 2005783"/>
              <a:gd name="connsiteX45" fmla="*/ 988540 w 2533135"/>
              <a:gd name="connsiteY45" fmla="*/ 1977147 h 2005783"/>
              <a:gd name="connsiteX46" fmla="*/ 1346886 w 2533135"/>
              <a:gd name="connsiteY46" fmla="*/ 1989503 h 2005783"/>
              <a:gd name="connsiteX47" fmla="*/ 1421027 w 2533135"/>
              <a:gd name="connsiteY47" fmla="*/ 1964790 h 2005783"/>
              <a:gd name="connsiteX48" fmla="*/ 1495167 w 2533135"/>
              <a:gd name="connsiteY48" fmla="*/ 1915363 h 2005783"/>
              <a:gd name="connsiteX49" fmla="*/ 1519881 w 2533135"/>
              <a:gd name="connsiteY49" fmla="*/ 1878293 h 2005783"/>
              <a:gd name="connsiteX50" fmla="*/ 1556951 w 2533135"/>
              <a:gd name="connsiteY50" fmla="*/ 1841222 h 2005783"/>
              <a:gd name="connsiteX51" fmla="*/ 1606378 w 2533135"/>
              <a:gd name="connsiteY51" fmla="*/ 1779439 h 2005783"/>
              <a:gd name="connsiteX52" fmla="*/ 1692875 w 2533135"/>
              <a:gd name="connsiteY52" fmla="*/ 1680584 h 2005783"/>
              <a:gd name="connsiteX53" fmla="*/ 1742303 w 2533135"/>
              <a:gd name="connsiteY53" fmla="*/ 1606444 h 2005783"/>
              <a:gd name="connsiteX54" fmla="*/ 1779373 w 2533135"/>
              <a:gd name="connsiteY54" fmla="*/ 1519947 h 2005783"/>
              <a:gd name="connsiteX55" fmla="*/ 1828800 w 2533135"/>
              <a:gd name="connsiteY55" fmla="*/ 1445806 h 2005783"/>
              <a:gd name="connsiteX56" fmla="*/ 1853513 w 2533135"/>
              <a:gd name="connsiteY56" fmla="*/ 1408736 h 2005783"/>
              <a:gd name="connsiteX57" fmla="*/ 1878227 w 2533135"/>
              <a:gd name="connsiteY57" fmla="*/ 1371666 h 2005783"/>
              <a:gd name="connsiteX58" fmla="*/ 1940011 w 2533135"/>
              <a:gd name="connsiteY58" fmla="*/ 1248098 h 2005783"/>
              <a:gd name="connsiteX59" fmla="*/ 1989438 w 2533135"/>
              <a:gd name="connsiteY59" fmla="*/ 1161601 h 2005783"/>
              <a:gd name="connsiteX60" fmla="*/ 2001794 w 2533135"/>
              <a:gd name="connsiteY60" fmla="*/ 1124530 h 2005783"/>
              <a:gd name="connsiteX61" fmla="*/ 2088292 w 2533135"/>
              <a:gd name="connsiteY61" fmla="*/ 1013320 h 2005783"/>
              <a:gd name="connsiteX62" fmla="*/ 2137719 w 2533135"/>
              <a:gd name="connsiteY62" fmla="*/ 926822 h 2005783"/>
              <a:gd name="connsiteX63" fmla="*/ 2187146 w 2533135"/>
              <a:gd name="connsiteY63" fmla="*/ 865039 h 2005783"/>
              <a:gd name="connsiteX64" fmla="*/ 2248930 w 2533135"/>
              <a:gd name="connsiteY64" fmla="*/ 766184 h 2005783"/>
              <a:gd name="connsiteX65" fmla="*/ 2273643 w 2533135"/>
              <a:gd name="connsiteY65" fmla="*/ 716757 h 2005783"/>
              <a:gd name="connsiteX66" fmla="*/ 2310713 w 2533135"/>
              <a:gd name="connsiteY66" fmla="*/ 679687 h 2005783"/>
              <a:gd name="connsiteX67" fmla="*/ 2360140 w 2533135"/>
              <a:gd name="connsiteY67" fmla="*/ 593190 h 2005783"/>
              <a:gd name="connsiteX68" fmla="*/ 2471351 w 2533135"/>
              <a:gd name="connsiteY68" fmla="*/ 444909 h 2005783"/>
              <a:gd name="connsiteX69" fmla="*/ 2483708 w 2533135"/>
              <a:gd name="connsiteY69" fmla="*/ 407839 h 2005783"/>
              <a:gd name="connsiteX70" fmla="*/ 2508421 w 2533135"/>
              <a:gd name="connsiteY70" fmla="*/ 308984 h 2005783"/>
              <a:gd name="connsiteX71" fmla="*/ 2533135 w 2533135"/>
              <a:gd name="connsiteY71" fmla="*/ 234844 h 2005783"/>
              <a:gd name="connsiteX72" fmla="*/ 2520778 w 2533135"/>
              <a:gd name="connsiteY72" fmla="*/ 185417 h 2005783"/>
              <a:gd name="connsiteX73" fmla="*/ 2446638 w 2533135"/>
              <a:gd name="connsiteY73" fmla="*/ 135990 h 2005783"/>
              <a:gd name="connsiteX74" fmla="*/ 2409567 w 2533135"/>
              <a:gd name="connsiteY74" fmla="*/ 61849 h 2005783"/>
              <a:gd name="connsiteX75" fmla="*/ 2372497 w 2533135"/>
              <a:gd name="connsiteY75" fmla="*/ 24779 h 2005783"/>
              <a:gd name="connsiteX76" fmla="*/ 2273643 w 2533135"/>
              <a:gd name="connsiteY76" fmla="*/ 66 h 20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33135" h="2005783">
                <a:moveTo>
                  <a:pt x="2360140" y="49493"/>
                </a:moveTo>
                <a:cubicBezTo>
                  <a:pt x="2331308" y="53612"/>
                  <a:pt x="2302298" y="56639"/>
                  <a:pt x="2273643" y="61849"/>
                </a:cubicBezTo>
                <a:cubicBezTo>
                  <a:pt x="2232559" y="69319"/>
                  <a:pt x="2188762" y="86024"/>
                  <a:pt x="2150075" y="98920"/>
                </a:cubicBezTo>
                <a:lnTo>
                  <a:pt x="2075935" y="123633"/>
                </a:lnTo>
                <a:lnTo>
                  <a:pt x="2038865" y="135990"/>
                </a:lnTo>
                <a:cubicBezTo>
                  <a:pt x="1920600" y="254252"/>
                  <a:pt x="2072025" y="113882"/>
                  <a:pt x="1964724" y="185417"/>
                </a:cubicBezTo>
                <a:cubicBezTo>
                  <a:pt x="1872164" y="247124"/>
                  <a:pt x="1978727" y="205462"/>
                  <a:pt x="1890584" y="234844"/>
                </a:cubicBezTo>
                <a:cubicBezTo>
                  <a:pt x="1882346" y="247201"/>
                  <a:pt x="1877047" y="262135"/>
                  <a:pt x="1865870" y="271914"/>
                </a:cubicBezTo>
                <a:cubicBezTo>
                  <a:pt x="1865869" y="271915"/>
                  <a:pt x="1773194" y="333698"/>
                  <a:pt x="1754659" y="346055"/>
                </a:cubicBezTo>
                <a:lnTo>
                  <a:pt x="1717589" y="370768"/>
                </a:lnTo>
                <a:lnTo>
                  <a:pt x="1680519" y="395482"/>
                </a:lnTo>
                <a:cubicBezTo>
                  <a:pt x="1629594" y="471867"/>
                  <a:pt x="1686135" y="397355"/>
                  <a:pt x="1618735" y="457266"/>
                </a:cubicBezTo>
                <a:cubicBezTo>
                  <a:pt x="1592613" y="480486"/>
                  <a:pt x="1573674" y="512019"/>
                  <a:pt x="1544594" y="531406"/>
                </a:cubicBezTo>
                <a:cubicBezTo>
                  <a:pt x="1519881" y="547882"/>
                  <a:pt x="1491456" y="559831"/>
                  <a:pt x="1470454" y="580833"/>
                </a:cubicBezTo>
                <a:cubicBezTo>
                  <a:pt x="1458097" y="593190"/>
                  <a:pt x="1444571" y="604478"/>
                  <a:pt x="1433384" y="617903"/>
                </a:cubicBezTo>
                <a:cubicBezTo>
                  <a:pt x="1423876" y="629312"/>
                  <a:pt x="1419171" y="644473"/>
                  <a:pt x="1408670" y="654974"/>
                </a:cubicBezTo>
                <a:cubicBezTo>
                  <a:pt x="1398169" y="665475"/>
                  <a:pt x="1383009" y="670180"/>
                  <a:pt x="1371600" y="679687"/>
                </a:cubicBezTo>
                <a:cubicBezTo>
                  <a:pt x="1312528" y="728913"/>
                  <a:pt x="1353997" y="700811"/>
                  <a:pt x="1309816" y="753828"/>
                </a:cubicBezTo>
                <a:cubicBezTo>
                  <a:pt x="1298629" y="767253"/>
                  <a:pt x="1283475" y="777104"/>
                  <a:pt x="1272746" y="790898"/>
                </a:cubicBezTo>
                <a:cubicBezTo>
                  <a:pt x="1254511" y="814343"/>
                  <a:pt x="1239795" y="840325"/>
                  <a:pt x="1223319" y="865039"/>
                </a:cubicBezTo>
                <a:cubicBezTo>
                  <a:pt x="1215081" y="877396"/>
                  <a:pt x="1210962" y="893871"/>
                  <a:pt x="1198605" y="902109"/>
                </a:cubicBezTo>
                <a:cubicBezTo>
                  <a:pt x="1177553" y="916144"/>
                  <a:pt x="1127439" y="948562"/>
                  <a:pt x="1112108" y="963893"/>
                </a:cubicBezTo>
                <a:cubicBezTo>
                  <a:pt x="1029734" y="1046267"/>
                  <a:pt x="1149173" y="959778"/>
                  <a:pt x="1050324" y="1025676"/>
                </a:cubicBezTo>
                <a:cubicBezTo>
                  <a:pt x="964839" y="1153908"/>
                  <a:pt x="1101598" y="962046"/>
                  <a:pt x="976184" y="1087460"/>
                </a:cubicBezTo>
                <a:cubicBezTo>
                  <a:pt x="955181" y="1108463"/>
                  <a:pt x="951471" y="1145125"/>
                  <a:pt x="926757" y="1161601"/>
                </a:cubicBezTo>
                <a:lnTo>
                  <a:pt x="815546" y="1235741"/>
                </a:lnTo>
                <a:lnTo>
                  <a:pt x="741405" y="1285168"/>
                </a:lnTo>
                <a:lnTo>
                  <a:pt x="704335" y="1297525"/>
                </a:lnTo>
                <a:cubicBezTo>
                  <a:pt x="696097" y="1309882"/>
                  <a:pt x="690122" y="1324094"/>
                  <a:pt x="679621" y="1334595"/>
                </a:cubicBezTo>
                <a:cubicBezTo>
                  <a:pt x="655666" y="1358550"/>
                  <a:pt x="635632" y="1361615"/>
                  <a:pt x="605481" y="1371666"/>
                </a:cubicBezTo>
                <a:cubicBezTo>
                  <a:pt x="566317" y="1430411"/>
                  <a:pt x="594856" y="1404039"/>
                  <a:pt x="506627" y="1433449"/>
                </a:cubicBezTo>
                <a:lnTo>
                  <a:pt x="469557" y="1445806"/>
                </a:lnTo>
                <a:cubicBezTo>
                  <a:pt x="399281" y="1516081"/>
                  <a:pt x="466949" y="1459465"/>
                  <a:pt x="395416" y="1495233"/>
                </a:cubicBezTo>
                <a:cubicBezTo>
                  <a:pt x="299611" y="1543137"/>
                  <a:pt x="414444" y="1501249"/>
                  <a:pt x="321275" y="1532303"/>
                </a:cubicBezTo>
                <a:cubicBezTo>
                  <a:pt x="317156" y="1544660"/>
                  <a:pt x="318129" y="1560164"/>
                  <a:pt x="308919" y="1569374"/>
                </a:cubicBezTo>
                <a:cubicBezTo>
                  <a:pt x="287917" y="1590377"/>
                  <a:pt x="234778" y="1618801"/>
                  <a:pt x="234778" y="1618801"/>
                </a:cubicBezTo>
                <a:cubicBezTo>
                  <a:pt x="168875" y="1717657"/>
                  <a:pt x="255375" y="1598203"/>
                  <a:pt x="172994" y="1680584"/>
                </a:cubicBezTo>
                <a:cubicBezTo>
                  <a:pt x="117100" y="1736478"/>
                  <a:pt x="183381" y="1705955"/>
                  <a:pt x="111211" y="1730012"/>
                </a:cubicBezTo>
                <a:cubicBezTo>
                  <a:pt x="102973" y="1742369"/>
                  <a:pt x="96998" y="1756581"/>
                  <a:pt x="86497" y="1767082"/>
                </a:cubicBezTo>
                <a:cubicBezTo>
                  <a:pt x="75996" y="1777583"/>
                  <a:pt x="57298" y="1779202"/>
                  <a:pt x="49427" y="1791795"/>
                </a:cubicBezTo>
                <a:cubicBezTo>
                  <a:pt x="35620" y="1813886"/>
                  <a:pt x="32951" y="1841222"/>
                  <a:pt x="24713" y="1865936"/>
                </a:cubicBezTo>
                <a:cubicBezTo>
                  <a:pt x="20017" y="1880025"/>
                  <a:pt x="8238" y="1890649"/>
                  <a:pt x="0" y="1903006"/>
                </a:cubicBezTo>
                <a:cubicBezTo>
                  <a:pt x="147377" y="1952133"/>
                  <a:pt x="16729" y="1912457"/>
                  <a:pt x="383059" y="1927720"/>
                </a:cubicBezTo>
                <a:lnTo>
                  <a:pt x="630194" y="1940076"/>
                </a:lnTo>
                <a:cubicBezTo>
                  <a:pt x="646670" y="1944195"/>
                  <a:pt x="662728" y="1950685"/>
                  <a:pt x="679621" y="1952433"/>
                </a:cubicBezTo>
                <a:cubicBezTo>
                  <a:pt x="782375" y="1963063"/>
                  <a:pt x="988540" y="1977147"/>
                  <a:pt x="988540" y="1977147"/>
                </a:cubicBezTo>
                <a:cubicBezTo>
                  <a:pt x="1171404" y="2022862"/>
                  <a:pt x="1053467" y="2003476"/>
                  <a:pt x="1346886" y="1989503"/>
                </a:cubicBezTo>
                <a:cubicBezTo>
                  <a:pt x="1371600" y="1981265"/>
                  <a:pt x="1399352" y="1979240"/>
                  <a:pt x="1421027" y="1964790"/>
                </a:cubicBezTo>
                <a:lnTo>
                  <a:pt x="1495167" y="1915363"/>
                </a:lnTo>
                <a:cubicBezTo>
                  <a:pt x="1503405" y="1903006"/>
                  <a:pt x="1510374" y="1889702"/>
                  <a:pt x="1519881" y="1878293"/>
                </a:cubicBezTo>
                <a:cubicBezTo>
                  <a:pt x="1531068" y="1864868"/>
                  <a:pt x="1547258" y="1855762"/>
                  <a:pt x="1556951" y="1841222"/>
                </a:cubicBezTo>
                <a:cubicBezTo>
                  <a:pt x="1604698" y="1769601"/>
                  <a:pt x="1523475" y="1834707"/>
                  <a:pt x="1606378" y="1779439"/>
                </a:cubicBezTo>
                <a:cubicBezTo>
                  <a:pt x="1664043" y="1692941"/>
                  <a:pt x="1631092" y="1721774"/>
                  <a:pt x="1692875" y="1680584"/>
                </a:cubicBezTo>
                <a:cubicBezTo>
                  <a:pt x="1719383" y="1601062"/>
                  <a:pt x="1684450" y="1687437"/>
                  <a:pt x="1742303" y="1606444"/>
                </a:cubicBezTo>
                <a:cubicBezTo>
                  <a:pt x="1804165" y="1519838"/>
                  <a:pt x="1739041" y="1592544"/>
                  <a:pt x="1779373" y="1519947"/>
                </a:cubicBezTo>
                <a:cubicBezTo>
                  <a:pt x="1793798" y="1493983"/>
                  <a:pt x="1812324" y="1470520"/>
                  <a:pt x="1828800" y="1445806"/>
                </a:cubicBezTo>
                <a:lnTo>
                  <a:pt x="1853513" y="1408736"/>
                </a:lnTo>
                <a:lnTo>
                  <a:pt x="1878227" y="1371666"/>
                </a:lnTo>
                <a:cubicBezTo>
                  <a:pt x="1906201" y="1259773"/>
                  <a:pt x="1866450" y="1395223"/>
                  <a:pt x="1940011" y="1248098"/>
                </a:cubicBezTo>
                <a:cubicBezTo>
                  <a:pt x="1971365" y="1185388"/>
                  <a:pt x="1954506" y="1213997"/>
                  <a:pt x="1989438" y="1161601"/>
                </a:cubicBezTo>
                <a:cubicBezTo>
                  <a:pt x="1993557" y="1149244"/>
                  <a:pt x="1995468" y="1135916"/>
                  <a:pt x="2001794" y="1124530"/>
                </a:cubicBezTo>
                <a:cubicBezTo>
                  <a:pt x="2038743" y="1058021"/>
                  <a:pt x="2043263" y="1058348"/>
                  <a:pt x="2088292" y="1013320"/>
                </a:cubicBezTo>
                <a:cubicBezTo>
                  <a:pt x="2116622" y="928324"/>
                  <a:pt x="2077873" y="1031553"/>
                  <a:pt x="2137719" y="926822"/>
                </a:cubicBezTo>
                <a:cubicBezTo>
                  <a:pt x="2174449" y="862545"/>
                  <a:pt x="2116801" y="911934"/>
                  <a:pt x="2187146" y="865039"/>
                </a:cubicBezTo>
                <a:cubicBezTo>
                  <a:pt x="2212889" y="826424"/>
                  <a:pt x="2224098" y="810882"/>
                  <a:pt x="2248930" y="766184"/>
                </a:cubicBezTo>
                <a:cubicBezTo>
                  <a:pt x="2257876" y="750082"/>
                  <a:pt x="2262936" y="731746"/>
                  <a:pt x="2273643" y="716757"/>
                </a:cubicBezTo>
                <a:cubicBezTo>
                  <a:pt x="2283800" y="702537"/>
                  <a:pt x="2300556" y="693907"/>
                  <a:pt x="2310713" y="679687"/>
                </a:cubicBezTo>
                <a:cubicBezTo>
                  <a:pt x="2425446" y="519062"/>
                  <a:pt x="2257989" y="724527"/>
                  <a:pt x="2360140" y="593190"/>
                </a:cubicBezTo>
                <a:cubicBezTo>
                  <a:pt x="2381224" y="566081"/>
                  <a:pt x="2459212" y="481325"/>
                  <a:pt x="2471351" y="444909"/>
                </a:cubicBezTo>
                <a:cubicBezTo>
                  <a:pt x="2475470" y="432552"/>
                  <a:pt x="2480281" y="420405"/>
                  <a:pt x="2483708" y="407839"/>
                </a:cubicBezTo>
                <a:cubicBezTo>
                  <a:pt x="2492645" y="375070"/>
                  <a:pt x="2497680" y="341207"/>
                  <a:pt x="2508421" y="308984"/>
                </a:cubicBezTo>
                <a:lnTo>
                  <a:pt x="2533135" y="234844"/>
                </a:lnTo>
                <a:cubicBezTo>
                  <a:pt x="2529016" y="218368"/>
                  <a:pt x="2531961" y="198198"/>
                  <a:pt x="2520778" y="185417"/>
                </a:cubicBezTo>
                <a:cubicBezTo>
                  <a:pt x="2501219" y="163064"/>
                  <a:pt x="2446638" y="135990"/>
                  <a:pt x="2446638" y="135990"/>
                </a:cubicBezTo>
                <a:cubicBezTo>
                  <a:pt x="2434253" y="98837"/>
                  <a:pt x="2436183" y="93788"/>
                  <a:pt x="2409567" y="61849"/>
                </a:cubicBezTo>
                <a:cubicBezTo>
                  <a:pt x="2398380" y="48424"/>
                  <a:pt x="2387773" y="33266"/>
                  <a:pt x="2372497" y="24779"/>
                </a:cubicBezTo>
                <a:cubicBezTo>
                  <a:pt x="2323324" y="-2539"/>
                  <a:pt x="2314040" y="66"/>
                  <a:pt x="2273643" y="66"/>
                </a:cubicBezTo>
              </a:path>
            </a:pathLst>
          </a:cu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100447" y="1318055"/>
            <a:ext cx="242953" cy="4015945"/>
            <a:chOff x="4024247" y="1013255"/>
            <a:chExt cx="242953" cy="401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4090368" y="1013255"/>
              <a:ext cx="24432" cy="3863545"/>
              <a:chOff x="4015946" y="1013255"/>
              <a:chExt cx="24432" cy="386354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4015946" y="1013255"/>
                <a:ext cx="14135" cy="195854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026243" y="2918255"/>
                <a:ext cx="14135" cy="195854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5-Point Star 35"/>
            <p:cNvSpPr/>
            <p:nvPr/>
          </p:nvSpPr>
          <p:spPr>
            <a:xfrm>
              <a:off x="4024247" y="4701427"/>
              <a:ext cx="242953" cy="327773"/>
            </a:xfrm>
            <a:prstGeom prst="star5">
              <a:avLst/>
            </a:prstGeom>
            <a:solidFill>
              <a:srgbClr val="FF0000">
                <a:alpha val="24000"/>
              </a:srgbClr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 38"/>
          <p:cNvSpPr/>
          <p:nvPr/>
        </p:nvSpPr>
        <p:spPr>
          <a:xfrm flipH="1" flipV="1">
            <a:off x="4032422" y="3255392"/>
            <a:ext cx="2444578" cy="2231008"/>
          </a:xfrm>
          <a:custGeom>
            <a:avLst/>
            <a:gdLst>
              <a:gd name="connsiteX0" fmla="*/ 2360140 w 2533135"/>
              <a:gd name="connsiteY0" fmla="*/ 49493 h 2005783"/>
              <a:gd name="connsiteX1" fmla="*/ 2273643 w 2533135"/>
              <a:gd name="connsiteY1" fmla="*/ 61849 h 2005783"/>
              <a:gd name="connsiteX2" fmla="*/ 2150075 w 2533135"/>
              <a:gd name="connsiteY2" fmla="*/ 98920 h 2005783"/>
              <a:gd name="connsiteX3" fmla="*/ 2075935 w 2533135"/>
              <a:gd name="connsiteY3" fmla="*/ 123633 h 2005783"/>
              <a:gd name="connsiteX4" fmla="*/ 2038865 w 2533135"/>
              <a:gd name="connsiteY4" fmla="*/ 135990 h 2005783"/>
              <a:gd name="connsiteX5" fmla="*/ 1964724 w 2533135"/>
              <a:gd name="connsiteY5" fmla="*/ 185417 h 2005783"/>
              <a:gd name="connsiteX6" fmla="*/ 1890584 w 2533135"/>
              <a:gd name="connsiteY6" fmla="*/ 234844 h 2005783"/>
              <a:gd name="connsiteX7" fmla="*/ 1865870 w 2533135"/>
              <a:gd name="connsiteY7" fmla="*/ 271914 h 2005783"/>
              <a:gd name="connsiteX8" fmla="*/ 1754659 w 2533135"/>
              <a:gd name="connsiteY8" fmla="*/ 346055 h 2005783"/>
              <a:gd name="connsiteX9" fmla="*/ 1717589 w 2533135"/>
              <a:gd name="connsiteY9" fmla="*/ 370768 h 2005783"/>
              <a:gd name="connsiteX10" fmla="*/ 1680519 w 2533135"/>
              <a:gd name="connsiteY10" fmla="*/ 395482 h 2005783"/>
              <a:gd name="connsiteX11" fmla="*/ 1618735 w 2533135"/>
              <a:gd name="connsiteY11" fmla="*/ 457266 h 2005783"/>
              <a:gd name="connsiteX12" fmla="*/ 1544594 w 2533135"/>
              <a:gd name="connsiteY12" fmla="*/ 531406 h 2005783"/>
              <a:gd name="connsiteX13" fmla="*/ 1470454 w 2533135"/>
              <a:gd name="connsiteY13" fmla="*/ 580833 h 2005783"/>
              <a:gd name="connsiteX14" fmla="*/ 1433384 w 2533135"/>
              <a:gd name="connsiteY14" fmla="*/ 617903 h 2005783"/>
              <a:gd name="connsiteX15" fmla="*/ 1408670 w 2533135"/>
              <a:gd name="connsiteY15" fmla="*/ 654974 h 2005783"/>
              <a:gd name="connsiteX16" fmla="*/ 1371600 w 2533135"/>
              <a:gd name="connsiteY16" fmla="*/ 679687 h 2005783"/>
              <a:gd name="connsiteX17" fmla="*/ 1309816 w 2533135"/>
              <a:gd name="connsiteY17" fmla="*/ 753828 h 2005783"/>
              <a:gd name="connsiteX18" fmla="*/ 1272746 w 2533135"/>
              <a:gd name="connsiteY18" fmla="*/ 790898 h 2005783"/>
              <a:gd name="connsiteX19" fmla="*/ 1223319 w 2533135"/>
              <a:gd name="connsiteY19" fmla="*/ 865039 h 2005783"/>
              <a:gd name="connsiteX20" fmla="*/ 1198605 w 2533135"/>
              <a:gd name="connsiteY20" fmla="*/ 902109 h 2005783"/>
              <a:gd name="connsiteX21" fmla="*/ 1112108 w 2533135"/>
              <a:gd name="connsiteY21" fmla="*/ 963893 h 2005783"/>
              <a:gd name="connsiteX22" fmla="*/ 1050324 w 2533135"/>
              <a:gd name="connsiteY22" fmla="*/ 1025676 h 2005783"/>
              <a:gd name="connsiteX23" fmla="*/ 976184 w 2533135"/>
              <a:gd name="connsiteY23" fmla="*/ 1087460 h 2005783"/>
              <a:gd name="connsiteX24" fmla="*/ 926757 w 2533135"/>
              <a:gd name="connsiteY24" fmla="*/ 1161601 h 2005783"/>
              <a:gd name="connsiteX25" fmla="*/ 815546 w 2533135"/>
              <a:gd name="connsiteY25" fmla="*/ 1235741 h 2005783"/>
              <a:gd name="connsiteX26" fmla="*/ 741405 w 2533135"/>
              <a:gd name="connsiteY26" fmla="*/ 1285168 h 2005783"/>
              <a:gd name="connsiteX27" fmla="*/ 704335 w 2533135"/>
              <a:gd name="connsiteY27" fmla="*/ 1297525 h 2005783"/>
              <a:gd name="connsiteX28" fmla="*/ 679621 w 2533135"/>
              <a:gd name="connsiteY28" fmla="*/ 1334595 h 2005783"/>
              <a:gd name="connsiteX29" fmla="*/ 605481 w 2533135"/>
              <a:gd name="connsiteY29" fmla="*/ 1371666 h 2005783"/>
              <a:gd name="connsiteX30" fmla="*/ 506627 w 2533135"/>
              <a:gd name="connsiteY30" fmla="*/ 1433449 h 2005783"/>
              <a:gd name="connsiteX31" fmla="*/ 469557 w 2533135"/>
              <a:gd name="connsiteY31" fmla="*/ 1445806 h 2005783"/>
              <a:gd name="connsiteX32" fmla="*/ 395416 w 2533135"/>
              <a:gd name="connsiteY32" fmla="*/ 1495233 h 2005783"/>
              <a:gd name="connsiteX33" fmla="*/ 321275 w 2533135"/>
              <a:gd name="connsiteY33" fmla="*/ 1532303 h 2005783"/>
              <a:gd name="connsiteX34" fmla="*/ 308919 w 2533135"/>
              <a:gd name="connsiteY34" fmla="*/ 1569374 h 2005783"/>
              <a:gd name="connsiteX35" fmla="*/ 234778 w 2533135"/>
              <a:gd name="connsiteY35" fmla="*/ 1618801 h 2005783"/>
              <a:gd name="connsiteX36" fmla="*/ 172994 w 2533135"/>
              <a:gd name="connsiteY36" fmla="*/ 1680584 h 2005783"/>
              <a:gd name="connsiteX37" fmla="*/ 111211 w 2533135"/>
              <a:gd name="connsiteY37" fmla="*/ 1730012 h 2005783"/>
              <a:gd name="connsiteX38" fmla="*/ 86497 w 2533135"/>
              <a:gd name="connsiteY38" fmla="*/ 1767082 h 2005783"/>
              <a:gd name="connsiteX39" fmla="*/ 49427 w 2533135"/>
              <a:gd name="connsiteY39" fmla="*/ 1791795 h 2005783"/>
              <a:gd name="connsiteX40" fmla="*/ 24713 w 2533135"/>
              <a:gd name="connsiteY40" fmla="*/ 1865936 h 2005783"/>
              <a:gd name="connsiteX41" fmla="*/ 0 w 2533135"/>
              <a:gd name="connsiteY41" fmla="*/ 1903006 h 2005783"/>
              <a:gd name="connsiteX42" fmla="*/ 383059 w 2533135"/>
              <a:gd name="connsiteY42" fmla="*/ 1927720 h 2005783"/>
              <a:gd name="connsiteX43" fmla="*/ 630194 w 2533135"/>
              <a:gd name="connsiteY43" fmla="*/ 1940076 h 2005783"/>
              <a:gd name="connsiteX44" fmla="*/ 679621 w 2533135"/>
              <a:gd name="connsiteY44" fmla="*/ 1952433 h 2005783"/>
              <a:gd name="connsiteX45" fmla="*/ 988540 w 2533135"/>
              <a:gd name="connsiteY45" fmla="*/ 1977147 h 2005783"/>
              <a:gd name="connsiteX46" fmla="*/ 1346886 w 2533135"/>
              <a:gd name="connsiteY46" fmla="*/ 1989503 h 2005783"/>
              <a:gd name="connsiteX47" fmla="*/ 1421027 w 2533135"/>
              <a:gd name="connsiteY47" fmla="*/ 1964790 h 2005783"/>
              <a:gd name="connsiteX48" fmla="*/ 1495167 w 2533135"/>
              <a:gd name="connsiteY48" fmla="*/ 1915363 h 2005783"/>
              <a:gd name="connsiteX49" fmla="*/ 1519881 w 2533135"/>
              <a:gd name="connsiteY49" fmla="*/ 1878293 h 2005783"/>
              <a:gd name="connsiteX50" fmla="*/ 1556951 w 2533135"/>
              <a:gd name="connsiteY50" fmla="*/ 1841222 h 2005783"/>
              <a:gd name="connsiteX51" fmla="*/ 1606378 w 2533135"/>
              <a:gd name="connsiteY51" fmla="*/ 1779439 h 2005783"/>
              <a:gd name="connsiteX52" fmla="*/ 1692875 w 2533135"/>
              <a:gd name="connsiteY52" fmla="*/ 1680584 h 2005783"/>
              <a:gd name="connsiteX53" fmla="*/ 1742303 w 2533135"/>
              <a:gd name="connsiteY53" fmla="*/ 1606444 h 2005783"/>
              <a:gd name="connsiteX54" fmla="*/ 1779373 w 2533135"/>
              <a:gd name="connsiteY54" fmla="*/ 1519947 h 2005783"/>
              <a:gd name="connsiteX55" fmla="*/ 1828800 w 2533135"/>
              <a:gd name="connsiteY55" fmla="*/ 1445806 h 2005783"/>
              <a:gd name="connsiteX56" fmla="*/ 1853513 w 2533135"/>
              <a:gd name="connsiteY56" fmla="*/ 1408736 h 2005783"/>
              <a:gd name="connsiteX57" fmla="*/ 1878227 w 2533135"/>
              <a:gd name="connsiteY57" fmla="*/ 1371666 h 2005783"/>
              <a:gd name="connsiteX58" fmla="*/ 1940011 w 2533135"/>
              <a:gd name="connsiteY58" fmla="*/ 1248098 h 2005783"/>
              <a:gd name="connsiteX59" fmla="*/ 1989438 w 2533135"/>
              <a:gd name="connsiteY59" fmla="*/ 1161601 h 2005783"/>
              <a:gd name="connsiteX60" fmla="*/ 2001794 w 2533135"/>
              <a:gd name="connsiteY60" fmla="*/ 1124530 h 2005783"/>
              <a:gd name="connsiteX61" fmla="*/ 2088292 w 2533135"/>
              <a:gd name="connsiteY61" fmla="*/ 1013320 h 2005783"/>
              <a:gd name="connsiteX62" fmla="*/ 2137719 w 2533135"/>
              <a:gd name="connsiteY62" fmla="*/ 926822 h 2005783"/>
              <a:gd name="connsiteX63" fmla="*/ 2187146 w 2533135"/>
              <a:gd name="connsiteY63" fmla="*/ 865039 h 2005783"/>
              <a:gd name="connsiteX64" fmla="*/ 2248930 w 2533135"/>
              <a:gd name="connsiteY64" fmla="*/ 766184 h 2005783"/>
              <a:gd name="connsiteX65" fmla="*/ 2273643 w 2533135"/>
              <a:gd name="connsiteY65" fmla="*/ 716757 h 2005783"/>
              <a:gd name="connsiteX66" fmla="*/ 2310713 w 2533135"/>
              <a:gd name="connsiteY66" fmla="*/ 679687 h 2005783"/>
              <a:gd name="connsiteX67" fmla="*/ 2360140 w 2533135"/>
              <a:gd name="connsiteY67" fmla="*/ 593190 h 2005783"/>
              <a:gd name="connsiteX68" fmla="*/ 2471351 w 2533135"/>
              <a:gd name="connsiteY68" fmla="*/ 444909 h 2005783"/>
              <a:gd name="connsiteX69" fmla="*/ 2483708 w 2533135"/>
              <a:gd name="connsiteY69" fmla="*/ 407839 h 2005783"/>
              <a:gd name="connsiteX70" fmla="*/ 2508421 w 2533135"/>
              <a:gd name="connsiteY70" fmla="*/ 308984 h 2005783"/>
              <a:gd name="connsiteX71" fmla="*/ 2533135 w 2533135"/>
              <a:gd name="connsiteY71" fmla="*/ 234844 h 2005783"/>
              <a:gd name="connsiteX72" fmla="*/ 2520778 w 2533135"/>
              <a:gd name="connsiteY72" fmla="*/ 185417 h 2005783"/>
              <a:gd name="connsiteX73" fmla="*/ 2446638 w 2533135"/>
              <a:gd name="connsiteY73" fmla="*/ 135990 h 2005783"/>
              <a:gd name="connsiteX74" fmla="*/ 2409567 w 2533135"/>
              <a:gd name="connsiteY74" fmla="*/ 61849 h 2005783"/>
              <a:gd name="connsiteX75" fmla="*/ 2372497 w 2533135"/>
              <a:gd name="connsiteY75" fmla="*/ 24779 h 2005783"/>
              <a:gd name="connsiteX76" fmla="*/ 2273643 w 2533135"/>
              <a:gd name="connsiteY76" fmla="*/ 66 h 20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33135" h="2005783">
                <a:moveTo>
                  <a:pt x="2360140" y="49493"/>
                </a:moveTo>
                <a:cubicBezTo>
                  <a:pt x="2331308" y="53612"/>
                  <a:pt x="2302298" y="56639"/>
                  <a:pt x="2273643" y="61849"/>
                </a:cubicBezTo>
                <a:cubicBezTo>
                  <a:pt x="2232559" y="69319"/>
                  <a:pt x="2188762" y="86024"/>
                  <a:pt x="2150075" y="98920"/>
                </a:cubicBezTo>
                <a:lnTo>
                  <a:pt x="2075935" y="123633"/>
                </a:lnTo>
                <a:lnTo>
                  <a:pt x="2038865" y="135990"/>
                </a:lnTo>
                <a:cubicBezTo>
                  <a:pt x="1920600" y="254252"/>
                  <a:pt x="2072025" y="113882"/>
                  <a:pt x="1964724" y="185417"/>
                </a:cubicBezTo>
                <a:cubicBezTo>
                  <a:pt x="1872164" y="247124"/>
                  <a:pt x="1978727" y="205462"/>
                  <a:pt x="1890584" y="234844"/>
                </a:cubicBezTo>
                <a:cubicBezTo>
                  <a:pt x="1882346" y="247201"/>
                  <a:pt x="1877047" y="262135"/>
                  <a:pt x="1865870" y="271914"/>
                </a:cubicBezTo>
                <a:cubicBezTo>
                  <a:pt x="1865869" y="271915"/>
                  <a:pt x="1773194" y="333698"/>
                  <a:pt x="1754659" y="346055"/>
                </a:cubicBezTo>
                <a:lnTo>
                  <a:pt x="1717589" y="370768"/>
                </a:lnTo>
                <a:lnTo>
                  <a:pt x="1680519" y="395482"/>
                </a:lnTo>
                <a:cubicBezTo>
                  <a:pt x="1629594" y="471867"/>
                  <a:pt x="1686135" y="397355"/>
                  <a:pt x="1618735" y="457266"/>
                </a:cubicBezTo>
                <a:cubicBezTo>
                  <a:pt x="1592613" y="480486"/>
                  <a:pt x="1573674" y="512019"/>
                  <a:pt x="1544594" y="531406"/>
                </a:cubicBezTo>
                <a:cubicBezTo>
                  <a:pt x="1519881" y="547882"/>
                  <a:pt x="1491456" y="559831"/>
                  <a:pt x="1470454" y="580833"/>
                </a:cubicBezTo>
                <a:cubicBezTo>
                  <a:pt x="1458097" y="593190"/>
                  <a:pt x="1444571" y="604478"/>
                  <a:pt x="1433384" y="617903"/>
                </a:cubicBezTo>
                <a:cubicBezTo>
                  <a:pt x="1423876" y="629312"/>
                  <a:pt x="1419171" y="644473"/>
                  <a:pt x="1408670" y="654974"/>
                </a:cubicBezTo>
                <a:cubicBezTo>
                  <a:pt x="1398169" y="665475"/>
                  <a:pt x="1383009" y="670180"/>
                  <a:pt x="1371600" y="679687"/>
                </a:cubicBezTo>
                <a:cubicBezTo>
                  <a:pt x="1312528" y="728913"/>
                  <a:pt x="1353997" y="700811"/>
                  <a:pt x="1309816" y="753828"/>
                </a:cubicBezTo>
                <a:cubicBezTo>
                  <a:pt x="1298629" y="767253"/>
                  <a:pt x="1283475" y="777104"/>
                  <a:pt x="1272746" y="790898"/>
                </a:cubicBezTo>
                <a:cubicBezTo>
                  <a:pt x="1254511" y="814343"/>
                  <a:pt x="1239795" y="840325"/>
                  <a:pt x="1223319" y="865039"/>
                </a:cubicBezTo>
                <a:cubicBezTo>
                  <a:pt x="1215081" y="877396"/>
                  <a:pt x="1210962" y="893871"/>
                  <a:pt x="1198605" y="902109"/>
                </a:cubicBezTo>
                <a:cubicBezTo>
                  <a:pt x="1177553" y="916144"/>
                  <a:pt x="1127439" y="948562"/>
                  <a:pt x="1112108" y="963893"/>
                </a:cubicBezTo>
                <a:cubicBezTo>
                  <a:pt x="1029734" y="1046267"/>
                  <a:pt x="1149173" y="959778"/>
                  <a:pt x="1050324" y="1025676"/>
                </a:cubicBezTo>
                <a:cubicBezTo>
                  <a:pt x="964839" y="1153908"/>
                  <a:pt x="1101598" y="962046"/>
                  <a:pt x="976184" y="1087460"/>
                </a:cubicBezTo>
                <a:cubicBezTo>
                  <a:pt x="955181" y="1108463"/>
                  <a:pt x="951471" y="1145125"/>
                  <a:pt x="926757" y="1161601"/>
                </a:cubicBezTo>
                <a:lnTo>
                  <a:pt x="815546" y="1235741"/>
                </a:lnTo>
                <a:lnTo>
                  <a:pt x="741405" y="1285168"/>
                </a:lnTo>
                <a:lnTo>
                  <a:pt x="704335" y="1297525"/>
                </a:lnTo>
                <a:cubicBezTo>
                  <a:pt x="696097" y="1309882"/>
                  <a:pt x="690122" y="1324094"/>
                  <a:pt x="679621" y="1334595"/>
                </a:cubicBezTo>
                <a:cubicBezTo>
                  <a:pt x="655666" y="1358550"/>
                  <a:pt x="635632" y="1361615"/>
                  <a:pt x="605481" y="1371666"/>
                </a:cubicBezTo>
                <a:cubicBezTo>
                  <a:pt x="566317" y="1430411"/>
                  <a:pt x="594856" y="1404039"/>
                  <a:pt x="506627" y="1433449"/>
                </a:cubicBezTo>
                <a:lnTo>
                  <a:pt x="469557" y="1445806"/>
                </a:lnTo>
                <a:cubicBezTo>
                  <a:pt x="399281" y="1516081"/>
                  <a:pt x="466949" y="1459465"/>
                  <a:pt x="395416" y="1495233"/>
                </a:cubicBezTo>
                <a:cubicBezTo>
                  <a:pt x="299611" y="1543137"/>
                  <a:pt x="414444" y="1501249"/>
                  <a:pt x="321275" y="1532303"/>
                </a:cubicBezTo>
                <a:cubicBezTo>
                  <a:pt x="317156" y="1544660"/>
                  <a:pt x="318129" y="1560164"/>
                  <a:pt x="308919" y="1569374"/>
                </a:cubicBezTo>
                <a:cubicBezTo>
                  <a:pt x="287917" y="1590377"/>
                  <a:pt x="234778" y="1618801"/>
                  <a:pt x="234778" y="1618801"/>
                </a:cubicBezTo>
                <a:cubicBezTo>
                  <a:pt x="168875" y="1717657"/>
                  <a:pt x="255375" y="1598203"/>
                  <a:pt x="172994" y="1680584"/>
                </a:cubicBezTo>
                <a:cubicBezTo>
                  <a:pt x="117100" y="1736478"/>
                  <a:pt x="183381" y="1705955"/>
                  <a:pt x="111211" y="1730012"/>
                </a:cubicBezTo>
                <a:cubicBezTo>
                  <a:pt x="102973" y="1742369"/>
                  <a:pt x="96998" y="1756581"/>
                  <a:pt x="86497" y="1767082"/>
                </a:cubicBezTo>
                <a:cubicBezTo>
                  <a:pt x="75996" y="1777583"/>
                  <a:pt x="57298" y="1779202"/>
                  <a:pt x="49427" y="1791795"/>
                </a:cubicBezTo>
                <a:cubicBezTo>
                  <a:pt x="35620" y="1813886"/>
                  <a:pt x="32951" y="1841222"/>
                  <a:pt x="24713" y="1865936"/>
                </a:cubicBezTo>
                <a:cubicBezTo>
                  <a:pt x="20017" y="1880025"/>
                  <a:pt x="8238" y="1890649"/>
                  <a:pt x="0" y="1903006"/>
                </a:cubicBezTo>
                <a:cubicBezTo>
                  <a:pt x="147377" y="1952133"/>
                  <a:pt x="16729" y="1912457"/>
                  <a:pt x="383059" y="1927720"/>
                </a:cubicBezTo>
                <a:lnTo>
                  <a:pt x="630194" y="1940076"/>
                </a:lnTo>
                <a:cubicBezTo>
                  <a:pt x="646670" y="1944195"/>
                  <a:pt x="662728" y="1950685"/>
                  <a:pt x="679621" y="1952433"/>
                </a:cubicBezTo>
                <a:cubicBezTo>
                  <a:pt x="782375" y="1963063"/>
                  <a:pt x="988540" y="1977147"/>
                  <a:pt x="988540" y="1977147"/>
                </a:cubicBezTo>
                <a:cubicBezTo>
                  <a:pt x="1171404" y="2022862"/>
                  <a:pt x="1053467" y="2003476"/>
                  <a:pt x="1346886" y="1989503"/>
                </a:cubicBezTo>
                <a:cubicBezTo>
                  <a:pt x="1371600" y="1981265"/>
                  <a:pt x="1399352" y="1979240"/>
                  <a:pt x="1421027" y="1964790"/>
                </a:cubicBezTo>
                <a:lnTo>
                  <a:pt x="1495167" y="1915363"/>
                </a:lnTo>
                <a:cubicBezTo>
                  <a:pt x="1503405" y="1903006"/>
                  <a:pt x="1510374" y="1889702"/>
                  <a:pt x="1519881" y="1878293"/>
                </a:cubicBezTo>
                <a:cubicBezTo>
                  <a:pt x="1531068" y="1864868"/>
                  <a:pt x="1547258" y="1855762"/>
                  <a:pt x="1556951" y="1841222"/>
                </a:cubicBezTo>
                <a:cubicBezTo>
                  <a:pt x="1604698" y="1769601"/>
                  <a:pt x="1523475" y="1834707"/>
                  <a:pt x="1606378" y="1779439"/>
                </a:cubicBezTo>
                <a:cubicBezTo>
                  <a:pt x="1664043" y="1692941"/>
                  <a:pt x="1631092" y="1721774"/>
                  <a:pt x="1692875" y="1680584"/>
                </a:cubicBezTo>
                <a:cubicBezTo>
                  <a:pt x="1719383" y="1601062"/>
                  <a:pt x="1684450" y="1687437"/>
                  <a:pt x="1742303" y="1606444"/>
                </a:cubicBezTo>
                <a:cubicBezTo>
                  <a:pt x="1804165" y="1519838"/>
                  <a:pt x="1739041" y="1592544"/>
                  <a:pt x="1779373" y="1519947"/>
                </a:cubicBezTo>
                <a:cubicBezTo>
                  <a:pt x="1793798" y="1493983"/>
                  <a:pt x="1812324" y="1470520"/>
                  <a:pt x="1828800" y="1445806"/>
                </a:cubicBezTo>
                <a:lnTo>
                  <a:pt x="1853513" y="1408736"/>
                </a:lnTo>
                <a:lnTo>
                  <a:pt x="1878227" y="1371666"/>
                </a:lnTo>
                <a:cubicBezTo>
                  <a:pt x="1906201" y="1259773"/>
                  <a:pt x="1866450" y="1395223"/>
                  <a:pt x="1940011" y="1248098"/>
                </a:cubicBezTo>
                <a:cubicBezTo>
                  <a:pt x="1971365" y="1185388"/>
                  <a:pt x="1954506" y="1213997"/>
                  <a:pt x="1989438" y="1161601"/>
                </a:cubicBezTo>
                <a:cubicBezTo>
                  <a:pt x="1993557" y="1149244"/>
                  <a:pt x="1995468" y="1135916"/>
                  <a:pt x="2001794" y="1124530"/>
                </a:cubicBezTo>
                <a:cubicBezTo>
                  <a:pt x="2038743" y="1058021"/>
                  <a:pt x="2043263" y="1058348"/>
                  <a:pt x="2088292" y="1013320"/>
                </a:cubicBezTo>
                <a:cubicBezTo>
                  <a:pt x="2116622" y="928324"/>
                  <a:pt x="2077873" y="1031553"/>
                  <a:pt x="2137719" y="926822"/>
                </a:cubicBezTo>
                <a:cubicBezTo>
                  <a:pt x="2174449" y="862545"/>
                  <a:pt x="2116801" y="911934"/>
                  <a:pt x="2187146" y="865039"/>
                </a:cubicBezTo>
                <a:cubicBezTo>
                  <a:pt x="2212889" y="826424"/>
                  <a:pt x="2224098" y="810882"/>
                  <a:pt x="2248930" y="766184"/>
                </a:cubicBezTo>
                <a:cubicBezTo>
                  <a:pt x="2257876" y="750082"/>
                  <a:pt x="2262936" y="731746"/>
                  <a:pt x="2273643" y="716757"/>
                </a:cubicBezTo>
                <a:cubicBezTo>
                  <a:pt x="2283800" y="702537"/>
                  <a:pt x="2300556" y="693907"/>
                  <a:pt x="2310713" y="679687"/>
                </a:cubicBezTo>
                <a:cubicBezTo>
                  <a:pt x="2425446" y="519062"/>
                  <a:pt x="2257989" y="724527"/>
                  <a:pt x="2360140" y="593190"/>
                </a:cubicBezTo>
                <a:cubicBezTo>
                  <a:pt x="2381224" y="566081"/>
                  <a:pt x="2459212" y="481325"/>
                  <a:pt x="2471351" y="444909"/>
                </a:cubicBezTo>
                <a:cubicBezTo>
                  <a:pt x="2475470" y="432552"/>
                  <a:pt x="2480281" y="420405"/>
                  <a:pt x="2483708" y="407839"/>
                </a:cubicBezTo>
                <a:cubicBezTo>
                  <a:pt x="2492645" y="375070"/>
                  <a:pt x="2497680" y="341207"/>
                  <a:pt x="2508421" y="308984"/>
                </a:cubicBezTo>
                <a:lnTo>
                  <a:pt x="2533135" y="234844"/>
                </a:lnTo>
                <a:cubicBezTo>
                  <a:pt x="2529016" y="218368"/>
                  <a:pt x="2531961" y="198198"/>
                  <a:pt x="2520778" y="185417"/>
                </a:cubicBezTo>
                <a:cubicBezTo>
                  <a:pt x="2501219" y="163064"/>
                  <a:pt x="2446638" y="135990"/>
                  <a:pt x="2446638" y="135990"/>
                </a:cubicBezTo>
                <a:cubicBezTo>
                  <a:pt x="2434253" y="98837"/>
                  <a:pt x="2436183" y="93788"/>
                  <a:pt x="2409567" y="61849"/>
                </a:cubicBezTo>
                <a:cubicBezTo>
                  <a:pt x="2398380" y="48424"/>
                  <a:pt x="2387773" y="33266"/>
                  <a:pt x="2372497" y="24779"/>
                </a:cubicBezTo>
                <a:cubicBezTo>
                  <a:pt x="2323324" y="-2539"/>
                  <a:pt x="2314040" y="66"/>
                  <a:pt x="2273643" y="66"/>
                </a:cubicBezTo>
              </a:path>
            </a:pathLst>
          </a:cu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39" idx="35"/>
          </p:cNvCxnSpPr>
          <p:nvPr/>
        </p:nvCxnSpPr>
        <p:spPr>
          <a:xfrm>
            <a:off x="5413391" y="2971800"/>
            <a:ext cx="837039" cy="714027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20538" y="389786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FWI Resolution: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 flipH="1">
            <a:off x="4038600" y="1270817"/>
            <a:ext cx="2596978" cy="2005783"/>
          </a:xfrm>
          <a:custGeom>
            <a:avLst/>
            <a:gdLst>
              <a:gd name="connsiteX0" fmla="*/ 2360140 w 2533135"/>
              <a:gd name="connsiteY0" fmla="*/ 49493 h 2005783"/>
              <a:gd name="connsiteX1" fmla="*/ 2273643 w 2533135"/>
              <a:gd name="connsiteY1" fmla="*/ 61849 h 2005783"/>
              <a:gd name="connsiteX2" fmla="*/ 2150075 w 2533135"/>
              <a:gd name="connsiteY2" fmla="*/ 98920 h 2005783"/>
              <a:gd name="connsiteX3" fmla="*/ 2075935 w 2533135"/>
              <a:gd name="connsiteY3" fmla="*/ 123633 h 2005783"/>
              <a:gd name="connsiteX4" fmla="*/ 2038865 w 2533135"/>
              <a:gd name="connsiteY4" fmla="*/ 135990 h 2005783"/>
              <a:gd name="connsiteX5" fmla="*/ 1964724 w 2533135"/>
              <a:gd name="connsiteY5" fmla="*/ 185417 h 2005783"/>
              <a:gd name="connsiteX6" fmla="*/ 1890584 w 2533135"/>
              <a:gd name="connsiteY6" fmla="*/ 234844 h 2005783"/>
              <a:gd name="connsiteX7" fmla="*/ 1865870 w 2533135"/>
              <a:gd name="connsiteY7" fmla="*/ 271914 h 2005783"/>
              <a:gd name="connsiteX8" fmla="*/ 1754659 w 2533135"/>
              <a:gd name="connsiteY8" fmla="*/ 346055 h 2005783"/>
              <a:gd name="connsiteX9" fmla="*/ 1717589 w 2533135"/>
              <a:gd name="connsiteY9" fmla="*/ 370768 h 2005783"/>
              <a:gd name="connsiteX10" fmla="*/ 1680519 w 2533135"/>
              <a:gd name="connsiteY10" fmla="*/ 395482 h 2005783"/>
              <a:gd name="connsiteX11" fmla="*/ 1618735 w 2533135"/>
              <a:gd name="connsiteY11" fmla="*/ 457266 h 2005783"/>
              <a:gd name="connsiteX12" fmla="*/ 1544594 w 2533135"/>
              <a:gd name="connsiteY12" fmla="*/ 531406 h 2005783"/>
              <a:gd name="connsiteX13" fmla="*/ 1470454 w 2533135"/>
              <a:gd name="connsiteY13" fmla="*/ 580833 h 2005783"/>
              <a:gd name="connsiteX14" fmla="*/ 1433384 w 2533135"/>
              <a:gd name="connsiteY14" fmla="*/ 617903 h 2005783"/>
              <a:gd name="connsiteX15" fmla="*/ 1408670 w 2533135"/>
              <a:gd name="connsiteY15" fmla="*/ 654974 h 2005783"/>
              <a:gd name="connsiteX16" fmla="*/ 1371600 w 2533135"/>
              <a:gd name="connsiteY16" fmla="*/ 679687 h 2005783"/>
              <a:gd name="connsiteX17" fmla="*/ 1309816 w 2533135"/>
              <a:gd name="connsiteY17" fmla="*/ 753828 h 2005783"/>
              <a:gd name="connsiteX18" fmla="*/ 1272746 w 2533135"/>
              <a:gd name="connsiteY18" fmla="*/ 790898 h 2005783"/>
              <a:gd name="connsiteX19" fmla="*/ 1223319 w 2533135"/>
              <a:gd name="connsiteY19" fmla="*/ 865039 h 2005783"/>
              <a:gd name="connsiteX20" fmla="*/ 1198605 w 2533135"/>
              <a:gd name="connsiteY20" fmla="*/ 902109 h 2005783"/>
              <a:gd name="connsiteX21" fmla="*/ 1112108 w 2533135"/>
              <a:gd name="connsiteY21" fmla="*/ 963893 h 2005783"/>
              <a:gd name="connsiteX22" fmla="*/ 1050324 w 2533135"/>
              <a:gd name="connsiteY22" fmla="*/ 1025676 h 2005783"/>
              <a:gd name="connsiteX23" fmla="*/ 976184 w 2533135"/>
              <a:gd name="connsiteY23" fmla="*/ 1087460 h 2005783"/>
              <a:gd name="connsiteX24" fmla="*/ 926757 w 2533135"/>
              <a:gd name="connsiteY24" fmla="*/ 1161601 h 2005783"/>
              <a:gd name="connsiteX25" fmla="*/ 815546 w 2533135"/>
              <a:gd name="connsiteY25" fmla="*/ 1235741 h 2005783"/>
              <a:gd name="connsiteX26" fmla="*/ 741405 w 2533135"/>
              <a:gd name="connsiteY26" fmla="*/ 1285168 h 2005783"/>
              <a:gd name="connsiteX27" fmla="*/ 704335 w 2533135"/>
              <a:gd name="connsiteY27" fmla="*/ 1297525 h 2005783"/>
              <a:gd name="connsiteX28" fmla="*/ 679621 w 2533135"/>
              <a:gd name="connsiteY28" fmla="*/ 1334595 h 2005783"/>
              <a:gd name="connsiteX29" fmla="*/ 605481 w 2533135"/>
              <a:gd name="connsiteY29" fmla="*/ 1371666 h 2005783"/>
              <a:gd name="connsiteX30" fmla="*/ 506627 w 2533135"/>
              <a:gd name="connsiteY30" fmla="*/ 1433449 h 2005783"/>
              <a:gd name="connsiteX31" fmla="*/ 469557 w 2533135"/>
              <a:gd name="connsiteY31" fmla="*/ 1445806 h 2005783"/>
              <a:gd name="connsiteX32" fmla="*/ 395416 w 2533135"/>
              <a:gd name="connsiteY32" fmla="*/ 1495233 h 2005783"/>
              <a:gd name="connsiteX33" fmla="*/ 321275 w 2533135"/>
              <a:gd name="connsiteY33" fmla="*/ 1532303 h 2005783"/>
              <a:gd name="connsiteX34" fmla="*/ 308919 w 2533135"/>
              <a:gd name="connsiteY34" fmla="*/ 1569374 h 2005783"/>
              <a:gd name="connsiteX35" fmla="*/ 234778 w 2533135"/>
              <a:gd name="connsiteY35" fmla="*/ 1618801 h 2005783"/>
              <a:gd name="connsiteX36" fmla="*/ 172994 w 2533135"/>
              <a:gd name="connsiteY36" fmla="*/ 1680584 h 2005783"/>
              <a:gd name="connsiteX37" fmla="*/ 111211 w 2533135"/>
              <a:gd name="connsiteY37" fmla="*/ 1730012 h 2005783"/>
              <a:gd name="connsiteX38" fmla="*/ 86497 w 2533135"/>
              <a:gd name="connsiteY38" fmla="*/ 1767082 h 2005783"/>
              <a:gd name="connsiteX39" fmla="*/ 49427 w 2533135"/>
              <a:gd name="connsiteY39" fmla="*/ 1791795 h 2005783"/>
              <a:gd name="connsiteX40" fmla="*/ 24713 w 2533135"/>
              <a:gd name="connsiteY40" fmla="*/ 1865936 h 2005783"/>
              <a:gd name="connsiteX41" fmla="*/ 0 w 2533135"/>
              <a:gd name="connsiteY41" fmla="*/ 1903006 h 2005783"/>
              <a:gd name="connsiteX42" fmla="*/ 383059 w 2533135"/>
              <a:gd name="connsiteY42" fmla="*/ 1927720 h 2005783"/>
              <a:gd name="connsiteX43" fmla="*/ 630194 w 2533135"/>
              <a:gd name="connsiteY43" fmla="*/ 1940076 h 2005783"/>
              <a:gd name="connsiteX44" fmla="*/ 679621 w 2533135"/>
              <a:gd name="connsiteY44" fmla="*/ 1952433 h 2005783"/>
              <a:gd name="connsiteX45" fmla="*/ 988540 w 2533135"/>
              <a:gd name="connsiteY45" fmla="*/ 1977147 h 2005783"/>
              <a:gd name="connsiteX46" fmla="*/ 1346886 w 2533135"/>
              <a:gd name="connsiteY46" fmla="*/ 1989503 h 2005783"/>
              <a:gd name="connsiteX47" fmla="*/ 1421027 w 2533135"/>
              <a:gd name="connsiteY47" fmla="*/ 1964790 h 2005783"/>
              <a:gd name="connsiteX48" fmla="*/ 1495167 w 2533135"/>
              <a:gd name="connsiteY48" fmla="*/ 1915363 h 2005783"/>
              <a:gd name="connsiteX49" fmla="*/ 1519881 w 2533135"/>
              <a:gd name="connsiteY49" fmla="*/ 1878293 h 2005783"/>
              <a:gd name="connsiteX50" fmla="*/ 1556951 w 2533135"/>
              <a:gd name="connsiteY50" fmla="*/ 1841222 h 2005783"/>
              <a:gd name="connsiteX51" fmla="*/ 1606378 w 2533135"/>
              <a:gd name="connsiteY51" fmla="*/ 1779439 h 2005783"/>
              <a:gd name="connsiteX52" fmla="*/ 1692875 w 2533135"/>
              <a:gd name="connsiteY52" fmla="*/ 1680584 h 2005783"/>
              <a:gd name="connsiteX53" fmla="*/ 1742303 w 2533135"/>
              <a:gd name="connsiteY53" fmla="*/ 1606444 h 2005783"/>
              <a:gd name="connsiteX54" fmla="*/ 1779373 w 2533135"/>
              <a:gd name="connsiteY54" fmla="*/ 1519947 h 2005783"/>
              <a:gd name="connsiteX55" fmla="*/ 1828800 w 2533135"/>
              <a:gd name="connsiteY55" fmla="*/ 1445806 h 2005783"/>
              <a:gd name="connsiteX56" fmla="*/ 1853513 w 2533135"/>
              <a:gd name="connsiteY56" fmla="*/ 1408736 h 2005783"/>
              <a:gd name="connsiteX57" fmla="*/ 1878227 w 2533135"/>
              <a:gd name="connsiteY57" fmla="*/ 1371666 h 2005783"/>
              <a:gd name="connsiteX58" fmla="*/ 1940011 w 2533135"/>
              <a:gd name="connsiteY58" fmla="*/ 1248098 h 2005783"/>
              <a:gd name="connsiteX59" fmla="*/ 1989438 w 2533135"/>
              <a:gd name="connsiteY59" fmla="*/ 1161601 h 2005783"/>
              <a:gd name="connsiteX60" fmla="*/ 2001794 w 2533135"/>
              <a:gd name="connsiteY60" fmla="*/ 1124530 h 2005783"/>
              <a:gd name="connsiteX61" fmla="*/ 2088292 w 2533135"/>
              <a:gd name="connsiteY61" fmla="*/ 1013320 h 2005783"/>
              <a:gd name="connsiteX62" fmla="*/ 2137719 w 2533135"/>
              <a:gd name="connsiteY62" fmla="*/ 926822 h 2005783"/>
              <a:gd name="connsiteX63" fmla="*/ 2187146 w 2533135"/>
              <a:gd name="connsiteY63" fmla="*/ 865039 h 2005783"/>
              <a:gd name="connsiteX64" fmla="*/ 2248930 w 2533135"/>
              <a:gd name="connsiteY64" fmla="*/ 766184 h 2005783"/>
              <a:gd name="connsiteX65" fmla="*/ 2273643 w 2533135"/>
              <a:gd name="connsiteY65" fmla="*/ 716757 h 2005783"/>
              <a:gd name="connsiteX66" fmla="*/ 2310713 w 2533135"/>
              <a:gd name="connsiteY66" fmla="*/ 679687 h 2005783"/>
              <a:gd name="connsiteX67" fmla="*/ 2360140 w 2533135"/>
              <a:gd name="connsiteY67" fmla="*/ 593190 h 2005783"/>
              <a:gd name="connsiteX68" fmla="*/ 2471351 w 2533135"/>
              <a:gd name="connsiteY68" fmla="*/ 444909 h 2005783"/>
              <a:gd name="connsiteX69" fmla="*/ 2483708 w 2533135"/>
              <a:gd name="connsiteY69" fmla="*/ 407839 h 2005783"/>
              <a:gd name="connsiteX70" fmla="*/ 2508421 w 2533135"/>
              <a:gd name="connsiteY70" fmla="*/ 308984 h 2005783"/>
              <a:gd name="connsiteX71" fmla="*/ 2533135 w 2533135"/>
              <a:gd name="connsiteY71" fmla="*/ 234844 h 2005783"/>
              <a:gd name="connsiteX72" fmla="*/ 2520778 w 2533135"/>
              <a:gd name="connsiteY72" fmla="*/ 185417 h 2005783"/>
              <a:gd name="connsiteX73" fmla="*/ 2446638 w 2533135"/>
              <a:gd name="connsiteY73" fmla="*/ 135990 h 2005783"/>
              <a:gd name="connsiteX74" fmla="*/ 2409567 w 2533135"/>
              <a:gd name="connsiteY74" fmla="*/ 61849 h 2005783"/>
              <a:gd name="connsiteX75" fmla="*/ 2372497 w 2533135"/>
              <a:gd name="connsiteY75" fmla="*/ 24779 h 2005783"/>
              <a:gd name="connsiteX76" fmla="*/ 2273643 w 2533135"/>
              <a:gd name="connsiteY76" fmla="*/ 66 h 20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33135" h="2005783">
                <a:moveTo>
                  <a:pt x="2360140" y="49493"/>
                </a:moveTo>
                <a:cubicBezTo>
                  <a:pt x="2331308" y="53612"/>
                  <a:pt x="2302298" y="56639"/>
                  <a:pt x="2273643" y="61849"/>
                </a:cubicBezTo>
                <a:cubicBezTo>
                  <a:pt x="2232559" y="69319"/>
                  <a:pt x="2188762" y="86024"/>
                  <a:pt x="2150075" y="98920"/>
                </a:cubicBezTo>
                <a:lnTo>
                  <a:pt x="2075935" y="123633"/>
                </a:lnTo>
                <a:lnTo>
                  <a:pt x="2038865" y="135990"/>
                </a:lnTo>
                <a:cubicBezTo>
                  <a:pt x="1920600" y="254252"/>
                  <a:pt x="2072025" y="113882"/>
                  <a:pt x="1964724" y="185417"/>
                </a:cubicBezTo>
                <a:cubicBezTo>
                  <a:pt x="1872164" y="247124"/>
                  <a:pt x="1978727" y="205462"/>
                  <a:pt x="1890584" y="234844"/>
                </a:cubicBezTo>
                <a:cubicBezTo>
                  <a:pt x="1882346" y="247201"/>
                  <a:pt x="1877047" y="262135"/>
                  <a:pt x="1865870" y="271914"/>
                </a:cubicBezTo>
                <a:cubicBezTo>
                  <a:pt x="1865869" y="271915"/>
                  <a:pt x="1773194" y="333698"/>
                  <a:pt x="1754659" y="346055"/>
                </a:cubicBezTo>
                <a:lnTo>
                  <a:pt x="1717589" y="370768"/>
                </a:lnTo>
                <a:lnTo>
                  <a:pt x="1680519" y="395482"/>
                </a:lnTo>
                <a:cubicBezTo>
                  <a:pt x="1629594" y="471867"/>
                  <a:pt x="1686135" y="397355"/>
                  <a:pt x="1618735" y="457266"/>
                </a:cubicBezTo>
                <a:cubicBezTo>
                  <a:pt x="1592613" y="480486"/>
                  <a:pt x="1573674" y="512019"/>
                  <a:pt x="1544594" y="531406"/>
                </a:cubicBezTo>
                <a:cubicBezTo>
                  <a:pt x="1519881" y="547882"/>
                  <a:pt x="1491456" y="559831"/>
                  <a:pt x="1470454" y="580833"/>
                </a:cubicBezTo>
                <a:cubicBezTo>
                  <a:pt x="1458097" y="593190"/>
                  <a:pt x="1444571" y="604478"/>
                  <a:pt x="1433384" y="617903"/>
                </a:cubicBezTo>
                <a:cubicBezTo>
                  <a:pt x="1423876" y="629312"/>
                  <a:pt x="1419171" y="644473"/>
                  <a:pt x="1408670" y="654974"/>
                </a:cubicBezTo>
                <a:cubicBezTo>
                  <a:pt x="1398169" y="665475"/>
                  <a:pt x="1383009" y="670180"/>
                  <a:pt x="1371600" y="679687"/>
                </a:cubicBezTo>
                <a:cubicBezTo>
                  <a:pt x="1312528" y="728913"/>
                  <a:pt x="1353997" y="700811"/>
                  <a:pt x="1309816" y="753828"/>
                </a:cubicBezTo>
                <a:cubicBezTo>
                  <a:pt x="1298629" y="767253"/>
                  <a:pt x="1283475" y="777104"/>
                  <a:pt x="1272746" y="790898"/>
                </a:cubicBezTo>
                <a:cubicBezTo>
                  <a:pt x="1254511" y="814343"/>
                  <a:pt x="1239795" y="840325"/>
                  <a:pt x="1223319" y="865039"/>
                </a:cubicBezTo>
                <a:cubicBezTo>
                  <a:pt x="1215081" y="877396"/>
                  <a:pt x="1210962" y="893871"/>
                  <a:pt x="1198605" y="902109"/>
                </a:cubicBezTo>
                <a:cubicBezTo>
                  <a:pt x="1177553" y="916144"/>
                  <a:pt x="1127439" y="948562"/>
                  <a:pt x="1112108" y="963893"/>
                </a:cubicBezTo>
                <a:cubicBezTo>
                  <a:pt x="1029734" y="1046267"/>
                  <a:pt x="1149173" y="959778"/>
                  <a:pt x="1050324" y="1025676"/>
                </a:cubicBezTo>
                <a:cubicBezTo>
                  <a:pt x="964839" y="1153908"/>
                  <a:pt x="1101598" y="962046"/>
                  <a:pt x="976184" y="1087460"/>
                </a:cubicBezTo>
                <a:cubicBezTo>
                  <a:pt x="955181" y="1108463"/>
                  <a:pt x="951471" y="1145125"/>
                  <a:pt x="926757" y="1161601"/>
                </a:cubicBezTo>
                <a:lnTo>
                  <a:pt x="815546" y="1235741"/>
                </a:lnTo>
                <a:lnTo>
                  <a:pt x="741405" y="1285168"/>
                </a:lnTo>
                <a:lnTo>
                  <a:pt x="704335" y="1297525"/>
                </a:lnTo>
                <a:cubicBezTo>
                  <a:pt x="696097" y="1309882"/>
                  <a:pt x="690122" y="1324094"/>
                  <a:pt x="679621" y="1334595"/>
                </a:cubicBezTo>
                <a:cubicBezTo>
                  <a:pt x="655666" y="1358550"/>
                  <a:pt x="635632" y="1361615"/>
                  <a:pt x="605481" y="1371666"/>
                </a:cubicBezTo>
                <a:cubicBezTo>
                  <a:pt x="566317" y="1430411"/>
                  <a:pt x="594856" y="1404039"/>
                  <a:pt x="506627" y="1433449"/>
                </a:cubicBezTo>
                <a:lnTo>
                  <a:pt x="469557" y="1445806"/>
                </a:lnTo>
                <a:cubicBezTo>
                  <a:pt x="399281" y="1516081"/>
                  <a:pt x="466949" y="1459465"/>
                  <a:pt x="395416" y="1495233"/>
                </a:cubicBezTo>
                <a:cubicBezTo>
                  <a:pt x="299611" y="1543137"/>
                  <a:pt x="414444" y="1501249"/>
                  <a:pt x="321275" y="1532303"/>
                </a:cubicBezTo>
                <a:cubicBezTo>
                  <a:pt x="317156" y="1544660"/>
                  <a:pt x="318129" y="1560164"/>
                  <a:pt x="308919" y="1569374"/>
                </a:cubicBezTo>
                <a:cubicBezTo>
                  <a:pt x="287917" y="1590377"/>
                  <a:pt x="234778" y="1618801"/>
                  <a:pt x="234778" y="1618801"/>
                </a:cubicBezTo>
                <a:cubicBezTo>
                  <a:pt x="168875" y="1717657"/>
                  <a:pt x="255375" y="1598203"/>
                  <a:pt x="172994" y="1680584"/>
                </a:cubicBezTo>
                <a:cubicBezTo>
                  <a:pt x="117100" y="1736478"/>
                  <a:pt x="183381" y="1705955"/>
                  <a:pt x="111211" y="1730012"/>
                </a:cubicBezTo>
                <a:cubicBezTo>
                  <a:pt x="102973" y="1742369"/>
                  <a:pt x="96998" y="1756581"/>
                  <a:pt x="86497" y="1767082"/>
                </a:cubicBezTo>
                <a:cubicBezTo>
                  <a:pt x="75996" y="1777583"/>
                  <a:pt x="57298" y="1779202"/>
                  <a:pt x="49427" y="1791795"/>
                </a:cubicBezTo>
                <a:cubicBezTo>
                  <a:pt x="35620" y="1813886"/>
                  <a:pt x="32951" y="1841222"/>
                  <a:pt x="24713" y="1865936"/>
                </a:cubicBezTo>
                <a:cubicBezTo>
                  <a:pt x="20017" y="1880025"/>
                  <a:pt x="8238" y="1890649"/>
                  <a:pt x="0" y="1903006"/>
                </a:cubicBezTo>
                <a:cubicBezTo>
                  <a:pt x="147377" y="1952133"/>
                  <a:pt x="16729" y="1912457"/>
                  <a:pt x="383059" y="1927720"/>
                </a:cubicBezTo>
                <a:lnTo>
                  <a:pt x="630194" y="1940076"/>
                </a:lnTo>
                <a:cubicBezTo>
                  <a:pt x="646670" y="1944195"/>
                  <a:pt x="662728" y="1950685"/>
                  <a:pt x="679621" y="1952433"/>
                </a:cubicBezTo>
                <a:cubicBezTo>
                  <a:pt x="782375" y="1963063"/>
                  <a:pt x="988540" y="1977147"/>
                  <a:pt x="988540" y="1977147"/>
                </a:cubicBezTo>
                <a:cubicBezTo>
                  <a:pt x="1171404" y="2022862"/>
                  <a:pt x="1053467" y="2003476"/>
                  <a:pt x="1346886" y="1989503"/>
                </a:cubicBezTo>
                <a:cubicBezTo>
                  <a:pt x="1371600" y="1981265"/>
                  <a:pt x="1399352" y="1979240"/>
                  <a:pt x="1421027" y="1964790"/>
                </a:cubicBezTo>
                <a:lnTo>
                  <a:pt x="1495167" y="1915363"/>
                </a:lnTo>
                <a:cubicBezTo>
                  <a:pt x="1503405" y="1903006"/>
                  <a:pt x="1510374" y="1889702"/>
                  <a:pt x="1519881" y="1878293"/>
                </a:cubicBezTo>
                <a:cubicBezTo>
                  <a:pt x="1531068" y="1864868"/>
                  <a:pt x="1547258" y="1855762"/>
                  <a:pt x="1556951" y="1841222"/>
                </a:cubicBezTo>
                <a:cubicBezTo>
                  <a:pt x="1604698" y="1769601"/>
                  <a:pt x="1523475" y="1834707"/>
                  <a:pt x="1606378" y="1779439"/>
                </a:cubicBezTo>
                <a:cubicBezTo>
                  <a:pt x="1664043" y="1692941"/>
                  <a:pt x="1631092" y="1721774"/>
                  <a:pt x="1692875" y="1680584"/>
                </a:cubicBezTo>
                <a:cubicBezTo>
                  <a:pt x="1719383" y="1601062"/>
                  <a:pt x="1684450" y="1687437"/>
                  <a:pt x="1742303" y="1606444"/>
                </a:cubicBezTo>
                <a:cubicBezTo>
                  <a:pt x="1804165" y="1519838"/>
                  <a:pt x="1739041" y="1592544"/>
                  <a:pt x="1779373" y="1519947"/>
                </a:cubicBezTo>
                <a:cubicBezTo>
                  <a:pt x="1793798" y="1493983"/>
                  <a:pt x="1812324" y="1470520"/>
                  <a:pt x="1828800" y="1445806"/>
                </a:cubicBezTo>
                <a:lnTo>
                  <a:pt x="1853513" y="1408736"/>
                </a:lnTo>
                <a:lnTo>
                  <a:pt x="1878227" y="1371666"/>
                </a:lnTo>
                <a:cubicBezTo>
                  <a:pt x="1906201" y="1259773"/>
                  <a:pt x="1866450" y="1395223"/>
                  <a:pt x="1940011" y="1248098"/>
                </a:cubicBezTo>
                <a:cubicBezTo>
                  <a:pt x="1971365" y="1185388"/>
                  <a:pt x="1954506" y="1213997"/>
                  <a:pt x="1989438" y="1161601"/>
                </a:cubicBezTo>
                <a:cubicBezTo>
                  <a:pt x="1993557" y="1149244"/>
                  <a:pt x="1995468" y="1135916"/>
                  <a:pt x="2001794" y="1124530"/>
                </a:cubicBezTo>
                <a:cubicBezTo>
                  <a:pt x="2038743" y="1058021"/>
                  <a:pt x="2043263" y="1058348"/>
                  <a:pt x="2088292" y="1013320"/>
                </a:cubicBezTo>
                <a:cubicBezTo>
                  <a:pt x="2116622" y="928324"/>
                  <a:pt x="2077873" y="1031553"/>
                  <a:pt x="2137719" y="926822"/>
                </a:cubicBezTo>
                <a:cubicBezTo>
                  <a:pt x="2174449" y="862545"/>
                  <a:pt x="2116801" y="911934"/>
                  <a:pt x="2187146" y="865039"/>
                </a:cubicBezTo>
                <a:cubicBezTo>
                  <a:pt x="2212889" y="826424"/>
                  <a:pt x="2224098" y="810882"/>
                  <a:pt x="2248930" y="766184"/>
                </a:cubicBezTo>
                <a:cubicBezTo>
                  <a:pt x="2257876" y="750082"/>
                  <a:pt x="2262936" y="731746"/>
                  <a:pt x="2273643" y="716757"/>
                </a:cubicBezTo>
                <a:cubicBezTo>
                  <a:pt x="2283800" y="702537"/>
                  <a:pt x="2300556" y="693907"/>
                  <a:pt x="2310713" y="679687"/>
                </a:cubicBezTo>
                <a:cubicBezTo>
                  <a:pt x="2425446" y="519062"/>
                  <a:pt x="2257989" y="724527"/>
                  <a:pt x="2360140" y="593190"/>
                </a:cubicBezTo>
                <a:cubicBezTo>
                  <a:pt x="2381224" y="566081"/>
                  <a:pt x="2459212" y="481325"/>
                  <a:pt x="2471351" y="444909"/>
                </a:cubicBezTo>
                <a:cubicBezTo>
                  <a:pt x="2475470" y="432552"/>
                  <a:pt x="2480281" y="420405"/>
                  <a:pt x="2483708" y="407839"/>
                </a:cubicBezTo>
                <a:cubicBezTo>
                  <a:pt x="2492645" y="375070"/>
                  <a:pt x="2497680" y="341207"/>
                  <a:pt x="2508421" y="308984"/>
                </a:cubicBezTo>
                <a:lnTo>
                  <a:pt x="2533135" y="234844"/>
                </a:lnTo>
                <a:cubicBezTo>
                  <a:pt x="2529016" y="218368"/>
                  <a:pt x="2531961" y="198198"/>
                  <a:pt x="2520778" y="185417"/>
                </a:cubicBezTo>
                <a:cubicBezTo>
                  <a:pt x="2501219" y="163064"/>
                  <a:pt x="2446638" y="135990"/>
                  <a:pt x="2446638" y="135990"/>
                </a:cubicBezTo>
                <a:cubicBezTo>
                  <a:pt x="2434253" y="98837"/>
                  <a:pt x="2436183" y="93788"/>
                  <a:pt x="2409567" y="61849"/>
                </a:cubicBezTo>
                <a:cubicBezTo>
                  <a:pt x="2398380" y="48424"/>
                  <a:pt x="2387773" y="33266"/>
                  <a:pt x="2372497" y="24779"/>
                </a:cubicBezTo>
                <a:cubicBezTo>
                  <a:pt x="2323324" y="-2539"/>
                  <a:pt x="2314040" y="66"/>
                  <a:pt x="2273643" y="66"/>
                </a:cubicBezTo>
              </a:path>
            </a:pathLst>
          </a:cu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746871" y="217045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FWI rabbit ears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038600" y="1217141"/>
            <a:ext cx="3542832" cy="840259"/>
          </a:xfrm>
          <a:custGeom>
            <a:avLst/>
            <a:gdLst>
              <a:gd name="connsiteX0" fmla="*/ 169437 w 3542832"/>
              <a:gd name="connsiteY0" fmla="*/ 0 h 840259"/>
              <a:gd name="connsiteX1" fmla="*/ 280648 w 3542832"/>
              <a:gd name="connsiteY1" fmla="*/ 24713 h 840259"/>
              <a:gd name="connsiteX2" fmla="*/ 317718 w 3542832"/>
              <a:gd name="connsiteY2" fmla="*/ 49427 h 840259"/>
              <a:gd name="connsiteX3" fmla="*/ 404215 w 3542832"/>
              <a:gd name="connsiteY3" fmla="*/ 160638 h 840259"/>
              <a:gd name="connsiteX4" fmla="*/ 478356 w 3542832"/>
              <a:gd name="connsiteY4" fmla="*/ 210065 h 840259"/>
              <a:gd name="connsiteX5" fmla="*/ 515426 w 3542832"/>
              <a:gd name="connsiteY5" fmla="*/ 234778 h 840259"/>
              <a:gd name="connsiteX6" fmla="*/ 589567 w 3542832"/>
              <a:gd name="connsiteY6" fmla="*/ 259492 h 840259"/>
              <a:gd name="connsiteX7" fmla="*/ 663707 w 3542832"/>
              <a:gd name="connsiteY7" fmla="*/ 296562 h 840259"/>
              <a:gd name="connsiteX8" fmla="*/ 713134 w 3542832"/>
              <a:gd name="connsiteY8" fmla="*/ 321275 h 840259"/>
              <a:gd name="connsiteX9" fmla="*/ 799632 w 3542832"/>
              <a:gd name="connsiteY9" fmla="*/ 345989 h 840259"/>
              <a:gd name="connsiteX10" fmla="*/ 898486 w 3542832"/>
              <a:gd name="connsiteY10" fmla="*/ 370702 h 840259"/>
              <a:gd name="connsiteX11" fmla="*/ 1022053 w 3542832"/>
              <a:gd name="connsiteY11" fmla="*/ 383059 h 840259"/>
              <a:gd name="connsiteX12" fmla="*/ 1120907 w 3542832"/>
              <a:gd name="connsiteY12" fmla="*/ 395416 h 840259"/>
              <a:gd name="connsiteX13" fmla="*/ 1232118 w 3542832"/>
              <a:gd name="connsiteY13" fmla="*/ 407773 h 840259"/>
              <a:gd name="connsiteX14" fmla="*/ 1318615 w 3542832"/>
              <a:gd name="connsiteY14" fmla="*/ 420129 h 840259"/>
              <a:gd name="connsiteX15" fmla="*/ 1454540 w 3542832"/>
              <a:gd name="connsiteY15" fmla="*/ 432486 h 840259"/>
              <a:gd name="connsiteX16" fmla="*/ 1503967 w 3542832"/>
              <a:gd name="connsiteY16" fmla="*/ 444843 h 840259"/>
              <a:gd name="connsiteX17" fmla="*/ 1948810 w 3542832"/>
              <a:gd name="connsiteY17" fmla="*/ 444843 h 840259"/>
              <a:gd name="connsiteX18" fmla="*/ 2233015 w 3542832"/>
              <a:gd name="connsiteY18" fmla="*/ 432486 h 840259"/>
              <a:gd name="connsiteX19" fmla="*/ 2319513 w 3542832"/>
              <a:gd name="connsiteY19" fmla="*/ 420129 h 840259"/>
              <a:gd name="connsiteX20" fmla="*/ 2443080 w 3542832"/>
              <a:gd name="connsiteY20" fmla="*/ 383059 h 840259"/>
              <a:gd name="connsiteX21" fmla="*/ 2480151 w 3542832"/>
              <a:gd name="connsiteY21" fmla="*/ 370702 h 840259"/>
              <a:gd name="connsiteX22" fmla="*/ 2579005 w 3542832"/>
              <a:gd name="connsiteY22" fmla="*/ 345989 h 840259"/>
              <a:gd name="connsiteX23" fmla="*/ 2616075 w 3542832"/>
              <a:gd name="connsiteY23" fmla="*/ 333632 h 840259"/>
              <a:gd name="connsiteX24" fmla="*/ 2739642 w 3542832"/>
              <a:gd name="connsiteY24" fmla="*/ 296562 h 840259"/>
              <a:gd name="connsiteX25" fmla="*/ 2776713 w 3542832"/>
              <a:gd name="connsiteY25" fmla="*/ 271848 h 840259"/>
              <a:gd name="connsiteX26" fmla="*/ 2850853 w 3542832"/>
              <a:gd name="connsiteY26" fmla="*/ 247135 h 840259"/>
              <a:gd name="connsiteX27" fmla="*/ 2924994 w 3542832"/>
              <a:gd name="connsiteY27" fmla="*/ 222421 h 840259"/>
              <a:gd name="connsiteX28" fmla="*/ 3011491 w 3542832"/>
              <a:gd name="connsiteY28" fmla="*/ 197708 h 840259"/>
              <a:gd name="connsiteX29" fmla="*/ 3085632 w 3542832"/>
              <a:gd name="connsiteY29" fmla="*/ 172994 h 840259"/>
              <a:gd name="connsiteX30" fmla="*/ 3159772 w 3542832"/>
              <a:gd name="connsiteY30" fmla="*/ 148281 h 840259"/>
              <a:gd name="connsiteX31" fmla="*/ 3196842 w 3542832"/>
              <a:gd name="connsiteY31" fmla="*/ 135924 h 840259"/>
              <a:gd name="connsiteX32" fmla="*/ 3295696 w 3542832"/>
              <a:gd name="connsiteY32" fmla="*/ 111211 h 840259"/>
              <a:gd name="connsiteX33" fmla="*/ 3481048 w 3542832"/>
              <a:gd name="connsiteY33" fmla="*/ 123567 h 840259"/>
              <a:gd name="connsiteX34" fmla="*/ 3518118 w 3542832"/>
              <a:gd name="connsiteY34" fmla="*/ 135924 h 840259"/>
              <a:gd name="connsiteX35" fmla="*/ 3542832 w 3542832"/>
              <a:gd name="connsiteY35" fmla="*/ 222421 h 840259"/>
              <a:gd name="connsiteX36" fmla="*/ 3493405 w 3542832"/>
              <a:gd name="connsiteY36" fmla="*/ 296562 h 840259"/>
              <a:gd name="connsiteX37" fmla="*/ 3456334 w 3542832"/>
              <a:gd name="connsiteY37" fmla="*/ 308919 h 840259"/>
              <a:gd name="connsiteX38" fmla="*/ 3345124 w 3542832"/>
              <a:gd name="connsiteY38" fmla="*/ 370702 h 840259"/>
              <a:gd name="connsiteX39" fmla="*/ 3270983 w 3542832"/>
              <a:gd name="connsiteY39" fmla="*/ 407773 h 840259"/>
              <a:gd name="connsiteX40" fmla="*/ 3159772 w 3542832"/>
              <a:gd name="connsiteY40" fmla="*/ 457200 h 840259"/>
              <a:gd name="connsiteX41" fmla="*/ 3085632 w 3542832"/>
              <a:gd name="connsiteY41" fmla="*/ 481913 h 840259"/>
              <a:gd name="connsiteX42" fmla="*/ 3048561 w 3542832"/>
              <a:gd name="connsiteY42" fmla="*/ 494270 h 840259"/>
              <a:gd name="connsiteX43" fmla="*/ 2949707 w 3542832"/>
              <a:gd name="connsiteY43" fmla="*/ 543697 h 840259"/>
              <a:gd name="connsiteX44" fmla="*/ 2887924 w 3542832"/>
              <a:gd name="connsiteY44" fmla="*/ 568411 h 840259"/>
              <a:gd name="connsiteX45" fmla="*/ 2813783 w 3542832"/>
              <a:gd name="connsiteY45" fmla="*/ 593124 h 840259"/>
              <a:gd name="connsiteX46" fmla="*/ 2776713 w 3542832"/>
              <a:gd name="connsiteY46" fmla="*/ 605481 h 840259"/>
              <a:gd name="connsiteX47" fmla="*/ 2739642 w 3542832"/>
              <a:gd name="connsiteY47" fmla="*/ 617838 h 840259"/>
              <a:gd name="connsiteX48" fmla="*/ 2702572 w 3542832"/>
              <a:gd name="connsiteY48" fmla="*/ 630194 h 840259"/>
              <a:gd name="connsiteX49" fmla="*/ 2665502 w 3542832"/>
              <a:gd name="connsiteY49" fmla="*/ 654908 h 840259"/>
              <a:gd name="connsiteX50" fmla="*/ 2628432 w 3542832"/>
              <a:gd name="connsiteY50" fmla="*/ 667265 h 840259"/>
              <a:gd name="connsiteX51" fmla="*/ 2492507 w 3542832"/>
              <a:gd name="connsiteY51" fmla="*/ 716692 h 840259"/>
              <a:gd name="connsiteX52" fmla="*/ 2455437 w 3542832"/>
              <a:gd name="connsiteY52" fmla="*/ 729048 h 840259"/>
              <a:gd name="connsiteX53" fmla="*/ 2406010 w 3542832"/>
              <a:gd name="connsiteY53" fmla="*/ 753762 h 840259"/>
              <a:gd name="connsiteX54" fmla="*/ 2356583 w 3542832"/>
              <a:gd name="connsiteY54" fmla="*/ 766119 h 840259"/>
              <a:gd name="connsiteX55" fmla="*/ 2233015 w 3542832"/>
              <a:gd name="connsiteY55" fmla="*/ 790832 h 840259"/>
              <a:gd name="connsiteX56" fmla="*/ 2195945 w 3542832"/>
              <a:gd name="connsiteY56" fmla="*/ 803189 h 840259"/>
              <a:gd name="connsiteX57" fmla="*/ 2097091 w 3542832"/>
              <a:gd name="connsiteY57" fmla="*/ 827902 h 840259"/>
              <a:gd name="connsiteX58" fmla="*/ 2060021 w 3542832"/>
              <a:gd name="connsiteY58" fmla="*/ 840259 h 840259"/>
              <a:gd name="connsiteX59" fmla="*/ 1602821 w 3542832"/>
              <a:gd name="connsiteY59" fmla="*/ 827902 h 840259"/>
              <a:gd name="connsiteX60" fmla="*/ 1516324 w 3542832"/>
              <a:gd name="connsiteY60" fmla="*/ 815546 h 840259"/>
              <a:gd name="connsiteX61" fmla="*/ 1417469 w 3542832"/>
              <a:gd name="connsiteY61" fmla="*/ 803189 h 840259"/>
              <a:gd name="connsiteX62" fmla="*/ 1293902 w 3542832"/>
              <a:gd name="connsiteY62" fmla="*/ 790832 h 840259"/>
              <a:gd name="connsiteX63" fmla="*/ 1232118 w 3542832"/>
              <a:gd name="connsiteY63" fmla="*/ 778475 h 840259"/>
              <a:gd name="connsiteX64" fmla="*/ 1195048 w 3542832"/>
              <a:gd name="connsiteY64" fmla="*/ 766119 h 840259"/>
              <a:gd name="connsiteX65" fmla="*/ 1145621 w 3542832"/>
              <a:gd name="connsiteY65" fmla="*/ 753762 h 840259"/>
              <a:gd name="connsiteX66" fmla="*/ 1083837 w 3542832"/>
              <a:gd name="connsiteY66" fmla="*/ 741405 h 840259"/>
              <a:gd name="connsiteX67" fmla="*/ 972626 w 3542832"/>
              <a:gd name="connsiteY67" fmla="*/ 704335 h 840259"/>
              <a:gd name="connsiteX68" fmla="*/ 787275 w 3542832"/>
              <a:gd name="connsiteY68" fmla="*/ 642551 h 840259"/>
              <a:gd name="connsiteX69" fmla="*/ 713134 w 3542832"/>
              <a:gd name="connsiteY69" fmla="*/ 617838 h 840259"/>
              <a:gd name="connsiteX70" fmla="*/ 676064 w 3542832"/>
              <a:gd name="connsiteY70" fmla="*/ 605481 h 840259"/>
              <a:gd name="connsiteX71" fmla="*/ 626637 w 3542832"/>
              <a:gd name="connsiteY71" fmla="*/ 593124 h 840259"/>
              <a:gd name="connsiteX72" fmla="*/ 577210 w 3542832"/>
              <a:gd name="connsiteY72" fmla="*/ 568411 h 840259"/>
              <a:gd name="connsiteX73" fmla="*/ 540140 w 3542832"/>
              <a:gd name="connsiteY73" fmla="*/ 543697 h 840259"/>
              <a:gd name="connsiteX74" fmla="*/ 478356 w 3542832"/>
              <a:gd name="connsiteY74" fmla="*/ 531340 h 840259"/>
              <a:gd name="connsiteX75" fmla="*/ 367145 w 3542832"/>
              <a:gd name="connsiteY75" fmla="*/ 494270 h 840259"/>
              <a:gd name="connsiteX76" fmla="*/ 330075 w 3542832"/>
              <a:gd name="connsiteY76" fmla="*/ 481913 h 840259"/>
              <a:gd name="connsiteX77" fmla="*/ 293005 w 3542832"/>
              <a:gd name="connsiteY77" fmla="*/ 469556 h 840259"/>
              <a:gd name="connsiteX78" fmla="*/ 255934 w 3542832"/>
              <a:gd name="connsiteY78" fmla="*/ 444843 h 840259"/>
              <a:gd name="connsiteX79" fmla="*/ 181794 w 3542832"/>
              <a:gd name="connsiteY79" fmla="*/ 420129 h 840259"/>
              <a:gd name="connsiteX80" fmla="*/ 144724 w 3542832"/>
              <a:gd name="connsiteY80" fmla="*/ 407773 h 840259"/>
              <a:gd name="connsiteX81" fmla="*/ 70583 w 3542832"/>
              <a:gd name="connsiteY81" fmla="*/ 358346 h 840259"/>
              <a:gd name="connsiteX82" fmla="*/ 33513 w 3542832"/>
              <a:gd name="connsiteY82" fmla="*/ 333632 h 840259"/>
              <a:gd name="connsiteX83" fmla="*/ 21156 w 3542832"/>
              <a:gd name="connsiteY83" fmla="*/ 111211 h 840259"/>
              <a:gd name="connsiteX84" fmla="*/ 157080 w 3542832"/>
              <a:gd name="connsiteY84" fmla="*/ 49427 h 840259"/>
              <a:gd name="connsiteX85" fmla="*/ 194151 w 3542832"/>
              <a:gd name="connsiteY85" fmla="*/ 37070 h 840259"/>
              <a:gd name="connsiteX86" fmla="*/ 231221 w 3542832"/>
              <a:gd name="connsiteY86" fmla="*/ 37070 h 84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42832" h="840259">
                <a:moveTo>
                  <a:pt x="169437" y="0"/>
                </a:moveTo>
                <a:cubicBezTo>
                  <a:pt x="197915" y="4746"/>
                  <a:pt x="250227" y="9502"/>
                  <a:pt x="280648" y="24713"/>
                </a:cubicBezTo>
                <a:cubicBezTo>
                  <a:pt x="293931" y="31355"/>
                  <a:pt x="305361" y="41189"/>
                  <a:pt x="317718" y="49427"/>
                </a:cubicBezTo>
                <a:cubicBezTo>
                  <a:pt x="346465" y="92547"/>
                  <a:pt x="364013" y="129370"/>
                  <a:pt x="404215" y="160638"/>
                </a:cubicBezTo>
                <a:cubicBezTo>
                  <a:pt x="427660" y="178873"/>
                  <a:pt x="453642" y="193589"/>
                  <a:pt x="478356" y="210065"/>
                </a:cubicBezTo>
                <a:cubicBezTo>
                  <a:pt x="490713" y="218303"/>
                  <a:pt x="501337" y="230082"/>
                  <a:pt x="515426" y="234778"/>
                </a:cubicBezTo>
                <a:cubicBezTo>
                  <a:pt x="540140" y="243016"/>
                  <a:pt x="567892" y="245042"/>
                  <a:pt x="589567" y="259492"/>
                </a:cubicBezTo>
                <a:cubicBezTo>
                  <a:pt x="660804" y="306983"/>
                  <a:pt x="592087" y="265868"/>
                  <a:pt x="663707" y="296562"/>
                </a:cubicBezTo>
                <a:cubicBezTo>
                  <a:pt x="680638" y="303818"/>
                  <a:pt x="696203" y="314019"/>
                  <a:pt x="713134" y="321275"/>
                </a:cubicBezTo>
                <a:cubicBezTo>
                  <a:pt x="742763" y="333973"/>
                  <a:pt x="768278" y="337031"/>
                  <a:pt x="799632" y="345989"/>
                </a:cubicBezTo>
                <a:cubicBezTo>
                  <a:pt x="854213" y="361584"/>
                  <a:pt x="827822" y="361280"/>
                  <a:pt x="898486" y="370702"/>
                </a:cubicBezTo>
                <a:cubicBezTo>
                  <a:pt x="939517" y="376173"/>
                  <a:pt x="980912" y="378488"/>
                  <a:pt x="1022053" y="383059"/>
                </a:cubicBezTo>
                <a:cubicBezTo>
                  <a:pt x="1055058" y="386726"/>
                  <a:pt x="1087927" y="391536"/>
                  <a:pt x="1120907" y="395416"/>
                </a:cubicBezTo>
                <a:lnTo>
                  <a:pt x="1232118" y="407773"/>
                </a:lnTo>
                <a:cubicBezTo>
                  <a:pt x="1261018" y="411385"/>
                  <a:pt x="1289668" y="416913"/>
                  <a:pt x="1318615" y="420129"/>
                </a:cubicBezTo>
                <a:cubicBezTo>
                  <a:pt x="1363832" y="425153"/>
                  <a:pt x="1409232" y="428367"/>
                  <a:pt x="1454540" y="432486"/>
                </a:cubicBezTo>
                <a:cubicBezTo>
                  <a:pt x="1471016" y="436605"/>
                  <a:pt x="1487054" y="443305"/>
                  <a:pt x="1503967" y="444843"/>
                </a:cubicBezTo>
                <a:cubicBezTo>
                  <a:pt x="1739856" y="466288"/>
                  <a:pt x="1712920" y="456350"/>
                  <a:pt x="1948810" y="444843"/>
                </a:cubicBezTo>
                <a:lnTo>
                  <a:pt x="2233015" y="432486"/>
                </a:lnTo>
                <a:cubicBezTo>
                  <a:pt x="2261848" y="428367"/>
                  <a:pt x="2290857" y="425339"/>
                  <a:pt x="2319513" y="420129"/>
                </a:cubicBezTo>
                <a:cubicBezTo>
                  <a:pt x="2360606" y="412658"/>
                  <a:pt x="2404378" y="395960"/>
                  <a:pt x="2443080" y="383059"/>
                </a:cubicBezTo>
                <a:cubicBezTo>
                  <a:pt x="2455437" y="378940"/>
                  <a:pt x="2467514" y="373861"/>
                  <a:pt x="2480151" y="370702"/>
                </a:cubicBezTo>
                <a:cubicBezTo>
                  <a:pt x="2513102" y="362464"/>
                  <a:pt x="2546783" y="356730"/>
                  <a:pt x="2579005" y="345989"/>
                </a:cubicBezTo>
                <a:cubicBezTo>
                  <a:pt x="2591362" y="341870"/>
                  <a:pt x="2603551" y="337210"/>
                  <a:pt x="2616075" y="333632"/>
                </a:cubicBezTo>
                <a:cubicBezTo>
                  <a:pt x="2646294" y="324998"/>
                  <a:pt x="2717620" y="311243"/>
                  <a:pt x="2739642" y="296562"/>
                </a:cubicBezTo>
                <a:cubicBezTo>
                  <a:pt x="2751999" y="288324"/>
                  <a:pt x="2763142" y="277880"/>
                  <a:pt x="2776713" y="271848"/>
                </a:cubicBezTo>
                <a:cubicBezTo>
                  <a:pt x="2800518" y="261268"/>
                  <a:pt x="2826140" y="255373"/>
                  <a:pt x="2850853" y="247135"/>
                </a:cubicBezTo>
                <a:lnTo>
                  <a:pt x="2924994" y="222421"/>
                </a:lnTo>
                <a:cubicBezTo>
                  <a:pt x="3049573" y="180895"/>
                  <a:pt x="2856336" y="244255"/>
                  <a:pt x="3011491" y="197708"/>
                </a:cubicBezTo>
                <a:cubicBezTo>
                  <a:pt x="3036443" y="190222"/>
                  <a:pt x="3060918" y="181232"/>
                  <a:pt x="3085632" y="172994"/>
                </a:cubicBezTo>
                <a:lnTo>
                  <a:pt x="3159772" y="148281"/>
                </a:lnTo>
                <a:cubicBezTo>
                  <a:pt x="3172129" y="144162"/>
                  <a:pt x="3184206" y="139083"/>
                  <a:pt x="3196842" y="135924"/>
                </a:cubicBezTo>
                <a:lnTo>
                  <a:pt x="3295696" y="111211"/>
                </a:lnTo>
                <a:cubicBezTo>
                  <a:pt x="3357480" y="115330"/>
                  <a:pt x="3419506" y="116729"/>
                  <a:pt x="3481048" y="123567"/>
                </a:cubicBezTo>
                <a:cubicBezTo>
                  <a:pt x="3493993" y="125005"/>
                  <a:pt x="3508908" y="126714"/>
                  <a:pt x="3518118" y="135924"/>
                </a:cubicBezTo>
                <a:cubicBezTo>
                  <a:pt x="3524027" y="141833"/>
                  <a:pt x="3542725" y="221993"/>
                  <a:pt x="3542832" y="222421"/>
                </a:cubicBezTo>
                <a:cubicBezTo>
                  <a:pt x="3529877" y="261286"/>
                  <a:pt x="3533074" y="270116"/>
                  <a:pt x="3493405" y="296562"/>
                </a:cubicBezTo>
                <a:cubicBezTo>
                  <a:pt x="3482567" y="303787"/>
                  <a:pt x="3467720" y="302593"/>
                  <a:pt x="3456334" y="308919"/>
                </a:cubicBezTo>
                <a:cubicBezTo>
                  <a:pt x="3328870" y="379732"/>
                  <a:pt x="3429003" y="342744"/>
                  <a:pt x="3345124" y="370702"/>
                </a:cubicBezTo>
                <a:cubicBezTo>
                  <a:pt x="3238887" y="441527"/>
                  <a:pt x="3373298" y="356615"/>
                  <a:pt x="3270983" y="407773"/>
                </a:cubicBezTo>
                <a:cubicBezTo>
                  <a:pt x="3153499" y="466515"/>
                  <a:pt x="3351039" y="393445"/>
                  <a:pt x="3159772" y="457200"/>
                </a:cubicBezTo>
                <a:lnTo>
                  <a:pt x="3085632" y="481913"/>
                </a:lnTo>
                <a:cubicBezTo>
                  <a:pt x="3073275" y="486032"/>
                  <a:pt x="3059730" y="487568"/>
                  <a:pt x="3048561" y="494270"/>
                </a:cubicBezTo>
                <a:cubicBezTo>
                  <a:pt x="2955167" y="550307"/>
                  <a:pt x="3020649" y="517093"/>
                  <a:pt x="2949707" y="543697"/>
                </a:cubicBezTo>
                <a:cubicBezTo>
                  <a:pt x="2928938" y="551485"/>
                  <a:pt x="2908769" y="560831"/>
                  <a:pt x="2887924" y="568411"/>
                </a:cubicBezTo>
                <a:cubicBezTo>
                  <a:pt x="2863442" y="577314"/>
                  <a:pt x="2838497" y="584886"/>
                  <a:pt x="2813783" y="593124"/>
                </a:cubicBezTo>
                <a:lnTo>
                  <a:pt x="2776713" y="605481"/>
                </a:lnTo>
                <a:lnTo>
                  <a:pt x="2739642" y="617838"/>
                </a:lnTo>
                <a:lnTo>
                  <a:pt x="2702572" y="630194"/>
                </a:lnTo>
                <a:cubicBezTo>
                  <a:pt x="2690215" y="638432"/>
                  <a:pt x="2678785" y="648266"/>
                  <a:pt x="2665502" y="654908"/>
                </a:cubicBezTo>
                <a:cubicBezTo>
                  <a:pt x="2653852" y="660733"/>
                  <a:pt x="2640628" y="662692"/>
                  <a:pt x="2628432" y="667265"/>
                </a:cubicBezTo>
                <a:cubicBezTo>
                  <a:pt x="2490908" y="718836"/>
                  <a:pt x="2648237" y="664782"/>
                  <a:pt x="2492507" y="716692"/>
                </a:cubicBezTo>
                <a:cubicBezTo>
                  <a:pt x="2480150" y="720811"/>
                  <a:pt x="2467087" y="723223"/>
                  <a:pt x="2455437" y="729048"/>
                </a:cubicBezTo>
                <a:cubicBezTo>
                  <a:pt x="2438961" y="737286"/>
                  <a:pt x="2423258" y="747294"/>
                  <a:pt x="2406010" y="753762"/>
                </a:cubicBezTo>
                <a:cubicBezTo>
                  <a:pt x="2390109" y="759725"/>
                  <a:pt x="2372912" y="761454"/>
                  <a:pt x="2356583" y="766119"/>
                </a:cubicBezTo>
                <a:cubicBezTo>
                  <a:pt x="2270320" y="790765"/>
                  <a:pt x="2380622" y="769745"/>
                  <a:pt x="2233015" y="790832"/>
                </a:cubicBezTo>
                <a:cubicBezTo>
                  <a:pt x="2220658" y="794951"/>
                  <a:pt x="2208511" y="799762"/>
                  <a:pt x="2195945" y="803189"/>
                </a:cubicBezTo>
                <a:cubicBezTo>
                  <a:pt x="2163176" y="812126"/>
                  <a:pt x="2129313" y="817161"/>
                  <a:pt x="2097091" y="827902"/>
                </a:cubicBezTo>
                <a:lnTo>
                  <a:pt x="2060021" y="840259"/>
                </a:lnTo>
                <a:lnTo>
                  <a:pt x="1602821" y="827902"/>
                </a:lnTo>
                <a:cubicBezTo>
                  <a:pt x="1573726" y="826580"/>
                  <a:pt x="1545194" y="819395"/>
                  <a:pt x="1516324" y="815546"/>
                </a:cubicBezTo>
                <a:lnTo>
                  <a:pt x="1417469" y="803189"/>
                </a:lnTo>
                <a:cubicBezTo>
                  <a:pt x="1376328" y="798618"/>
                  <a:pt x="1334933" y="796303"/>
                  <a:pt x="1293902" y="790832"/>
                </a:cubicBezTo>
                <a:cubicBezTo>
                  <a:pt x="1273084" y="788056"/>
                  <a:pt x="1252493" y="783569"/>
                  <a:pt x="1232118" y="778475"/>
                </a:cubicBezTo>
                <a:cubicBezTo>
                  <a:pt x="1219482" y="775316"/>
                  <a:pt x="1207572" y="769697"/>
                  <a:pt x="1195048" y="766119"/>
                </a:cubicBezTo>
                <a:cubicBezTo>
                  <a:pt x="1178719" y="761454"/>
                  <a:pt x="1162199" y="757446"/>
                  <a:pt x="1145621" y="753762"/>
                </a:cubicBezTo>
                <a:cubicBezTo>
                  <a:pt x="1125119" y="749206"/>
                  <a:pt x="1104100" y="746931"/>
                  <a:pt x="1083837" y="741405"/>
                </a:cubicBezTo>
                <a:cubicBezTo>
                  <a:pt x="1083811" y="741398"/>
                  <a:pt x="991174" y="710518"/>
                  <a:pt x="972626" y="704335"/>
                </a:cubicBezTo>
                <a:lnTo>
                  <a:pt x="787275" y="642551"/>
                </a:lnTo>
                <a:lnTo>
                  <a:pt x="713134" y="617838"/>
                </a:lnTo>
                <a:cubicBezTo>
                  <a:pt x="700777" y="613719"/>
                  <a:pt x="688700" y="608640"/>
                  <a:pt x="676064" y="605481"/>
                </a:cubicBezTo>
                <a:cubicBezTo>
                  <a:pt x="659588" y="601362"/>
                  <a:pt x="642538" y="599087"/>
                  <a:pt x="626637" y="593124"/>
                </a:cubicBezTo>
                <a:cubicBezTo>
                  <a:pt x="609390" y="586656"/>
                  <a:pt x="593203" y="577550"/>
                  <a:pt x="577210" y="568411"/>
                </a:cubicBezTo>
                <a:cubicBezTo>
                  <a:pt x="564316" y="561043"/>
                  <a:pt x="554045" y="548912"/>
                  <a:pt x="540140" y="543697"/>
                </a:cubicBezTo>
                <a:cubicBezTo>
                  <a:pt x="520475" y="536322"/>
                  <a:pt x="498619" y="536866"/>
                  <a:pt x="478356" y="531340"/>
                </a:cubicBezTo>
                <a:cubicBezTo>
                  <a:pt x="478330" y="531333"/>
                  <a:pt x="385693" y="500453"/>
                  <a:pt x="367145" y="494270"/>
                </a:cubicBezTo>
                <a:lnTo>
                  <a:pt x="330075" y="481913"/>
                </a:lnTo>
                <a:cubicBezTo>
                  <a:pt x="317718" y="477794"/>
                  <a:pt x="303843" y="476781"/>
                  <a:pt x="293005" y="469556"/>
                </a:cubicBezTo>
                <a:cubicBezTo>
                  <a:pt x="280648" y="461318"/>
                  <a:pt x="269505" y="450875"/>
                  <a:pt x="255934" y="444843"/>
                </a:cubicBezTo>
                <a:cubicBezTo>
                  <a:pt x="232129" y="434263"/>
                  <a:pt x="206507" y="428367"/>
                  <a:pt x="181794" y="420129"/>
                </a:cubicBezTo>
                <a:lnTo>
                  <a:pt x="144724" y="407773"/>
                </a:lnTo>
                <a:lnTo>
                  <a:pt x="70583" y="358346"/>
                </a:lnTo>
                <a:lnTo>
                  <a:pt x="33513" y="333632"/>
                </a:lnTo>
                <a:cubicBezTo>
                  <a:pt x="7130" y="254486"/>
                  <a:pt x="-20050" y="205397"/>
                  <a:pt x="21156" y="111211"/>
                </a:cubicBezTo>
                <a:cubicBezTo>
                  <a:pt x="43065" y="61132"/>
                  <a:pt x="115461" y="59832"/>
                  <a:pt x="157080" y="49427"/>
                </a:cubicBezTo>
                <a:cubicBezTo>
                  <a:pt x="169717" y="46268"/>
                  <a:pt x="181303" y="39211"/>
                  <a:pt x="194151" y="37070"/>
                </a:cubicBezTo>
                <a:cubicBezTo>
                  <a:pt x="206340" y="35039"/>
                  <a:pt x="218864" y="37070"/>
                  <a:pt x="231221" y="37070"/>
                </a:cubicBezTo>
              </a:path>
            </a:pathLst>
          </a:custGeom>
          <a:solidFill>
            <a:srgbClr val="FFFF00">
              <a:alpha val="1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548722" y="55727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568" y="1368768"/>
            <a:ext cx="7594032" cy="41052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flipV="1">
            <a:off x="7315200" y="1287293"/>
            <a:ext cx="152400" cy="93832"/>
          </a:xfrm>
          <a:prstGeom prst="trapezoid">
            <a:avLst/>
          </a:prstGeom>
          <a:solidFill>
            <a:srgbClr val="00B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apezoid 55"/>
          <p:cNvSpPr/>
          <p:nvPr/>
        </p:nvSpPr>
        <p:spPr>
          <a:xfrm flipV="1">
            <a:off x="700215" y="1292183"/>
            <a:ext cx="152400" cy="93832"/>
          </a:xfrm>
          <a:prstGeom prst="trapezoid">
            <a:avLst/>
          </a:prstGeom>
          <a:solidFill>
            <a:srgbClr val="00B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5400" y="1400113"/>
            <a:ext cx="381000" cy="176321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1142"/>
            <a:ext cx="3695232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68" name="Group 7167"/>
          <p:cNvGrpSpPr/>
          <p:nvPr/>
        </p:nvGrpSpPr>
        <p:grpSpPr>
          <a:xfrm>
            <a:off x="774357" y="459258"/>
            <a:ext cx="3222990" cy="2704543"/>
            <a:chOff x="774357" y="459258"/>
            <a:chExt cx="3222990" cy="2704543"/>
          </a:xfrm>
        </p:grpSpPr>
        <p:grpSp>
          <p:nvGrpSpPr>
            <p:cNvPr id="10" name="Group 9"/>
            <p:cNvGrpSpPr/>
            <p:nvPr/>
          </p:nvGrpSpPr>
          <p:grpSpPr>
            <a:xfrm>
              <a:off x="774357" y="459258"/>
              <a:ext cx="280086" cy="914400"/>
              <a:chOff x="762000" y="533400"/>
              <a:chExt cx="280086" cy="914400"/>
            </a:xfrm>
          </p:grpSpPr>
          <p:sp>
            <p:nvSpPr>
              <p:cNvPr id="54" name="Isosceles Triangle 53"/>
              <p:cNvSpPr/>
              <p:nvPr/>
            </p:nvSpPr>
            <p:spPr>
              <a:xfrm>
                <a:off x="889686" y="963828"/>
                <a:ext cx="152400" cy="398633"/>
              </a:xfrm>
              <a:prstGeom prst="triangle">
                <a:avLst/>
              </a:prstGeom>
              <a:solidFill>
                <a:srgbClr val="FFFF00">
                  <a:alpha val="14000"/>
                </a:srgbClr>
              </a:solidFill>
              <a:ln w="3175">
                <a:solidFill>
                  <a:srgbClr val="FF0000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>
                <a:off x="799071" y="656516"/>
                <a:ext cx="152400" cy="199317"/>
              </a:xfrm>
              <a:prstGeom prst="triangle">
                <a:avLst/>
              </a:prstGeom>
              <a:solidFill>
                <a:srgbClr val="FF0000"/>
              </a:solidFill>
              <a:ln w="3175">
                <a:solidFill>
                  <a:srgbClr val="FFFF00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V="1">
                <a:off x="762000" y="533400"/>
                <a:ext cx="0" cy="914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778476" y="1206843"/>
              <a:ext cx="3218871" cy="1956958"/>
              <a:chOff x="778476" y="1206372"/>
              <a:chExt cx="3218871" cy="1956958"/>
            </a:xfrm>
          </p:grpSpPr>
          <p:sp>
            <p:nvSpPr>
              <p:cNvPr id="51" name="5-Point Star 50"/>
              <p:cNvSpPr/>
              <p:nvPr/>
            </p:nvSpPr>
            <p:spPr>
              <a:xfrm>
                <a:off x="3754394" y="1206372"/>
                <a:ext cx="242953" cy="327773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397211" y="1507524"/>
                <a:ext cx="1421027" cy="1631092"/>
              </a:xfrm>
              <a:custGeom>
                <a:avLst/>
                <a:gdLst>
                  <a:gd name="connsiteX0" fmla="*/ 1421027 w 1421027"/>
                  <a:gd name="connsiteY0" fmla="*/ 0 h 1631092"/>
                  <a:gd name="connsiteX1" fmla="*/ 1124465 w 1421027"/>
                  <a:gd name="connsiteY1" fmla="*/ 654908 h 1631092"/>
                  <a:gd name="connsiteX2" fmla="*/ 0 w 1421027"/>
                  <a:gd name="connsiteY2" fmla="*/ 1631092 h 1631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1027" h="1631092">
                    <a:moveTo>
                      <a:pt x="1421027" y="0"/>
                    </a:moveTo>
                    <a:cubicBezTo>
                      <a:pt x="1391165" y="191529"/>
                      <a:pt x="1361303" y="383059"/>
                      <a:pt x="1124465" y="654908"/>
                    </a:cubicBezTo>
                    <a:cubicBezTo>
                      <a:pt x="887627" y="926757"/>
                      <a:pt x="443813" y="1278924"/>
                      <a:pt x="0" y="163109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78476" y="1458097"/>
                <a:ext cx="1408670" cy="1705233"/>
              </a:xfrm>
              <a:custGeom>
                <a:avLst/>
                <a:gdLst>
                  <a:gd name="connsiteX0" fmla="*/ 1408670 w 1408670"/>
                  <a:gd name="connsiteY0" fmla="*/ 1705233 h 1705233"/>
                  <a:gd name="connsiteX1" fmla="*/ 531340 w 1408670"/>
                  <a:gd name="connsiteY1" fmla="*/ 1050325 h 1705233"/>
                  <a:gd name="connsiteX2" fmla="*/ 0 w 1408670"/>
                  <a:gd name="connsiteY2" fmla="*/ 0 h 170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8670" h="1705233">
                    <a:moveTo>
                      <a:pt x="1408670" y="1705233"/>
                    </a:moveTo>
                    <a:cubicBezTo>
                      <a:pt x="1087394" y="1519881"/>
                      <a:pt x="766118" y="1334530"/>
                      <a:pt x="531340" y="1050325"/>
                    </a:cubicBezTo>
                    <a:cubicBezTo>
                      <a:pt x="296562" y="766120"/>
                      <a:pt x="148281" y="383060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" name="Straight Connector 12"/>
          <p:cNvCxnSpPr/>
          <p:nvPr/>
        </p:nvCxnSpPr>
        <p:spPr>
          <a:xfrm>
            <a:off x="3651421" y="3250288"/>
            <a:ext cx="4345036" cy="111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54827" y="3143249"/>
            <a:ext cx="111597" cy="1855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71" name="Straight Arrow Connector 7170"/>
          <p:cNvCxnSpPr/>
          <p:nvPr/>
        </p:nvCxnSpPr>
        <p:spPr>
          <a:xfrm>
            <a:off x="3048000" y="2357094"/>
            <a:ext cx="368642" cy="30990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10200" y="2971800"/>
            <a:ext cx="837039" cy="714027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3" name="Group 7172"/>
          <p:cNvGrpSpPr/>
          <p:nvPr/>
        </p:nvGrpSpPr>
        <p:grpSpPr>
          <a:xfrm>
            <a:off x="1130643" y="1766615"/>
            <a:ext cx="5041557" cy="290785"/>
            <a:chOff x="1283043" y="1693327"/>
            <a:chExt cx="5041557" cy="290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283043" y="1693327"/>
                  <a:ext cx="5041557" cy="290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Diff. FWI Resolution: </a:t>
                  </a:r>
                  <a:r>
                    <a:rPr lang="en-US" sz="1200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D</a:t>
                  </a:r>
                  <a:r>
                    <a:rPr lang="en-US" sz="1200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1200" b="1" baseline="30000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diff</a:t>
                  </a:r>
                  <a:r>
                    <a:rPr lang="en-US" sz="12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2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a14:m>
                  <a:r>
                    <a:rPr lang="en-US" sz="1200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  <a:cs typeface="Times New Roman" pitchFamily="18" charset="0"/>
                    </a:rPr>
                    <a:t>l</a:t>
                  </a:r>
                  <a:r>
                    <a:rPr lang="en-US" sz="1200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043" y="1693327"/>
                  <a:ext cx="5041557" cy="29078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21" b="-20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/>
            <p:nvPr/>
          </p:nvCxnSpPr>
          <p:spPr>
            <a:xfrm>
              <a:off x="3439007" y="1764957"/>
              <a:ext cx="17384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416641" y="3873843"/>
            <a:ext cx="5041557" cy="389979"/>
            <a:chOff x="304800" y="5638800"/>
            <a:chExt cx="4419600" cy="389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04800" y="5638800"/>
                  <a:ext cx="4419600" cy="389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FWI Resolution: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D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a14:m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2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  <a:cs typeface="Times New Roman" pitchFamily="18" charset="0"/>
                    </a:rPr>
                    <a:t>l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 (Williamson, 1991)</a:t>
                  </a:r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5638800"/>
                  <a:ext cx="4419600" cy="38997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88" t="-3125" b="-32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>
              <a:off x="2420721" y="5702643"/>
              <a:ext cx="3048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026243" y="485713"/>
            <a:ext cx="3645243" cy="1038287"/>
            <a:chOff x="4026243" y="152400"/>
            <a:chExt cx="3645243" cy="1038287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7391400" y="152400"/>
              <a:ext cx="0" cy="91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5-Point Star 4"/>
            <p:cNvSpPr/>
            <p:nvPr/>
          </p:nvSpPr>
          <p:spPr>
            <a:xfrm>
              <a:off x="4026243" y="862914"/>
              <a:ext cx="242953" cy="327773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7519086" y="582828"/>
              <a:ext cx="152400" cy="398633"/>
            </a:xfrm>
            <a:prstGeom prst="triangle">
              <a:avLst/>
            </a:prstGeom>
            <a:solidFill>
              <a:srgbClr val="FFFF00">
                <a:alpha val="30000"/>
              </a:srgbClr>
            </a:solidFill>
            <a:ln w="3175">
              <a:solidFill>
                <a:srgbClr val="FF00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403757" y="275516"/>
              <a:ext cx="152400" cy="199317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FF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5" name="Group 7184"/>
          <p:cNvGrpSpPr/>
          <p:nvPr/>
        </p:nvGrpSpPr>
        <p:grpSpPr>
          <a:xfrm>
            <a:off x="1143001" y="2057400"/>
            <a:ext cx="2230529" cy="2362200"/>
            <a:chOff x="1143001" y="2057400"/>
            <a:chExt cx="2230529" cy="2362200"/>
          </a:xfrm>
        </p:grpSpPr>
        <p:grpSp>
          <p:nvGrpSpPr>
            <p:cNvPr id="7176" name="Group 7175"/>
            <p:cNvGrpSpPr/>
            <p:nvPr/>
          </p:nvGrpSpPr>
          <p:grpSpPr>
            <a:xfrm>
              <a:off x="1143001" y="3765325"/>
              <a:ext cx="1981199" cy="654275"/>
              <a:chOff x="-914400" y="3429000"/>
              <a:chExt cx="1981199" cy="654275"/>
            </a:xfrm>
          </p:grpSpPr>
          <p:sp>
            <p:nvSpPr>
              <p:cNvPr id="7175" name="Rectangle 7174"/>
              <p:cNvSpPr/>
              <p:nvPr/>
            </p:nvSpPr>
            <p:spPr>
              <a:xfrm>
                <a:off x="-914400" y="3485343"/>
                <a:ext cx="1524000" cy="5979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-838200" y="3429000"/>
                <a:ext cx="1904999" cy="636372"/>
                <a:chOff x="291261" y="5707452"/>
                <a:chExt cx="1669988" cy="636372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304801" y="5707452"/>
                  <a:ext cx="11355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D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291261" y="5974492"/>
                  <a:ext cx="11355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D</a:t>
                  </a:r>
                  <a:r>
                    <a:rPr lang="en-US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b="1" baseline="30000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diff</a:t>
                  </a:r>
                  <a:endPara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69995" y="6039024"/>
                  <a:ext cx="178733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825657" y="5810424"/>
                      <a:ext cx="1135592" cy="3899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=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 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√</m:t>
                          </m:r>
                        </m:oMath>
                      </a14:m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2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3" name="TextBox 7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5657" y="5810424"/>
                      <a:ext cx="1135592" cy="389979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t="-4688" b="-296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04087" y="5898981"/>
                  <a:ext cx="178733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178" name="Straight Arrow Connector 7177"/>
            <p:cNvCxnSpPr/>
            <p:nvPr/>
          </p:nvCxnSpPr>
          <p:spPr>
            <a:xfrm flipH="1">
              <a:off x="1815844" y="2057400"/>
              <a:ext cx="371302" cy="176426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0" name="Straight Arrow Connector 7179"/>
            <p:cNvCxnSpPr/>
            <p:nvPr/>
          </p:nvCxnSpPr>
          <p:spPr>
            <a:xfrm flipH="1" flipV="1">
              <a:off x="2667001" y="4096897"/>
              <a:ext cx="706529" cy="23738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676400" y="1505012"/>
            <a:ext cx="312906" cy="1704164"/>
            <a:chOff x="1676400" y="1505012"/>
            <a:chExt cx="312906" cy="1704164"/>
          </a:xfrm>
        </p:grpSpPr>
        <p:sp>
          <p:nvSpPr>
            <p:cNvPr id="28" name="TextBox 27"/>
            <p:cNvSpPr txBox="1"/>
            <p:nvPr/>
          </p:nvSpPr>
          <p:spPr>
            <a:xfrm>
              <a:off x="1676400" y="217242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Straight Arrow Connector 40"/>
            <p:cNvCxnSpPr>
              <a:stCxn id="28" idx="0"/>
            </p:cNvCxnSpPr>
            <p:nvPr/>
          </p:nvCxnSpPr>
          <p:spPr>
            <a:xfrm flipH="1" flipV="1">
              <a:off x="1826441" y="1505012"/>
              <a:ext cx="6412" cy="6674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815844" y="2541760"/>
              <a:ext cx="0" cy="66741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7" name="TextBox 7186"/>
          <p:cNvSpPr txBox="1"/>
          <p:nvPr/>
        </p:nvSpPr>
        <p:spPr>
          <a:xfrm>
            <a:off x="534000" y="4486870"/>
            <a:ext cx="33522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Benefit: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Diffractions transform</a:t>
            </a: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SSP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Xwell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or VSP Data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Liability: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SNR</a:t>
            </a:r>
            <a:r>
              <a:rPr lang="en-US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diff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&lt;&lt; 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SNR</a:t>
            </a:r>
            <a:r>
              <a:rPr lang="en-US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spec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5.55112E-17 L -0.19202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28733 -0.118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1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3141191"/>
            <a:ext cx="3918427" cy="2343151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 rot="16200000">
            <a:off x="1332788" y="5150252"/>
            <a:ext cx="295714" cy="39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000" b="1" dirty="0" smtClean="0">
                <a:solidFill>
                  <a:srgbClr val="FFFFF7"/>
                </a:solidFill>
                <a:latin typeface="+mn-lt"/>
                <a:cs typeface="Times New Roman" pitchFamily="18" charset="0"/>
              </a:rPr>
              <a:t>3</a:t>
            </a:r>
            <a:endParaRPr lang="zh-CN" altLang="en-US" sz="2000" b="1" dirty="0">
              <a:solidFill>
                <a:srgbClr val="FFFFF7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2400" y="0"/>
            <a:ext cx="9144000" cy="72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400" dirty="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2" y="3131667"/>
            <a:ext cx="6642000" cy="2214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0" y="4893791"/>
            <a:ext cx="3918427" cy="2343151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2" y="5036667"/>
            <a:ext cx="3729257" cy="220027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Freeform 26"/>
          <p:cNvSpPr/>
          <p:nvPr/>
        </p:nvSpPr>
        <p:spPr>
          <a:xfrm>
            <a:off x="5521413" y="3102769"/>
            <a:ext cx="2533135" cy="2005783"/>
          </a:xfrm>
          <a:custGeom>
            <a:avLst/>
            <a:gdLst>
              <a:gd name="connsiteX0" fmla="*/ 2360140 w 2533135"/>
              <a:gd name="connsiteY0" fmla="*/ 49493 h 2005783"/>
              <a:gd name="connsiteX1" fmla="*/ 2273643 w 2533135"/>
              <a:gd name="connsiteY1" fmla="*/ 61849 h 2005783"/>
              <a:gd name="connsiteX2" fmla="*/ 2150075 w 2533135"/>
              <a:gd name="connsiteY2" fmla="*/ 98920 h 2005783"/>
              <a:gd name="connsiteX3" fmla="*/ 2075935 w 2533135"/>
              <a:gd name="connsiteY3" fmla="*/ 123633 h 2005783"/>
              <a:gd name="connsiteX4" fmla="*/ 2038865 w 2533135"/>
              <a:gd name="connsiteY4" fmla="*/ 135990 h 2005783"/>
              <a:gd name="connsiteX5" fmla="*/ 1964724 w 2533135"/>
              <a:gd name="connsiteY5" fmla="*/ 185417 h 2005783"/>
              <a:gd name="connsiteX6" fmla="*/ 1890584 w 2533135"/>
              <a:gd name="connsiteY6" fmla="*/ 234844 h 2005783"/>
              <a:gd name="connsiteX7" fmla="*/ 1865870 w 2533135"/>
              <a:gd name="connsiteY7" fmla="*/ 271914 h 2005783"/>
              <a:gd name="connsiteX8" fmla="*/ 1754659 w 2533135"/>
              <a:gd name="connsiteY8" fmla="*/ 346055 h 2005783"/>
              <a:gd name="connsiteX9" fmla="*/ 1717589 w 2533135"/>
              <a:gd name="connsiteY9" fmla="*/ 370768 h 2005783"/>
              <a:gd name="connsiteX10" fmla="*/ 1680519 w 2533135"/>
              <a:gd name="connsiteY10" fmla="*/ 395482 h 2005783"/>
              <a:gd name="connsiteX11" fmla="*/ 1618735 w 2533135"/>
              <a:gd name="connsiteY11" fmla="*/ 457266 h 2005783"/>
              <a:gd name="connsiteX12" fmla="*/ 1544594 w 2533135"/>
              <a:gd name="connsiteY12" fmla="*/ 531406 h 2005783"/>
              <a:gd name="connsiteX13" fmla="*/ 1470454 w 2533135"/>
              <a:gd name="connsiteY13" fmla="*/ 580833 h 2005783"/>
              <a:gd name="connsiteX14" fmla="*/ 1433384 w 2533135"/>
              <a:gd name="connsiteY14" fmla="*/ 617903 h 2005783"/>
              <a:gd name="connsiteX15" fmla="*/ 1408670 w 2533135"/>
              <a:gd name="connsiteY15" fmla="*/ 654974 h 2005783"/>
              <a:gd name="connsiteX16" fmla="*/ 1371600 w 2533135"/>
              <a:gd name="connsiteY16" fmla="*/ 679687 h 2005783"/>
              <a:gd name="connsiteX17" fmla="*/ 1309816 w 2533135"/>
              <a:gd name="connsiteY17" fmla="*/ 753828 h 2005783"/>
              <a:gd name="connsiteX18" fmla="*/ 1272746 w 2533135"/>
              <a:gd name="connsiteY18" fmla="*/ 790898 h 2005783"/>
              <a:gd name="connsiteX19" fmla="*/ 1223319 w 2533135"/>
              <a:gd name="connsiteY19" fmla="*/ 865039 h 2005783"/>
              <a:gd name="connsiteX20" fmla="*/ 1198605 w 2533135"/>
              <a:gd name="connsiteY20" fmla="*/ 902109 h 2005783"/>
              <a:gd name="connsiteX21" fmla="*/ 1112108 w 2533135"/>
              <a:gd name="connsiteY21" fmla="*/ 963893 h 2005783"/>
              <a:gd name="connsiteX22" fmla="*/ 1050324 w 2533135"/>
              <a:gd name="connsiteY22" fmla="*/ 1025676 h 2005783"/>
              <a:gd name="connsiteX23" fmla="*/ 976184 w 2533135"/>
              <a:gd name="connsiteY23" fmla="*/ 1087460 h 2005783"/>
              <a:gd name="connsiteX24" fmla="*/ 926757 w 2533135"/>
              <a:gd name="connsiteY24" fmla="*/ 1161601 h 2005783"/>
              <a:gd name="connsiteX25" fmla="*/ 815546 w 2533135"/>
              <a:gd name="connsiteY25" fmla="*/ 1235741 h 2005783"/>
              <a:gd name="connsiteX26" fmla="*/ 741405 w 2533135"/>
              <a:gd name="connsiteY26" fmla="*/ 1285168 h 2005783"/>
              <a:gd name="connsiteX27" fmla="*/ 704335 w 2533135"/>
              <a:gd name="connsiteY27" fmla="*/ 1297525 h 2005783"/>
              <a:gd name="connsiteX28" fmla="*/ 679621 w 2533135"/>
              <a:gd name="connsiteY28" fmla="*/ 1334595 h 2005783"/>
              <a:gd name="connsiteX29" fmla="*/ 605481 w 2533135"/>
              <a:gd name="connsiteY29" fmla="*/ 1371666 h 2005783"/>
              <a:gd name="connsiteX30" fmla="*/ 506627 w 2533135"/>
              <a:gd name="connsiteY30" fmla="*/ 1433449 h 2005783"/>
              <a:gd name="connsiteX31" fmla="*/ 469557 w 2533135"/>
              <a:gd name="connsiteY31" fmla="*/ 1445806 h 2005783"/>
              <a:gd name="connsiteX32" fmla="*/ 395416 w 2533135"/>
              <a:gd name="connsiteY32" fmla="*/ 1495233 h 2005783"/>
              <a:gd name="connsiteX33" fmla="*/ 321275 w 2533135"/>
              <a:gd name="connsiteY33" fmla="*/ 1532303 h 2005783"/>
              <a:gd name="connsiteX34" fmla="*/ 308919 w 2533135"/>
              <a:gd name="connsiteY34" fmla="*/ 1569374 h 2005783"/>
              <a:gd name="connsiteX35" fmla="*/ 234778 w 2533135"/>
              <a:gd name="connsiteY35" fmla="*/ 1618801 h 2005783"/>
              <a:gd name="connsiteX36" fmla="*/ 172994 w 2533135"/>
              <a:gd name="connsiteY36" fmla="*/ 1680584 h 2005783"/>
              <a:gd name="connsiteX37" fmla="*/ 111211 w 2533135"/>
              <a:gd name="connsiteY37" fmla="*/ 1730012 h 2005783"/>
              <a:gd name="connsiteX38" fmla="*/ 86497 w 2533135"/>
              <a:gd name="connsiteY38" fmla="*/ 1767082 h 2005783"/>
              <a:gd name="connsiteX39" fmla="*/ 49427 w 2533135"/>
              <a:gd name="connsiteY39" fmla="*/ 1791795 h 2005783"/>
              <a:gd name="connsiteX40" fmla="*/ 24713 w 2533135"/>
              <a:gd name="connsiteY40" fmla="*/ 1865936 h 2005783"/>
              <a:gd name="connsiteX41" fmla="*/ 0 w 2533135"/>
              <a:gd name="connsiteY41" fmla="*/ 1903006 h 2005783"/>
              <a:gd name="connsiteX42" fmla="*/ 383059 w 2533135"/>
              <a:gd name="connsiteY42" fmla="*/ 1927720 h 2005783"/>
              <a:gd name="connsiteX43" fmla="*/ 630194 w 2533135"/>
              <a:gd name="connsiteY43" fmla="*/ 1940076 h 2005783"/>
              <a:gd name="connsiteX44" fmla="*/ 679621 w 2533135"/>
              <a:gd name="connsiteY44" fmla="*/ 1952433 h 2005783"/>
              <a:gd name="connsiteX45" fmla="*/ 988540 w 2533135"/>
              <a:gd name="connsiteY45" fmla="*/ 1977147 h 2005783"/>
              <a:gd name="connsiteX46" fmla="*/ 1346886 w 2533135"/>
              <a:gd name="connsiteY46" fmla="*/ 1989503 h 2005783"/>
              <a:gd name="connsiteX47" fmla="*/ 1421027 w 2533135"/>
              <a:gd name="connsiteY47" fmla="*/ 1964790 h 2005783"/>
              <a:gd name="connsiteX48" fmla="*/ 1495167 w 2533135"/>
              <a:gd name="connsiteY48" fmla="*/ 1915363 h 2005783"/>
              <a:gd name="connsiteX49" fmla="*/ 1519881 w 2533135"/>
              <a:gd name="connsiteY49" fmla="*/ 1878293 h 2005783"/>
              <a:gd name="connsiteX50" fmla="*/ 1556951 w 2533135"/>
              <a:gd name="connsiteY50" fmla="*/ 1841222 h 2005783"/>
              <a:gd name="connsiteX51" fmla="*/ 1606378 w 2533135"/>
              <a:gd name="connsiteY51" fmla="*/ 1779439 h 2005783"/>
              <a:gd name="connsiteX52" fmla="*/ 1692875 w 2533135"/>
              <a:gd name="connsiteY52" fmla="*/ 1680584 h 2005783"/>
              <a:gd name="connsiteX53" fmla="*/ 1742303 w 2533135"/>
              <a:gd name="connsiteY53" fmla="*/ 1606444 h 2005783"/>
              <a:gd name="connsiteX54" fmla="*/ 1779373 w 2533135"/>
              <a:gd name="connsiteY54" fmla="*/ 1519947 h 2005783"/>
              <a:gd name="connsiteX55" fmla="*/ 1828800 w 2533135"/>
              <a:gd name="connsiteY55" fmla="*/ 1445806 h 2005783"/>
              <a:gd name="connsiteX56" fmla="*/ 1853513 w 2533135"/>
              <a:gd name="connsiteY56" fmla="*/ 1408736 h 2005783"/>
              <a:gd name="connsiteX57" fmla="*/ 1878227 w 2533135"/>
              <a:gd name="connsiteY57" fmla="*/ 1371666 h 2005783"/>
              <a:gd name="connsiteX58" fmla="*/ 1940011 w 2533135"/>
              <a:gd name="connsiteY58" fmla="*/ 1248098 h 2005783"/>
              <a:gd name="connsiteX59" fmla="*/ 1989438 w 2533135"/>
              <a:gd name="connsiteY59" fmla="*/ 1161601 h 2005783"/>
              <a:gd name="connsiteX60" fmla="*/ 2001794 w 2533135"/>
              <a:gd name="connsiteY60" fmla="*/ 1124530 h 2005783"/>
              <a:gd name="connsiteX61" fmla="*/ 2088292 w 2533135"/>
              <a:gd name="connsiteY61" fmla="*/ 1013320 h 2005783"/>
              <a:gd name="connsiteX62" fmla="*/ 2137719 w 2533135"/>
              <a:gd name="connsiteY62" fmla="*/ 926822 h 2005783"/>
              <a:gd name="connsiteX63" fmla="*/ 2187146 w 2533135"/>
              <a:gd name="connsiteY63" fmla="*/ 865039 h 2005783"/>
              <a:gd name="connsiteX64" fmla="*/ 2248930 w 2533135"/>
              <a:gd name="connsiteY64" fmla="*/ 766184 h 2005783"/>
              <a:gd name="connsiteX65" fmla="*/ 2273643 w 2533135"/>
              <a:gd name="connsiteY65" fmla="*/ 716757 h 2005783"/>
              <a:gd name="connsiteX66" fmla="*/ 2310713 w 2533135"/>
              <a:gd name="connsiteY66" fmla="*/ 679687 h 2005783"/>
              <a:gd name="connsiteX67" fmla="*/ 2360140 w 2533135"/>
              <a:gd name="connsiteY67" fmla="*/ 593190 h 2005783"/>
              <a:gd name="connsiteX68" fmla="*/ 2471351 w 2533135"/>
              <a:gd name="connsiteY68" fmla="*/ 444909 h 2005783"/>
              <a:gd name="connsiteX69" fmla="*/ 2483708 w 2533135"/>
              <a:gd name="connsiteY69" fmla="*/ 407839 h 2005783"/>
              <a:gd name="connsiteX70" fmla="*/ 2508421 w 2533135"/>
              <a:gd name="connsiteY70" fmla="*/ 308984 h 2005783"/>
              <a:gd name="connsiteX71" fmla="*/ 2533135 w 2533135"/>
              <a:gd name="connsiteY71" fmla="*/ 234844 h 2005783"/>
              <a:gd name="connsiteX72" fmla="*/ 2520778 w 2533135"/>
              <a:gd name="connsiteY72" fmla="*/ 185417 h 2005783"/>
              <a:gd name="connsiteX73" fmla="*/ 2446638 w 2533135"/>
              <a:gd name="connsiteY73" fmla="*/ 135990 h 2005783"/>
              <a:gd name="connsiteX74" fmla="*/ 2409567 w 2533135"/>
              <a:gd name="connsiteY74" fmla="*/ 61849 h 2005783"/>
              <a:gd name="connsiteX75" fmla="*/ 2372497 w 2533135"/>
              <a:gd name="connsiteY75" fmla="*/ 24779 h 2005783"/>
              <a:gd name="connsiteX76" fmla="*/ 2273643 w 2533135"/>
              <a:gd name="connsiteY76" fmla="*/ 66 h 20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33135" h="2005783">
                <a:moveTo>
                  <a:pt x="2360140" y="49493"/>
                </a:moveTo>
                <a:cubicBezTo>
                  <a:pt x="2331308" y="53612"/>
                  <a:pt x="2302298" y="56639"/>
                  <a:pt x="2273643" y="61849"/>
                </a:cubicBezTo>
                <a:cubicBezTo>
                  <a:pt x="2232559" y="69319"/>
                  <a:pt x="2188762" y="86024"/>
                  <a:pt x="2150075" y="98920"/>
                </a:cubicBezTo>
                <a:lnTo>
                  <a:pt x="2075935" y="123633"/>
                </a:lnTo>
                <a:lnTo>
                  <a:pt x="2038865" y="135990"/>
                </a:lnTo>
                <a:cubicBezTo>
                  <a:pt x="1920600" y="254252"/>
                  <a:pt x="2072025" y="113882"/>
                  <a:pt x="1964724" y="185417"/>
                </a:cubicBezTo>
                <a:cubicBezTo>
                  <a:pt x="1872164" y="247124"/>
                  <a:pt x="1978727" y="205462"/>
                  <a:pt x="1890584" y="234844"/>
                </a:cubicBezTo>
                <a:cubicBezTo>
                  <a:pt x="1882346" y="247201"/>
                  <a:pt x="1877047" y="262135"/>
                  <a:pt x="1865870" y="271914"/>
                </a:cubicBezTo>
                <a:cubicBezTo>
                  <a:pt x="1865869" y="271915"/>
                  <a:pt x="1773194" y="333698"/>
                  <a:pt x="1754659" y="346055"/>
                </a:cubicBezTo>
                <a:lnTo>
                  <a:pt x="1717589" y="370768"/>
                </a:lnTo>
                <a:lnTo>
                  <a:pt x="1680519" y="395482"/>
                </a:lnTo>
                <a:cubicBezTo>
                  <a:pt x="1629594" y="471867"/>
                  <a:pt x="1686135" y="397355"/>
                  <a:pt x="1618735" y="457266"/>
                </a:cubicBezTo>
                <a:cubicBezTo>
                  <a:pt x="1592613" y="480486"/>
                  <a:pt x="1573674" y="512019"/>
                  <a:pt x="1544594" y="531406"/>
                </a:cubicBezTo>
                <a:cubicBezTo>
                  <a:pt x="1519881" y="547882"/>
                  <a:pt x="1491456" y="559831"/>
                  <a:pt x="1470454" y="580833"/>
                </a:cubicBezTo>
                <a:cubicBezTo>
                  <a:pt x="1458097" y="593190"/>
                  <a:pt x="1444571" y="604478"/>
                  <a:pt x="1433384" y="617903"/>
                </a:cubicBezTo>
                <a:cubicBezTo>
                  <a:pt x="1423876" y="629312"/>
                  <a:pt x="1419171" y="644473"/>
                  <a:pt x="1408670" y="654974"/>
                </a:cubicBezTo>
                <a:cubicBezTo>
                  <a:pt x="1398169" y="665475"/>
                  <a:pt x="1383009" y="670180"/>
                  <a:pt x="1371600" y="679687"/>
                </a:cubicBezTo>
                <a:cubicBezTo>
                  <a:pt x="1312528" y="728913"/>
                  <a:pt x="1353997" y="700811"/>
                  <a:pt x="1309816" y="753828"/>
                </a:cubicBezTo>
                <a:cubicBezTo>
                  <a:pt x="1298629" y="767253"/>
                  <a:pt x="1283475" y="777104"/>
                  <a:pt x="1272746" y="790898"/>
                </a:cubicBezTo>
                <a:cubicBezTo>
                  <a:pt x="1254511" y="814343"/>
                  <a:pt x="1239795" y="840325"/>
                  <a:pt x="1223319" y="865039"/>
                </a:cubicBezTo>
                <a:cubicBezTo>
                  <a:pt x="1215081" y="877396"/>
                  <a:pt x="1210962" y="893871"/>
                  <a:pt x="1198605" y="902109"/>
                </a:cubicBezTo>
                <a:cubicBezTo>
                  <a:pt x="1177553" y="916144"/>
                  <a:pt x="1127439" y="948562"/>
                  <a:pt x="1112108" y="963893"/>
                </a:cubicBezTo>
                <a:cubicBezTo>
                  <a:pt x="1029734" y="1046267"/>
                  <a:pt x="1149173" y="959778"/>
                  <a:pt x="1050324" y="1025676"/>
                </a:cubicBezTo>
                <a:cubicBezTo>
                  <a:pt x="964839" y="1153908"/>
                  <a:pt x="1101598" y="962046"/>
                  <a:pt x="976184" y="1087460"/>
                </a:cubicBezTo>
                <a:cubicBezTo>
                  <a:pt x="955181" y="1108463"/>
                  <a:pt x="951471" y="1145125"/>
                  <a:pt x="926757" y="1161601"/>
                </a:cubicBezTo>
                <a:lnTo>
                  <a:pt x="815546" y="1235741"/>
                </a:lnTo>
                <a:lnTo>
                  <a:pt x="741405" y="1285168"/>
                </a:lnTo>
                <a:lnTo>
                  <a:pt x="704335" y="1297525"/>
                </a:lnTo>
                <a:cubicBezTo>
                  <a:pt x="696097" y="1309882"/>
                  <a:pt x="690122" y="1324094"/>
                  <a:pt x="679621" y="1334595"/>
                </a:cubicBezTo>
                <a:cubicBezTo>
                  <a:pt x="655666" y="1358550"/>
                  <a:pt x="635632" y="1361615"/>
                  <a:pt x="605481" y="1371666"/>
                </a:cubicBezTo>
                <a:cubicBezTo>
                  <a:pt x="566317" y="1430411"/>
                  <a:pt x="594856" y="1404039"/>
                  <a:pt x="506627" y="1433449"/>
                </a:cubicBezTo>
                <a:lnTo>
                  <a:pt x="469557" y="1445806"/>
                </a:lnTo>
                <a:cubicBezTo>
                  <a:pt x="399281" y="1516081"/>
                  <a:pt x="466949" y="1459465"/>
                  <a:pt x="395416" y="1495233"/>
                </a:cubicBezTo>
                <a:cubicBezTo>
                  <a:pt x="299611" y="1543137"/>
                  <a:pt x="414444" y="1501249"/>
                  <a:pt x="321275" y="1532303"/>
                </a:cubicBezTo>
                <a:cubicBezTo>
                  <a:pt x="317156" y="1544660"/>
                  <a:pt x="318129" y="1560164"/>
                  <a:pt x="308919" y="1569374"/>
                </a:cubicBezTo>
                <a:cubicBezTo>
                  <a:pt x="287917" y="1590377"/>
                  <a:pt x="234778" y="1618801"/>
                  <a:pt x="234778" y="1618801"/>
                </a:cubicBezTo>
                <a:cubicBezTo>
                  <a:pt x="168875" y="1717657"/>
                  <a:pt x="255375" y="1598203"/>
                  <a:pt x="172994" y="1680584"/>
                </a:cubicBezTo>
                <a:cubicBezTo>
                  <a:pt x="117100" y="1736478"/>
                  <a:pt x="183381" y="1705955"/>
                  <a:pt x="111211" y="1730012"/>
                </a:cubicBezTo>
                <a:cubicBezTo>
                  <a:pt x="102973" y="1742369"/>
                  <a:pt x="96998" y="1756581"/>
                  <a:pt x="86497" y="1767082"/>
                </a:cubicBezTo>
                <a:cubicBezTo>
                  <a:pt x="75996" y="1777583"/>
                  <a:pt x="57298" y="1779202"/>
                  <a:pt x="49427" y="1791795"/>
                </a:cubicBezTo>
                <a:cubicBezTo>
                  <a:pt x="35620" y="1813886"/>
                  <a:pt x="32951" y="1841222"/>
                  <a:pt x="24713" y="1865936"/>
                </a:cubicBezTo>
                <a:cubicBezTo>
                  <a:pt x="20017" y="1880025"/>
                  <a:pt x="8238" y="1890649"/>
                  <a:pt x="0" y="1903006"/>
                </a:cubicBezTo>
                <a:cubicBezTo>
                  <a:pt x="147377" y="1952133"/>
                  <a:pt x="16729" y="1912457"/>
                  <a:pt x="383059" y="1927720"/>
                </a:cubicBezTo>
                <a:lnTo>
                  <a:pt x="630194" y="1940076"/>
                </a:lnTo>
                <a:cubicBezTo>
                  <a:pt x="646670" y="1944195"/>
                  <a:pt x="662728" y="1950685"/>
                  <a:pt x="679621" y="1952433"/>
                </a:cubicBezTo>
                <a:cubicBezTo>
                  <a:pt x="782375" y="1963063"/>
                  <a:pt x="988540" y="1977147"/>
                  <a:pt x="988540" y="1977147"/>
                </a:cubicBezTo>
                <a:cubicBezTo>
                  <a:pt x="1171404" y="2022862"/>
                  <a:pt x="1053467" y="2003476"/>
                  <a:pt x="1346886" y="1989503"/>
                </a:cubicBezTo>
                <a:cubicBezTo>
                  <a:pt x="1371600" y="1981265"/>
                  <a:pt x="1399352" y="1979240"/>
                  <a:pt x="1421027" y="1964790"/>
                </a:cubicBezTo>
                <a:lnTo>
                  <a:pt x="1495167" y="1915363"/>
                </a:lnTo>
                <a:cubicBezTo>
                  <a:pt x="1503405" y="1903006"/>
                  <a:pt x="1510374" y="1889702"/>
                  <a:pt x="1519881" y="1878293"/>
                </a:cubicBezTo>
                <a:cubicBezTo>
                  <a:pt x="1531068" y="1864868"/>
                  <a:pt x="1547258" y="1855762"/>
                  <a:pt x="1556951" y="1841222"/>
                </a:cubicBezTo>
                <a:cubicBezTo>
                  <a:pt x="1604698" y="1769601"/>
                  <a:pt x="1523475" y="1834707"/>
                  <a:pt x="1606378" y="1779439"/>
                </a:cubicBezTo>
                <a:cubicBezTo>
                  <a:pt x="1664043" y="1692941"/>
                  <a:pt x="1631092" y="1721774"/>
                  <a:pt x="1692875" y="1680584"/>
                </a:cubicBezTo>
                <a:cubicBezTo>
                  <a:pt x="1719383" y="1601062"/>
                  <a:pt x="1684450" y="1687437"/>
                  <a:pt x="1742303" y="1606444"/>
                </a:cubicBezTo>
                <a:cubicBezTo>
                  <a:pt x="1804165" y="1519838"/>
                  <a:pt x="1739041" y="1592544"/>
                  <a:pt x="1779373" y="1519947"/>
                </a:cubicBezTo>
                <a:cubicBezTo>
                  <a:pt x="1793798" y="1493983"/>
                  <a:pt x="1812324" y="1470520"/>
                  <a:pt x="1828800" y="1445806"/>
                </a:cubicBezTo>
                <a:lnTo>
                  <a:pt x="1853513" y="1408736"/>
                </a:lnTo>
                <a:lnTo>
                  <a:pt x="1878227" y="1371666"/>
                </a:lnTo>
                <a:cubicBezTo>
                  <a:pt x="1906201" y="1259773"/>
                  <a:pt x="1866450" y="1395223"/>
                  <a:pt x="1940011" y="1248098"/>
                </a:cubicBezTo>
                <a:cubicBezTo>
                  <a:pt x="1971365" y="1185388"/>
                  <a:pt x="1954506" y="1213997"/>
                  <a:pt x="1989438" y="1161601"/>
                </a:cubicBezTo>
                <a:cubicBezTo>
                  <a:pt x="1993557" y="1149244"/>
                  <a:pt x="1995468" y="1135916"/>
                  <a:pt x="2001794" y="1124530"/>
                </a:cubicBezTo>
                <a:cubicBezTo>
                  <a:pt x="2038743" y="1058021"/>
                  <a:pt x="2043263" y="1058348"/>
                  <a:pt x="2088292" y="1013320"/>
                </a:cubicBezTo>
                <a:cubicBezTo>
                  <a:pt x="2116622" y="928324"/>
                  <a:pt x="2077873" y="1031553"/>
                  <a:pt x="2137719" y="926822"/>
                </a:cubicBezTo>
                <a:cubicBezTo>
                  <a:pt x="2174449" y="862545"/>
                  <a:pt x="2116801" y="911934"/>
                  <a:pt x="2187146" y="865039"/>
                </a:cubicBezTo>
                <a:cubicBezTo>
                  <a:pt x="2212889" y="826424"/>
                  <a:pt x="2224098" y="810882"/>
                  <a:pt x="2248930" y="766184"/>
                </a:cubicBezTo>
                <a:cubicBezTo>
                  <a:pt x="2257876" y="750082"/>
                  <a:pt x="2262936" y="731746"/>
                  <a:pt x="2273643" y="716757"/>
                </a:cubicBezTo>
                <a:cubicBezTo>
                  <a:pt x="2283800" y="702537"/>
                  <a:pt x="2300556" y="693907"/>
                  <a:pt x="2310713" y="679687"/>
                </a:cubicBezTo>
                <a:cubicBezTo>
                  <a:pt x="2425446" y="519062"/>
                  <a:pt x="2257989" y="724527"/>
                  <a:pt x="2360140" y="593190"/>
                </a:cubicBezTo>
                <a:cubicBezTo>
                  <a:pt x="2381224" y="566081"/>
                  <a:pt x="2459212" y="481325"/>
                  <a:pt x="2471351" y="444909"/>
                </a:cubicBezTo>
                <a:cubicBezTo>
                  <a:pt x="2475470" y="432552"/>
                  <a:pt x="2480281" y="420405"/>
                  <a:pt x="2483708" y="407839"/>
                </a:cubicBezTo>
                <a:cubicBezTo>
                  <a:pt x="2492645" y="375070"/>
                  <a:pt x="2497680" y="341207"/>
                  <a:pt x="2508421" y="308984"/>
                </a:cubicBezTo>
                <a:lnTo>
                  <a:pt x="2533135" y="234844"/>
                </a:lnTo>
                <a:cubicBezTo>
                  <a:pt x="2529016" y="218368"/>
                  <a:pt x="2531961" y="198198"/>
                  <a:pt x="2520778" y="185417"/>
                </a:cubicBezTo>
                <a:cubicBezTo>
                  <a:pt x="2501219" y="163064"/>
                  <a:pt x="2446638" y="135990"/>
                  <a:pt x="2446638" y="135990"/>
                </a:cubicBezTo>
                <a:cubicBezTo>
                  <a:pt x="2434253" y="98837"/>
                  <a:pt x="2436183" y="93788"/>
                  <a:pt x="2409567" y="61849"/>
                </a:cubicBezTo>
                <a:cubicBezTo>
                  <a:pt x="2398380" y="48424"/>
                  <a:pt x="2387773" y="33266"/>
                  <a:pt x="2372497" y="24779"/>
                </a:cubicBezTo>
                <a:cubicBezTo>
                  <a:pt x="2323324" y="-2539"/>
                  <a:pt x="2314040" y="66"/>
                  <a:pt x="2273643" y="66"/>
                </a:cubicBezTo>
              </a:path>
            </a:pathLst>
          </a:cu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443457" y="3068597"/>
            <a:ext cx="242953" cy="3863545"/>
            <a:chOff x="3986255" y="1013255"/>
            <a:chExt cx="242953" cy="3863545"/>
          </a:xfrm>
        </p:grpSpPr>
        <p:grpSp>
          <p:nvGrpSpPr>
            <p:cNvPr id="31" name="Group 30"/>
            <p:cNvGrpSpPr/>
            <p:nvPr/>
          </p:nvGrpSpPr>
          <p:grpSpPr>
            <a:xfrm>
              <a:off x="4090368" y="1013255"/>
              <a:ext cx="24432" cy="3863545"/>
              <a:chOff x="4015946" y="1013255"/>
              <a:chExt cx="24432" cy="386354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4015946" y="1013255"/>
                <a:ext cx="14135" cy="195854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026243" y="2918255"/>
                <a:ext cx="14135" cy="195854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5-Point Star 35"/>
            <p:cNvSpPr/>
            <p:nvPr/>
          </p:nvSpPr>
          <p:spPr>
            <a:xfrm>
              <a:off x="3986255" y="4358896"/>
              <a:ext cx="242953" cy="327773"/>
            </a:xfrm>
            <a:prstGeom prst="star5">
              <a:avLst/>
            </a:prstGeom>
            <a:solidFill>
              <a:srgbClr val="FF0000">
                <a:alpha val="24000"/>
              </a:srgbClr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 38"/>
          <p:cNvSpPr/>
          <p:nvPr/>
        </p:nvSpPr>
        <p:spPr>
          <a:xfrm flipH="1" flipV="1">
            <a:off x="4413424" y="5005934"/>
            <a:ext cx="2444578" cy="1750835"/>
          </a:xfrm>
          <a:custGeom>
            <a:avLst/>
            <a:gdLst>
              <a:gd name="connsiteX0" fmla="*/ 2360140 w 2533135"/>
              <a:gd name="connsiteY0" fmla="*/ 49493 h 2005783"/>
              <a:gd name="connsiteX1" fmla="*/ 2273643 w 2533135"/>
              <a:gd name="connsiteY1" fmla="*/ 61849 h 2005783"/>
              <a:gd name="connsiteX2" fmla="*/ 2150075 w 2533135"/>
              <a:gd name="connsiteY2" fmla="*/ 98920 h 2005783"/>
              <a:gd name="connsiteX3" fmla="*/ 2075935 w 2533135"/>
              <a:gd name="connsiteY3" fmla="*/ 123633 h 2005783"/>
              <a:gd name="connsiteX4" fmla="*/ 2038865 w 2533135"/>
              <a:gd name="connsiteY4" fmla="*/ 135990 h 2005783"/>
              <a:gd name="connsiteX5" fmla="*/ 1964724 w 2533135"/>
              <a:gd name="connsiteY5" fmla="*/ 185417 h 2005783"/>
              <a:gd name="connsiteX6" fmla="*/ 1890584 w 2533135"/>
              <a:gd name="connsiteY6" fmla="*/ 234844 h 2005783"/>
              <a:gd name="connsiteX7" fmla="*/ 1865870 w 2533135"/>
              <a:gd name="connsiteY7" fmla="*/ 271914 h 2005783"/>
              <a:gd name="connsiteX8" fmla="*/ 1754659 w 2533135"/>
              <a:gd name="connsiteY8" fmla="*/ 346055 h 2005783"/>
              <a:gd name="connsiteX9" fmla="*/ 1717589 w 2533135"/>
              <a:gd name="connsiteY9" fmla="*/ 370768 h 2005783"/>
              <a:gd name="connsiteX10" fmla="*/ 1680519 w 2533135"/>
              <a:gd name="connsiteY10" fmla="*/ 395482 h 2005783"/>
              <a:gd name="connsiteX11" fmla="*/ 1618735 w 2533135"/>
              <a:gd name="connsiteY11" fmla="*/ 457266 h 2005783"/>
              <a:gd name="connsiteX12" fmla="*/ 1544594 w 2533135"/>
              <a:gd name="connsiteY12" fmla="*/ 531406 h 2005783"/>
              <a:gd name="connsiteX13" fmla="*/ 1470454 w 2533135"/>
              <a:gd name="connsiteY13" fmla="*/ 580833 h 2005783"/>
              <a:gd name="connsiteX14" fmla="*/ 1433384 w 2533135"/>
              <a:gd name="connsiteY14" fmla="*/ 617903 h 2005783"/>
              <a:gd name="connsiteX15" fmla="*/ 1408670 w 2533135"/>
              <a:gd name="connsiteY15" fmla="*/ 654974 h 2005783"/>
              <a:gd name="connsiteX16" fmla="*/ 1371600 w 2533135"/>
              <a:gd name="connsiteY16" fmla="*/ 679687 h 2005783"/>
              <a:gd name="connsiteX17" fmla="*/ 1309816 w 2533135"/>
              <a:gd name="connsiteY17" fmla="*/ 753828 h 2005783"/>
              <a:gd name="connsiteX18" fmla="*/ 1272746 w 2533135"/>
              <a:gd name="connsiteY18" fmla="*/ 790898 h 2005783"/>
              <a:gd name="connsiteX19" fmla="*/ 1223319 w 2533135"/>
              <a:gd name="connsiteY19" fmla="*/ 865039 h 2005783"/>
              <a:gd name="connsiteX20" fmla="*/ 1198605 w 2533135"/>
              <a:gd name="connsiteY20" fmla="*/ 902109 h 2005783"/>
              <a:gd name="connsiteX21" fmla="*/ 1112108 w 2533135"/>
              <a:gd name="connsiteY21" fmla="*/ 963893 h 2005783"/>
              <a:gd name="connsiteX22" fmla="*/ 1050324 w 2533135"/>
              <a:gd name="connsiteY22" fmla="*/ 1025676 h 2005783"/>
              <a:gd name="connsiteX23" fmla="*/ 976184 w 2533135"/>
              <a:gd name="connsiteY23" fmla="*/ 1087460 h 2005783"/>
              <a:gd name="connsiteX24" fmla="*/ 926757 w 2533135"/>
              <a:gd name="connsiteY24" fmla="*/ 1161601 h 2005783"/>
              <a:gd name="connsiteX25" fmla="*/ 815546 w 2533135"/>
              <a:gd name="connsiteY25" fmla="*/ 1235741 h 2005783"/>
              <a:gd name="connsiteX26" fmla="*/ 741405 w 2533135"/>
              <a:gd name="connsiteY26" fmla="*/ 1285168 h 2005783"/>
              <a:gd name="connsiteX27" fmla="*/ 704335 w 2533135"/>
              <a:gd name="connsiteY27" fmla="*/ 1297525 h 2005783"/>
              <a:gd name="connsiteX28" fmla="*/ 679621 w 2533135"/>
              <a:gd name="connsiteY28" fmla="*/ 1334595 h 2005783"/>
              <a:gd name="connsiteX29" fmla="*/ 605481 w 2533135"/>
              <a:gd name="connsiteY29" fmla="*/ 1371666 h 2005783"/>
              <a:gd name="connsiteX30" fmla="*/ 506627 w 2533135"/>
              <a:gd name="connsiteY30" fmla="*/ 1433449 h 2005783"/>
              <a:gd name="connsiteX31" fmla="*/ 469557 w 2533135"/>
              <a:gd name="connsiteY31" fmla="*/ 1445806 h 2005783"/>
              <a:gd name="connsiteX32" fmla="*/ 395416 w 2533135"/>
              <a:gd name="connsiteY32" fmla="*/ 1495233 h 2005783"/>
              <a:gd name="connsiteX33" fmla="*/ 321275 w 2533135"/>
              <a:gd name="connsiteY33" fmla="*/ 1532303 h 2005783"/>
              <a:gd name="connsiteX34" fmla="*/ 308919 w 2533135"/>
              <a:gd name="connsiteY34" fmla="*/ 1569374 h 2005783"/>
              <a:gd name="connsiteX35" fmla="*/ 234778 w 2533135"/>
              <a:gd name="connsiteY35" fmla="*/ 1618801 h 2005783"/>
              <a:gd name="connsiteX36" fmla="*/ 172994 w 2533135"/>
              <a:gd name="connsiteY36" fmla="*/ 1680584 h 2005783"/>
              <a:gd name="connsiteX37" fmla="*/ 111211 w 2533135"/>
              <a:gd name="connsiteY37" fmla="*/ 1730012 h 2005783"/>
              <a:gd name="connsiteX38" fmla="*/ 86497 w 2533135"/>
              <a:gd name="connsiteY38" fmla="*/ 1767082 h 2005783"/>
              <a:gd name="connsiteX39" fmla="*/ 49427 w 2533135"/>
              <a:gd name="connsiteY39" fmla="*/ 1791795 h 2005783"/>
              <a:gd name="connsiteX40" fmla="*/ 24713 w 2533135"/>
              <a:gd name="connsiteY40" fmla="*/ 1865936 h 2005783"/>
              <a:gd name="connsiteX41" fmla="*/ 0 w 2533135"/>
              <a:gd name="connsiteY41" fmla="*/ 1903006 h 2005783"/>
              <a:gd name="connsiteX42" fmla="*/ 383059 w 2533135"/>
              <a:gd name="connsiteY42" fmla="*/ 1927720 h 2005783"/>
              <a:gd name="connsiteX43" fmla="*/ 630194 w 2533135"/>
              <a:gd name="connsiteY43" fmla="*/ 1940076 h 2005783"/>
              <a:gd name="connsiteX44" fmla="*/ 679621 w 2533135"/>
              <a:gd name="connsiteY44" fmla="*/ 1952433 h 2005783"/>
              <a:gd name="connsiteX45" fmla="*/ 988540 w 2533135"/>
              <a:gd name="connsiteY45" fmla="*/ 1977147 h 2005783"/>
              <a:gd name="connsiteX46" fmla="*/ 1346886 w 2533135"/>
              <a:gd name="connsiteY46" fmla="*/ 1989503 h 2005783"/>
              <a:gd name="connsiteX47" fmla="*/ 1421027 w 2533135"/>
              <a:gd name="connsiteY47" fmla="*/ 1964790 h 2005783"/>
              <a:gd name="connsiteX48" fmla="*/ 1495167 w 2533135"/>
              <a:gd name="connsiteY48" fmla="*/ 1915363 h 2005783"/>
              <a:gd name="connsiteX49" fmla="*/ 1519881 w 2533135"/>
              <a:gd name="connsiteY49" fmla="*/ 1878293 h 2005783"/>
              <a:gd name="connsiteX50" fmla="*/ 1556951 w 2533135"/>
              <a:gd name="connsiteY50" fmla="*/ 1841222 h 2005783"/>
              <a:gd name="connsiteX51" fmla="*/ 1606378 w 2533135"/>
              <a:gd name="connsiteY51" fmla="*/ 1779439 h 2005783"/>
              <a:gd name="connsiteX52" fmla="*/ 1692875 w 2533135"/>
              <a:gd name="connsiteY52" fmla="*/ 1680584 h 2005783"/>
              <a:gd name="connsiteX53" fmla="*/ 1742303 w 2533135"/>
              <a:gd name="connsiteY53" fmla="*/ 1606444 h 2005783"/>
              <a:gd name="connsiteX54" fmla="*/ 1779373 w 2533135"/>
              <a:gd name="connsiteY54" fmla="*/ 1519947 h 2005783"/>
              <a:gd name="connsiteX55" fmla="*/ 1828800 w 2533135"/>
              <a:gd name="connsiteY55" fmla="*/ 1445806 h 2005783"/>
              <a:gd name="connsiteX56" fmla="*/ 1853513 w 2533135"/>
              <a:gd name="connsiteY56" fmla="*/ 1408736 h 2005783"/>
              <a:gd name="connsiteX57" fmla="*/ 1878227 w 2533135"/>
              <a:gd name="connsiteY57" fmla="*/ 1371666 h 2005783"/>
              <a:gd name="connsiteX58" fmla="*/ 1940011 w 2533135"/>
              <a:gd name="connsiteY58" fmla="*/ 1248098 h 2005783"/>
              <a:gd name="connsiteX59" fmla="*/ 1989438 w 2533135"/>
              <a:gd name="connsiteY59" fmla="*/ 1161601 h 2005783"/>
              <a:gd name="connsiteX60" fmla="*/ 2001794 w 2533135"/>
              <a:gd name="connsiteY60" fmla="*/ 1124530 h 2005783"/>
              <a:gd name="connsiteX61" fmla="*/ 2088292 w 2533135"/>
              <a:gd name="connsiteY61" fmla="*/ 1013320 h 2005783"/>
              <a:gd name="connsiteX62" fmla="*/ 2137719 w 2533135"/>
              <a:gd name="connsiteY62" fmla="*/ 926822 h 2005783"/>
              <a:gd name="connsiteX63" fmla="*/ 2187146 w 2533135"/>
              <a:gd name="connsiteY63" fmla="*/ 865039 h 2005783"/>
              <a:gd name="connsiteX64" fmla="*/ 2248930 w 2533135"/>
              <a:gd name="connsiteY64" fmla="*/ 766184 h 2005783"/>
              <a:gd name="connsiteX65" fmla="*/ 2273643 w 2533135"/>
              <a:gd name="connsiteY65" fmla="*/ 716757 h 2005783"/>
              <a:gd name="connsiteX66" fmla="*/ 2310713 w 2533135"/>
              <a:gd name="connsiteY66" fmla="*/ 679687 h 2005783"/>
              <a:gd name="connsiteX67" fmla="*/ 2360140 w 2533135"/>
              <a:gd name="connsiteY67" fmla="*/ 593190 h 2005783"/>
              <a:gd name="connsiteX68" fmla="*/ 2471351 w 2533135"/>
              <a:gd name="connsiteY68" fmla="*/ 444909 h 2005783"/>
              <a:gd name="connsiteX69" fmla="*/ 2483708 w 2533135"/>
              <a:gd name="connsiteY69" fmla="*/ 407839 h 2005783"/>
              <a:gd name="connsiteX70" fmla="*/ 2508421 w 2533135"/>
              <a:gd name="connsiteY70" fmla="*/ 308984 h 2005783"/>
              <a:gd name="connsiteX71" fmla="*/ 2533135 w 2533135"/>
              <a:gd name="connsiteY71" fmla="*/ 234844 h 2005783"/>
              <a:gd name="connsiteX72" fmla="*/ 2520778 w 2533135"/>
              <a:gd name="connsiteY72" fmla="*/ 185417 h 2005783"/>
              <a:gd name="connsiteX73" fmla="*/ 2446638 w 2533135"/>
              <a:gd name="connsiteY73" fmla="*/ 135990 h 2005783"/>
              <a:gd name="connsiteX74" fmla="*/ 2409567 w 2533135"/>
              <a:gd name="connsiteY74" fmla="*/ 61849 h 2005783"/>
              <a:gd name="connsiteX75" fmla="*/ 2372497 w 2533135"/>
              <a:gd name="connsiteY75" fmla="*/ 24779 h 2005783"/>
              <a:gd name="connsiteX76" fmla="*/ 2273643 w 2533135"/>
              <a:gd name="connsiteY76" fmla="*/ 66 h 20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33135" h="2005783">
                <a:moveTo>
                  <a:pt x="2360140" y="49493"/>
                </a:moveTo>
                <a:cubicBezTo>
                  <a:pt x="2331308" y="53612"/>
                  <a:pt x="2302298" y="56639"/>
                  <a:pt x="2273643" y="61849"/>
                </a:cubicBezTo>
                <a:cubicBezTo>
                  <a:pt x="2232559" y="69319"/>
                  <a:pt x="2188762" y="86024"/>
                  <a:pt x="2150075" y="98920"/>
                </a:cubicBezTo>
                <a:lnTo>
                  <a:pt x="2075935" y="123633"/>
                </a:lnTo>
                <a:lnTo>
                  <a:pt x="2038865" y="135990"/>
                </a:lnTo>
                <a:cubicBezTo>
                  <a:pt x="1920600" y="254252"/>
                  <a:pt x="2072025" y="113882"/>
                  <a:pt x="1964724" y="185417"/>
                </a:cubicBezTo>
                <a:cubicBezTo>
                  <a:pt x="1872164" y="247124"/>
                  <a:pt x="1978727" y="205462"/>
                  <a:pt x="1890584" y="234844"/>
                </a:cubicBezTo>
                <a:cubicBezTo>
                  <a:pt x="1882346" y="247201"/>
                  <a:pt x="1877047" y="262135"/>
                  <a:pt x="1865870" y="271914"/>
                </a:cubicBezTo>
                <a:cubicBezTo>
                  <a:pt x="1865869" y="271915"/>
                  <a:pt x="1773194" y="333698"/>
                  <a:pt x="1754659" y="346055"/>
                </a:cubicBezTo>
                <a:lnTo>
                  <a:pt x="1717589" y="370768"/>
                </a:lnTo>
                <a:lnTo>
                  <a:pt x="1680519" y="395482"/>
                </a:lnTo>
                <a:cubicBezTo>
                  <a:pt x="1629594" y="471867"/>
                  <a:pt x="1686135" y="397355"/>
                  <a:pt x="1618735" y="457266"/>
                </a:cubicBezTo>
                <a:cubicBezTo>
                  <a:pt x="1592613" y="480486"/>
                  <a:pt x="1573674" y="512019"/>
                  <a:pt x="1544594" y="531406"/>
                </a:cubicBezTo>
                <a:cubicBezTo>
                  <a:pt x="1519881" y="547882"/>
                  <a:pt x="1491456" y="559831"/>
                  <a:pt x="1470454" y="580833"/>
                </a:cubicBezTo>
                <a:cubicBezTo>
                  <a:pt x="1458097" y="593190"/>
                  <a:pt x="1444571" y="604478"/>
                  <a:pt x="1433384" y="617903"/>
                </a:cubicBezTo>
                <a:cubicBezTo>
                  <a:pt x="1423876" y="629312"/>
                  <a:pt x="1419171" y="644473"/>
                  <a:pt x="1408670" y="654974"/>
                </a:cubicBezTo>
                <a:cubicBezTo>
                  <a:pt x="1398169" y="665475"/>
                  <a:pt x="1383009" y="670180"/>
                  <a:pt x="1371600" y="679687"/>
                </a:cubicBezTo>
                <a:cubicBezTo>
                  <a:pt x="1312528" y="728913"/>
                  <a:pt x="1353997" y="700811"/>
                  <a:pt x="1309816" y="753828"/>
                </a:cubicBezTo>
                <a:cubicBezTo>
                  <a:pt x="1298629" y="767253"/>
                  <a:pt x="1283475" y="777104"/>
                  <a:pt x="1272746" y="790898"/>
                </a:cubicBezTo>
                <a:cubicBezTo>
                  <a:pt x="1254511" y="814343"/>
                  <a:pt x="1239795" y="840325"/>
                  <a:pt x="1223319" y="865039"/>
                </a:cubicBezTo>
                <a:cubicBezTo>
                  <a:pt x="1215081" y="877396"/>
                  <a:pt x="1210962" y="893871"/>
                  <a:pt x="1198605" y="902109"/>
                </a:cubicBezTo>
                <a:cubicBezTo>
                  <a:pt x="1177553" y="916144"/>
                  <a:pt x="1127439" y="948562"/>
                  <a:pt x="1112108" y="963893"/>
                </a:cubicBezTo>
                <a:cubicBezTo>
                  <a:pt x="1029734" y="1046267"/>
                  <a:pt x="1149173" y="959778"/>
                  <a:pt x="1050324" y="1025676"/>
                </a:cubicBezTo>
                <a:cubicBezTo>
                  <a:pt x="964839" y="1153908"/>
                  <a:pt x="1101598" y="962046"/>
                  <a:pt x="976184" y="1087460"/>
                </a:cubicBezTo>
                <a:cubicBezTo>
                  <a:pt x="955181" y="1108463"/>
                  <a:pt x="951471" y="1145125"/>
                  <a:pt x="926757" y="1161601"/>
                </a:cubicBezTo>
                <a:lnTo>
                  <a:pt x="815546" y="1235741"/>
                </a:lnTo>
                <a:lnTo>
                  <a:pt x="741405" y="1285168"/>
                </a:lnTo>
                <a:lnTo>
                  <a:pt x="704335" y="1297525"/>
                </a:lnTo>
                <a:cubicBezTo>
                  <a:pt x="696097" y="1309882"/>
                  <a:pt x="690122" y="1324094"/>
                  <a:pt x="679621" y="1334595"/>
                </a:cubicBezTo>
                <a:cubicBezTo>
                  <a:pt x="655666" y="1358550"/>
                  <a:pt x="635632" y="1361615"/>
                  <a:pt x="605481" y="1371666"/>
                </a:cubicBezTo>
                <a:cubicBezTo>
                  <a:pt x="566317" y="1430411"/>
                  <a:pt x="594856" y="1404039"/>
                  <a:pt x="506627" y="1433449"/>
                </a:cubicBezTo>
                <a:lnTo>
                  <a:pt x="469557" y="1445806"/>
                </a:lnTo>
                <a:cubicBezTo>
                  <a:pt x="399281" y="1516081"/>
                  <a:pt x="466949" y="1459465"/>
                  <a:pt x="395416" y="1495233"/>
                </a:cubicBezTo>
                <a:cubicBezTo>
                  <a:pt x="299611" y="1543137"/>
                  <a:pt x="414444" y="1501249"/>
                  <a:pt x="321275" y="1532303"/>
                </a:cubicBezTo>
                <a:cubicBezTo>
                  <a:pt x="317156" y="1544660"/>
                  <a:pt x="318129" y="1560164"/>
                  <a:pt x="308919" y="1569374"/>
                </a:cubicBezTo>
                <a:cubicBezTo>
                  <a:pt x="287917" y="1590377"/>
                  <a:pt x="234778" y="1618801"/>
                  <a:pt x="234778" y="1618801"/>
                </a:cubicBezTo>
                <a:cubicBezTo>
                  <a:pt x="168875" y="1717657"/>
                  <a:pt x="255375" y="1598203"/>
                  <a:pt x="172994" y="1680584"/>
                </a:cubicBezTo>
                <a:cubicBezTo>
                  <a:pt x="117100" y="1736478"/>
                  <a:pt x="183381" y="1705955"/>
                  <a:pt x="111211" y="1730012"/>
                </a:cubicBezTo>
                <a:cubicBezTo>
                  <a:pt x="102973" y="1742369"/>
                  <a:pt x="96998" y="1756581"/>
                  <a:pt x="86497" y="1767082"/>
                </a:cubicBezTo>
                <a:cubicBezTo>
                  <a:pt x="75996" y="1777583"/>
                  <a:pt x="57298" y="1779202"/>
                  <a:pt x="49427" y="1791795"/>
                </a:cubicBezTo>
                <a:cubicBezTo>
                  <a:pt x="35620" y="1813886"/>
                  <a:pt x="32951" y="1841222"/>
                  <a:pt x="24713" y="1865936"/>
                </a:cubicBezTo>
                <a:cubicBezTo>
                  <a:pt x="20017" y="1880025"/>
                  <a:pt x="8238" y="1890649"/>
                  <a:pt x="0" y="1903006"/>
                </a:cubicBezTo>
                <a:cubicBezTo>
                  <a:pt x="147377" y="1952133"/>
                  <a:pt x="16729" y="1912457"/>
                  <a:pt x="383059" y="1927720"/>
                </a:cubicBezTo>
                <a:lnTo>
                  <a:pt x="630194" y="1940076"/>
                </a:lnTo>
                <a:cubicBezTo>
                  <a:pt x="646670" y="1944195"/>
                  <a:pt x="662728" y="1950685"/>
                  <a:pt x="679621" y="1952433"/>
                </a:cubicBezTo>
                <a:cubicBezTo>
                  <a:pt x="782375" y="1963063"/>
                  <a:pt x="988540" y="1977147"/>
                  <a:pt x="988540" y="1977147"/>
                </a:cubicBezTo>
                <a:cubicBezTo>
                  <a:pt x="1171404" y="2022862"/>
                  <a:pt x="1053467" y="2003476"/>
                  <a:pt x="1346886" y="1989503"/>
                </a:cubicBezTo>
                <a:cubicBezTo>
                  <a:pt x="1371600" y="1981265"/>
                  <a:pt x="1399352" y="1979240"/>
                  <a:pt x="1421027" y="1964790"/>
                </a:cubicBezTo>
                <a:lnTo>
                  <a:pt x="1495167" y="1915363"/>
                </a:lnTo>
                <a:cubicBezTo>
                  <a:pt x="1503405" y="1903006"/>
                  <a:pt x="1510374" y="1889702"/>
                  <a:pt x="1519881" y="1878293"/>
                </a:cubicBezTo>
                <a:cubicBezTo>
                  <a:pt x="1531068" y="1864868"/>
                  <a:pt x="1547258" y="1855762"/>
                  <a:pt x="1556951" y="1841222"/>
                </a:cubicBezTo>
                <a:cubicBezTo>
                  <a:pt x="1604698" y="1769601"/>
                  <a:pt x="1523475" y="1834707"/>
                  <a:pt x="1606378" y="1779439"/>
                </a:cubicBezTo>
                <a:cubicBezTo>
                  <a:pt x="1664043" y="1692941"/>
                  <a:pt x="1631092" y="1721774"/>
                  <a:pt x="1692875" y="1680584"/>
                </a:cubicBezTo>
                <a:cubicBezTo>
                  <a:pt x="1719383" y="1601062"/>
                  <a:pt x="1684450" y="1687437"/>
                  <a:pt x="1742303" y="1606444"/>
                </a:cubicBezTo>
                <a:cubicBezTo>
                  <a:pt x="1804165" y="1519838"/>
                  <a:pt x="1739041" y="1592544"/>
                  <a:pt x="1779373" y="1519947"/>
                </a:cubicBezTo>
                <a:cubicBezTo>
                  <a:pt x="1793798" y="1493983"/>
                  <a:pt x="1812324" y="1470520"/>
                  <a:pt x="1828800" y="1445806"/>
                </a:cubicBezTo>
                <a:lnTo>
                  <a:pt x="1853513" y="1408736"/>
                </a:lnTo>
                <a:lnTo>
                  <a:pt x="1878227" y="1371666"/>
                </a:lnTo>
                <a:cubicBezTo>
                  <a:pt x="1906201" y="1259773"/>
                  <a:pt x="1866450" y="1395223"/>
                  <a:pt x="1940011" y="1248098"/>
                </a:cubicBezTo>
                <a:cubicBezTo>
                  <a:pt x="1971365" y="1185388"/>
                  <a:pt x="1954506" y="1213997"/>
                  <a:pt x="1989438" y="1161601"/>
                </a:cubicBezTo>
                <a:cubicBezTo>
                  <a:pt x="1993557" y="1149244"/>
                  <a:pt x="1995468" y="1135916"/>
                  <a:pt x="2001794" y="1124530"/>
                </a:cubicBezTo>
                <a:cubicBezTo>
                  <a:pt x="2038743" y="1058021"/>
                  <a:pt x="2043263" y="1058348"/>
                  <a:pt x="2088292" y="1013320"/>
                </a:cubicBezTo>
                <a:cubicBezTo>
                  <a:pt x="2116622" y="928324"/>
                  <a:pt x="2077873" y="1031553"/>
                  <a:pt x="2137719" y="926822"/>
                </a:cubicBezTo>
                <a:cubicBezTo>
                  <a:pt x="2174449" y="862545"/>
                  <a:pt x="2116801" y="911934"/>
                  <a:pt x="2187146" y="865039"/>
                </a:cubicBezTo>
                <a:cubicBezTo>
                  <a:pt x="2212889" y="826424"/>
                  <a:pt x="2224098" y="810882"/>
                  <a:pt x="2248930" y="766184"/>
                </a:cubicBezTo>
                <a:cubicBezTo>
                  <a:pt x="2257876" y="750082"/>
                  <a:pt x="2262936" y="731746"/>
                  <a:pt x="2273643" y="716757"/>
                </a:cubicBezTo>
                <a:cubicBezTo>
                  <a:pt x="2283800" y="702537"/>
                  <a:pt x="2300556" y="693907"/>
                  <a:pt x="2310713" y="679687"/>
                </a:cubicBezTo>
                <a:cubicBezTo>
                  <a:pt x="2425446" y="519062"/>
                  <a:pt x="2257989" y="724527"/>
                  <a:pt x="2360140" y="593190"/>
                </a:cubicBezTo>
                <a:cubicBezTo>
                  <a:pt x="2381224" y="566081"/>
                  <a:pt x="2459212" y="481325"/>
                  <a:pt x="2471351" y="444909"/>
                </a:cubicBezTo>
                <a:cubicBezTo>
                  <a:pt x="2475470" y="432552"/>
                  <a:pt x="2480281" y="420405"/>
                  <a:pt x="2483708" y="407839"/>
                </a:cubicBezTo>
                <a:cubicBezTo>
                  <a:pt x="2492645" y="375070"/>
                  <a:pt x="2497680" y="341207"/>
                  <a:pt x="2508421" y="308984"/>
                </a:cubicBezTo>
                <a:lnTo>
                  <a:pt x="2533135" y="234844"/>
                </a:lnTo>
                <a:cubicBezTo>
                  <a:pt x="2529016" y="218368"/>
                  <a:pt x="2531961" y="198198"/>
                  <a:pt x="2520778" y="185417"/>
                </a:cubicBezTo>
                <a:cubicBezTo>
                  <a:pt x="2501219" y="163064"/>
                  <a:pt x="2446638" y="135990"/>
                  <a:pt x="2446638" y="135990"/>
                </a:cubicBezTo>
                <a:cubicBezTo>
                  <a:pt x="2434253" y="98837"/>
                  <a:pt x="2436183" y="93788"/>
                  <a:pt x="2409567" y="61849"/>
                </a:cubicBezTo>
                <a:cubicBezTo>
                  <a:pt x="2398380" y="48424"/>
                  <a:pt x="2387773" y="33266"/>
                  <a:pt x="2372497" y="24779"/>
                </a:cubicBezTo>
                <a:cubicBezTo>
                  <a:pt x="2323324" y="-2539"/>
                  <a:pt x="2314040" y="66"/>
                  <a:pt x="2273643" y="66"/>
                </a:cubicBezTo>
              </a:path>
            </a:pathLst>
          </a:cu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94393" y="4722342"/>
            <a:ext cx="837039" cy="714027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27873" y="392099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FWI rabbit ears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419602" y="2967683"/>
            <a:ext cx="3542832" cy="840259"/>
          </a:xfrm>
          <a:custGeom>
            <a:avLst/>
            <a:gdLst>
              <a:gd name="connsiteX0" fmla="*/ 169437 w 3542832"/>
              <a:gd name="connsiteY0" fmla="*/ 0 h 840259"/>
              <a:gd name="connsiteX1" fmla="*/ 280648 w 3542832"/>
              <a:gd name="connsiteY1" fmla="*/ 24713 h 840259"/>
              <a:gd name="connsiteX2" fmla="*/ 317718 w 3542832"/>
              <a:gd name="connsiteY2" fmla="*/ 49427 h 840259"/>
              <a:gd name="connsiteX3" fmla="*/ 404215 w 3542832"/>
              <a:gd name="connsiteY3" fmla="*/ 160638 h 840259"/>
              <a:gd name="connsiteX4" fmla="*/ 478356 w 3542832"/>
              <a:gd name="connsiteY4" fmla="*/ 210065 h 840259"/>
              <a:gd name="connsiteX5" fmla="*/ 515426 w 3542832"/>
              <a:gd name="connsiteY5" fmla="*/ 234778 h 840259"/>
              <a:gd name="connsiteX6" fmla="*/ 589567 w 3542832"/>
              <a:gd name="connsiteY6" fmla="*/ 259492 h 840259"/>
              <a:gd name="connsiteX7" fmla="*/ 663707 w 3542832"/>
              <a:gd name="connsiteY7" fmla="*/ 296562 h 840259"/>
              <a:gd name="connsiteX8" fmla="*/ 713134 w 3542832"/>
              <a:gd name="connsiteY8" fmla="*/ 321275 h 840259"/>
              <a:gd name="connsiteX9" fmla="*/ 799632 w 3542832"/>
              <a:gd name="connsiteY9" fmla="*/ 345989 h 840259"/>
              <a:gd name="connsiteX10" fmla="*/ 898486 w 3542832"/>
              <a:gd name="connsiteY10" fmla="*/ 370702 h 840259"/>
              <a:gd name="connsiteX11" fmla="*/ 1022053 w 3542832"/>
              <a:gd name="connsiteY11" fmla="*/ 383059 h 840259"/>
              <a:gd name="connsiteX12" fmla="*/ 1120907 w 3542832"/>
              <a:gd name="connsiteY12" fmla="*/ 395416 h 840259"/>
              <a:gd name="connsiteX13" fmla="*/ 1232118 w 3542832"/>
              <a:gd name="connsiteY13" fmla="*/ 407773 h 840259"/>
              <a:gd name="connsiteX14" fmla="*/ 1318615 w 3542832"/>
              <a:gd name="connsiteY14" fmla="*/ 420129 h 840259"/>
              <a:gd name="connsiteX15" fmla="*/ 1454540 w 3542832"/>
              <a:gd name="connsiteY15" fmla="*/ 432486 h 840259"/>
              <a:gd name="connsiteX16" fmla="*/ 1503967 w 3542832"/>
              <a:gd name="connsiteY16" fmla="*/ 444843 h 840259"/>
              <a:gd name="connsiteX17" fmla="*/ 1948810 w 3542832"/>
              <a:gd name="connsiteY17" fmla="*/ 444843 h 840259"/>
              <a:gd name="connsiteX18" fmla="*/ 2233015 w 3542832"/>
              <a:gd name="connsiteY18" fmla="*/ 432486 h 840259"/>
              <a:gd name="connsiteX19" fmla="*/ 2319513 w 3542832"/>
              <a:gd name="connsiteY19" fmla="*/ 420129 h 840259"/>
              <a:gd name="connsiteX20" fmla="*/ 2443080 w 3542832"/>
              <a:gd name="connsiteY20" fmla="*/ 383059 h 840259"/>
              <a:gd name="connsiteX21" fmla="*/ 2480151 w 3542832"/>
              <a:gd name="connsiteY21" fmla="*/ 370702 h 840259"/>
              <a:gd name="connsiteX22" fmla="*/ 2579005 w 3542832"/>
              <a:gd name="connsiteY22" fmla="*/ 345989 h 840259"/>
              <a:gd name="connsiteX23" fmla="*/ 2616075 w 3542832"/>
              <a:gd name="connsiteY23" fmla="*/ 333632 h 840259"/>
              <a:gd name="connsiteX24" fmla="*/ 2739642 w 3542832"/>
              <a:gd name="connsiteY24" fmla="*/ 296562 h 840259"/>
              <a:gd name="connsiteX25" fmla="*/ 2776713 w 3542832"/>
              <a:gd name="connsiteY25" fmla="*/ 271848 h 840259"/>
              <a:gd name="connsiteX26" fmla="*/ 2850853 w 3542832"/>
              <a:gd name="connsiteY26" fmla="*/ 247135 h 840259"/>
              <a:gd name="connsiteX27" fmla="*/ 2924994 w 3542832"/>
              <a:gd name="connsiteY27" fmla="*/ 222421 h 840259"/>
              <a:gd name="connsiteX28" fmla="*/ 3011491 w 3542832"/>
              <a:gd name="connsiteY28" fmla="*/ 197708 h 840259"/>
              <a:gd name="connsiteX29" fmla="*/ 3085632 w 3542832"/>
              <a:gd name="connsiteY29" fmla="*/ 172994 h 840259"/>
              <a:gd name="connsiteX30" fmla="*/ 3159772 w 3542832"/>
              <a:gd name="connsiteY30" fmla="*/ 148281 h 840259"/>
              <a:gd name="connsiteX31" fmla="*/ 3196842 w 3542832"/>
              <a:gd name="connsiteY31" fmla="*/ 135924 h 840259"/>
              <a:gd name="connsiteX32" fmla="*/ 3295696 w 3542832"/>
              <a:gd name="connsiteY32" fmla="*/ 111211 h 840259"/>
              <a:gd name="connsiteX33" fmla="*/ 3481048 w 3542832"/>
              <a:gd name="connsiteY33" fmla="*/ 123567 h 840259"/>
              <a:gd name="connsiteX34" fmla="*/ 3518118 w 3542832"/>
              <a:gd name="connsiteY34" fmla="*/ 135924 h 840259"/>
              <a:gd name="connsiteX35" fmla="*/ 3542832 w 3542832"/>
              <a:gd name="connsiteY35" fmla="*/ 222421 h 840259"/>
              <a:gd name="connsiteX36" fmla="*/ 3493405 w 3542832"/>
              <a:gd name="connsiteY36" fmla="*/ 296562 h 840259"/>
              <a:gd name="connsiteX37" fmla="*/ 3456334 w 3542832"/>
              <a:gd name="connsiteY37" fmla="*/ 308919 h 840259"/>
              <a:gd name="connsiteX38" fmla="*/ 3345124 w 3542832"/>
              <a:gd name="connsiteY38" fmla="*/ 370702 h 840259"/>
              <a:gd name="connsiteX39" fmla="*/ 3270983 w 3542832"/>
              <a:gd name="connsiteY39" fmla="*/ 407773 h 840259"/>
              <a:gd name="connsiteX40" fmla="*/ 3159772 w 3542832"/>
              <a:gd name="connsiteY40" fmla="*/ 457200 h 840259"/>
              <a:gd name="connsiteX41" fmla="*/ 3085632 w 3542832"/>
              <a:gd name="connsiteY41" fmla="*/ 481913 h 840259"/>
              <a:gd name="connsiteX42" fmla="*/ 3048561 w 3542832"/>
              <a:gd name="connsiteY42" fmla="*/ 494270 h 840259"/>
              <a:gd name="connsiteX43" fmla="*/ 2949707 w 3542832"/>
              <a:gd name="connsiteY43" fmla="*/ 543697 h 840259"/>
              <a:gd name="connsiteX44" fmla="*/ 2887924 w 3542832"/>
              <a:gd name="connsiteY44" fmla="*/ 568411 h 840259"/>
              <a:gd name="connsiteX45" fmla="*/ 2813783 w 3542832"/>
              <a:gd name="connsiteY45" fmla="*/ 593124 h 840259"/>
              <a:gd name="connsiteX46" fmla="*/ 2776713 w 3542832"/>
              <a:gd name="connsiteY46" fmla="*/ 605481 h 840259"/>
              <a:gd name="connsiteX47" fmla="*/ 2739642 w 3542832"/>
              <a:gd name="connsiteY47" fmla="*/ 617838 h 840259"/>
              <a:gd name="connsiteX48" fmla="*/ 2702572 w 3542832"/>
              <a:gd name="connsiteY48" fmla="*/ 630194 h 840259"/>
              <a:gd name="connsiteX49" fmla="*/ 2665502 w 3542832"/>
              <a:gd name="connsiteY49" fmla="*/ 654908 h 840259"/>
              <a:gd name="connsiteX50" fmla="*/ 2628432 w 3542832"/>
              <a:gd name="connsiteY50" fmla="*/ 667265 h 840259"/>
              <a:gd name="connsiteX51" fmla="*/ 2492507 w 3542832"/>
              <a:gd name="connsiteY51" fmla="*/ 716692 h 840259"/>
              <a:gd name="connsiteX52" fmla="*/ 2455437 w 3542832"/>
              <a:gd name="connsiteY52" fmla="*/ 729048 h 840259"/>
              <a:gd name="connsiteX53" fmla="*/ 2406010 w 3542832"/>
              <a:gd name="connsiteY53" fmla="*/ 753762 h 840259"/>
              <a:gd name="connsiteX54" fmla="*/ 2356583 w 3542832"/>
              <a:gd name="connsiteY54" fmla="*/ 766119 h 840259"/>
              <a:gd name="connsiteX55" fmla="*/ 2233015 w 3542832"/>
              <a:gd name="connsiteY55" fmla="*/ 790832 h 840259"/>
              <a:gd name="connsiteX56" fmla="*/ 2195945 w 3542832"/>
              <a:gd name="connsiteY56" fmla="*/ 803189 h 840259"/>
              <a:gd name="connsiteX57" fmla="*/ 2097091 w 3542832"/>
              <a:gd name="connsiteY57" fmla="*/ 827902 h 840259"/>
              <a:gd name="connsiteX58" fmla="*/ 2060021 w 3542832"/>
              <a:gd name="connsiteY58" fmla="*/ 840259 h 840259"/>
              <a:gd name="connsiteX59" fmla="*/ 1602821 w 3542832"/>
              <a:gd name="connsiteY59" fmla="*/ 827902 h 840259"/>
              <a:gd name="connsiteX60" fmla="*/ 1516324 w 3542832"/>
              <a:gd name="connsiteY60" fmla="*/ 815546 h 840259"/>
              <a:gd name="connsiteX61" fmla="*/ 1417469 w 3542832"/>
              <a:gd name="connsiteY61" fmla="*/ 803189 h 840259"/>
              <a:gd name="connsiteX62" fmla="*/ 1293902 w 3542832"/>
              <a:gd name="connsiteY62" fmla="*/ 790832 h 840259"/>
              <a:gd name="connsiteX63" fmla="*/ 1232118 w 3542832"/>
              <a:gd name="connsiteY63" fmla="*/ 778475 h 840259"/>
              <a:gd name="connsiteX64" fmla="*/ 1195048 w 3542832"/>
              <a:gd name="connsiteY64" fmla="*/ 766119 h 840259"/>
              <a:gd name="connsiteX65" fmla="*/ 1145621 w 3542832"/>
              <a:gd name="connsiteY65" fmla="*/ 753762 h 840259"/>
              <a:gd name="connsiteX66" fmla="*/ 1083837 w 3542832"/>
              <a:gd name="connsiteY66" fmla="*/ 741405 h 840259"/>
              <a:gd name="connsiteX67" fmla="*/ 972626 w 3542832"/>
              <a:gd name="connsiteY67" fmla="*/ 704335 h 840259"/>
              <a:gd name="connsiteX68" fmla="*/ 787275 w 3542832"/>
              <a:gd name="connsiteY68" fmla="*/ 642551 h 840259"/>
              <a:gd name="connsiteX69" fmla="*/ 713134 w 3542832"/>
              <a:gd name="connsiteY69" fmla="*/ 617838 h 840259"/>
              <a:gd name="connsiteX70" fmla="*/ 676064 w 3542832"/>
              <a:gd name="connsiteY70" fmla="*/ 605481 h 840259"/>
              <a:gd name="connsiteX71" fmla="*/ 626637 w 3542832"/>
              <a:gd name="connsiteY71" fmla="*/ 593124 h 840259"/>
              <a:gd name="connsiteX72" fmla="*/ 577210 w 3542832"/>
              <a:gd name="connsiteY72" fmla="*/ 568411 h 840259"/>
              <a:gd name="connsiteX73" fmla="*/ 540140 w 3542832"/>
              <a:gd name="connsiteY73" fmla="*/ 543697 h 840259"/>
              <a:gd name="connsiteX74" fmla="*/ 478356 w 3542832"/>
              <a:gd name="connsiteY74" fmla="*/ 531340 h 840259"/>
              <a:gd name="connsiteX75" fmla="*/ 367145 w 3542832"/>
              <a:gd name="connsiteY75" fmla="*/ 494270 h 840259"/>
              <a:gd name="connsiteX76" fmla="*/ 330075 w 3542832"/>
              <a:gd name="connsiteY76" fmla="*/ 481913 h 840259"/>
              <a:gd name="connsiteX77" fmla="*/ 293005 w 3542832"/>
              <a:gd name="connsiteY77" fmla="*/ 469556 h 840259"/>
              <a:gd name="connsiteX78" fmla="*/ 255934 w 3542832"/>
              <a:gd name="connsiteY78" fmla="*/ 444843 h 840259"/>
              <a:gd name="connsiteX79" fmla="*/ 181794 w 3542832"/>
              <a:gd name="connsiteY79" fmla="*/ 420129 h 840259"/>
              <a:gd name="connsiteX80" fmla="*/ 144724 w 3542832"/>
              <a:gd name="connsiteY80" fmla="*/ 407773 h 840259"/>
              <a:gd name="connsiteX81" fmla="*/ 70583 w 3542832"/>
              <a:gd name="connsiteY81" fmla="*/ 358346 h 840259"/>
              <a:gd name="connsiteX82" fmla="*/ 33513 w 3542832"/>
              <a:gd name="connsiteY82" fmla="*/ 333632 h 840259"/>
              <a:gd name="connsiteX83" fmla="*/ 21156 w 3542832"/>
              <a:gd name="connsiteY83" fmla="*/ 111211 h 840259"/>
              <a:gd name="connsiteX84" fmla="*/ 157080 w 3542832"/>
              <a:gd name="connsiteY84" fmla="*/ 49427 h 840259"/>
              <a:gd name="connsiteX85" fmla="*/ 194151 w 3542832"/>
              <a:gd name="connsiteY85" fmla="*/ 37070 h 840259"/>
              <a:gd name="connsiteX86" fmla="*/ 231221 w 3542832"/>
              <a:gd name="connsiteY86" fmla="*/ 37070 h 84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42832" h="840259">
                <a:moveTo>
                  <a:pt x="169437" y="0"/>
                </a:moveTo>
                <a:cubicBezTo>
                  <a:pt x="197915" y="4746"/>
                  <a:pt x="250227" y="9502"/>
                  <a:pt x="280648" y="24713"/>
                </a:cubicBezTo>
                <a:cubicBezTo>
                  <a:pt x="293931" y="31355"/>
                  <a:pt x="305361" y="41189"/>
                  <a:pt x="317718" y="49427"/>
                </a:cubicBezTo>
                <a:cubicBezTo>
                  <a:pt x="346465" y="92547"/>
                  <a:pt x="364013" y="129370"/>
                  <a:pt x="404215" y="160638"/>
                </a:cubicBezTo>
                <a:cubicBezTo>
                  <a:pt x="427660" y="178873"/>
                  <a:pt x="453642" y="193589"/>
                  <a:pt x="478356" y="210065"/>
                </a:cubicBezTo>
                <a:cubicBezTo>
                  <a:pt x="490713" y="218303"/>
                  <a:pt x="501337" y="230082"/>
                  <a:pt x="515426" y="234778"/>
                </a:cubicBezTo>
                <a:cubicBezTo>
                  <a:pt x="540140" y="243016"/>
                  <a:pt x="567892" y="245042"/>
                  <a:pt x="589567" y="259492"/>
                </a:cubicBezTo>
                <a:cubicBezTo>
                  <a:pt x="660804" y="306983"/>
                  <a:pt x="592087" y="265868"/>
                  <a:pt x="663707" y="296562"/>
                </a:cubicBezTo>
                <a:cubicBezTo>
                  <a:pt x="680638" y="303818"/>
                  <a:pt x="696203" y="314019"/>
                  <a:pt x="713134" y="321275"/>
                </a:cubicBezTo>
                <a:cubicBezTo>
                  <a:pt x="742763" y="333973"/>
                  <a:pt x="768278" y="337031"/>
                  <a:pt x="799632" y="345989"/>
                </a:cubicBezTo>
                <a:cubicBezTo>
                  <a:pt x="854213" y="361584"/>
                  <a:pt x="827822" y="361280"/>
                  <a:pt x="898486" y="370702"/>
                </a:cubicBezTo>
                <a:cubicBezTo>
                  <a:pt x="939517" y="376173"/>
                  <a:pt x="980912" y="378488"/>
                  <a:pt x="1022053" y="383059"/>
                </a:cubicBezTo>
                <a:cubicBezTo>
                  <a:pt x="1055058" y="386726"/>
                  <a:pt x="1087927" y="391536"/>
                  <a:pt x="1120907" y="395416"/>
                </a:cubicBezTo>
                <a:lnTo>
                  <a:pt x="1232118" y="407773"/>
                </a:lnTo>
                <a:cubicBezTo>
                  <a:pt x="1261018" y="411385"/>
                  <a:pt x="1289668" y="416913"/>
                  <a:pt x="1318615" y="420129"/>
                </a:cubicBezTo>
                <a:cubicBezTo>
                  <a:pt x="1363832" y="425153"/>
                  <a:pt x="1409232" y="428367"/>
                  <a:pt x="1454540" y="432486"/>
                </a:cubicBezTo>
                <a:cubicBezTo>
                  <a:pt x="1471016" y="436605"/>
                  <a:pt x="1487054" y="443305"/>
                  <a:pt x="1503967" y="444843"/>
                </a:cubicBezTo>
                <a:cubicBezTo>
                  <a:pt x="1739856" y="466288"/>
                  <a:pt x="1712920" y="456350"/>
                  <a:pt x="1948810" y="444843"/>
                </a:cubicBezTo>
                <a:lnTo>
                  <a:pt x="2233015" y="432486"/>
                </a:lnTo>
                <a:cubicBezTo>
                  <a:pt x="2261848" y="428367"/>
                  <a:pt x="2290857" y="425339"/>
                  <a:pt x="2319513" y="420129"/>
                </a:cubicBezTo>
                <a:cubicBezTo>
                  <a:pt x="2360606" y="412658"/>
                  <a:pt x="2404378" y="395960"/>
                  <a:pt x="2443080" y="383059"/>
                </a:cubicBezTo>
                <a:cubicBezTo>
                  <a:pt x="2455437" y="378940"/>
                  <a:pt x="2467514" y="373861"/>
                  <a:pt x="2480151" y="370702"/>
                </a:cubicBezTo>
                <a:cubicBezTo>
                  <a:pt x="2513102" y="362464"/>
                  <a:pt x="2546783" y="356730"/>
                  <a:pt x="2579005" y="345989"/>
                </a:cubicBezTo>
                <a:cubicBezTo>
                  <a:pt x="2591362" y="341870"/>
                  <a:pt x="2603551" y="337210"/>
                  <a:pt x="2616075" y="333632"/>
                </a:cubicBezTo>
                <a:cubicBezTo>
                  <a:pt x="2646294" y="324998"/>
                  <a:pt x="2717620" y="311243"/>
                  <a:pt x="2739642" y="296562"/>
                </a:cubicBezTo>
                <a:cubicBezTo>
                  <a:pt x="2751999" y="288324"/>
                  <a:pt x="2763142" y="277880"/>
                  <a:pt x="2776713" y="271848"/>
                </a:cubicBezTo>
                <a:cubicBezTo>
                  <a:pt x="2800518" y="261268"/>
                  <a:pt x="2826140" y="255373"/>
                  <a:pt x="2850853" y="247135"/>
                </a:cubicBezTo>
                <a:lnTo>
                  <a:pt x="2924994" y="222421"/>
                </a:lnTo>
                <a:cubicBezTo>
                  <a:pt x="3049573" y="180895"/>
                  <a:pt x="2856336" y="244255"/>
                  <a:pt x="3011491" y="197708"/>
                </a:cubicBezTo>
                <a:cubicBezTo>
                  <a:pt x="3036443" y="190222"/>
                  <a:pt x="3060918" y="181232"/>
                  <a:pt x="3085632" y="172994"/>
                </a:cubicBezTo>
                <a:lnTo>
                  <a:pt x="3159772" y="148281"/>
                </a:lnTo>
                <a:cubicBezTo>
                  <a:pt x="3172129" y="144162"/>
                  <a:pt x="3184206" y="139083"/>
                  <a:pt x="3196842" y="135924"/>
                </a:cubicBezTo>
                <a:lnTo>
                  <a:pt x="3295696" y="111211"/>
                </a:lnTo>
                <a:cubicBezTo>
                  <a:pt x="3357480" y="115330"/>
                  <a:pt x="3419506" y="116729"/>
                  <a:pt x="3481048" y="123567"/>
                </a:cubicBezTo>
                <a:cubicBezTo>
                  <a:pt x="3493993" y="125005"/>
                  <a:pt x="3508908" y="126714"/>
                  <a:pt x="3518118" y="135924"/>
                </a:cubicBezTo>
                <a:cubicBezTo>
                  <a:pt x="3524027" y="141833"/>
                  <a:pt x="3542725" y="221993"/>
                  <a:pt x="3542832" y="222421"/>
                </a:cubicBezTo>
                <a:cubicBezTo>
                  <a:pt x="3529877" y="261286"/>
                  <a:pt x="3533074" y="270116"/>
                  <a:pt x="3493405" y="296562"/>
                </a:cubicBezTo>
                <a:cubicBezTo>
                  <a:pt x="3482567" y="303787"/>
                  <a:pt x="3467720" y="302593"/>
                  <a:pt x="3456334" y="308919"/>
                </a:cubicBezTo>
                <a:cubicBezTo>
                  <a:pt x="3328870" y="379732"/>
                  <a:pt x="3429003" y="342744"/>
                  <a:pt x="3345124" y="370702"/>
                </a:cubicBezTo>
                <a:cubicBezTo>
                  <a:pt x="3238887" y="441527"/>
                  <a:pt x="3373298" y="356615"/>
                  <a:pt x="3270983" y="407773"/>
                </a:cubicBezTo>
                <a:cubicBezTo>
                  <a:pt x="3153499" y="466515"/>
                  <a:pt x="3351039" y="393445"/>
                  <a:pt x="3159772" y="457200"/>
                </a:cubicBezTo>
                <a:lnTo>
                  <a:pt x="3085632" y="481913"/>
                </a:lnTo>
                <a:cubicBezTo>
                  <a:pt x="3073275" y="486032"/>
                  <a:pt x="3059730" y="487568"/>
                  <a:pt x="3048561" y="494270"/>
                </a:cubicBezTo>
                <a:cubicBezTo>
                  <a:pt x="2955167" y="550307"/>
                  <a:pt x="3020649" y="517093"/>
                  <a:pt x="2949707" y="543697"/>
                </a:cubicBezTo>
                <a:cubicBezTo>
                  <a:pt x="2928938" y="551485"/>
                  <a:pt x="2908769" y="560831"/>
                  <a:pt x="2887924" y="568411"/>
                </a:cubicBezTo>
                <a:cubicBezTo>
                  <a:pt x="2863442" y="577314"/>
                  <a:pt x="2838497" y="584886"/>
                  <a:pt x="2813783" y="593124"/>
                </a:cubicBezTo>
                <a:lnTo>
                  <a:pt x="2776713" y="605481"/>
                </a:lnTo>
                <a:lnTo>
                  <a:pt x="2739642" y="617838"/>
                </a:lnTo>
                <a:lnTo>
                  <a:pt x="2702572" y="630194"/>
                </a:lnTo>
                <a:cubicBezTo>
                  <a:pt x="2690215" y="638432"/>
                  <a:pt x="2678785" y="648266"/>
                  <a:pt x="2665502" y="654908"/>
                </a:cubicBezTo>
                <a:cubicBezTo>
                  <a:pt x="2653852" y="660733"/>
                  <a:pt x="2640628" y="662692"/>
                  <a:pt x="2628432" y="667265"/>
                </a:cubicBezTo>
                <a:cubicBezTo>
                  <a:pt x="2490908" y="718836"/>
                  <a:pt x="2648237" y="664782"/>
                  <a:pt x="2492507" y="716692"/>
                </a:cubicBezTo>
                <a:cubicBezTo>
                  <a:pt x="2480150" y="720811"/>
                  <a:pt x="2467087" y="723223"/>
                  <a:pt x="2455437" y="729048"/>
                </a:cubicBezTo>
                <a:cubicBezTo>
                  <a:pt x="2438961" y="737286"/>
                  <a:pt x="2423258" y="747294"/>
                  <a:pt x="2406010" y="753762"/>
                </a:cubicBezTo>
                <a:cubicBezTo>
                  <a:pt x="2390109" y="759725"/>
                  <a:pt x="2372912" y="761454"/>
                  <a:pt x="2356583" y="766119"/>
                </a:cubicBezTo>
                <a:cubicBezTo>
                  <a:pt x="2270320" y="790765"/>
                  <a:pt x="2380622" y="769745"/>
                  <a:pt x="2233015" y="790832"/>
                </a:cubicBezTo>
                <a:cubicBezTo>
                  <a:pt x="2220658" y="794951"/>
                  <a:pt x="2208511" y="799762"/>
                  <a:pt x="2195945" y="803189"/>
                </a:cubicBezTo>
                <a:cubicBezTo>
                  <a:pt x="2163176" y="812126"/>
                  <a:pt x="2129313" y="817161"/>
                  <a:pt x="2097091" y="827902"/>
                </a:cubicBezTo>
                <a:lnTo>
                  <a:pt x="2060021" y="840259"/>
                </a:lnTo>
                <a:lnTo>
                  <a:pt x="1602821" y="827902"/>
                </a:lnTo>
                <a:cubicBezTo>
                  <a:pt x="1573726" y="826580"/>
                  <a:pt x="1545194" y="819395"/>
                  <a:pt x="1516324" y="815546"/>
                </a:cubicBezTo>
                <a:lnTo>
                  <a:pt x="1417469" y="803189"/>
                </a:lnTo>
                <a:cubicBezTo>
                  <a:pt x="1376328" y="798618"/>
                  <a:pt x="1334933" y="796303"/>
                  <a:pt x="1293902" y="790832"/>
                </a:cubicBezTo>
                <a:cubicBezTo>
                  <a:pt x="1273084" y="788056"/>
                  <a:pt x="1252493" y="783569"/>
                  <a:pt x="1232118" y="778475"/>
                </a:cubicBezTo>
                <a:cubicBezTo>
                  <a:pt x="1219482" y="775316"/>
                  <a:pt x="1207572" y="769697"/>
                  <a:pt x="1195048" y="766119"/>
                </a:cubicBezTo>
                <a:cubicBezTo>
                  <a:pt x="1178719" y="761454"/>
                  <a:pt x="1162199" y="757446"/>
                  <a:pt x="1145621" y="753762"/>
                </a:cubicBezTo>
                <a:cubicBezTo>
                  <a:pt x="1125119" y="749206"/>
                  <a:pt x="1104100" y="746931"/>
                  <a:pt x="1083837" y="741405"/>
                </a:cubicBezTo>
                <a:cubicBezTo>
                  <a:pt x="1083811" y="741398"/>
                  <a:pt x="991174" y="710518"/>
                  <a:pt x="972626" y="704335"/>
                </a:cubicBezTo>
                <a:lnTo>
                  <a:pt x="787275" y="642551"/>
                </a:lnTo>
                <a:lnTo>
                  <a:pt x="713134" y="617838"/>
                </a:lnTo>
                <a:cubicBezTo>
                  <a:pt x="700777" y="613719"/>
                  <a:pt x="688700" y="608640"/>
                  <a:pt x="676064" y="605481"/>
                </a:cubicBezTo>
                <a:cubicBezTo>
                  <a:pt x="659588" y="601362"/>
                  <a:pt x="642538" y="599087"/>
                  <a:pt x="626637" y="593124"/>
                </a:cubicBezTo>
                <a:cubicBezTo>
                  <a:pt x="609390" y="586656"/>
                  <a:pt x="593203" y="577550"/>
                  <a:pt x="577210" y="568411"/>
                </a:cubicBezTo>
                <a:cubicBezTo>
                  <a:pt x="564316" y="561043"/>
                  <a:pt x="554045" y="548912"/>
                  <a:pt x="540140" y="543697"/>
                </a:cubicBezTo>
                <a:cubicBezTo>
                  <a:pt x="520475" y="536322"/>
                  <a:pt x="498619" y="536866"/>
                  <a:pt x="478356" y="531340"/>
                </a:cubicBezTo>
                <a:cubicBezTo>
                  <a:pt x="478330" y="531333"/>
                  <a:pt x="385693" y="500453"/>
                  <a:pt x="367145" y="494270"/>
                </a:cubicBezTo>
                <a:lnTo>
                  <a:pt x="330075" y="481913"/>
                </a:lnTo>
                <a:cubicBezTo>
                  <a:pt x="317718" y="477794"/>
                  <a:pt x="303843" y="476781"/>
                  <a:pt x="293005" y="469556"/>
                </a:cubicBezTo>
                <a:cubicBezTo>
                  <a:pt x="280648" y="461318"/>
                  <a:pt x="269505" y="450875"/>
                  <a:pt x="255934" y="444843"/>
                </a:cubicBezTo>
                <a:cubicBezTo>
                  <a:pt x="232129" y="434263"/>
                  <a:pt x="206507" y="428367"/>
                  <a:pt x="181794" y="420129"/>
                </a:cubicBezTo>
                <a:lnTo>
                  <a:pt x="144724" y="407773"/>
                </a:lnTo>
                <a:lnTo>
                  <a:pt x="70583" y="358346"/>
                </a:lnTo>
                <a:lnTo>
                  <a:pt x="33513" y="333632"/>
                </a:lnTo>
                <a:cubicBezTo>
                  <a:pt x="7130" y="254486"/>
                  <a:pt x="-20050" y="205397"/>
                  <a:pt x="21156" y="111211"/>
                </a:cubicBezTo>
                <a:cubicBezTo>
                  <a:pt x="43065" y="61132"/>
                  <a:pt x="115461" y="59832"/>
                  <a:pt x="157080" y="49427"/>
                </a:cubicBezTo>
                <a:cubicBezTo>
                  <a:pt x="169717" y="46268"/>
                  <a:pt x="181303" y="39211"/>
                  <a:pt x="194151" y="37070"/>
                </a:cubicBezTo>
                <a:cubicBezTo>
                  <a:pt x="206340" y="35039"/>
                  <a:pt x="218864" y="37070"/>
                  <a:pt x="231221" y="37070"/>
                </a:cubicBezTo>
              </a:path>
            </a:pathLst>
          </a:custGeom>
          <a:solidFill>
            <a:srgbClr val="FFFF00">
              <a:alpha val="1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00570" y="3119310"/>
            <a:ext cx="7594032" cy="41052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flipV="1">
            <a:off x="7696202" y="3037835"/>
            <a:ext cx="152400" cy="93832"/>
          </a:xfrm>
          <a:prstGeom prst="trapezoid">
            <a:avLst/>
          </a:prstGeom>
          <a:solidFill>
            <a:srgbClr val="00B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apezoid 55"/>
          <p:cNvSpPr/>
          <p:nvPr/>
        </p:nvSpPr>
        <p:spPr>
          <a:xfrm flipV="1">
            <a:off x="1081217" y="3042725"/>
            <a:ext cx="152400" cy="93832"/>
          </a:xfrm>
          <a:prstGeom prst="trapezoid">
            <a:avLst/>
          </a:prstGeom>
          <a:solidFill>
            <a:srgbClr val="00B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76402" y="3150655"/>
            <a:ext cx="381000" cy="176321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3161684"/>
            <a:ext cx="3695232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68" name="Group 7167"/>
          <p:cNvGrpSpPr/>
          <p:nvPr/>
        </p:nvGrpSpPr>
        <p:grpSpPr>
          <a:xfrm>
            <a:off x="1155359" y="2209800"/>
            <a:ext cx="3222990" cy="2704543"/>
            <a:chOff x="774357" y="459258"/>
            <a:chExt cx="3222990" cy="2704543"/>
          </a:xfrm>
        </p:grpSpPr>
        <p:grpSp>
          <p:nvGrpSpPr>
            <p:cNvPr id="10" name="Group 9"/>
            <p:cNvGrpSpPr/>
            <p:nvPr/>
          </p:nvGrpSpPr>
          <p:grpSpPr>
            <a:xfrm>
              <a:off x="774357" y="459258"/>
              <a:ext cx="280086" cy="914400"/>
              <a:chOff x="762000" y="533400"/>
              <a:chExt cx="280086" cy="914400"/>
            </a:xfrm>
          </p:grpSpPr>
          <p:sp>
            <p:nvSpPr>
              <p:cNvPr id="54" name="Isosceles Triangle 53"/>
              <p:cNvSpPr/>
              <p:nvPr/>
            </p:nvSpPr>
            <p:spPr>
              <a:xfrm>
                <a:off x="889686" y="963828"/>
                <a:ext cx="152400" cy="398633"/>
              </a:xfrm>
              <a:prstGeom prst="triangle">
                <a:avLst/>
              </a:prstGeom>
              <a:solidFill>
                <a:srgbClr val="FFFF00">
                  <a:alpha val="14000"/>
                </a:srgbClr>
              </a:solidFill>
              <a:ln w="3175">
                <a:solidFill>
                  <a:srgbClr val="FF0000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>
                <a:off x="799071" y="656516"/>
                <a:ext cx="152400" cy="199317"/>
              </a:xfrm>
              <a:prstGeom prst="triangle">
                <a:avLst/>
              </a:prstGeom>
              <a:solidFill>
                <a:srgbClr val="FF0000"/>
              </a:solidFill>
              <a:ln w="3175">
                <a:solidFill>
                  <a:srgbClr val="FFFF00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V="1">
                <a:off x="762000" y="533400"/>
                <a:ext cx="0" cy="914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778476" y="1206843"/>
              <a:ext cx="3218871" cy="1956958"/>
              <a:chOff x="778476" y="1206372"/>
              <a:chExt cx="3218871" cy="1956958"/>
            </a:xfrm>
          </p:grpSpPr>
          <p:sp>
            <p:nvSpPr>
              <p:cNvPr id="51" name="5-Point Star 50"/>
              <p:cNvSpPr/>
              <p:nvPr/>
            </p:nvSpPr>
            <p:spPr>
              <a:xfrm>
                <a:off x="3754394" y="1206372"/>
                <a:ext cx="242953" cy="327773"/>
              </a:xfrm>
              <a:prstGeom prst="star5">
                <a:avLst/>
              </a:prstGeom>
              <a:solidFill>
                <a:srgbClr val="FF00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397211" y="1507524"/>
                <a:ext cx="1421027" cy="1631092"/>
              </a:xfrm>
              <a:custGeom>
                <a:avLst/>
                <a:gdLst>
                  <a:gd name="connsiteX0" fmla="*/ 1421027 w 1421027"/>
                  <a:gd name="connsiteY0" fmla="*/ 0 h 1631092"/>
                  <a:gd name="connsiteX1" fmla="*/ 1124465 w 1421027"/>
                  <a:gd name="connsiteY1" fmla="*/ 654908 h 1631092"/>
                  <a:gd name="connsiteX2" fmla="*/ 0 w 1421027"/>
                  <a:gd name="connsiteY2" fmla="*/ 1631092 h 1631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1027" h="1631092">
                    <a:moveTo>
                      <a:pt x="1421027" y="0"/>
                    </a:moveTo>
                    <a:cubicBezTo>
                      <a:pt x="1391165" y="191529"/>
                      <a:pt x="1361303" y="383059"/>
                      <a:pt x="1124465" y="654908"/>
                    </a:cubicBezTo>
                    <a:cubicBezTo>
                      <a:pt x="887627" y="926757"/>
                      <a:pt x="443813" y="1278924"/>
                      <a:pt x="0" y="163109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78476" y="1458097"/>
                <a:ext cx="1408670" cy="1705233"/>
              </a:xfrm>
              <a:custGeom>
                <a:avLst/>
                <a:gdLst>
                  <a:gd name="connsiteX0" fmla="*/ 1408670 w 1408670"/>
                  <a:gd name="connsiteY0" fmla="*/ 1705233 h 1705233"/>
                  <a:gd name="connsiteX1" fmla="*/ 531340 w 1408670"/>
                  <a:gd name="connsiteY1" fmla="*/ 1050325 h 1705233"/>
                  <a:gd name="connsiteX2" fmla="*/ 0 w 1408670"/>
                  <a:gd name="connsiteY2" fmla="*/ 0 h 170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8670" h="1705233">
                    <a:moveTo>
                      <a:pt x="1408670" y="1705233"/>
                    </a:moveTo>
                    <a:cubicBezTo>
                      <a:pt x="1087394" y="1519881"/>
                      <a:pt x="766118" y="1334530"/>
                      <a:pt x="531340" y="1050325"/>
                    </a:cubicBezTo>
                    <a:cubicBezTo>
                      <a:pt x="296562" y="766120"/>
                      <a:pt x="148281" y="383060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" name="Straight Connector 12"/>
          <p:cNvCxnSpPr/>
          <p:nvPr/>
        </p:nvCxnSpPr>
        <p:spPr>
          <a:xfrm>
            <a:off x="4032423" y="5000830"/>
            <a:ext cx="4345036" cy="111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35829" y="4893791"/>
            <a:ext cx="111597" cy="1855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71" name="Straight Arrow Connector 7170"/>
          <p:cNvCxnSpPr/>
          <p:nvPr/>
        </p:nvCxnSpPr>
        <p:spPr>
          <a:xfrm>
            <a:off x="3429002" y="4107636"/>
            <a:ext cx="368642" cy="30990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791202" y="4722342"/>
            <a:ext cx="837039" cy="714027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3" name="Group 7172"/>
          <p:cNvGrpSpPr/>
          <p:nvPr/>
        </p:nvGrpSpPr>
        <p:grpSpPr>
          <a:xfrm>
            <a:off x="838200" y="1219200"/>
            <a:ext cx="8480853" cy="398314"/>
            <a:chOff x="1283043" y="1693327"/>
            <a:chExt cx="5041557" cy="398314"/>
          </a:xfrm>
          <a:solidFill>
            <a:srgbClr val="FFFF0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283043" y="1693327"/>
                  <a:ext cx="5041557" cy="398314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Diff. FWI Resolution: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D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b="1" baseline="30000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diff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a14:m>
                  <a:r>
                    <a:rPr lang="en-US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itchFamily="18" charset="2"/>
                      <a:cs typeface="Times New Roman" pitchFamily="18" charset="0"/>
                    </a:rPr>
                    <a:t>l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vs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Specular FWI Resolution: </a:t>
                  </a:r>
                  <a:r>
                    <a:rPr lang="en-US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Dx</a:t>
                  </a:r>
                  <a:r>
                    <a:rPr lang="en-US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Symbol" pitchFamily="18" charset="2"/>
                              <a:cs typeface="Times New Roman" pitchFamily="18" charset="0"/>
                            </a:rPr>
                            <m:t>l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𝒅</m:t>
                          </m:r>
                        </m:e>
                      </m:rad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 pitchFamily="18" charset="0"/>
                        </a:rPr>
                        <m:t>  </m:t>
                      </m:r>
                    </m:oMath>
                  </a14:m>
                  <a:endPara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043" y="1693327"/>
                  <a:ext cx="5041557" cy="39831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46" t="-1493" b="-29851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/>
            <p:nvPr/>
          </p:nvCxnSpPr>
          <p:spPr>
            <a:xfrm>
              <a:off x="3122552" y="1764957"/>
              <a:ext cx="208004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07245" y="2236255"/>
            <a:ext cx="3645243" cy="1038287"/>
            <a:chOff x="4026243" y="152400"/>
            <a:chExt cx="3645243" cy="1038287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7391400" y="152400"/>
              <a:ext cx="0" cy="91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5-Point Star 4"/>
            <p:cNvSpPr/>
            <p:nvPr/>
          </p:nvSpPr>
          <p:spPr>
            <a:xfrm>
              <a:off x="4026243" y="862914"/>
              <a:ext cx="242953" cy="327773"/>
            </a:xfrm>
            <a:prstGeom prst="star5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7519086" y="582828"/>
              <a:ext cx="152400" cy="398633"/>
            </a:xfrm>
            <a:prstGeom prst="triangle">
              <a:avLst/>
            </a:prstGeom>
            <a:solidFill>
              <a:srgbClr val="FFFF00">
                <a:alpha val="30000"/>
              </a:srgbClr>
            </a:solidFill>
            <a:ln w="3175">
              <a:solidFill>
                <a:srgbClr val="FF00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403757" y="275516"/>
              <a:ext cx="152400" cy="199317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FF00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62000" y="1905000"/>
            <a:ext cx="625812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Benefit: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Diffractions transform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SSP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Xwell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or VSP Data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Liability: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SNR</a:t>
            </a:r>
            <a:r>
              <a:rPr lang="en-US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diff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&lt;&lt; 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SNR</a:t>
            </a:r>
            <a:r>
              <a:rPr lang="en-US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spec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Motivation: Why Resolution Matters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Diffraction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Specular Resolution: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Evanescence Resolution</a:t>
            </a: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Field Test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pic>
        <p:nvPicPr>
          <p:cNvPr id="6149" name="Picture 6" descr="Beacon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6905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83" y="2252059"/>
            <a:ext cx="1066800" cy="574675"/>
          </a:xfrm>
          <a:prstGeom prst="rect">
            <a:avLst/>
          </a:prstGeom>
          <a:noFill/>
          <a:ln w="127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5410200" y="2547313"/>
            <a:ext cx="685800" cy="974308"/>
          </a:xfrm>
          <a:custGeom>
            <a:avLst/>
            <a:gdLst>
              <a:gd name="connsiteX0" fmla="*/ 111251 w 1560158"/>
              <a:gd name="connsiteY0" fmla="*/ 0 h 3472249"/>
              <a:gd name="connsiteX1" fmla="*/ 40 w 1560158"/>
              <a:gd name="connsiteY1" fmla="*/ 247135 h 3472249"/>
              <a:gd name="connsiteX2" fmla="*/ 98894 w 1560158"/>
              <a:gd name="connsiteY2" fmla="*/ 432487 h 3472249"/>
              <a:gd name="connsiteX3" fmla="*/ 148321 w 1560158"/>
              <a:gd name="connsiteY3" fmla="*/ 667265 h 3472249"/>
              <a:gd name="connsiteX4" fmla="*/ 210105 w 1560158"/>
              <a:gd name="connsiteY4" fmla="*/ 877330 h 3472249"/>
              <a:gd name="connsiteX5" fmla="*/ 494311 w 1560158"/>
              <a:gd name="connsiteY5" fmla="*/ 1124465 h 3472249"/>
              <a:gd name="connsiteX6" fmla="*/ 1544635 w 1560158"/>
              <a:gd name="connsiteY6" fmla="*/ 1198606 h 3472249"/>
              <a:gd name="connsiteX7" fmla="*/ 1087435 w 1560158"/>
              <a:gd name="connsiteY7" fmla="*/ 1272746 h 3472249"/>
              <a:gd name="connsiteX8" fmla="*/ 605521 w 1560158"/>
              <a:gd name="connsiteY8" fmla="*/ 1371600 h 3472249"/>
              <a:gd name="connsiteX9" fmla="*/ 469597 w 1560158"/>
              <a:gd name="connsiteY9" fmla="*/ 1495168 h 3472249"/>
              <a:gd name="connsiteX10" fmla="*/ 494311 w 1560158"/>
              <a:gd name="connsiteY10" fmla="*/ 1964724 h 3472249"/>
              <a:gd name="connsiteX11" fmla="*/ 1309857 w 1560158"/>
              <a:gd name="connsiteY11" fmla="*/ 2100649 h 3472249"/>
              <a:gd name="connsiteX12" fmla="*/ 1519921 w 1560158"/>
              <a:gd name="connsiteY12" fmla="*/ 2137719 h 3472249"/>
              <a:gd name="connsiteX13" fmla="*/ 951511 w 1560158"/>
              <a:gd name="connsiteY13" fmla="*/ 2224216 h 3472249"/>
              <a:gd name="connsiteX14" fmla="*/ 617878 w 1560158"/>
              <a:gd name="connsiteY14" fmla="*/ 2310714 h 3472249"/>
              <a:gd name="connsiteX15" fmla="*/ 358386 w 1560158"/>
              <a:gd name="connsiteY15" fmla="*/ 2496065 h 3472249"/>
              <a:gd name="connsiteX16" fmla="*/ 173035 w 1560158"/>
              <a:gd name="connsiteY16" fmla="*/ 2804984 h 3472249"/>
              <a:gd name="connsiteX17" fmla="*/ 61824 w 1560158"/>
              <a:gd name="connsiteY17" fmla="*/ 3039762 h 3472249"/>
              <a:gd name="connsiteX18" fmla="*/ 123608 w 1560158"/>
              <a:gd name="connsiteY18" fmla="*/ 3472249 h 34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0158" h="3472249">
                <a:moveTo>
                  <a:pt x="111251" y="0"/>
                </a:moveTo>
                <a:cubicBezTo>
                  <a:pt x="56675" y="87527"/>
                  <a:pt x="2099" y="175054"/>
                  <a:pt x="40" y="247135"/>
                </a:cubicBezTo>
                <a:cubicBezTo>
                  <a:pt x="-2019" y="319216"/>
                  <a:pt x="74181" y="362465"/>
                  <a:pt x="98894" y="432487"/>
                </a:cubicBezTo>
                <a:cubicBezTo>
                  <a:pt x="123607" y="502509"/>
                  <a:pt x="129786" y="593125"/>
                  <a:pt x="148321" y="667265"/>
                </a:cubicBezTo>
                <a:cubicBezTo>
                  <a:pt x="166856" y="741405"/>
                  <a:pt x="152440" y="801130"/>
                  <a:pt x="210105" y="877330"/>
                </a:cubicBezTo>
                <a:cubicBezTo>
                  <a:pt x="267770" y="953530"/>
                  <a:pt x="271889" y="1070919"/>
                  <a:pt x="494311" y="1124465"/>
                </a:cubicBezTo>
                <a:cubicBezTo>
                  <a:pt x="716733" y="1178011"/>
                  <a:pt x="1445781" y="1173893"/>
                  <a:pt x="1544635" y="1198606"/>
                </a:cubicBezTo>
                <a:cubicBezTo>
                  <a:pt x="1643489" y="1223319"/>
                  <a:pt x="1243954" y="1243914"/>
                  <a:pt x="1087435" y="1272746"/>
                </a:cubicBezTo>
                <a:cubicBezTo>
                  <a:pt x="930916" y="1301578"/>
                  <a:pt x="708494" y="1334530"/>
                  <a:pt x="605521" y="1371600"/>
                </a:cubicBezTo>
                <a:cubicBezTo>
                  <a:pt x="502548" y="1408670"/>
                  <a:pt x="488132" y="1396314"/>
                  <a:pt x="469597" y="1495168"/>
                </a:cubicBezTo>
                <a:cubicBezTo>
                  <a:pt x="451062" y="1594022"/>
                  <a:pt x="354268" y="1863811"/>
                  <a:pt x="494311" y="1964724"/>
                </a:cubicBezTo>
                <a:cubicBezTo>
                  <a:pt x="634354" y="2065637"/>
                  <a:pt x="1309857" y="2100649"/>
                  <a:pt x="1309857" y="2100649"/>
                </a:cubicBezTo>
                <a:cubicBezTo>
                  <a:pt x="1480792" y="2129482"/>
                  <a:pt x="1579645" y="2117125"/>
                  <a:pt x="1519921" y="2137719"/>
                </a:cubicBezTo>
                <a:cubicBezTo>
                  <a:pt x="1460197" y="2158313"/>
                  <a:pt x="1101851" y="2195384"/>
                  <a:pt x="951511" y="2224216"/>
                </a:cubicBezTo>
                <a:cubicBezTo>
                  <a:pt x="801171" y="2253048"/>
                  <a:pt x="716732" y="2265406"/>
                  <a:pt x="617878" y="2310714"/>
                </a:cubicBezTo>
                <a:cubicBezTo>
                  <a:pt x="519024" y="2356022"/>
                  <a:pt x="432526" y="2413687"/>
                  <a:pt x="358386" y="2496065"/>
                </a:cubicBezTo>
                <a:cubicBezTo>
                  <a:pt x="284246" y="2578443"/>
                  <a:pt x="222462" y="2714368"/>
                  <a:pt x="173035" y="2804984"/>
                </a:cubicBezTo>
                <a:cubicBezTo>
                  <a:pt x="123608" y="2895600"/>
                  <a:pt x="70062" y="2928551"/>
                  <a:pt x="61824" y="3039762"/>
                </a:cubicBezTo>
                <a:cubicBezTo>
                  <a:pt x="53586" y="3150973"/>
                  <a:pt x="88597" y="3311611"/>
                  <a:pt x="123608" y="347224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94543"/>
            <a:ext cx="1524000" cy="98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28624" y="1295400"/>
            <a:ext cx="9425253" cy="3810000"/>
            <a:chOff x="-28624" y="1295400"/>
            <a:chExt cx="9425253" cy="3810000"/>
          </a:xfrm>
        </p:grpSpPr>
        <p:sp>
          <p:nvSpPr>
            <p:cNvPr id="13" name="Rectangle 12"/>
            <p:cNvSpPr/>
            <p:nvPr/>
          </p:nvSpPr>
          <p:spPr>
            <a:xfrm>
              <a:off x="-28624" y="1295400"/>
              <a:ext cx="9396629" cy="956659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832180"/>
              <a:ext cx="9396629" cy="2273220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2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15006</TotalTime>
  <Words>926</Words>
  <Application>Microsoft Office PowerPoint</Application>
  <PresentationFormat>On-screen Show (4:3)</PresentationFormat>
  <Paragraphs>319</Paragraphs>
  <Slides>34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Photo Editor Photo</vt:lpstr>
      <vt:lpstr>Extracting 200 Hz Information from 50 Hz Data</vt:lpstr>
      <vt:lpstr>Outline</vt:lpstr>
      <vt:lpstr>Resolution Dx~l/2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Diffraction Waveform Modeling</vt:lpstr>
      <vt:lpstr>Diffraction Waveform Inversion</vt:lpstr>
      <vt:lpstr>Outline</vt:lpstr>
      <vt:lpstr>Far-field Propagation  l-limited Resolution</vt:lpstr>
      <vt:lpstr>Near-field Propagation  l/20 Resolution</vt:lpstr>
      <vt:lpstr>Near-field Propagation  l/20 Resolution</vt:lpstr>
      <vt:lpstr>Summary</vt:lpstr>
      <vt:lpstr>Summary</vt:lpstr>
      <vt:lpstr>Outline</vt:lpstr>
      <vt:lpstr>Near-Field Scatterer Images</vt:lpstr>
      <vt:lpstr>25 Near-Field Scatterers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Superresolution Test</vt:lpstr>
      <vt:lpstr>Superresolution Test</vt:lpstr>
      <vt:lpstr>PowerPoint Presentation</vt:lpstr>
      <vt:lpstr>PowerPoint Presentation</vt:lpstr>
      <vt:lpstr>Summary</vt:lpstr>
      <vt:lpstr>Possible Applications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Detection by a Seismic Scanning Tunneling Macroscope</dc:title>
  <dc:creator>user</dc:creator>
  <cp:lastModifiedBy>Windows User</cp:lastModifiedBy>
  <cp:revision>509</cp:revision>
  <dcterms:created xsi:type="dcterms:W3CDTF">2011-11-02T08:40:53Z</dcterms:created>
  <dcterms:modified xsi:type="dcterms:W3CDTF">2012-11-21T04:45:36Z</dcterms:modified>
</cp:coreProperties>
</file>