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0" r:id="rId2"/>
    <p:sldId id="426" r:id="rId3"/>
    <p:sldId id="425" r:id="rId4"/>
    <p:sldId id="419" r:id="rId5"/>
    <p:sldId id="394" r:id="rId6"/>
    <p:sldId id="336" r:id="rId7"/>
    <p:sldId id="411" r:id="rId8"/>
    <p:sldId id="270" r:id="rId9"/>
    <p:sldId id="347" r:id="rId10"/>
    <p:sldId id="348" r:id="rId11"/>
    <p:sldId id="358" r:id="rId12"/>
    <p:sldId id="354" r:id="rId13"/>
    <p:sldId id="413" r:id="rId14"/>
    <p:sldId id="415" r:id="rId15"/>
    <p:sldId id="414" r:id="rId16"/>
    <p:sldId id="398" r:id="rId17"/>
    <p:sldId id="369" r:id="rId18"/>
    <p:sldId id="400" r:id="rId19"/>
    <p:sldId id="370" r:id="rId20"/>
    <p:sldId id="371" r:id="rId21"/>
    <p:sldId id="420" r:id="rId22"/>
    <p:sldId id="376" r:id="rId23"/>
    <p:sldId id="377" r:id="rId24"/>
    <p:sldId id="401" r:id="rId25"/>
    <p:sldId id="402" r:id="rId26"/>
    <p:sldId id="405" r:id="rId27"/>
    <p:sldId id="407" r:id="rId28"/>
    <p:sldId id="409" r:id="rId29"/>
    <p:sldId id="421" r:id="rId30"/>
    <p:sldId id="422" r:id="rId31"/>
    <p:sldId id="423" r:id="rId32"/>
    <p:sldId id="424" r:id="rId33"/>
    <p:sldId id="429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78" autoAdjust="0"/>
    <p:restoredTop sz="80663" autoAdjust="0"/>
  </p:normalViewPr>
  <p:slideViewPr>
    <p:cSldViewPr>
      <p:cViewPr>
        <p:scale>
          <a:sx n="60" d="100"/>
          <a:sy n="60" d="100"/>
        </p:scale>
        <p:origin x="-140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07510-2852-4F67-9CEB-B7B3F2418228}" type="datetimeFigureOut">
              <a:rPr lang="en-US" smtClean="0"/>
              <a:t>11/21/2012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C237C-E1FC-45E1-810F-11DC01710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afternoon,</a:t>
            </a:r>
            <a:r>
              <a:rPr lang="en-US" baseline="0" dirty="0" smtClean="0"/>
              <a:t> everyone. The title of my talk is wave-equation reflection </a:t>
            </a:r>
            <a:r>
              <a:rPr lang="en-US" baseline="0" dirty="0" err="1" smtClean="0"/>
              <a:t>traveltime</a:t>
            </a:r>
            <a:r>
              <a:rPr lang="en-US" baseline="0" dirty="0" smtClean="0"/>
              <a:t> inversion. The coauthors are Dr. Yi </a:t>
            </a:r>
            <a:r>
              <a:rPr lang="en-US" baseline="0" dirty="0" err="1" smtClean="0"/>
              <a:t>Luo</a:t>
            </a:r>
            <a:r>
              <a:rPr lang="en-US" baseline="0" dirty="0" smtClean="0"/>
              <a:t> from Aramco, and Prof. Schuster.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solidFill>
            <a:srgbClr val="FFFFFF"/>
          </a:solidFill>
          <a:ln/>
        </p:spPr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742"/>
            <a:ext cx="5029200" cy="42027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solidFill>
            <a:srgbClr val="FFFFFF"/>
          </a:solidFill>
          <a:ln/>
        </p:spPr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742"/>
            <a:ext cx="5029200" cy="42027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4828"/>
            <a:ext cx="2971800" cy="45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4656656-717B-4B3C-897B-83FD0BCDBA80}" type="slidenum">
              <a:rPr lang="en-US"/>
              <a:pPr eaLnBrk="1" hangingPunct="1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solidFill>
            <a:srgbClr val="FFFFFF"/>
          </a:solidFill>
          <a:ln/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742"/>
            <a:ext cx="5029200" cy="42027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solidFill>
            <a:srgbClr val="FFFFFF"/>
          </a:solidFill>
          <a:ln/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742"/>
            <a:ext cx="5029200" cy="42027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smtClean="0">
                <a:latin typeface="Times New Roman" pitchFamily="18" charset="0"/>
              </a:rPr>
              <a:t>The current velocity inversion methods can</a:t>
            </a:r>
            <a:r>
              <a:rPr lang="en-US" baseline="0" dirty="0" smtClean="0">
                <a:latin typeface="Times New Roman" pitchFamily="18" charset="0"/>
              </a:rPr>
              <a:t> be divided into two types. One type defines the objective function in data space, such as </a:t>
            </a:r>
            <a:r>
              <a:rPr lang="en-US" baseline="0" dirty="0" err="1" smtClean="0">
                <a:latin typeface="Times New Roman" pitchFamily="18" charset="0"/>
              </a:rPr>
              <a:t>traveltime</a:t>
            </a:r>
            <a:r>
              <a:rPr lang="en-US" baseline="0" dirty="0" smtClean="0">
                <a:latin typeface="Times New Roman" pitchFamily="18" charset="0"/>
              </a:rPr>
              <a:t> tomography and full waveform inversion. The other type defines the objective function in model space, such as ray-based MVA and wave-equation-based MVA.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To exploit the strengths and avoid the weaknesses of both </a:t>
            </a:r>
            <a:r>
              <a:rPr lang="en-US" dirty="0" err="1" smtClean="0">
                <a:latin typeface="Times New Roman" pitchFamily="18" charset="0"/>
              </a:rPr>
              <a:t>traveltime</a:t>
            </a:r>
            <a:r>
              <a:rPr lang="en-US" dirty="0" smtClean="0">
                <a:latin typeface="Times New Roman" pitchFamily="18" charset="0"/>
              </a:rPr>
              <a:t> tomography and full waveform inversion, wave-equation-based </a:t>
            </a:r>
            <a:r>
              <a:rPr lang="en-US" dirty="0" err="1" smtClean="0">
                <a:latin typeface="Times New Roman" pitchFamily="18" charset="0"/>
              </a:rPr>
              <a:t>transimission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traveltime</a:t>
            </a:r>
            <a:r>
              <a:rPr lang="en-US" dirty="0" smtClean="0">
                <a:latin typeface="Times New Roman" pitchFamily="18" charset="0"/>
              </a:rPr>
              <a:t> inversion was developed to invert the velocity model. This method tried</a:t>
            </a:r>
            <a:r>
              <a:rPr lang="en-US" baseline="0" dirty="0" smtClean="0">
                <a:latin typeface="Times New Roman" pitchFamily="18" charset="0"/>
              </a:rPr>
              <a:t> to invert the transmission </a:t>
            </a:r>
            <a:r>
              <a:rPr lang="en-US" baseline="0" dirty="0" err="1" smtClean="0">
                <a:latin typeface="Times New Roman" pitchFamily="18" charset="0"/>
              </a:rPr>
              <a:t>traveltime</a:t>
            </a:r>
            <a:r>
              <a:rPr lang="en-US" baseline="0" dirty="0" smtClean="0">
                <a:latin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</a:rPr>
              <a:t>informaiton</a:t>
            </a:r>
            <a:r>
              <a:rPr lang="en-US" baseline="0" dirty="0" smtClean="0">
                <a:latin typeface="Times New Roman" pitchFamily="18" charset="0"/>
              </a:rPr>
              <a:t> using the method similar to full waveform inversion.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solidFill>
            <a:srgbClr val="FFFFFF"/>
          </a:solidFill>
          <a:ln/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742"/>
            <a:ext cx="5029200" cy="42027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solidFill>
            <a:srgbClr val="FFFFFF"/>
          </a:solidFill>
          <a:ln/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742"/>
            <a:ext cx="5029200" cy="42027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solidFill>
            <a:srgbClr val="FFFFFF"/>
          </a:solidFill>
          <a:ln/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742"/>
            <a:ext cx="5029200" cy="42027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smtClean="0">
                <a:latin typeface="Times New Roman" pitchFamily="18" charset="0"/>
              </a:rPr>
              <a:t>The current velocity inversion methods can</a:t>
            </a:r>
            <a:r>
              <a:rPr lang="en-US" baseline="0" dirty="0" smtClean="0">
                <a:latin typeface="Times New Roman" pitchFamily="18" charset="0"/>
              </a:rPr>
              <a:t> be divided into two types. One type defines the objective function in data space, such as </a:t>
            </a:r>
            <a:r>
              <a:rPr lang="en-US" baseline="0" dirty="0" err="1" smtClean="0">
                <a:latin typeface="Times New Roman" pitchFamily="18" charset="0"/>
              </a:rPr>
              <a:t>traveltime</a:t>
            </a:r>
            <a:r>
              <a:rPr lang="en-US" baseline="0" dirty="0" smtClean="0">
                <a:latin typeface="Times New Roman" pitchFamily="18" charset="0"/>
              </a:rPr>
              <a:t> tomography and full waveform inversion. The other type defines the objective function in model space, such as ray-based MVA and wave-equation-based MVA.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To exploit the strengths and avoid the weaknesses of both </a:t>
            </a:r>
            <a:r>
              <a:rPr lang="en-US" dirty="0" err="1" smtClean="0">
                <a:latin typeface="Times New Roman" pitchFamily="18" charset="0"/>
              </a:rPr>
              <a:t>traveltime</a:t>
            </a:r>
            <a:r>
              <a:rPr lang="en-US" dirty="0" smtClean="0">
                <a:latin typeface="Times New Roman" pitchFamily="18" charset="0"/>
              </a:rPr>
              <a:t> tomography and full waveform inversion, wave-equation-based </a:t>
            </a:r>
            <a:r>
              <a:rPr lang="en-US" dirty="0" err="1" smtClean="0">
                <a:latin typeface="Times New Roman" pitchFamily="18" charset="0"/>
              </a:rPr>
              <a:t>transimission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traveltime</a:t>
            </a:r>
            <a:r>
              <a:rPr lang="en-US" dirty="0" smtClean="0">
                <a:latin typeface="Times New Roman" pitchFamily="18" charset="0"/>
              </a:rPr>
              <a:t> inversion was developed to invert the velocity model. This method tried</a:t>
            </a:r>
            <a:r>
              <a:rPr lang="en-US" baseline="0" dirty="0" smtClean="0">
                <a:latin typeface="Times New Roman" pitchFamily="18" charset="0"/>
              </a:rPr>
              <a:t> to invert the transmission </a:t>
            </a:r>
            <a:r>
              <a:rPr lang="en-US" baseline="0" dirty="0" err="1" smtClean="0">
                <a:latin typeface="Times New Roman" pitchFamily="18" charset="0"/>
              </a:rPr>
              <a:t>traveltime</a:t>
            </a:r>
            <a:r>
              <a:rPr lang="en-US" baseline="0" dirty="0" smtClean="0">
                <a:latin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</a:rPr>
              <a:t>informaiton</a:t>
            </a:r>
            <a:r>
              <a:rPr lang="en-US" baseline="0" dirty="0" smtClean="0">
                <a:latin typeface="Times New Roman" pitchFamily="18" charset="0"/>
              </a:rPr>
              <a:t> using the method similar to full waveform inversion.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solidFill>
            <a:srgbClr val="FFFFFF"/>
          </a:solidFill>
          <a:ln/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742"/>
            <a:ext cx="5029200" cy="42027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solidFill>
            <a:srgbClr val="FFFFFF"/>
          </a:solidFill>
          <a:ln/>
        </p:spPr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742"/>
            <a:ext cx="5029200" cy="42027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smtClean="0">
                <a:latin typeface="Times New Roman" pitchFamily="18" charset="0"/>
              </a:rPr>
              <a:t>For</a:t>
            </a:r>
            <a:r>
              <a:rPr lang="en-US" baseline="0" dirty="0" smtClean="0">
                <a:latin typeface="Times New Roman" pitchFamily="18" charset="0"/>
              </a:rPr>
              <a:t> transmission tomography,  the receiver records the first arrival initiated by the source. The misfit function is defined to minimize the </a:t>
            </a:r>
            <a:r>
              <a:rPr lang="en-US" baseline="0" dirty="0" err="1" smtClean="0">
                <a:latin typeface="Times New Roman" pitchFamily="18" charset="0"/>
              </a:rPr>
              <a:t>traveltime</a:t>
            </a:r>
            <a:r>
              <a:rPr lang="en-US" baseline="0" dirty="0" smtClean="0">
                <a:latin typeface="Times New Roman" pitchFamily="18" charset="0"/>
              </a:rPr>
              <a:t> difference between the observed data  and the calculated data. This misfit function is similar to that of ray-based </a:t>
            </a:r>
            <a:r>
              <a:rPr lang="en-US" baseline="0" dirty="0" err="1" smtClean="0">
                <a:latin typeface="Times New Roman" pitchFamily="18" charset="0"/>
              </a:rPr>
              <a:t>traveltime</a:t>
            </a:r>
            <a:r>
              <a:rPr lang="en-US" baseline="0" dirty="0" smtClean="0">
                <a:latin typeface="Times New Roman" pitchFamily="18" charset="0"/>
              </a:rPr>
              <a:t> tomography.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25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2012/11/21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10.png"/><Relationship Id="rId7" Type="http://schemas.openxmlformats.org/officeDocument/2006/relationships/image" Target="../media/image340.png"/><Relationship Id="rId12" Type="http://schemas.openxmlformats.org/officeDocument/2006/relationships/image" Target="../media/image28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11" Type="http://schemas.openxmlformats.org/officeDocument/2006/relationships/image" Target="../media/image430.png"/><Relationship Id="rId5" Type="http://schemas.openxmlformats.org/officeDocument/2006/relationships/image" Target="../media/image370.png"/><Relationship Id="rId10" Type="http://schemas.openxmlformats.org/officeDocument/2006/relationships/image" Target="../media/image410.png"/><Relationship Id="rId9" Type="http://schemas.openxmlformats.org/officeDocument/2006/relationships/image" Target="../media/image3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5.png"/><Relationship Id="rId3" Type="http://schemas.openxmlformats.org/officeDocument/2006/relationships/image" Target="../media/image580.png"/><Relationship Id="rId12" Type="http://schemas.openxmlformats.org/officeDocument/2006/relationships/image" Target="../media/image64.png"/><Relationship Id="rId17" Type="http://schemas.openxmlformats.org/officeDocument/2006/relationships/image" Target="../media/image20.png"/><Relationship Id="rId2" Type="http://schemas.openxmlformats.org/officeDocument/2006/relationships/image" Target="../media/image23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63.png"/><Relationship Id="rId5" Type="http://schemas.openxmlformats.org/officeDocument/2006/relationships/image" Target="../media/image601.png"/><Relationship Id="rId15" Type="http://schemas.openxmlformats.org/officeDocument/2006/relationships/image" Target="../media/image62.png"/><Relationship Id="rId10" Type="http://schemas.openxmlformats.org/officeDocument/2006/relationships/image" Target="../media/image620.png"/><Relationship Id="rId4" Type="http://schemas.openxmlformats.org/officeDocument/2006/relationships/image" Target="../media/image590.png"/><Relationship Id="rId9" Type="http://schemas.openxmlformats.org/officeDocument/2006/relationships/image" Target="../media/image610.png"/><Relationship Id="rId1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56.png"/><Relationship Id="rId7" Type="http://schemas.openxmlformats.org/officeDocument/2006/relationships/image" Target="../media/image7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0.png"/><Relationship Id="rId5" Type="http://schemas.openxmlformats.org/officeDocument/2006/relationships/image" Target="../media/image58.png"/><Relationship Id="rId10" Type="http://schemas.openxmlformats.org/officeDocument/2006/relationships/image" Target="../media/image88.png"/><Relationship Id="rId4" Type="http://schemas.openxmlformats.org/officeDocument/2006/relationships/image" Target="../media/image57.png"/><Relationship Id="rId9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image" Target="../media/image8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95.png"/><Relationship Id="rId4" Type="http://schemas.openxmlformats.org/officeDocument/2006/relationships/image" Target="../media/image59.png"/><Relationship Id="rId9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6.png"/><Relationship Id="rId7" Type="http://schemas.openxmlformats.org/officeDocument/2006/relationships/image" Target="../media/image8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0.png"/><Relationship Id="rId10" Type="http://schemas.openxmlformats.org/officeDocument/2006/relationships/image" Target="../media/image99.png"/><Relationship Id="rId4" Type="http://schemas.openxmlformats.org/officeDocument/2006/relationships/image" Target="../media/image59.png"/><Relationship Id="rId9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0.png"/><Relationship Id="rId7" Type="http://schemas.openxmlformats.org/officeDocument/2006/relationships/image" Target="../media/image8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85.png"/><Relationship Id="rId4" Type="http://schemas.openxmlformats.org/officeDocument/2006/relationships/image" Target="../media/image69.png"/><Relationship Id="rId9" Type="http://schemas.openxmlformats.org/officeDocument/2006/relationships/image" Target="../media/image9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21.png"/><Relationship Id="rId7" Type="http://schemas.openxmlformats.org/officeDocument/2006/relationships/image" Target="../media/image8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85.png"/><Relationship Id="rId4" Type="http://schemas.openxmlformats.org/officeDocument/2006/relationships/image" Target="../media/image73.png"/><Relationship Id="rId9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130.png"/><Relationship Id="rId7" Type="http://schemas.openxmlformats.org/officeDocument/2006/relationships/image" Target="../media/image8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7.png"/><Relationship Id="rId10" Type="http://schemas.openxmlformats.org/officeDocument/2006/relationships/image" Target="../media/image103.png"/><Relationship Id="rId4" Type="http://schemas.openxmlformats.org/officeDocument/2006/relationships/image" Target="../media/image76.png"/><Relationship Id="rId9" Type="http://schemas.openxmlformats.org/officeDocument/2006/relationships/image" Target="../media/image1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12" Type="http://schemas.openxmlformats.org/officeDocument/2006/relationships/image" Target="../media/image1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.png"/><Relationship Id="rId10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png"/><Relationship Id="rId18" Type="http://schemas.openxmlformats.org/officeDocument/2006/relationships/image" Target="../media/image28.png"/><Relationship Id="rId3" Type="http://schemas.openxmlformats.org/officeDocument/2006/relationships/notesSlide" Target="../notesSlides/notesSlide7.xml"/><Relationship Id="rId12" Type="http://schemas.openxmlformats.org/officeDocument/2006/relationships/image" Target="../media/image26.png"/><Relationship Id="rId17" Type="http://schemas.openxmlformats.org/officeDocument/2006/relationships/image" Target="../media/image5.wmf"/><Relationship Id="rId7" Type="http://schemas.openxmlformats.org/officeDocument/2006/relationships/image" Target="../media/image210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5" Type="http://schemas.openxmlformats.org/officeDocument/2006/relationships/image" Target="../media/image9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7.png"/><Relationship Id="rId19" Type="http://schemas.openxmlformats.org/officeDocument/2006/relationships/image" Target="../media/image29.png"/><Relationship Id="rId9" Type="http://schemas.openxmlformats.org/officeDocument/2006/relationships/image" Target="../media/image6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0" y="1143000"/>
            <a:ext cx="9144000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Angle-domain Wave-equation </a:t>
            </a:r>
            <a:endParaRPr lang="en-US" sz="4800" b="1" i="1" dirty="0"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Reflection </a:t>
            </a:r>
            <a:r>
              <a:rPr lang="en-US" sz="4800" b="1" i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Traveltime</a:t>
            </a:r>
            <a:r>
              <a:rPr lang="en-US" sz="4800" b="1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charset="-122"/>
                <a:cs typeface="Times New Roman" pitchFamily="18" charset="0"/>
              </a:rPr>
              <a:t> Inversion</a:t>
            </a:r>
            <a:endParaRPr lang="en-US" sz="4800" b="1" i="1" dirty="0"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11560" y="3812847"/>
            <a:ext cx="8136904" cy="1569660"/>
            <a:chOff x="1475657" y="3499745"/>
            <a:chExt cx="5898730" cy="1569660"/>
          </a:xfrm>
        </p:grpSpPr>
        <p:sp>
          <p:nvSpPr>
            <p:cNvPr id="2052" name="TextBox 2"/>
            <p:cNvSpPr txBox="1">
              <a:spLocks noChangeArrowheads="1"/>
            </p:cNvSpPr>
            <p:nvPr/>
          </p:nvSpPr>
          <p:spPr bwMode="auto">
            <a:xfrm>
              <a:off x="1475657" y="3499745"/>
              <a:ext cx="5832647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3200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Sanzong</a:t>
              </a:r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Zhang,  Yi </a:t>
              </a:r>
              <a:r>
                <a:rPr lang="en-US" sz="3200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Luo</a:t>
              </a:r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and  Gerard  Schuster</a:t>
              </a:r>
              <a:endPara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32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1) KAUST, </a:t>
              </a:r>
              <a:r>
                <a:rPr lang="en-US" sz="32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2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2) Aramco</a:t>
              </a: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3377220" y="3547946"/>
              <a:ext cx="395288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DejaVu Sans"/>
                </a:rPr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7123115" y="3526938"/>
              <a:ext cx="251272" cy="3090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DejaVu Sans"/>
                </a:rPr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4333344" y="3528201"/>
              <a:ext cx="32658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DejaVu Sans"/>
                </a:rPr>
                <a:t>2  </a:t>
              </a:r>
              <a:endPara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2484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23528" y="2013814"/>
            <a:ext cx="9001000" cy="1711792"/>
            <a:chOff x="323528" y="2013814"/>
            <a:chExt cx="9001000" cy="1711792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323528" y="2013814"/>
              <a:ext cx="8568952" cy="520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360" tIns="44280" rIns="90360" bIns="44280" rtlCol="0" anchor="ctr">
              <a:spAutoFit/>
            </a:bodyPr>
            <a:lstStyle/>
            <a:p>
              <a:pPr marL="457200" indent="-457200">
                <a:buClr>
                  <a:srgbClr val="FFFF00"/>
                </a:buClr>
                <a:buSzPct val="100000"/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 dirty="0" smtClean="0">
                  <a:solidFill>
                    <a:schemeClr val="bg1"/>
                  </a:solidFill>
                  <a:ea typeface="宋体" charset="-122"/>
                  <a:cs typeface="+mn-cs"/>
                </a:rPr>
                <a:t>Angle-domain CIG decomposition (slant stack ):</a:t>
              </a:r>
              <a:endParaRPr lang="en-US" sz="2800" dirty="0">
                <a:solidFill>
                  <a:schemeClr val="bg1"/>
                </a:solidFill>
                <a:ea typeface="宋体" charset="-122"/>
                <a:cs typeface="+mn-cs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624663" y="2439948"/>
              <a:ext cx="8699865" cy="1285658"/>
              <a:chOff x="971600" y="2178957"/>
              <a:chExt cx="7200800" cy="12856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971600" y="2178957"/>
                    <a:ext cx="7200800" cy="12225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80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</m:nary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h</m:t>
                              </m:r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 dirty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0" dirty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𝑑h</m:t>
                          </m:r>
                        </m:oMath>
                      </m:oMathPara>
                    </a14:m>
                    <a:endParaRPr lang="en-US" sz="2800" i="1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600" y="2178957"/>
                    <a:ext cx="7200800" cy="1222514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" name="TextBox 2"/>
              <p:cNvSpPr txBox="1"/>
              <p:nvPr/>
            </p:nvSpPr>
            <p:spPr>
              <a:xfrm>
                <a:off x="1139556" y="2965594"/>
                <a:ext cx="17284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ngle-domain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30813" y="3002950"/>
                <a:ext cx="22575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bg1"/>
                    </a:solidFill>
                  </a:rPr>
                  <a:t>suboffset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-domain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0" y="3886021"/>
            <a:ext cx="9324528" cy="2204492"/>
            <a:chOff x="0" y="3886021"/>
            <a:chExt cx="9324528" cy="2204492"/>
          </a:xfrm>
        </p:grpSpPr>
        <p:sp>
          <p:nvSpPr>
            <p:cNvPr id="13" name="TextBox 12"/>
            <p:cNvSpPr txBox="1"/>
            <p:nvPr/>
          </p:nvSpPr>
          <p:spPr bwMode="auto">
            <a:xfrm>
              <a:off x="323528" y="3886021"/>
              <a:ext cx="8104096" cy="520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360" tIns="44280" rIns="90360" bIns="44280" rtlCol="0" anchor="ctr">
              <a:spAutoFit/>
            </a:bodyPr>
            <a:lstStyle/>
            <a:p>
              <a:pPr marL="457200" indent="-457200">
                <a:buClr>
                  <a:srgbClr val="FFFF00"/>
                </a:buClr>
                <a:buSzPct val="100000"/>
                <a:buFont typeface="Wingdings" pitchFamily="2" charset="2"/>
                <a:buChar char="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 dirty="0">
                  <a:solidFill>
                    <a:schemeClr val="bg1"/>
                  </a:solidFill>
                  <a:ea typeface="宋体" charset="-122"/>
                </a:rPr>
                <a:t>Angle-domain </a:t>
              </a:r>
              <a:r>
                <a:rPr lang="en-US" sz="2800" dirty="0" err="1">
                  <a:solidFill>
                    <a:schemeClr val="bg1"/>
                  </a:solidFill>
                  <a:ea typeface="宋体" charset="-122"/>
                </a:rPr>
                <a:t>crosscorrelation</a:t>
              </a:r>
              <a:r>
                <a:rPr lang="en-US" sz="2800" dirty="0">
                  <a:solidFill>
                    <a:schemeClr val="bg1"/>
                  </a:solidFill>
                  <a:ea typeface="宋体" charset="-122"/>
                </a:rPr>
                <a:t> function 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0" y="4437112"/>
                  <a:ext cx="9324528" cy="16534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nary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𝑑h</m:t>
                            </m:r>
                          </m:e>
                        </m:nary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</m:e>
                        </m:nary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h</m:t>
                            </m:r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i="1" dirty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0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dirty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800" b="0" i="1" dirty="0" smtClean="0">
                    <a:solidFill>
                      <a:srgbClr val="FFFF00"/>
                    </a:solidFill>
                    <a:ea typeface="Cambria Math"/>
                  </a:endParaRPr>
                </a:p>
                <a:p>
                  <a:r>
                    <a:rPr lang="en-US" sz="2800" dirty="0" smtClean="0">
                      <a:solidFill>
                        <a:srgbClr val="FFFF00"/>
                      </a:solidFill>
                      <a:ea typeface="Cambria Math"/>
                    </a:rPr>
                    <a:t>                                   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800" b="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800" b="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/>
                        </a:rPr>
                        <m:t>h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800" b="0" i="1" dirty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0" dirty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  <m:sub>
                          <m:r>
                            <a:rPr lang="en-US" sz="2800" b="0" i="1" dirty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solidFill>
                        <a:srgbClr val="FFFF00"/>
                      </a:solidFill>
                      <a:ea typeface="Cambria Math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𝑑𝑡</m:t>
                      </m:r>
                    </m:oMath>
                  </a14:m>
                  <a:endParaRPr lang="en-US" sz="2800" i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437112"/>
                  <a:ext cx="9324528" cy="165340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95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0" y="475488"/>
            <a:ext cx="9324528" cy="12474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Angle-domain </a:t>
            </a:r>
            <a:r>
              <a:rPr lang="en-US" sz="4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Crosscorrelation</a:t>
            </a:r>
            <a:endParaRPr lang="en-US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738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475488"/>
            <a:ext cx="9144000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Angle-domain </a:t>
            </a:r>
            <a:r>
              <a:rPr lang="en-US" sz="4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Crosscorrelation</a:t>
            </a:r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: </a:t>
            </a:r>
          </a:p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 physical meaning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496" y="1415559"/>
                <a:ext cx="9969792" cy="1653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𝑑h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h</m:t>
                          </m:r>
                          <m:func>
                            <m:func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e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0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i="1" dirty="0" smtClean="0">
                  <a:solidFill>
                    <a:srgbClr val="FFFF00"/>
                  </a:solidFill>
                  <a:ea typeface="Cambria Math"/>
                </a:endParaRPr>
              </a:p>
              <a:p>
                <a:r>
                  <a:rPr lang="en-US" sz="2800" dirty="0" smtClean="0">
                    <a:solidFill>
                      <a:srgbClr val="FFFF00"/>
                    </a:solidFill>
                    <a:ea typeface="Cambria Math"/>
                  </a:rPr>
                  <a:t>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b="0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  <m:r>
                      <a:rPr lang="en-US" sz="2800" b="0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</a:rPr>
                      <m:t>𝑧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/>
                      </a:rPr>
                      <m:t>h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FF00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func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b="0" i="1" dirty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|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0" dirty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  <m:sub>
                        <m:r>
                          <a:rPr lang="en-US" sz="2800" b="0" i="1" dirty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  <a:ea typeface="Cambria Math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𝑑𝑡</m:t>
                    </m:r>
                  </m:oMath>
                </a14:m>
                <a:endParaRPr lang="en-US" sz="28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415559"/>
                <a:ext cx="9969792" cy="1653401"/>
              </a:xfrm>
              <a:prstGeom prst="rect">
                <a:avLst/>
              </a:prstGeom>
              <a:blipFill rotWithShape="1">
                <a:blip r:embed="rId2"/>
                <a:stretch>
                  <a:fillRect b="-9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12241" y="5085184"/>
            <a:ext cx="9540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SzPct val="10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i="1" dirty="0" smtClean="0">
                <a:solidFill>
                  <a:schemeClr val="bg1"/>
                </a:solidFill>
                <a:latin typeface="Times New Roman" pitchFamily="16" charset="0"/>
                <a:ea typeface="宋体" charset="-122"/>
              </a:rPr>
              <a:t>Angle-domain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6" charset="0"/>
                <a:ea typeface="宋体" charset="-122"/>
              </a:rPr>
              <a:t>crosscorrelation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6" charset="0"/>
                <a:ea typeface="宋体" charset="-122"/>
              </a:rPr>
              <a:t> is the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6" charset="0"/>
                <a:ea typeface="宋体" charset="-122"/>
              </a:rPr>
              <a:t>crosscorrelation</a:t>
            </a:r>
            <a:endParaRPr lang="en-US" sz="2800" b="1" i="1" dirty="0">
              <a:solidFill>
                <a:schemeClr val="bg1"/>
              </a:solidFill>
              <a:latin typeface="Times New Roman" pitchFamily="16" charset="0"/>
              <a:ea typeface="宋体" charset="-122"/>
            </a:endParaRPr>
          </a:p>
          <a:p>
            <a:pPr>
              <a:buClr>
                <a:srgbClr val="FFFF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i="1" dirty="0" smtClean="0">
                <a:solidFill>
                  <a:schemeClr val="bg1"/>
                </a:solidFill>
                <a:latin typeface="Times New Roman" pitchFamily="16" charset="0"/>
                <a:ea typeface="宋体" charset="-122"/>
              </a:rPr>
              <a:t>between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6" charset="0"/>
                <a:ea typeface="宋体" charset="-122"/>
              </a:rPr>
              <a:t>downgoing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6" charset="0"/>
                <a:ea typeface="宋体" charset="-122"/>
              </a:rPr>
              <a:t> and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6" charset="0"/>
                <a:ea typeface="宋体" charset="-122"/>
              </a:rPr>
              <a:t>upgoing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6" charset="0"/>
                <a:ea typeface="宋体" charset="-122"/>
              </a:rPr>
              <a:t> beams with a certain angle.</a:t>
            </a:r>
          </a:p>
          <a:p>
            <a:pPr marL="457200" indent="-457200">
              <a:buClr>
                <a:srgbClr val="FFFF00"/>
              </a:buClr>
              <a:buSzPct val="10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i="1" dirty="0" smtClean="0">
                <a:solidFill>
                  <a:schemeClr val="bg1"/>
                </a:solidFill>
                <a:latin typeface="Times New Roman" pitchFamily="16" charset="0"/>
                <a:ea typeface="宋体" charset="-122"/>
              </a:rPr>
              <a:t>The 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6" charset="0"/>
                <a:ea typeface="宋体" charset="-122"/>
              </a:rPr>
              <a:t>time delay for multi-arrivals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6" charset="0"/>
                <a:ea typeface="宋体" charset="-122"/>
              </a:rPr>
              <a:t>is available  in angle</a:t>
            </a:r>
          </a:p>
          <a:p>
            <a:pPr>
              <a:buClr>
                <a:srgbClr val="FFFF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i="1" dirty="0" smtClean="0">
                <a:solidFill>
                  <a:schemeClr val="bg1"/>
                </a:solidFill>
                <a:latin typeface="Times New Roman" pitchFamily="16" charset="0"/>
                <a:ea typeface="宋体" charset="-122"/>
              </a:rPr>
              <a:t>-domain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6" charset="0"/>
                <a:ea typeface="宋体" charset="-122"/>
              </a:rPr>
              <a:t>crosscorrelation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6" charset="0"/>
                <a:ea typeface="宋体" charset="-122"/>
              </a:rPr>
              <a:t> function . </a:t>
            </a:r>
          </a:p>
        </p:txBody>
      </p:sp>
      <p:grpSp>
        <p:nvGrpSpPr>
          <p:cNvPr id="3089" name="组合 3088"/>
          <p:cNvGrpSpPr/>
          <p:nvPr/>
        </p:nvGrpSpPr>
        <p:grpSpPr>
          <a:xfrm>
            <a:off x="1259632" y="2665796"/>
            <a:ext cx="2891048" cy="2491396"/>
            <a:chOff x="1259632" y="2686660"/>
            <a:chExt cx="2891048" cy="2491396"/>
          </a:xfrm>
        </p:grpSpPr>
        <p:grpSp>
          <p:nvGrpSpPr>
            <p:cNvPr id="3086" name="组合 3085"/>
            <p:cNvGrpSpPr/>
            <p:nvPr/>
          </p:nvGrpSpPr>
          <p:grpSpPr>
            <a:xfrm>
              <a:off x="1259632" y="2686660"/>
              <a:ext cx="2891048" cy="2286050"/>
              <a:chOff x="1259632" y="2686660"/>
              <a:chExt cx="2891048" cy="2286050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539945" y="2686660"/>
                <a:ext cx="2311975" cy="1894468"/>
                <a:chOff x="5401904" y="3298239"/>
                <a:chExt cx="2879444" cy="3327139"/>
              </a:xfrm>
            </p:grpSpPr>
            <p:pic>
              <p:nvPicPr>
                <p:cNvPr id="3075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01904" y="4002229"/>
                  <a:ext cx="2376264" cy="26231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5" name="直接连接符 4"/>
                <p:cNvCxnSpPr/>
                <p:nvPr/>
              </p:nvCxnSpPr>
              <p:spPr>
                <a:xfrm flipV="1">
                  <a:off x="5436096" y="5301208"/>
                  <a:ext cx="2376264" cy="13142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  <a:prstDash val="lgDash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6804248" y="4002229"/>
                  <a:ext cx="0" cy="2623149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  <a:prstDash val="lgDash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7813271" y="5052193"/>
                      <a:ext cx="468077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Text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13271" y="5052193"/>
                      <a:ext cx="468077" cy="523220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矩形 23"/>
                    <p:cNvSpPr/>
                    <p:nvPr/>
                  </p:nvSpPr>
                  <p:spPr>
                    <a:xfrm>
                      <a:off x="6581397" y="3298239"/>
                      <a:ext cx="445698" cy="62708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lvl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𝑧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prstClr val="white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矩形 2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81397" y="3298239"/>
                      <a:ext cx="445698" cy="627080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b="-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6254571" y="5390274"/>
                      <a:ext cx="432047" cy="7889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54571" y="5390274"/>
                      <a:ext cx="432047" cy="788980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l="-5660" r="-1320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矩形 77"/>
                  <p:cNvSpPr/>
                  <p:nvPr/>
                </p:nvSpPr>
                <p:spPr>
                  <a:xfrm>
                    <a:off x="1259632" y="4581128"/>
                    <a:ext cx="2891048" cy="3915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h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dirty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</m:sSub>
                      </m:oMath>
                    </a14:m>
                    <a:r>
                      <a:rPr lang="en-US" dirty="0">
                        <a:solidFill>
                          <a:srgbClr val="FFFF00"/>
                        </a:solidFill>
                        <a:ea typeface="Cambria Math"/>
                      </a:rPr>
                      <a:t>)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78" name="矩形 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9632" y="4581128"/>
                    <a:ext cx="2891048" cy="39158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6250" r="-844" b="-203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088" name="TextBox 3087"/>
            <p:cNvSpPr txBox="1"/>
            <p:nvPr/>
          </p:nvSpPr>
          <p:spPr>
            <a:xfrm>
              <a:off x="1635369" y="4808724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Local plane wave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90" name="组合 3089"/>
          <p:cNvGrpSpPr/>
          <p:nvPr/>
        </p:nvGrpSpPr>
        <p:grpSpPr>
          <a:xfrm>
            <a:off x="4671738" y="2729956"/>
            <a:ext cx="2892780" cy="2427236"/>
            <a:chOff x="4671738" y="2729956"/>
            <a:chExt cx="2892780" cy="2427236"/>
          </a:xfrm>
        </p:grpSpPr>
        <p:grpSp>
          <p:nvGrpSpPr>
            <p:cNvPr id="3087" name="组合 3086"/>
            <p:cNvGrpSpPr/>
            <p:nvPr/>
          </p:nvGrpSpPr>
          <p:grpSpPr>
            <a:xfrm>
              <a:off x="4671738" y="2729956"/>
              <a:ext cx="2892780" cy="2220504"/>
              <a:chOff x="4671738" y="2729956"/>
              <a:chExt cx="2892780" cy="2220504"/>
            </a:xfrm>
          </p:grpSpPr>
          <p:grpSp>
            <p:nvGrpSpPr>
              <p:cNvPr id="31" name="组合 30"/>
              <p:cNvGrpSpPr/>
              <p:nvPr/>
            </p:nvGrpSpPr>
            <p:grpSpPr>
              <a:xfrm rot="16200000">
                <a:off x="5156790" y="2577214"/>
                <a:ext cx="1851172" cy="2156655"/>
                <a:chOff x="5401904" y="4002229"/>
                <a:chExt cx="2895318" cy="3078818"/>
              </a:xfrm>
            </p:grpSpPr>
            <p:pic>
              <p:nvPicPr>
                <p:cNvPr id="32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01904" y="4002229"/>
                  <a:ext cx="2376264" cy="26231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33" name="直接连接符 32"/>
                <p:cNvCxnSpPr>
                  <a:endCxn id="32" idx="1"/>
                </p:cNvCxnSpPr>
                <p:nvPr/>
              </p:nvCxnSpPr>
              <p:spPr>
                <a:xfrm rot="5400000">
                  <a:off x="6578618" y="4135121"/>
                  <a:ext cx="1969" cy="235539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  <a:prstDash val="lgDash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6804248" y="4002229"/>
                  <a:ext cx="0" cy="2623149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  <a:prstDash val="lgDash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 rot="16200000">
                      <a:off x="6187111" y="5480039"/>
                      <a:ext cx="706780" cy="7220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6187111" y="5480039"/>
                      <a:ext cx="706780" cy="722066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/>
                    <p:cNvSpPr txBox="1"/>
                    <p:nvPr/>
                  </p:nvSpPr>
                  <p:spPr>
                    <a:xfrm rot="5400000">
                      <a:off x="6578823" y="6582271"/>
                      <a:ext cx="560991" cy="43656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6" name="TextBox 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6578823" y="6582271"/>
                      <a:ext cx="560991" cy="436562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矩形 36"/>
                    <p:cNvSpPr/>
                    <p:nvPr/>
                  </p:nvSpPr>
                  <p:spPr>
                    <a:xfrm rot="5400000">
                      <a:off x="7811855" y="5085372"/>
                      <a:ext cx="534171" cy="43656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lvl="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  <m:t>𝑧</m:t>
                            </m:r>
                          </m:oMath>
                        </m:oMathPara>
                      </a14:m>
                      <a:endParaRPr lang="en-US" sz="2800" dirty="0">
                        <a:solidFill>
                          <a:prstClr val="white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7" name="矩形 3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7811855" y="5085372"/>
                      <a:ext cx="534171" cy="436562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85" name="矩形 3084"/>
                  <p:cNvSpPr/>
                  <p:nvPr/>
                </p:nvSpPr>
                <p:spPr>
                  <a:xfrm>
                    <a:off x="4671738" y="4581128"/>
                    <a:ext cx="289278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h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dirty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</m:sSub>
                      </m:oMath>
                    </a14:m>
                    <a:r>
                      <a:rPr lang="en-US" dirty="0">
                        <a:solidFill>
                          <a:srgbClr val="FFFF00"/>
                        </a:solidFill>
                        <a:ea typeface="Cambria Math"/>
                      </a:rPr>
                      <a:t>)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3085" name="矩形 308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71738" y="4581128"/>
                    <a:ext cx="2892780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t="-8197" r="-842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2" name="TextBox 81"/>
            <p:cNvSpPr txBox="1"/>
            <p:nvPr/>
          </p:nvSpPr>
          <p:spPr>
            <a:xfrm>
              <a:off x="5108476" y="4787860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Local plane wave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673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475488"/>
            <a:ext cx="9144000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Angle-domain </a:t>
            </a:r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Wave-equation Reflection </a:t>
            </a:r>
            <a:r>
              <a:rPr lang="en-US" sz="4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Traveltime</a:t>
            </a:r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 Inversion</a:t>
            </a:r>
            <a:endParaRPr lang="en-US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  <a:ea typeface="宋体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87624" y="1931404"/>
            <a:ext cx="7056784" cy="1137556"/>
            <a:chOff x="755576" y="1912578"/>
            <a:chExt cx="6099499" cy="1137556"/>
          </a:xfrm>
        </p:grpSpPr>
        <p:sp>
          <p:nvSpPr>
            <p:cNvPr id="6" name="Text Box 1"/>
            <p:cNvSpPr txBox="1">
              <a:spLocks noChangeArrowheads="1"/>
            </p:cNvSpPr>
            <p:nvPr/>
          </p:nvSpPr>
          <p:spPr bwMode="auto">
            <a:xfrm>
              <a:off x="755576" y="1955486"/>
              <a:ext cx="3816424" cy="8207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3200" dirty="0" smtClean="0">
                  <a:solidFill>
                    <a:schemeClr val="bg1"/>
                  </a:solidFill>
                  <a:latin typeface="Times New Roman" pitchFamily="16" charset="0"/>
                  <a:ea typeface="宋体" charset="-122"/>
                </a:rPr>
                <a:t>Objective function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6" charset="0"/>
                  <a:ea typeface="宋体" charset="-122"/>
                </a:rPr>
                <a:t>:</a:t>
              </a:r>
              <a:endParaRPr lang="en-US" sz="2400" dirty="0">
                <a:solidFill>
                  <a:schemeClr val="bg1"/>
                </a:solidFill>
                <a:latin typeface="Times New Roman" pitchFamily="16" charset="0"/>
                <a:ea typeface="宋体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595988" y="1912578"/>
                  <a:ext cx="3259087" cy="11375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  <m:r>
                          <a:rPr lang="en-US" sz="2800" b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box>
                          <m:boxPr>
                            <m:ctrlPr>
                              <a:rPr lang="en-US" sz="2800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𝜽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1">
                                            <a:solidFill>
                                              <a:srgbClr val="FFFF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∆</m:t>
                                        </m:r>
                                        <m:r>
                                          <a:rPr lang="en-US" sz="2800" b="1">
                                            <a:solidFill>
                                              <a:srgbClr val="FFFF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𝜏</m:t>
                                        </m:r>
                                        <m:r>
                                          <a:rPr lang="en-US" sz="2800" b="1">
                                            <a:solidFill>
                                              <a:srgbClr val="FFFF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800" b="1">
                                            <a:solidFill>
                                              <a:srgbClr val="FFFF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𝐱</m:t>
                                        </m:r>
                                        <m:r>
                                          <a:rPr lang="en-US" sz="2800" b="1">
                                            <a:solidFill>
                                              <a:srgbClr val="FFFF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800" b="1">
                                            <a:solidFill>
                                              <a:srgbClr val="FFFF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𝜃</m:t>
                                        </m:r>
                                        <m:r>
                                          <a:rPr lang="en-US" sz="2800" b="1">
                                            <a:solidFill>
                                              <a:srgbClr val="FFFF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800" b="1" dirty="0">
                    <a:solidFill>
                      <a:srgbClr val="FFFF00"/>
                    </a:solidFill>
                    <a:latin typeface="Cambria Math"/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5988" y="1912578"/>
                  <a:ext cx="3259087" cy="113755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组合 12"/>
          <p:cNvGrpSpPr/>
          <p:nvPr/>
        </p:nvGrpSpPr>
        <p:grpSpPr>
          <a:xfrm>
            <a:off x="1259632" y="3040310"/>
            <a:ext cx="8568952" cy="820738"/>
            <a:chOff x="1633069" y="3040310"/>
            <a:chExt cx="8568952" cy="820738"/>
          </a:xfrm>
        </p:grpSpPr>
        <p:sp>
          <p:nvSpPr>
            <p:cNvPr id="8" name="Text Box 1"/>
            <p:cNvSpPr txBox="1">
              <a:spLocks noChangeArrowheads="1"/>
            </p:cNvSpPr>
            <p:nvPr/>
          </p:nvSpPr>
          <p:spPr bwMode="auto">
            <a:xfrm>
              <a:off x="1633069" y="3040310"/>
              <a:ext cx="3370979" cy="8207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 anchor="ctr"/>
            <a:lstStyle/>
            <a:p>
              <a:pPr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3200" dirty="0">
                  <a:solidFill>
                    <a:schemeClr val="bg1"/>
                  </a:solidFill>
                  <a:latin typeface="Times New Roman" pitchFamily="16" charset="0"/>
                  <a:ea typeface="宋体" charset="-122"/>
                </a:rPr>
                <a:t>V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6" charset="0"/>
                  <a:ea typeface="宋体" charset="-122"/>
                </a:rPr>
                <a:t>elocity </a:t>
              </a:r>
              <a:r>
                <a:rPr lang="en-US" sz="3200" dirty="0">
                  <a:solidFill>
                    <a:schemeClr val="bg1"/>
                  </a:solidFill>
                  <a:latin typeface="Times New Roman" pitchFamily="16" charset="0"/>
                  <a:ea typeface="宋体" charset="-122"/>
                </a:rPr>
                <a:t>update: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873429" y="3132257"/>
                  <a:ext cx="532859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en-US" sz="3200" dirty="0" smtClean="0">
                      <a:solidFill>
                        <a:srgbClr val="FFFF00"/>
                      </a:solidFill>
                    </a:rPr>
                    <a:t>(</a:t>
                  </a:r>
                  <a:r>
                    <a:rPr lang="en-US" sz="3200" b="1" dirty="0">
                      <a:solidFill>
                        <a:srgbClr val="FFFF00"/>
                      </a:solidFill>
                      <a:latin typeface="Cambria Math"/>
                    </a:rPr>
                    <a:t>x</a:t>
                  </a:r>
                  <a:r>
                    <a:rPr lang="en-US" sz="3200" dirty="0" smtClean="0">
                      <a:solidFill>
                        <a:srgbClr val="FFFF00"/>
                      </a:solidFill>
                    </a:rPr>
                    <a:t>)=</a:t>
                  </a:r>
                  <a:r>
                    <a:rPr lang="en-US" sz="3200" dirty="0">
                      <a:solidFill>
                        <a:srgbClr val="FFFF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3200" dirty="0">
                      <a:solidFill>
                        <a:srgbClr val="FFFF00"/>
                      </a:solidFill>
                    </a:rPr>
                    <a:t>(</a:t>
                  </a:r>
                  <a:r>
                    <a:rPr lang="en-US" sz="3200" b="1" dirty="0">
                      <a:solidFill>
                        <a:srgbClr val="FFFF00"/>
                      </a:solidFill>
                      <a:latin typeface="Cambria Math"/>
                    </a:rPr>
                    <a:t>x</a:t>
                  </a:r>
                  <a:r>
                    <a:rPr lang="en-US" sz="3200" dirty="0" smtClean="0">
                      <a:solidFill>
                        <a:srgbClr val="FFFF00"/>
                      </a:solidFill>
                    </a:rPr>
                    <a:t>) +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320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3200" dirty="0" smtClean="0">
                      <a:solidFill>
                        <a:srgbClr val="FFFF00"/>
                      </a:solidFill>
                    </a:rPr>
                    <a:t>(</a:t>
                  </a:r>
                  <a:r>
                    <a:rPr lang="en-US" sz="3200" b="1" dirty="0">
                      <a:solidFill>
                        <a:srgbClr val="FFFF00"/>
                      </a:solidFill>
                      <a:latin typeface="Cambria Math"/>
                    </a:rPr>
                    <a:t>x</a:t>
                  </a:r>
                  <a:r>
                    <a:rPr lang="en-US" sz="3200" dirty="0" smtClean="0">
                      <a:solidFill>
                        <a:srgbClr val="FFFF00"/>
                      </a:solidFill>
                    </a:rPr>
                    <a:t>)</a:t>
                  </a:r>
                  <a:endParaRPr lang="en-US" sz="32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3429" y="3132257"/>
                  <a:ext cx="5328592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5625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组合 9"/>
          <p:cNvGrpSpPr/>
          <p:nvPr/>
        </p:nvGrpSpPr>
        <p:grpSpPr>
          <a:xfrm>
            <a:off x="1331641" y="3933056"/>
            <a:ext cx="7056781" cy="1963806"/>
            <a:chOff x="857223" y="4324828"/>
            <a:chExt cx="5467093" cy="1963806"/>
          </a:xfrm>
        </p:grpSpPr>
        <p:sp>
          <p:nvSpPr>
            <p:cNvPr id="9" name="Text Box 1"/>
            <p:cNvSpPr txBox="1">
              <a:spLocks noChangeArrowheads="1"/>
            </p:cNvSpPr>
            <p:nvPr/>
          </p:nvSpPr>
          <p:spPr bwMode="auto">
            <a:xfrm>
              <a:off x="857223" y="4324828"/>
              <a:ext cx="2458678" cy="8207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3200" dirty="0">
                  <a:solidFill>
                    <a:schemeClr val="bg1"/>
                  </a:solidFill>
                  <a:latin typeface="Times New Roman" pitchFamily="16" charset="0"/>
                  <a:ea typeface="宋体" charset="-122"/>
                </a:rPr>
                <a:t>Gradient function: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191942" y="5001550"/>
                  <a:ext cx="5132374" cy="12870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sz="3200" b="1" dirty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FF00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 − 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𝜕𝜀</m:t>
                            </m:r>
                          </m:num>
                          <m:den>
                            <m:r>
                              <a:rPr lang="en-US" sz="3200" b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𝜕</m:t>
                            </m:r>
                            <m:r>
                              <a:rPr lang="en-US" sz="3200" b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sz="3200" b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3200" b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3200" b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FF00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32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3200" b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𝐱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32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3200" b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𝜽</m:t>
                                </m:r>
                              </m:sub>
                              <m:sup/>
                              <m:e>
                                <m:r>
                                  <a:rPr lang="en-US" sz="3200" b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∆</m:t>
                                </m:r>
                                <m:r>
                                  <a:rPr lang="en-US" sz="3200" b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𝜏</m:t>
                                </m:r>
                                <m:f>
                                  <m:fPr>
                                    <m:ctrlPr>
                                      <a:rPr lang="en-US" sz="3200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en-US" sz="3200" b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(∆</m:t>
                                    </m:r>
                                    <m:r>
                                      <a:rPr lang="en-US" sz="3200" b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𝜏</m:t>
                                    </m:r>
                                    <m:r>
                                      <a:rPr lang="en-US" sz="3200" b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3200" b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𝜕</m:t>
                                    </m:r>
                                    <m:r>
                                      <a:rPr lang="en-US" sz="3200" b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  <m:r>
                                      <a:rPr lang="en-US" sz="3200" b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3200" b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𝐱</m:t>
                                    </m:r>
                                    <m:r>
                                      <a:rPr lang="en-US" sz="3200" b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3200" b="1" dirty="0">
                    <a:solidFill>
                      <a:srgbClr val="FFFF00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42" y="5001550"/>
                  <a:ext cx="5132374" cy="128708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组合 21"/>
          <p:cNvGrpSpPr/>
          <p:nvPr/>
        </p:nvGrpSpPr>
        <p:grpSpPr>
          <a:xfrm>
            <a:off x="5292080" y="5733256"/>
            <a:ext cx="3672408" cy="936104"/>
            <a:chOff x="5292080" y="5733256"/>
            <a:chExt cx="3672408" cy="936104"/>
          </a:xfrm>
        </p:grpSpPr>
        <p:sp>
          <p:nvSpPr>
            <p:cNvPr id="11" name="TextBox 10"/>
            <p:cNvSpPr txBox="1"/>
            <p:nvPr/>
          </p:nvSpPr>
          <p:spPr>
            <a:xfrm>
              <a:off x="5292080" y="6084585"/>
              <a:ext cx="3672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</a:rPr>
                <a:t>Traveltime</a:t>
              </a:r>
              <a:r>
                <a:rPr lang="en-US" sz="3200" dirty="0" smtClean="0">
                  <a:solidFill>
                    <a:schemeClr val="bg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</a:rPr>
                <a:t>wavepath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1" name="下箭头 20"/>
            <p:cNvSpPr/>
            <p:nvPr/>
          </p:nvSpPr>
          <p:spPr>
            <a:xfrm>
              <a:off x="7164288" y="5733256"/>
              <a:ext cx="288032" cy="504056"/>
            </a:xfrm>
            <a:prstGeom prst="downArrow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03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475488"/>
            <a:ext cx="9144000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Traveltime</a:t>
            </a:r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 </a:t>
            </a:r>
            <a:r>
              <a:rPr lang="en-US" sz="4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W</a:t>
            </a:r>
            <a:r>
              <a:rPr lang="en-US" sz="4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avepath</a:t>
            </a:r>
            <a:endParaRPr lang="en-US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46475" y="2060403"/>
                <a:ext cx="6053917" cy="738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  <m:r>
                        <a:rPr lang="en-US" sz="3200" i="1" dirty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20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200" b="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sz="3200" b="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sz="3200" b="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  <m:r>
                                <a:rPr lang="en-US" sz="3200" b="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sz="3200" b="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lim>
                          </m:limLow>
                        </m:fName>
                        <m:e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b="0" i="1" dirty="0" smtClean="0">
                  <a:solidFill>
                    <a:srgbClr val="FFFF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475" y="2060403"/>
                <a:ext cx="6053917" cy="7384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74467" y="2780928"/>
                <a:ext cx="6125925" cy="738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  <m:r>
                        <a:rPr lang="en-US" sz="3200" i="1" dirty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20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m</m:t>
                              </m:r>
                              <m:r>
                                <a:rPr lang="en-US" sz="3200" b="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𝑖𝑛</m:t>
                              </m:r>
                            </m:e>
                            <m:lim>
                              <m:r>
                                <a:rPr lang="en-US" sz="3200" b="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sz="3200" b="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sz="3200" b="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  <m:r>
                                <a:rPr lang="en-US" sz="3200" b="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sz="3200" b="0" i="1" dirty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lim>
                          </m:limLow>
                        </m:fName>
                        <m:e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b="0" i="1" dirty="0" smtClean="0">
                  <a:solidFill>
                    <a:srgbClr val="FFFF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467" y="2780928"/>
                <a:ext cx="6125925" cy="7384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62900" y="1484783"/>
                <a:ext cx="73415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FFFF00"/>
                  </a:buClr>
                  <a:buFont typeface="Wingdings" pitchFamily="2" charset="2"/>
                  <a:buChar char="§"/>
                </a:pPr>
                <a:r>
                  <a:rPr lang="en-US" sz="3200" dirty="0" smtClean="0">
                    <a:solidFill>
                      <a:schemeClr val="bg1"/>
                    </a:solidFill>
                  </a:rPr>
                  <a:t> Angle-domain  time delay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200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𝜏</m:t>
                    </m:r>
                    <m:d>
                      <m:dPr>
                        <m:ctrlP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900" y="1484783"/>
                <a:ext cx="7341548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827" t="-1263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92811" y="4149080"/>
                <a:ext cx="5095819" cy="125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320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=∆</m:t>
                          </m:r>
                          <m: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811" y="4149080"/>
                <a:ext cx="5095819" cy="12547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1259632" y="3501008"/>
            <a:ext cx="6452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 Angle-domain connective function </a:t>
            </a:r>
            <a:endParaRPr lang="en-US" sz="3200" dirty="0"/>
          </a:p>
        </p:txBody>
      </p:sp>
      <p:sp>
        <p:nvSpPr>
          <p:cNvPr id="10" name="矩形 9"/>
          <p:cNvSpPr/>
          <p:nvPr/>
        </p:nvSpPr>
        <p:spPr>
          <a:xfrm>
            <a:off x="1360063" y="5085184"/>
            <a:ext cx="4169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i="1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Traveltime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wavepath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51720" y="5593556"/>
                <a:ext cx="5040560" cy="1199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(∆</m:t>
                          </m:r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3200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3200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(∆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593556"/>
                <a:ext cx="5040560" cy="11990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02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3" grpId="0"/>
      <p:bldP spid="4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475488"/>
            <a:ext cx="9144000" cy="61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 </a:t>
            </a:r>
            <a:r>
              <a:rPr lang="en-US" sz="3600" b="1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Transforming CSG Data </a:t>
            </a:r>
            <a:r>
              <a:rPr lang="en-US" sz="3600" b="1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  <a:sym typeface="Wingdings" pitchFamily="2" charset="2"/>
              </a:rPr>
              <a:t> </a:t>
            </a:r>
            <a:r>
              <a:rPr lang="en-US" sz="3600" b="1" i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  <a:sym typeface="Wingdings" pitchFamily="2" charset="2"/>
              </a:rPr>
              <a:t>Xwell</a:t>
            </a:r>
            <a:r>
              <a:rPr lang="en-US" sz="3600" b="1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  <a:sym typeface="Wingdings" pitchFamily="2" charset="2"/>
              </a:rPr>
              <a:t> Trans. Data</a:t>
            </a:r>
            <a:endParaRPr lang="en-US" sz="3600" b="1" i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宋体" charset="-122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538613" y="1124744"/>
            <a:ext cx="7849811" cy="1519707"/>
            <a:chOff x="515361" y="1560139"/>
            <a:chExt cx="8119051" cy="2276618"/>
          </a:xfrm>
        </p:grpSpPr>
        <p:grpSp>
          <p:nvGrpSpPr>
            <p:cNvPr id="119" name="组合 118"/>
            <p:cNvGrpSpPr/>
            <p:nvPr/>
          </p:nvGrpSpPr>
          <p:grpSpPr>
            <a:xfrm>
              <a:off x="515361" y="2167573"/>
              <a:ext cx="8098959" cy="1669184"/>
              <a:chOff x="402776" y="1931339"/>
              <a:chExt cx="8098959" cy="1669184"/>
            </a:xfrm>
          </p:grpSpPr>
          <p:grpSp>
            <p:nvGrpSpPr>
              <p:cNvPr id="133" name="组合 132"/>
              <p:cNvGrpSpPr/>
              <p:nvPr/>
            </p:nvGrpSpPr>
            <p:grpSpPr>
              <a:xfrm>
                <a:off x="402776" y="1931339"/>
                <a:ext cx="2304634" cy="1548411"/>
                <a:chOff x="3165090" y="1052736"/>
                <a:chExt cx="2810925" cy="1535689"/>
              </a:xfrm>
            </p:grpSpPr>
            <p:grpSp>
              <p:nvGrpSpPr>
                <p:cNvPr id="148" name="组合 147"/>
                <p:cNvGrpSpPr/>
                <p:nvPr/>
              </p:nvGrpSpPr>
              <p:grpSpPr>
                <a:xfrm>
                  <a:off x="3165090" y="1052736"/>
                  <a:ext cx="2810925" cy="1535689"/>
                  <a:chOff x="3165090" y="1052736"/>
                  <a:chExt cx="2810925" cy="1535689"/>
                </a:xfrm>
              </p:grpSpPr>
              <p:grpSp>
                <p:nvGrpSpPr>
                  <p:cNvPr id="150" name="组合 149"/>
                  <p:cNvGrpSpPr/>
                  <p:nvPr/>
                </p:nvGrpSpPr>
                <p:grpSpPr>
                  <a:xfrm>
                    <a:off x="3165090" y="1052736"/>
                    <a:ext cx="2810925" cy="1535689"/>
                    <a:chOff x="-350933" y="1151058"/>
                    <a:chExt cx="2983921" cy="1154567"/>
                  </a:xfrm>
                </p:grpSpPr>
                <p:grpSp>
                  <p:nvGrpSpPr>
                    <p:cNvPr id="152" name="组合 1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350933" y="1151058"/>
                      <a:ext cx="2983921" cy="1154567"/>
                      <a:chOff x="328748" y="938171"/>
                      <a:chExt cx="5105400" cy="1339811"/>
                    </a:xfrm>
                  </p:grpSpPr>
                  <p:sp>
                    <p:nvSpPr>
                      <p:cNvPr id="156" name="矩形 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8748" y="1058782"/>
                        <a:ext cx="5105400" cy="121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 algn="ctr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buClr>
                            <a:srgbClr val="000000"/>
                          </a:buClr>
                          <a:buSzPct val="100000"/>
                          <a:buFont typeface="Times New Roman" pitchFamily="18" charset="0"/>
                          <a:buNone/>
                        </a:pPr>
                        <a:endParaRPr lang="en-US"/>
                      </a:p>
                    </p:txBody>
                  </p:sp>
                  <p:sp>
                    <p:nvSpPr>
                      <p:cNvPr id="157" name="五角星 156"/>
                      <p:cNvSpPr/>
                      <p:nvPr/>
                    </p:nvSpPr>
                    <p:spPr bwMode="auto">
                      <a:xfrm>
                        <a:off x="1140581" y="938171"/>
                        <a:ext cx="515220" cy="214558"/>
                      </a:xfrm>
                      <a:prstGeom prst="star5">
                        <a:avLst/>
                      </a:prstGeom>
                      <a:solidFill>
                        <a:srgbClr val="C00000"/>
                      </a:solidFill>
                      <a:ln w="9525" cap="flat" cmpd="sng" algn="ctr">
                        <a:solidFill>
                          <a:srgbClr val="C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defRPr/>
                        </a:pPr>
                        <a:endParaRPr lang="en-US">
                          <a:latin typeface="Times New Roman" pitchFamily="16" charset="0"/>
                          <a:ea typeface="宋体" charset="-122"/>
                        </a:endParaRPr>
                      </a:p>
                    </p:txBody>
                  </p:sp>
                  <p:sp>
                    <p:nvSpPr>
                      <p:cNvPr id="158" name="等腰三角形 3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3014863" y="938171"/>
                        <a:ext cx="228599" cy="22860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C00000"/>
                      </a:solidFill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buClr>
                            <a:srgbClr val="000000"/>
                          </a:buClr>
                          <a:buSzPct val="100000"/>
                          <a:buFont typeface="Times New Roman" pitchFamily="18" charset="0"/>
                          <a:buNone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153" name="等腰三角形 3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1435028" y="1151061"/>
                      <a:ext cx="133608" cy="196994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C0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154" name="等腰三角形 3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1651052" y="1151061"/>
                      <a:ext cx="133608" cy="196994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C0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155" name="等腰三角形 3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1867072" y="1151061"/>
                      <a:ext cx="133608" cy="196994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C0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endParaRPr lang="en-US"/>
                    </a:p>
                  </p:txBody>
                </p:sp>
              </p:grpSp>
              <p:sp>
                <p:nvSpPr>
                  <p:cNvPr id="151" name="椭圆 150"/>
                  <p:cNvSpPr/>
                  <p:nvPr/>
                </p:nvSpPr>
                <p:spPr>
                  <a:xfrm>
                    <a:off x="4160375" y="2348880"/>
                    <a:ext cx="225551" cy="191364"/>
                  </a:xfrm>
                  <a:prstGeom prst="ellipse">
                    <a:avLst/>
                  </a:prstGeom>
                  <a:solidFill>
                    <a:srgbClr val="000099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49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49511" y="1316073"/>
                  <a:ext cx="2146625" cy="10328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34" name="组合 133"/>
              <p:cNvGrpSpPr/>
              <p:nvPr/>
            </p:nvGrpSpPr>
            <p:grpSpPr>
              <a:xfrm>
                <a:off x="3589537" y="1944343"/>
                <a:ext cx="2160240" cy="1656180"/>
                <a:chOff x="1646740" y="3284984"/>
                <a:chExt cx="2810925" cy="1656184"/>
              </a:xfrm>
            </p:grpSpPr>
            <p:grpSp>
              <p:nvGrpSpPr>
                <p:cNvPr id="142" name="组合 141"/>
                <p:cNvGrpSpPr/>
                <p:nvPr/>
              </p:nvGrpSpPr>
              <p:grpSpPr>
                <a:xfrm>
                  <a:off x="1646740" y="3284984"/>
                  <a:ext cx="2810925" cy="1656184"/>
                  <a:chOff x="-350933" y="1151058"/>
                  <a:chExt cx="2983921" cy="1245158"/>
                </a:xfrm>
              </p:grpSpPr>
              <p:grpSp>
                <p:nvGrpSpPr>
                  <p:cNvPr id="144" name="组合 143"/>
                  <p:cNvGrpSpPr>
                    <a:grpSpLocks/>
                  </p:cNvGrpSpPr>
                  <p:nvPr/>
                </p:nvGrpSpPr>
                <p:grpSpPr bwMode="auto">
                  <a:xfrm>
                    <a:off x="-350933" y="1151058"/>
                    <a:ext cx="2983921" cy="1154567"/>
                    <a:chOff x="328748" y="938171"/>
                    <a:chExt cx="5105400" cy="1339811"/>
                  </a:xfrm>
                </p:grpSpPr>
                <p:sp>
                  <p:nvSpPr>
                    <p:cNvPr id="146" name="矩形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748" y="1058782"/>
                      <a:ext cx="5105400" cy="1219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147" name="五角星 146"/>
                    <p:cNvSpPr/>
                    <p:nvPr/>
                  </p:nvSpPr>
                  <p:spPr bwMode="auto">
                    <a:xfrm>
                      <a:off x="1140581" y="938171"/>
                      <a:ext cx="515220" cy="214558"/>
                    </a:xfrm>
                    <a:prstGeom prst="star5">
                      <a:avLst/>
                    </a:prstGeom>
                    <a:solidFill>
                      <a:srgbClr val="C00000"/>
                    </a:solidFill>
                    <a:ln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US">
                        <a:latin typeface="Times New Roman" pitchFamily="16" charset="0"/>
                        <a:ea typeface="宋体" charset="-122"/>
                      </a:endParaRPr>
                    </a:p>
                  </p:txBody>
                </p:sp>
              </p:grpSp>
              <p:sp>
                <p:nvSpPr>
                  <p:cNvPr id="145" name="等腰三角形 3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786199" y="2161983"/>
                    <a:ext cx="210048" cy="234233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25400" algn="ctr">
                    <a:solidFill>
                      <a:srgbClr val="C00000"/>
                    </a:solidFill>
                    <a:prstDash val="sys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/>
                  </a:p>
                </p:txBody>
              </p:sp>
            </p:grpSp>
            <p:pic>
              <p:nvPicPr>
                <p:cNvPr id="143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48478" y="3547010"/>
                  <a:ext cx="1157745" cy="10341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35" name="组合 134"/>
              <p:cNvGrpSpPr/>
              <p:nvPr/>
            </p:nvGrpSpPr>
            <p:grpSpPr>
              <a:xfrm>
                <a:off x="6412321" y="2069582"/>
                <a:ext cx="2089414" cy="1441940"/>
                <a:chOff x="4598234" y="3639252"/>
                <a:chExt cx="2810925" cy="1441944"/>
              </a:xfrm>
            </p:grpSpPr>
            <p:grpSp>
              <p:nvGrpSpPr>
                <p:cNvPr id="138" name="组合 137"/>
                <p:cNvGrpSpPr>
                  <a:grpSpLocks/>
                </p:cNvGrpSpPr>
                <p:nvPr/>
              </p:nvGrpSpPr>
              <p:grpSpPr bwMode="auto">
                <a:xfrm>
                  <a:off x="4598234" y="3639252"/>
                  <a:ext cx="2810925" cy="1441944"/>
                  <a:chOff x="328748" y="1058782"/>
                  <a:chExt cx="5105400" cy="1258023"/>
                </a:xfrm>
              </p:grpSpPr>
              <p:sp>
                <p:nvSpPr>
                  <p:cNvPr id="140" name="矩形 4"/>
                  <p:cNvSpPr>
                    <a:spLocks noChangeArrowheads="1"/>
                  </p:cNvSpPr>
                  <p:nvPr/>
                </p:nvSpPr>
                <p:spPr bwMode="auto">
                  <a:xfrm>
                    <a:off x="328748" y="1058782"/>
                    <a:ext cx="5105400" cy="1219200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41" name="五角星 140"/>
                  <p:cNvSpPr/>
                  <p:nvPr/>
                </p:nvSpPr>
                <p:spPr bwMode="auto">
                  <a:xfrm>
                    <a:off x="2342098" y="2119161"/>
                    <a:ext cx="551980" cy="197644"/>
                  </a:xfrm>
                  <a:prstGeom prst="star5">
                    <a:avLst/>
                  </a:prstGeom>
                  <a:noFill/>
                  <a:ln w="25400" cap="flat" cmpd="sng" algn="ctr">
                    <a:solidFill>
                      <a:srgbClr val="C00000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US">
                      <a:latin typeface="Times New Roman" pitchFamily="16" charset="0"/>
                      <a:ea typeface="宋体" charset="-122"/>
                    </a:endParaRPr>
                  </a:p>
                </p:txBody>
              </p:sp>
            </p:grpSp>
            <p:pic>
              <p:nvPicPr>
                <p:cNvPr id="139" name="Picture 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87389" y="3681173"/>
                  <a:ext cx="1238250" cy="12186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36" name="TextBox 135"/>
              <p:cNvSpPr txBox="1"/>
              <p:nvPr/>
            </p:nvSpPr>
            <p:spPr>
              <a:xfrm>
                <a:off x="2885829" y="2134529"/>
                <a:ext cx="693526" cy="1152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FF00"/>
                    </a:solidFill>
                  </a:rPr>
                  <a:t>=</a:t>
                </a:r>
                <a:endParaRPr lang="en-US" sz="4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910165" y="2196704"/>
                <a:ext cx="693526" cy="106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FF00"/>
                    </a:solidFill>
                  </a:rPr>
                  <a:t>+</a:t>
                </a:r>
              </a:p>
            </p:txBody>
          </p:sp>
        </p:grpSp>
        <p:sp>
          <p:nvSpPr>
            <p:cNvPr id="120" name="等腰三角形 3"/>
            <p:cNvSpPr>
              <a:spLocks noChangeArrowheads="1"/>
            </p:cNvSpPr>
            <p:nvPr/>
          </p:nvSpPr>
          <p:spPr bwMode="auto">
            <a:xfrm rot="10800000">
              <a:off x="1403649" y="2132856"/>
              <a:ext cx="103192" cy="26419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21" name="等腰三角形 3"/>
            <p:cNvSpPr>
              <a:spLocks noChangeArrowheads="1"/>
            </p:cNvSpPr>
            <p:nvPr/>
          </p:nvSpPr>
          <p:spPr bwMode="auto">
            <a:xfrm rot="10800000">
              <a:off x="7465233" y="2195572"/>
              <a:ext cx="103192" cy="26419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22" name="等腰三角形 3"/>
            <p:cNvSpPr>
              <a:spLocks noChangeArrowheads="1"/>
            </p:cNvSpPr>
            <p:nvPr/>
          </p:nvSpPr>
          <p:spPr bwMode="auto">
            <a:xfrm rot="10800000">
              <a:off x="7632080" y="2195576"/>
              <a:ext cx="103192" cy="26419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23" name="等腰三角形 3"/>
            <p:cNvSpPr>
              <a:spLocks noChangeArrowheads="1"/>
            </p:cNvSpPr>
            <p:nvPr/>
          </p:nvSpPr>
          <p:spPr bwMode="auto">
            <a:xfrm rot="10800000">
              <a:off x="7798926" y="2195576"/>
              <a:ext cx="103192" cy="26419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24" name="等腰三角形 3"/>
            <p:cNvSpPr>
              <a:spLocks noChangeArrowheads="1"/>
            </p:cNvSpPr>
            <p:nvPr/>
          </p:nvSpPr>
          <p:spPr bwMode="auto">
            <a:xfrm rot="10800000">
              <a:off x="7965769" y="2195576"/>
              <a:ext cx="103192" cy="26419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25" name="等腰三角形 3"/>
            <p:cNvSpPr>
              <a:spLocks noChangeArrowheads="1"/>
            </p:cNvSpPr>
            <p:nvPr/>
          </p:nvSpPr>
          <p:spPr bwMode="auto">
            <a:xfrm rot="10800000">
              <a:off x="8140969" y="2195572"/>
              <a:ext cx="103192" cy="26419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962228" y="1560139"/>
              <a:ext cx="1937394" cy="691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reflection 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727641" y="1634937"/>
              <a:ext cx="1906771" cy="691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transmission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946385" y="1560139"/>
              <a:ext cx="2006827" cy="876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transmission</a:t>
              </a:r>
              <a:r>
                <a:rPr lang="en-US" sz="3200" dirty="0" smtClean="0">
                  <a:solidFill>
                    <a:schemeClr val="bg1"/>
                  </a:solidFill>
                </a:rPr>
                <a:t>  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32" name="等腰三角形 3"/>
            <p:cNvSpPr>
              <a:spLocks noChangeArrowheads="1"/>
            </p:cNvSpPr>
            <p:nvPr/>
          </p:nvSpPr>
          <p:spPr bwMode="auto">
            <a:xfrm rot="10800000">
              <a:off x="1556049" y="2132856"/>
              <a:ext cx="103192" cy="26419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  <p:sp>
        <p:nvSpPr>
          <p:cNvPr id="177" name="Text Box 3"/>
          <p:cNvSpPr txBox="1">
            <a:spLocks noChangeArrowheads="1"/>
          </p:cNvSpPr>
          <p:nvPr/>
        </p:nvSpPr>
        <p:spPr bwMode="auto">
          <a:xfrm>
            <a:off x="-468560" y="2564904"/>
            <a:ext cx="2999457" cy="61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1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 </a:t>
            </a:r>
            <a:r>
              <a:rPr lang="en-US" sz="2000" b="1" i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Src</a:t>
            </a:r>
            <a:r>
              <a:rPr lang="en-US" sz="2000" b="1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-side </a:t>
            </a:r>
            <a:r>
              <a:rPr lang="en-US" sz="2000" b="1" i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Xwell</a:t>
            </a:r>
            <a:r>
              <a:rPr lang="en-US" sz="20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  <a:sym typeface="Wingdings" pitchFamily="2" charset="2"/>
              </a:rPr>
              <a:t> </a:t>
            </a:r>
            <a:r>
              <a:rPr lang="en-US" sz="2000" b="1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  <a:sym typeface="Wingdings" pitchFamily="2" charset="2"/>
              </a:rPr>
              <a:t>Data</a:t>
            </a:r>
            <a:endParaRPr lang="en-US" sz="2000" b="1" i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宋体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-459447" y="2708920"/>
            <a:ext cx="10170036" cy="4133988"/>
            <a:chOff x="-459447" y="2708920"/>
            <a:chExt cx="10170036" cy="4133988"/>
          </a:xfrm>
        </p:grpSpPr>
        <p:grpSp>
          <p:nvGrpSpPr>
            <p:cNvPr id="52" name="组合 51"/>
            <p:cNvGrpSpPr/>
            <p:nvPr/>
          </p:nvGrpSpPr>
          <p:grpSpPr>
            <a:xfrm>
              <a:off x="1135851" y="2708920"/>
              <a:ext cx="8574738" cy="2015388"/>
              <a:chOff x="1135851" y="2708920"/>
              <a:chExt cx="8574738" cy="2015388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135851" y="2708920"/>
                <a:ext cx="8574738" cy="2015388"/>
                <a:chOff x="1136452" y="2852936"/>
                <a:chExt cx="8564566" cy="2015388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1136452" y="2852936"/>
                  <a:ext cx="8564566" cy="2015388"/>
                  <a:chOff x="395537" y="3930716"/>
                  <a:chExt cx="10094868" cy="3383781"/>
                </a:xfrm>
              </p:grpSpPr>
              <p:grpSp>
                <p:nvGrpSpPr>
                  <p:cNvPr id="4" name="组合 3"/>
                  <p:cNvGrpSpPr/>
                  <p:nvPr/>
                </p:nvGrpSpPr>
                <p:grpSpPr>
                  <a:xfrm>
                    <a:off x="395537" y="3930716"/>
                    <a:ext cx="10094868" cy="3383781"/>
                    <a:chOff x="883173" y="3930716"/>
                    <a:chExt cx="14546888" cy="3383781"/>
                  </a:xfrm>
                </p:grpSpPr>
                <p:grpSp>
                  <p:nvGrpSpPr>
                    <p:cNvPr id="7" name="组合 6"/>
                    <p:cNvGrpSpPr/>
                    <p:nvPr/>
                  </p:nvGrpSpPr>
                  <p:grpSpPr>
                    <a:xfrm>
                      <a:off x="883173" y="3930716"/>
                      <a:ext cx="5345011" cy="2464994"/>
                      <a:chOff x="2841196" y="1011354"/>
                      <a:chExt cx="2810924" cy="2464994"/>
                    </a:xfrm>
                  </p:grpSpPr>
                  <p:grpSp>
                    <p:nvGrpSpPr>
                      <p:cNvPr id="12" name="组合 11"/>
                      <p:cNvGrpSpPr/>
                      <p:nvPr/>
                    </p:nvGrpSpPr>
                    <p:grpSpPr>
                      <a:xfrm>
                        <a:off x="2841196" y="1944789"/>
                        <a:ext cx="2810924" cy="1531559"/>
                        <a:chOff x="579966" y="1340768"/>
                        <a:chExt cx="2983921" cy="1151460"/>
                      </a:xfrm>
                    </p:grpSpPr>
                    <p:grpSp>
                      <p:nvGrpSpPr>
                        <p:cNvPr id="36" name="组合 3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79966" y="1340768"/>
                          <a:ext cx="2983921" cy="1151460"/>
                          <a:chOff x="1921489" y="1158318"/>
                          <a:chExt cx="5105400" cy="1336204"/>
                        </a:xfrm>
                      </p:grpSpPr>
                      <p:sp>
                        <p:nvSpPr>
                          <p:cNvPr id="40" name="矩形 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21489" y="1275322"/>
                            <a:ext cx="5105400" cy="121920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38100" algn="ctr">
                            <a:solidFill>
                              <a:srgbClr val="FFFF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SzPct val="100000"/>
                              <a:buFont typeface="Times New Roman" pitchFamily="18" charset="0"/>
                              <a:buNone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41" name="五角星 40"/>
                          <p:cNvSpPr/>
                          <p:nvPr/>
                        </p:nvSpPr>
                        <p:spPr bwMode="auto">
                          <a:xfrm>
                            <a:off x="3112543" y="1172077"/>
                            <a:ext cx="298435" cy="176134"/>
                          </a:xfrm>
                          <a:prstGeom prst="star5">
                            <a:avLst/>
                          </a:prstGeom>
                          <a:solidFill>
                            <a:srgbClr val="C00000"/>
                          </a:solidFill>
                          <a:ln w="9525" cap="flat" cmpd="sng" algn="ctr">
                            <a:solidFill>
                              <a:srgbClr val="C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defRPr/>
                            </a:pPr>
                            <a:endParaRPr lang="en-US">
                              <a:latin typeface="Times New Roman" pitchFamily="16" charset="0"/>
                              <a:ea typeface="宋体" charset="-122"/>
                            </a:endParaRPr>
                          </a:p>
                        </p:txBody>
                      </p:sp>
                      <p:sp>
                        <p:nvSpPr>
                          <p:cNvPr id="42" name="等腰三角形 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800000">
                            <a:off x="4950239" y="1158318"/>
                            <a:ext cx="228599" cy="228600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C00000"/>
                          </a:solidFill>
                          <a:ln w="9525" algn="ctr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SzPct val="100000"/>
                              <a:buFont typeface="Times New Roman" pitchFamily="18" charset="0"/>
                              <a:buNone/>
                            </a:pPr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37" name="等腰三角形 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2566184" y="1340768"/>
                          <a:ext cx="133608" cy="196994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rgbClr val="C00000"/>
                        </a:solidFill>
                        <a:ln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8" name="等腰三角形 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2782208" y="1340768"/>
                          <a:ext cx="133608" cy="196994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rgbClr val="C00000"/>
                        </a:solidFill>
                        <a:ln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9" name="等腰三角形 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2998232" y="1340768"/>
                          <a:ext cx="133608" cy="196994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rgbClr val="C00000"/>
                        </a:solidFill>
                        <a:ln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buClr>
                              <a:srgbClr val="000000"/>
                            </a:buClr>
                            <a:buSzPct val="100000"/>
                            <a:buFont typeface="Times New Roman" pitchFamily="18" charset="0"/>
                            <a:buNone/>
                          </a:pPr>
                          <a:endParaRPr lang="en-US"/>
                        </a:p>
                      </p:txBody>
                    </p:sp>
                  </p:grpSp>
                  <p:grpSp>
                    <p:nvGrpSpPr>
                      <p:cNvPr id="13" name="Group 1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416572" y="1011354"/>
                        <a:ext cx="955181" cy="905478"/>
                        <a:chOff x="836999" y="1981200"/>
                        <a:chExt cx="4833551" cy="2178103"/>
                      </a:xfrm>
                    </p:grpSpPr>
                    <p:grpSp>
                      <p:nvGrpSpPr>
                        <p:cNvPr id="16" name="Group 5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6999" y="2057400"/>
                          <a:ext cx="617151" cy="2030435"/>
                          <a:chOff x="1629388" y="1524000"/>
                          <a:chExt cx="809011" cy="2436522"/>
                        </a:xfrm>
                      </p:grpSpPr>
                      <p:cxnSp>
                        <p:nvCxnSpPr>
                          <p:cNvPr id="32" name="Straight Connector 13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16200000" flipH="1">
                            <a:off x="1267771" y="2085778"/>
                            <a:ext cx="1122060" cy="1"/>
                          </a:xfrm>
                          <a:prstGeom prst="line">
                            <a:avLst/>
                          </a:prstGeom>
                          <a:noFill/>
                          <a:ln w="38100" algn="ctr">
                            <a:solidFill>
                              <a:srgbClr val="FFFF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sp>
                        <p:nvSpPr>
                          <p:cNvPr id="33" name="Freeform 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29388" y="2646809"/>
                            <a:ext cx="809011" cy="532500"/>
                          </a:xfrm>
                          <a:custGeom>
                            <a:avLst/>
                            <a:gdLst>
                              <a:gd name="T0" fmla="*/ 158633 w 865093"/>
                              <a:gd name="T1" fmla="*/ 0 h 578223"/>
                              <a:gd name="T2" fmla="*/ 1311 w 865093"/>
                              <a:gd name="T3" fmla="*/ 34785 h 578223"/>
                              <a:gd name="T4" fmla="*/ 150768 w 865093"/>
                              <a:gd name="T5" fmla="*/ 83483 h 578223"/>
                              <a:gd name="T6" fmla="*/ 504742 w 865093"/>
                              <a:gd name="T7" fmla="*/ 139139 h 578223"/>
                              <a:gd name="T8" fmla="*/ 158633 w 865093"/>
                              <a:gd name="T9" fmla="*/ 215666 h 578223"/>
                              <a:gd name="T10" fmla="*/ 32775 w 865093"/>
                              <a:gd name="T11" fmla="*/ 236538 h 578223"/>
                              <a:gd name="T12" fmla="*/ 158633 w 865093"/>
                              <a:gd name="T13" fmla="*/ 299150 h 578223"/>
                              <a:gd name="T14" fmla="*/ 158633 w 865093"/>
                              <a:gd name="T15" fmla="*/ 299150 h 578223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865093"/>
                              <a:gd name="T25" fmla="*/ 0 h 578223"/>
                              <a:gd name="T26" fmla="*/ 865093 w 865093"/>
                              <a:gd name="T27" fmla="*/ 578223 h 578223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865093" h="578223">
                                <a:moveTo>
                                  <a:pt x="271182" y="0"/>
                                </a:moveTo>
                                <a:cubicBezTo>
                                  <a:pt x="137832" y="20170"/>
                                  <a:pt x="4482" y="40341"/>
                                  <a:pt x="2241" y="67235"/>
                                </a:cubicBezTo>
                                <a:cubicBezTo>
                                  <a:pt x="0" y="94129"/>
                                  <a:pt x="114300" y="127746"/>
                                  <a:pt x="257735" y="161364"/>
                                </a:cubicBezTo>
                                <a:cubicBezTo>
                                  <a:pt x="401170" y="194982"/>
                                  <a:pt x="860611" y="226359"/>
                                  <a:pt x="862852" y="268941"/>
                                </a:cubicBezTo>
                                <a:cubicBezTo>
                                  <a:pt x="865093" y="311523"/>
                                  <a:pt x="405652" y="385482"/>
                                  <a:pt x="271182" y="416858"/>
                                </a:cubicBezTo>
                                <a:cubicBezTo>
                                  <a:pt x="136712" y="448234"/>
                                  <a:pt x="56029" y="430306"/>
                                  <a:pt x="56029" y="457200"/>
                                </a:cubicBezTo>
                                <a:cubicBezTo>
                                  <a:pt x="56029" y="484094"/>
                                  <a:pt x="271182" y="578223"/>
                                  <a:pt x="271182" y="578223"/>
                                </a:cubicBezTo>
                              </a:path>
                            </a:pathLst>
                          </a:custGeom>
                          <a:noFill/>
                          <a:ln w="38100" algn="ctr">
                            <a:solidFill>
                              <a:srgbClr val="FFFF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cxnSp>
                        <p:nvCxnSpPr>
                          <p:cNvPr id="34" name="Straight Connector 45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1676400" y="1524000"/>
                            <a:ext cx="316166" cy="1497"/>
                          </a:xfrm>
                          <a:prstGeom prst="line">
                            <a:avLst/>
                          </a:prstGeom>
                          <a:noFill/>
                          <a:ln w="38100" algn="ctr">
                            <a:solidFill>
                              <a:srgbClr val="FFFF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sp>
                        <p:nvSpPr>
                          <p:cNvPr id="35" name="Freeform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03559" y="3200400"/>
                            <a:ext cx="253841" cy="760122"/>
                          </a:xfrm>
                          <a:custGeom>
                            <a:avLst/>
                            <a:gdLst>
                              <a:gd name="T0" fmla="*/ 79029 w 253841"/>
                              <a:gd name="T1" fmla="*/ 0 h 760122"/>
                              <a:gd name="T2" fmla="*/ 159712 w 253841"/>
                              <a:gd name="T3" fmla="*/ 26894 h 760122"/>
                              <a:gd name="T4" fmla="*/ 200053 w 253841"/>
                              <a:gd name="T5" fmla="*/ 40341 h 760122"/>
                              <a:gd name="T6" fmla="*/ 132817 w 253841"/>
                              <a:gd name="T7" fmla="*/ 53788 h 760122"/>
                              <a:gd name="T8" fmla="*/ 92476 w 253841"/>
                              <a:gd name="T9" fmla="*/ 67235 h 760122"/>
                              <a:gd name="T10" fmla="*/ 11794 w 253841"/>
                              <a:gd name="T11" fmla="*/ 80682 h 760122"/>
                              <a:gd name="T12" fmla="*/ 52135 w 253841"/>
                              <a:gd name="T13" fmla="*/ 94129 h 760122"/>
                              <a:gd name="T14" fmla="*/ 159712 w 253841"/>
                              <a:gd name="T15" fmla="*/ 121024 h 760122"/>
                              <a:gd name="T16" fmla="*/ 105923 w 253841"/>
                              <a:gd name="T17" fmla="*/ 161365 h 760122"/>
                              <a:gd name="T18" fmla="*/ 65582 w 253841"/>
                              <a:gd name="T19" fmla="*/ 174812 h 760122"/>
                              <a:gd name="T20" fmla="*/ 25241 w 253841"/>
                              <a:gd name="T21" fmla="*/ 201706 h 760122"/>
                              <a:gd name="T22" fmla="*/ 79029 w 253841"/>
                              <a:gd name="T23" fmla="*/ 215153 h 760122"/>
                              <a:gd name="T24" fmla="*/ 119370 w 253841"/>
                              <a:gd name="T25" fmla="*/ 228600 h 760122"/>
                              <a:gd name="T26" fmla="*/ 105923 w 253841"/>
                              <a:gd name="T27" fmla="*/ 268941 h 760122"/>
                              <a:gd name="T28" fmla="*/ 25241 w 253841"/>
                              <a:gd name="T29" fmla="*/ 295835 h 760122"/>
                              <a:gd name="T30" fmla="*/ 11794 w 253841"/>
                              <a:gd name="T31" fmla="*/ 336177 h 760122"/>
                              <a:gd name="T32" fmla="*/ 105923 w 253841"/>
                              <a:gd name="T33" fmla="*/ 349624 h 760122"/>
                              <a:gd name="T34" fmla="*/ 146265 w 253841"/>
                              <a:gd name="T35" fmla="*/ 363071 h 760122"/>
                              <a:gd name="T36" fmla="*/ 253841 w 253841"/>
                              <a:gd name="T37" fmla="*/ 389965 h 760122"/>
                              <a:gd name="T38" fmla="*/ 213500 w 253841"/>
                              <a:gd name="T39" fmla="*/ 416859 h 760122"/>
                              <a:gd name="T40" fmla="*/ 52135 w 253841"/>
                              <a:gd name="T41" fmla="*/ 430306 h 760122"/>
                              <a:gd name="T42" fmla="*/ 11794 w 253841"/>
                              <a:gd name="T43" fmla="*/ 443753 h 760122"/>
                              <a:gd name="T44" fmla="*/ 92476 w 253841"/>
                              <a:gd name="T45" fmla="*/ 524435 h 760122"/>
                              <a:gd name="T46" fmla="*/ 38688 w 253841"/>
                              <a:gd name="T47" fmla="*/ 537882 h 760122"/>
                              <a:gd name="T48" fmla="*/ 65582 w 253841"/>
                              <a:gd name="T49" fmla="*/ 564777 h 760122"/>
                              <a:gd name="T50" fmla="*/ 105923 w 253841"/>
                              <a:gd name="T51" fmla="*/ 591671 h 760122"/>
                              <a:gd name="T52" fmla="*/ 25241 w 253841"/>
                              <a:gd name="T53" fmla="*/ 632012 h 760122"/>
                              <a:gd name="T54" fmla="*/ 52135 w 253841"/>
                              <a:gd name="T55" fmla="*/ 672353 h 760122"/>
                              <a:gd name="T56" fmla="*/ 92476 w 253841"/>
                              <a:gd name="T57" fmla="*/ 685800 h 760122"/>
                              <a:gd name="T58" fmla="*/ 11794 w 253841"/>
                              <a:gd name="T59" fmla="*/ 739588 h 760122"/>
                              <a:gd name="T60" fmla="*/ 119370 w 253841"/>
                              <a:gd name="T61" fmla="*/ 753035 h 760122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w 253841"/>
                              <a:gd name="T94" fmla="*/ 0 h 760122"/>
                              <a:gd name="T95" fmla="*/ 253841 w 253841"/>
                              <a:gd name="T96" fmla="*/ 760122 h 760122"/>
                            </a:gdLst>
                            <a:ahLst/>
                            <a:cxnLst>
                              <a:cxn ang="T62">
                                <a:pos x="T0" y="T1"/>
                              </a:cxn>
                              <a:cxn ang="T63">
                                <a:pos x="T2" y="T3"/>
                              </a:cxn>
                              <a:cxn ang="T64">
                                <a:pos x="T4" y="T5"/>
                              </a:cxn>
                              <a:cxn ang="T65">
                                <a:pos x="T6" y="T7"/>
                              </a:cxn>
                              <a:cxn ang="T66">
                                <a:pos x="T8" y="T9"/>
                              </a:cxn>
                              <a:cxn ang="T67">
                                <a:pos x="T10" y="T11"/>
                              </a:cxn>
                              <a:cxn ang="T68">
                                <a:pos x="T12" y="T13"/>
                              </a:cxn>
                              <a:cxn ang="T69">
                                <a:pos x="T14" y="T15"/>
                              </a:cxn>
                              <a:cxn ang="T70">
                                <a:pos x="T16" y="T17"/>
                              </a:cxn>
                              <a:cxn ang="T71">
                                <a:pos x="T18" y="T19"/>
                              </a:cxn>
                              <a:cxn ang="T72">
                                <a:pos x="T20" y="T21"/>
                              </a:cxn>
                              <a:cxn ang="T73">
                                <a:pos x="T22" y="T23"/>
                              </a:cxn>
                              <a:cxn ang="T74">
                                <a:pos x="T24" y="T25"/>
                              </a:cxn>
                              <a:cxn ang="T75">
                                <a:pos x="T26" y="T27"/>
                              </a:cxn>
                              <a:cxn ang="T76">
                                <a:pos x="T28" y="T29"/>
                              </a:cxn>
                              <a:cxn ang="T77">
                                <a:pos x="T30" y="T31"/>
                              </a:cxn>
                              <a:cxn ang="T78">
                                <a:pos x="T32" y="T33"/>
                              </a:cxn>
                              <a:cxn ang="T79">
                                <a:pos x="T34" y="T35"/>
                              </a:cxn>
                              <a:cxn ang="T80">
                                <a:pos x="T36" y="T37"/>
                              </a:cxn>
                              <a:cxn ang="T81">
                                <a:pos x="T38" y="T39"/>
                              </a:cxn>
                              <a:cxn ang="T82">
                                <a:pos x="T40" y="T41"/>
                              </a:cxn>
                              <a:cxn ang="T83">
                                <a:pos x="T42" y="T43"/>
                              </a:cxn>
                              <a:cxn ang="T84">
                                <a:pos x="T44" y="T45"/>
                              </a:cxn>
                              <a:cxn ang="T85">
                                <a:pos x="T46" y="T47"/>
                              </a:cxn>
                              <a:cxn ang="T86">
                                <a:pos x="T48" y="T49"/>
                              </a:cxn>
                              <a:cxn ang="T87">
                                <a:pos x="T50" y="T51"/>
                              </a:cxn>
                              <a:cxn ang="T88">
                                <a:pos x="T52" y="T53"/>
                              </a:cxn>
                              <a:cxn ang="T89">
                                <a:pos x="T54" y="T55"/>
                              </a:cxn>
                              <a:cxn ang="T90">
                                <a:pos x="T56" y="T57"/>
                              </a:cxn>
                              <a:cxn ang="T91">
                                <a:pos x="T58" y="T59"/>
                              </a:cxn>
                              <a:cxn ang="T92">
                                <a:pos x="T60" y="T61"/>
                              </a:cxn>
                            </a:cxnLst>
                            <a:rect l="T93" t="T94" r="T95" b="T96"/>
                            <a:pathLst>
                              <a:path w="253841" h="760122">
                                <a:moveTo>
                                  <a:pt x="79029" y="0"/>
                                </a:moveTo>
                                <a:lnTo>
                                  <a:pt x="159712" y="26894"/>
                                </a:lnTo>
                                <a:lnTo>
                                  <a:pt x="200053" y="40341"/>
                                </a:lnTo>
                                <a:cubicBezTo>
                                  <a:pt x="177641" y="44823"/>
                                  <a:pt x="154990" y="48245"/>
                                  <a:pt x="132817" y="53788"/>
                                </a:cubicBezTo>
                                <a:cubicBezTo>
                                  <a:pt x="119066" y="57226"/>
                                  <a:pt x="106313" y="64160"/>
                                  <a:pt x="92476" y="67235"/>
                                </a:cubicBezTo>
                                <a:cubicBezTo>
                                  <a:pt x="65860" y="73150"/>
                                  <a:pt x="38688" y="76200"/>
                                  <a:pt x="11794" y="80682"/>
                                </a:cubicBezTo>
                                <a:cubicBezTo>
                                  <a:pt x="25241" y="85164"/>
                                  <a:pt x="38384" y="90691"/>
                                  <a:pt x="52135" y="94129"/>
                                </a:cubicBezTo>
                                <a:lnTo>
                                  <a:pt x="159712" y="121024"/>
                                </a:lnTo>
                                <a:cubicBezTo>
                                  <a:pt x="141782" y="134471"/>
                                  <a:pt x="125382" y="150246"/>
                                  <a:pt x="105923" y="161365"/>
                                </a:cubicBezTo>
                                <a:cubicBezTo>
                                  <a:pt x="93616" y="168397"/>
                                  <a:pt x="78260" y="168473"/>
                                  <a:pt x="65582" y="174812"/>
                                </a:cubicBezTo>
                                <a:cubicBezTo>
                                  <a:pt x="51127" y="182040"/>
                                  <a:pt x="38688" y="192741"/>
                                  <a:pt x="25241" y="201706"/>
                                </a:cubicBezTo>
                                <a:cubicBezTo>
                                  <a:pt x="43170" y="206188"/>
                                  <a:pt x="61259" y="210076"/>
                                  <a:pt x="79029" y="215153"/>
                                </a:cubicBezTo>
                                <a:cubicBezTo>
                                  <a:pt x="92658" y="219047"/>
                                  <a:pt x="113031" y="215922"/>
                                  <a:pt x="119370" y="228600"/>
                                </a:cubicBezTo>
                                <a:cubicBezTo>
                                  <a:pt x="125709" y="241278"/>
                                  <a:pt x="117457" y="260702"/>
                                  <a:pt x="105923" y="268941"/>
                                </a:cubicBezTo>
                                <a:cubicBezTo>
                                  <a:pt x="82855" y="285418"/>
                                  <a:pt x="25241" y="295835"/>
                                  <a:pt x="25241" y="295835"/>
                                </a:cubicBezTo>
                                <a:cubicBezTo>
                                  <a:pt x="20759" y="309282"/>
                                  <a:pt x="0" y="328314"/>
                                  <a:pt x="11794" y="336177"/>
                                </a:cubicBezTo>
                                <a:cubicBezTo>
                                  <a:pt x="38166" y="353758"/>
                                  <a:pt x="74844" y="343408"/>
                                  <a:pt x="105923" y="349624"/>
                                </a:cubicBezTo>
                                <a:cubicBezTo>
                                  <a:pt x="119822" y="352404"/>
                                  <a:pt x="132514" y="359633"/>
                                  <a:pt x="146265" y="363071"/>
                                </a:cubicBezTo>
                                <a:lnTo>
                                  <a:pt x="253841" y="389965"/>
                                </a:lnTo>
                                <a:cubicBezTo>
                                  <a:pt x="240394" y="398930"/>
                                  <a:pt x="229347" y="413690"/>
                                  <a:pt x="213500" y="416859"/>
                                </a:cubicBezTo>
                                <a:cubicBezTo>
                                  <a:pt x="160573" y="427444"/>
                                  <a:pt x="105636" y="423173"/>
                                  <a:pt x="52135" y="430306"/>
                                </a:cubicBezTo>
                                <a:cubicBezTo>
                                  <a:pt x="38085" y="432179"/>
                                  <a:pt x="25241" y="439271"/>
                                  <a:pt x="11794" y="443753"/>
                                </a:cubicBezTo>
                                <a:cubicBezTo>
                                  <a:pt x="76281" y="465249"/>
                                  <a:pt x="196237" y="465143"/>
                                  <a:pt x="92476" y="524435"/>
                                </a:cubicBezTo>
                                <a:cubicBezTo>
                                  <a:pt x="76430" y="533604"/>
                                  <a:pt x="56617" y="533400"/>
                                  <a:pt x="38688" y="537882"/>
                                </a:cubicBezTo>
                                <a:cubicBezTo>
                                  <a:pt x="47653" y="546847"/>
                                  <a:pt x="55682" y="556857"/>
                                  <a:pt x="65582" y="564777"/>
                                </a:cubicBezTo>
                                <a:cubicBezTo>
                                  <a:pt x="78202" y="574873"/>
                                  <a:pt x="105923" y="575510"/>
                                  <a:pt x="105923" y="591671"/>
                                </a:cubicBezTo>
                                <a:cubicBezTo>
                                  <a:pt x="105923" y="609049"/>
                                  <a:pt x="35189" y="628696"/>
                                  <a:pt x="25241" y="632012"/>
                                </a:cubicBezTo>
                                <a:cubicBezTo>
                                  <a:pt x="34206" y="645459"/>
                                  <a:pt x="39515" y="662257"/>
                                  <a:pt x="52135" y="672353"/>
                                </a:cubicBezTo>
                                <a:cubicBezTo>
                                  <a:pt x="63203" y="681208"/>
                                  <a:pt x="99769" y="673646"/>
                                  <a:pt x="92476" y="685800"/>
                                </a:cubicBezTo>
                                <a:cubicBezTo>
                                  <a:pt x="75846" y="713516"/>
                                  <a:pt x="11794" y="739588"/>
                                  <a:pt x="11794" y="739588"/>
                                </a:cubicBezTo>
                                <a:cubicBezTo>
                                  <a:pt x="73397" y="760122"/>
                                  <a:pt x="37961" y="753035"/>
                                  <a:pt x="119370" y="753035"/>
                                </a:cubicBezTo>
                              </a:path>
                            </a:pathLst>
                          </a:custGeom>
                          <a:noFill/>
                          <a:ln w="38100" algn="ctr">
                            <a:solidFill>
                              <a:srgbClr val="FFFF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7" name="Group 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18053" y="1981200"/>
                          <a:ext cx="625146" cy="2141186"/>
                          <a:chOff x="1629389" y="1524000"/>
                          <a:chExt cx="809014" cy="2436522"/>
                        </a:xfrm>
                      </p:grpSpPr>
                      <p:cxnSp>
                        <p:nvCxnSpPr>
                          <p:cNvPr id="28" name="Straight Connector 68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16200000" flipH="1">
                            <a:off x="1267772" y="2085779"/>
                            <a:ext cx="1122060" cy="0"/>
                          </a:xfrm>
                          <a:prstGeom prst="line">
                            <a:avLst/>
                          </a:prstGeom>
                          <a:noFill/>
                          <a:ln w="38100" algn="ctr">
                            <a:solidFill>
                              <a:srgbClr val="FFFF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sp>
                        <p:nvSpPr>
                          <p:cNvPr id="29" name="Freeform 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29389" y="2646810"/>
                            <a:ext cx="809014" cy="532500"/>
                          </a:xfrm>
                          <a:custGeom>
                            <a:avLst/>
                            <a:gdLst>
                              <a:gd name="T0" fmla="*/ 158633 w 865093"/>
                              <a:gd name="T1" fmla="*/ 0 h 578223"/>
                              <a:gd name="T2" fmla="*/ 1311 w 865093"/>
                              <a:gd name="T3" fmla="*/ 34785 h 578223"/>
                              <a:gd name="T4" fmla="*/ 150768 w 865093"/>
                              <a:gd name="T5" fmla="*/ 83483 h 578223"/>
                              <a:gd name="T6" fmla="*/ 504742 w 865093"/>
                              <a:gd name="T7" fmla="*/ 139139 h 578223"/>
                              <a:gd name="T8" fmla="*/ 158633 w 865093"/>
                              <a:gd name="T9" fmla="*/ 215666 h 578223"/>
                              <a:gd name="T10" fmla="*/ 32775 w 865093"/>
                              <a:gd name="T11" fmla="*/ 236538 h 578223"/>
                              <a:gd name="T12" fmla="*/ 158633 w 865093"/>
                              <a:gd name="T13" fmla="*/ 299150 h 578223"/>
                              <a:gd name="T14" fmla="*/ 158633 w 865093"/>
                              <a:gd name="T15" fmla="*/ 299150 h 578223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865093"/>
                              <a:gd name="T25" fmla="*/ 0 h 578223"/>
                              <a:gd name="T26" fmla="*/ 865093 w 865093"/>
                              <a:gd name="T27" fmla="*/ 578223 h 578223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865093" h="578223">
                                <a:moveTo>
                                  <a:pt x="271182" y="0"/>
                                </a:moveTo>
                                <a:cubicBezTo>
                                  <a:pt x="137832" y="20170"/>
                                  <a:pt x="4482" y="40341"/>
                                  <a:pt x="2241" y="67235"/>
                                </a:cubicBezTo>
                                <a:cubicBezTo>
                                  <a:pt x="0" y="94129"/>
                                  <a:pt x="114300" y="127746"/>
                                  <a:pt x="257735" y="161364"/>
                                </a:cubicBezTo>
                                <a:cubicBezTo>
                                  <a:pt x="401170" y="194982"/>
                                  <a:pt x="860611" y="226359"/>
                                  <a:pt x="862852" y="268941"/>
                                </a:cubicBezTo>
                                <a:cubicBezTo>
                                  <a:pt x="865093" y="311523"/>
                                  <a:pt x="405652" y="385482"/>
                                  <a:pt x="271182" y="416858"/>
                                </a:cubicBezTo>
                                <a:cubicBezTo>
                                  <a:pt x="136712" y="448234"/>
                                  <a:pt x="56029" y="430306"/>
                                  <a:pt x="56029" y="457200"/>
                                </a:cubicBezTo>
                                <a:cubicBezTo>
                                  <a:pt x="56029" y="484094"/>
                                  <a:pt x="271182" y="578223"/>
                                  <a:pt x="271182" y="578223"/>
                                </a:cubicBezTo>
                              </a:path>
                            </a:pathLst>
                          </a:custGeom>
                          <a:noFill/>
                          <a:ln w="38100" algn="ctr">
                            <a:solidFill>
                              <a:srgbClr val="FFFF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cxnSp>
                        <p:nvCxnSpPr>
                          <p:cNvPr id="30" name="Straight Connector 72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1676400" y="1524000"/>
                            <a:ext cx="316166" cy="1497"/>
                          </a:xfrm>
                          <a:prstGeom prst="line">
                            <a:avLst/>
                          </a:prstGeom>
                          <a:noFill/>
                          <a:ln w="38100" algn="ctr">
                            <a:solidFill>
                              <a:srgbClr val="FFFF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sp>
                        <p:nvSpPr>
                          <p:cNvPr id="31" name="Freeform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03562" y="3200399"/>
                            <a:ext cx="126923" cy="760123"/>
                          </a:xfrm>
                          <a:custGeom>
                            <a:avLst/>
                            <a:gdLst>
                              <a:gd name="T0" fmla="*/ 79029 w 253841"/>
                              <a:gd name="T1" fmla="*/ 0 h 760122"/>
                              <a:gd name="T2" fmla="*/ 159712 w 253841"/>
                              <a:gd name="T3" fmla="*/ 26894 h 760122"/>
                              <a:gd name="T4" fmla="*/ 200053 w 253841"/>
                              <a:gd name="T5" fmla="*/ 40341 h 760122"/>
                              <a:gd name="T6" fmla="*/ 132817 w 253841"/>
                              <a:gd name="T7" fmla="*/ 53788 h 760122"/>
                              <a:gd name="T8" fmla="*/ 92476 w 253841"/>
                              <a:gd name="T9" fmla="*/ 67235 h 760122"/>
                              <a:gd name="T10" fmla="*/ 11794 w 253841"/>
                              <a:gd name="T11" fmla="*/ 80682 h 760122"/>
                              <a:gd name="T12" fmla="*/ 52135 w 253841"/>
                              <a:gd name="T13" fmla="*/ 94129 h 760122"/>
                              <a:gd name="T14" fmla="*/ 159712 w 253841"/>
                              <a:gd name="T15" fmla="*/ 121024 h 760122"/>
                              <a:gd name="T16" fmla="*/ 105923 w 253841"/>
                              <a:gd name="T17" fmla="*/ 161365 h 760122"/>
                              <a:gd name="T18" fmla="*/ 65582 w 253841"/>
                              <a:gd name="T19" fmla="*/ 174812 h 760122"/>
                              <a:gd name="T20" fmla="*/ 25241 w 253841"/>
                              <a:gd name="T21" fmla="*/ 201706 h 760122"/>
                              <a:gd name="T22" fmla="*/ 79029 w 253841"/>
                              <a:gd name="T23" fmla="*/ 215153 h 760122"/>
                              <a:gd name="T24" fmla="*/ 119370 w 253841"/>
                              <a:gd name="T25" fmla="*/ 228600 h 760122"/>
                              <a:gd name="T26" fmla="*/ 105923 w 253841"/>
                              <a:gd name="T27" fmla="*/ 268941 h 760122"/>
                              <a:gd name="T28" fmla="*/ 25241 w 253841"/>
                              <a:gd name="T29" fmla="*/ 295835 h 760122"/>
                              <a:gd name="T30" fmla="*/ 11794 w 253841"/>
                              <a:gd name="T31" fmla="*/ 336177 h 760122"/>
                              <a:gd name="T32" fmla="*/ 105923 w 253841"/>
                              <a:gd name="T33" fmla="*/ 349624 h 760122"/>
                              <a:gd name="T34" fmla="*/ 146265 w 253841"/>
                              <a:gd name="T35" fmla="*/ 363071 h 760122"/>
                              <a:gd name="T36" fmla="*/ 253841 w 253841"/>
                              <a:gd name="T37" fmla="*/ 389965 h 760122"/>
                              <a:gd name="T38" fmla="*/ 213500 w 253841"/>
                              <a:gd name="T39" fmla="*/ 416859 h 760122"/>
                              <a:gd name="T40" fmla="*/ 52135 w 253841"/>
                              <a:gd name="T41" fmla="*/ 430306 h 760122"/>
                              <a:gd name="T42" fmla="*/ 11794 w 253841"/>
                              <a:gd name="T43" fmla="*/ 443753 h 760122"/>
                              <a:gd name="T44" fmla="*/ 92476 w 253841"/>
                              <a:gd name="T45" fmla="*/ 524435 h 760122"/>
                              <a:gd name="T46" fmla="*/ 38688 w 253841"/>
                              <a:gd name="T47" fmla="*/ 537882 h 760122"/>
                              <a:gd name="T48" fmla="*/ 65582 w 253841"/>
                              <a:gd name="T49" fmla="*/ 564777 h 760122"/>
                              <a:gd name="T50" fmla="*/ 105923 w 253841"/>
                              <a:gd name="T51" fmla="*/ 591671 h 760122"/>
                              <a:gd name="T52" fmla="*/ 25241 w 253841"/>
                              <a:gd name="T53" fmla="*/ 632012 h 760122"/>
                              <a:gd name="T54" fmla="*/ 52135 w 253841"/>
                              <a:gd name="T55" fmla="*/ 672353 h 760122"/>
                              <a:gd name="T56" fmla="*/ 92476 w 253841"/>
                              <a:gd name="T57" fmla="*/ 685800 h 760122"/>
                              <a:gd name="T58" fmla="*/ 11794 w 253841"/>
                              <a:gd name="T59" fmla="*/ 739588 h 760122"/>
                              <a:gd name="T60" fmla="*/ 119370 w 253841"/>
                              <a:gd name="T61" fmla="*/ 753035 h 760122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w 253841"/>
                              <a:gd name="T94" fmla="*/ 0 h 760122"/>
                              <a:gd name="T95" fmla="*/ 253841 w 253841"/>
                              <a:gd name="T96" fmla="*/ 760122 h 760122"/>
                            </a:gdLst>
                            <a:ahLst/>
                            <a:cxnLst>
                              <a:cxn ang="T62">
                                <a:pos x="T0" y="T1"/>
                              </a:cxn>
                              <a:cxn ang="T63">
                                <a:pos x="T2" y="T3"/>
                              </a:cxn>
                              <a:cxn ang="T64">
                                <a:pos x="T4" y="T5"/>
                              </a:cxn>
                              <a:cxn ang="T65">
                                <a:pos x="T6" y="T7"/>
                              </a:cxn>
                              <a:cxn ang="T66">
                                <a:pos x="T8" y="T9"/>
                              </a:cxn>
                              <a:cxn ang="T67">
                                <a:pos x="T10" y="T11"/>
                              </a:cxn>
                              <a:cxn ang="T68">
                                <a:pos x="T12" y="T13"/>
                              </a:cxn>
                              <a:cxn ang="T69">
                                <a:pos x="T14" y="T15"/>
                              </a:cxn>
                              <a:cxn ang="T70">
                                <a:pos x="T16" y="T17"/>
                              </a:cxn>
                              <a:cxn ang="T71">
                                <a:pos x="T18" y="T19"/>
                              </a:cxn>
                              <a:cxn ang="T72">
                                <a:pos x="T20" y="T21"/>
                              </a:cxn>
                              <a:cxn ang="T73">
                                <a:pos x="T22" y="T23"/>
                              </a:cxn>
                              <a:cxn ang="T74">
                                <a:pos x="T24" y="T25"/>
                              </a:cxn>
                              <a:cxn ang="T75">
                                <a:pos x="T26" y="T27"/>
                              </a:cxn>
                              <a:cxn ang="T76">
                                <a:pos x="T28" y="T29"/>
                              </a:cxn>
                              <a:cxn ang="T77">
                                <a:pos x="T30" y="T31"/>
                              </a:cxn>
                              <a:cxn ang="T78">
                                <a:pos x="T32" y="T33"/>
                              </a:cxn>
                              <a:cxn ang="T79">
                                <a:pos x="T34" y="T35"/>
                              </a:cxn>
                              <a:cxn ang="T80">
                                <a:pos x="T36" y="T37"/>
                              </a:cxn>
                              <a:cxn ang="T81">
                                <a:pos x="T38" y="T39"/>
                              </a:cxn>
                              <a:cxn ang="T82">
                                <a:pos x="T40" y="T41"/>
                              </a:cxn>
                              <a:cxn ang="T83">
                                <a:pos x="T42" y="T43"/>
                              </a:cxn>
                              <a:cxn ang="T84">
                                <a:pos x="T44" y="T45"/>
                              </a:cxn>
                              <a:cxn ang="T85">
                                <a:pos x="T46" y="T47"/>
                              </a:cxn>
                              <a:cxn ang="T86">
                                <a:pos x="T48" y="T49"/>
                              </a:cxn>
                              <a:cxn ang="T87">
                                <a:pos x="T50" y="T51"/>
                              </a:cxn>
                              <a:cxn ang="T88">
                                <a:pos x="T52" y="T53"/>
                              </a:cxn>
                              <a:cxn ang="T89">
                                <a:pos x="T54" y="T55"/>
                              </a:cxn>
                              <a:cxn ang="T90">
                                <a:pos x="T56" y="T57"/>
                              </a:cxn>
                              <a:cxn ang="T91">
                                <a:pos x="T58" y="T59"/>
                              </a:cxn>
                              <a:cxn ang="T92">
                                <a:pos x="T60" y="T61"/>
                              </a:cxn>
                            </a:cxnLst>
                            <a:rect l="T93" t="T94" r="T95" b="T96"/>
                            <a:pathLst>
                              <a:path w="253841" h="760122">
                                <a:moveTo>
                                  <a:pt x="79029" y="0"/>
                                </a:moveTo>
                                <a:lnTo>
                                  <a:pt x="159712" y="26894"/>
                                </a:lnTo>
                                <a:lnTo>
                                  <a:pt x="200053" y="40341"/>
                                </a:lnTo>
                                <a:cubicBezTo>
                                  <a:pt x="177641" y="44823"/>
                                  <a:pt x="154990" y="48245"/>
                                  <a:pt x="132817" y="53788"/>
                                </a:cubicBezTo>
                                <a:cubicBezTo>
                                  <a:pt x="119066" y="57226"/>
                                  <a:pt x="106313" y="64160"/>
                                  <a:pt x="92476" y="67235"/>
                                </a:cubicBezTo>
                                <a:cubicBezTo>
                                  <a:pt x="65860" y="73150"/>
                                  <a:pt x="38688" y="76200"/>
                                  <a:pt x="11794" y="80682"/>
                                </a:cubicBezTo>
                                <a:cubicBezTo>
                                  <a:pt x="25241" y="85164"/>
                                  <a:pt x="38384" y="90691"/>
                                  <a:pt x="52135" y="94129"/>
                                </a:cubicBezTo>
                                <a:lnTo>
                                  <a:pt x="159712" y="121024"/>
                                </a:lnTo>
                                <a:cubicBezTo>
                                  <a:pt x="141782" y="134471"/>
                                  <a:pt x="125382" y="150246"/>
                                  <a:pt x="105923" y="161365"/>
                                </a:cubicBezTo>
                                <a:cubicBezTo>
                                  <a:pt x="93616" y="168397"/>
                                  <a:pt x="78260" y="168473"/>
                                  <a:pt x="65582" y="174812"/>
                                </a:cubicBezTo>
                                <a:cubicBezTo>
                                  <a:pt x="51127" y="182040"/>
                                  <a:pt x="38688" y="192741"/>
                                  <a:pt x="25241" y="201706"/>
                                </a:cubicBezTo>
                                <a:cubicBezTo>
                                  <a:pt x="43170" y="206188"/>
                                  <a:pt x="61259" y="210076"/>
                                  <a:pt x="79029" y="215153"/>
                                </a:cubicBezTo>
                                <a:cubicBezTo>
                                  <a:pt x="92658" y="219047"/>
                                  <a:pt x="113031" y="215922"/>
                                  <a:pt x="119370" y="228600"/>
                                </a:cubicBezTo>
                                <a:cubicBezTo>
                                  <a:pt x="125709" y="241278"/>
                                  <a:pt x="117457" y="260702"/>
                                  <a:pt x="105923" y="268941"/>
                                </a:cubicBezTo>
                                <a:cubicBezTo>
                                  <a:pt x="82855" y="285418"/>
                                  <a:pt x="25241" y="295835"/>
                                  <a:pt x="25241" y="295835"/>
                                </a:cubicBezTo>
                                <a:cubicBezTo>
                                  <a:pt x="20759" y="309282"/>
                                  <a:pt x="0" y="328314"/>
                                  <a:pt x="11794" y="336177"/>
                                </a:cubicBezTo>
                                <a:cubicBezTo>
                                  <a:pt x="38166" y="353758"/>
                                  <a:pt x="74844" y="343408"/>
                                  <a:pt x="105923" y="349624"/>
                                </a:cubicBezTo>
                                <a:cubicBezTo>
                                  <a:pt x="119822" y="352404"/>
                                  <a:pt x="132514" y="359633"/>
                                  <a:pt x="146265" y="363071"/>
                                </a:cubicBezTo>
                                <a:lnTo>
                                  <a:pt x="253841" y="389965"/>
                                </a:lnTo>
                                <a:cubicBezTo>
                                  <a:pt x="240394" y="398930"/>
                                  <a:pt x="229347" y="413690"/>
                                  <a:pt x="213500" y="416859"/>
                                </a:cubicBezTo>
                                <a:cubicBezTo>
                                  <a:pt x="160573" y="427444"/>
                                  <a:pt x="105636" y="423173"/>
                                  <a:pt x="52135" y="430306"/>
                                </a:cubicBezTo>
                                <a:cubicBezTo>
                                  <a:pt x="38085" y="432179"/>
                                  <a:pt x="25241" y="439271"/>
                                  <a:pt x="11794" y="443753"/>
                                </a:cubicBezTo>
                                <a:cubicBezTo>
                                  <a:pt x="76281" y="465249"/>
                                  <a:pt x="196237" y="465143"/>
                                  <a:pt x="92476" y="524435"/>
                                </a:cubicBezTo>
                                <a:cubicBezTo>
                                  <a:pt x="76430" y="533604"/>
                                  <a:pt x="56617" y="533400"/>
                                  <a:pt x="38688" y="537882"/>
                                </a:cubicBezTo>
                                <a:cubicBezTo>
                                  <a:pt x="47653" y="546847"/>
                                  <a:pt x="55682" y="556857"/>
                                  <a:pt x="65582" y="564777"/>
                                </a:cubicBezTo>
                                <a:cubicBezTo>
                                  <a:pt x="78202" y="574873"/>
                                  <a:pt x="105923" y="575510"/>
                                  <a:pt x="105923" y="591671"/>
                                </a:cubicBezTo>
                                <a:cubicBezTo>
                                  <a:pt x="105923" y="609049"/>
                                  <a:pt x="35189" y="628696"/>
                                  <a:pt x="25241" y="632012"/>
                                </a:cubicBezTo>
                                <a:cubicBezTo>
                                  <a:pt x="34206" y="645459"/>
                                  <a:pt x="39515" y="662257"/>
                                  <a:pt x="52135" y="672353"/>
                                </a:cubicBezTo>
                                <a:cubicBezTo>
                                  <a:pt x="63203" y="681208"/>
                                  <a:pt x="99769" y="673646"/>
                                  <a:pt x="92476" y="685800"/>
                                </a:cubicBezTo>
                                <a:cubicBezTo>
                                  <a:pt x="75846" y="713516"/>
                                  <a:pt x="11794" y="739588"/>
                                  <a:pt x="11794" y="739588"/>
                                </a:cubicBezTo>
                                <a:cubicBezTo>
                                  <a:pt x="73397" y="760122"/>
                                  <a:pt x="37961" y="753035"/>
                                  <a:pt x="119370" y="753035"/>
                                </a:cubicBezTo>
                              </a:path>
                            </a:pathLst>
                          </a:custGeom>
                          <a:noFill/>
                          <a:ln w="38100" algn="ctr">
                            <a:solidFill>
                              <a:srgbClr val="FFFF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8" name="Group 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65856" y="1981200"/>
                          <a:ext cx="625145" cy="2141186"/>
                          <a:chOff x="1629388" y="1524000"/>
                          <a:chExt cx="809011" cy="2436522"/>
                        </a:xfrm>
                      </p:grpSpPr>
                      <p:cxnSp>
                        <p:nvCxnSpPr>
                          <p:cNvPr id="24" name="Straight Connector 94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16200000" flipH="1">
                            <a:off x="1267771" y="2085778"/>
                            <a:ext cx="1122060" cy="1"/>
                          </a:xfrm>
                          <a:prstGeom prst="line">
                            <a:avLst/>
                          </a:prstGeom>
                          <a:noFill/>
                          <a:ln w="38100" algn="ctr">
                            <a:solidFill>
                              <a:srgbClr val="FFFF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sp>
                        <p:nvSpPr>
                          <p:cNvPr id="25" name="Freeform 9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29388" y="2646809"/>
                            <a:ext cx="809011" cy="532500"/>
                          </a:xfrm>
                          <a:custGeom>
                            <a:avLst/>
                            <a:gdLst>
                              <a:gd name="T0" fmla="*/ 158633 w 865093"/>
                              <a:gd name="T1" fmla="*/ 0 h 578223"/>
                              <a:gd name="T2" fmla="*/ 1311 w 865093"/>
                              <a:gd name="T3" fmla="*/ 34785 h 578223"/>
                              <a:gd name="T4" fmla="*/ 150768 w 865093"/>
                              <a:gd name="T5" fmla="*/ 83483 h 578223"/>
                              <a:gd name="T6" fmla="*/ 504742 w 865093"/>
                              <a:gd name="T7" fmla="*/ 139139 h 578223"/>
                              <a:gd name="T8" fmla="*/ 158633 w 865093"/>
                              <a:gd name="T9" fmla="*/ 215666 h 578223"/>
                              <a:gd name="T10" fmla="*/ 32775 w 865093"/>
                              <a:gd name="T11" fmla="*/ 236538 h 578223"/>
                              <a:gd name="T12" fmla="*/ 158633 w 865093"/>
                              <a:gd name="T13" fmla="*/ 299150 h 578223"/>
                              <a:gd name="T14" fmla="*/ 158633 w 865093"/>
                              <a:gd name="T15" fmla="*/ 299150 h 578223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865093"/>
                              <a:gd name="T25" fmla="*/ 0 h 578223"/>
                              <a:gd name="T26" fmla="*/ 865093 w 865093"/>
                              <a:gd name="T27" fmla="*/ 578223 h 578223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865093" h="578223">
                                <a:moveTo>
                                  <a:pt x="271182" y="0"/>
                                </a:moveTo>
                                <a:cubicBezTo>
                                  <a:pt x="137832" y="20170"/>
                                  <a:pt x="4482" y="40341"/>
                                  <a:pt x="2241" y="67235"/>
                                </a:cubicBezTo>
                                <a:cubicBezTo>
                                  <a:pt x="0" y="94129"/>
                                  <a:pt x="114300" y="127746"/>
                                  <a:pt x="257735" y="161364"/>
                                </a:cubicBezTo>
                                <a:cubicBezTo>
                                  <a:pt x="401170" y="194982"/>
                                  <a:pt x="860611" y="226359"/>
                                  <a:pt x="862852" y="268941"/>
                                </a:cubicBezTo>
                                <a:cubicBezTo>
                                  <a:pt x="865093" y="311523"/>
                                  <a:pt x="405652" y="385482"/>
                                  <a:pt x="271182" y="416858"/>
                                </a:cubicBezTo>
                                <a:cubicBezTo>
                                  <a:pt x="136712" y="448234"/>
                                  <a:pt x="56029" y="430306"/>
                                  <a:pt x="56029" y="457200"/>
                                </a:cubicBezTo>
                                <a:cubicBezTo>
                                  <a:pt x="56029" y="484094"/>
                                  <a:pt x="271182" y="578223"/>
                                  <a:pt x="271182" y="578223"/>
                                </a:cubicBezTo>
                              </a:path>
                            </a:pathLst>
                          </a:custGeom>
                          <a:noFill/>
                          <a:ln w="38100" algn="ctr">
                            <a:solidFill>
                              <a:srgbClr val="FFFF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cxnSp>
                        <p:nvCxnSpPr>
                          <p:cNvPr id="26" name="Straight Connector 98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1676400" y="1524000"/>
                            <a:ext cx="316166" cy="1497"/>
                          </a:xfrm>
                          <a:prstGeom prst="line">
                            <a:avLst/>
                          </a:prstGeom>
                          <a:noFill/>
                          <a:ln w="38100" algn="ctr">
                            <a:solidFill>
                              <a:srgbClr val="FFFF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sp>
                        <p:nvSpPr>
                          <p:cNvPr id="27" name="Freeform 10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03559" y="3200400"/>
                            <a:ext cx="253841" cy="760122"/>
                          </a:xfrm>
                          <a:custGeom>
                            <a:avLst/>
                            <a:gdLst>
                              <a:gd name="T0" fmla="*/ 79029 w 253841"/>
                              <a:gd name="T1" fmla="*/ 0 h 760122"/>
                              <a:gd name="T2" fmla="*/ 159712 w 253841"/>
                              <a:gd name="T3" fmla="*/ 26894 h 760122"/>
                              <a:gd name="T4" fmla="*/ 200053 w 253841"/>
                              <a:gd name="T5" fmla="*/ 40341 h 760122"/>
                              <a:gd name="T6" fmla="*/ 132817 w 253841"/>
                              <a:gd name="T7" fmla="*/ 53788 h 760122"/>
                              <a:gd name="T8" fmla="*/ 92476 w 253841"/>
                              <a:gd name="T9" fmla="*/ 67235 h 760122"/>
                              <a:gd name="T10" fmla="*/ 11794 w 253841"/>
                              <a:gd name="T11" fmla="*/ 80682 h 760122"/>
                              <a:gd name="T12" fmla="*/ 52135 w 253841"/>
                              <a:gd name="T13" fmla="*/ 94129 h 760122"/>
                              <a:gd name="T14" fmla="*/ 159712 w 253841"/>
                              <a:gd name="T15" fmla="*/ 121024 h 760122"/>
                              <a:gd name="T16" fmla="*/ 105923 w 253841"/>
                              <a:gd name="T17" fmla="*/ 161365 h 760122"/>
                              <a:gd name="T18" fmla="*/ 65582 w 253841"/>
                              <a:gd name="T19" fmla="*/ 174812 h 760122"/>
                              <a:gd name="T20" fmla="*/ 25241 w 253841"/>
                              <a:gd name="T21" fmla="*/ 201706 h 760122"/>
                              <a:gd name="T22" fmla="*/ 79029 w 253841"/>
                              <a:gd name="T23" fmla="*/ 215153 h 760122"/>
                              <a:gd name="T24" fmla="*/ 119370 w 253841"/>
                              <a:gd name="T25" fmla="*/ 228600 h 760122"/>
                              <a:gd name="T26" fmla="*/ 105923 w 253841"/>
                              <a:gd name="T27" fmla="*/ 268941 h 760122"/>
                              <a:gd name="T28" fmla="*/ 25241 w 253841"/>
                              <a:gd name="T29" fmla="*/ 295835 h 760122"/>
                              <a:gd name="T30" fmla="*/ 11794 w 253841"/>
                              <a:gd name="T31" fmla="*/ 336177 h 760122"/>
                              <a:gd name="T32" fmla="*/ 105923 w 253841"/>
                              <a:gd name="T33" fmla="*/ 349624 h 760122"/>
                              <a:gd name="T34" fmla="*/ 146265 w 253841"/>
                              <a:gd name="T35" fmla="*/ 363071 h 760122"/>
                              <a:gd name="T36" fmla="*/ 253841 w 253841"/>
                              <a:gd name="T37" fmla="*/ 389965 h 760122"/>
                              <a:gd name="T38" fmla="*/ 213500 w 253841"/>
                              <a:gd name="T39" fmla="*/ 416859 h 760122"/>
                              <a:gd name="T40" fmla="*/ 52135 w 253841"/>
                              <a:gd name="T41" fmla="*/ 430306 h 760122"/>
                              <a:gd name="T42" fmla="*/ 11794 w 253841"/>
                              <a:gd name="T43" fmla="*/ 443753 h 760122"/>
                              <a:gd name="T44" fmla="*/ 92476 w 253841"/>
                              <a:gd name="T45" fmla="*/ 524435 h 760122"/>
                              <a:gd name="T46" fmla="*/ 38688 w 253841"/>
                              <a:gd name="T47" fmla="*/ 537882 h 760122"/>
                              <a:gd name="T48" fmla="*/ 65582 w 253841"/>
                              <a:gd name="T49" fmla="*/ 564777 h 760122"/>
                              <a:gd name="T50" fmla="*/ 105923 w 253841"/>
                              <a:gd name="T51" fmla="*/ 591671 h 760122"/>
                              <a:gd name="T52" fmla="*/ 25241 w 253841"/>
                              <a:gd name="T53" fmla="*/ 632012 h 760122"/>
                              <a:gd name="T54" fmla="*/ 52135 w 253841"/>
                              <a:gd name="T55" fmla="*/ 672353 h 760122"/>
                              <a:gd name="T56" fmla="*/ 92476 w 253841"/>
                              <a:gd name="T57" fmla="*/ 685800 h 760122"/>
                              <a:gd name="T58" fmla="*/ 11794 w 253841"/>
                              <a:gd name="T59" fmla="*/ 739588 h 760122"/>
                              <a:gd name="T60" fmla="*/ 119370 w 253841"/>
                              <a:gd name="T61" fmla="*/ 753035 h 760122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w 253841"/>
                              <a:gd name="T94" fmla="*/ 0 h 760122"/>
                              <a:gd name="T95" fmla="*/ 253841 w 253841"/>
                              <a:gd name="T96" fmla="*/ 760122 h 760122"/>
                            </a:gdLst>
                            <a:ahLst/>
                            <a:cxnLst>
                              <a:cxn ang="T62">
                                <a:pos x="T0" y="T1"/>
                              </a:cxn>
                              <a:cxn ang="T63">
                                <a:pos x="T2" y="T3"/>
                              </a:cxn>
                              <a:cxn ang="T64">
                                <a:pos x="T4" y="T5"/>
                              </a:cxn>
                              <a:cxn ang="T65">
                                <a:pos x="T6" y="T7"/>
                              </a:cxn>
                              <a:cxn ang="T66">
                                <a:pos x="T8" y="T9"/>
                              </a:cxn>
                              <a:cxn ang="T67">
                                <a:pos x="T10" y="T11"/>
                              </a:cxn>
                              <a:cxn ang="T68">
                                <a:pos x="T12" y="T13"/>
                              </a:cxn>
                              <a:cxn ang="T69">
                                <a:pos x="T14" y="T15"/>
                              </a:cxn>
                              <a:cxn ang="T70">
                                <a:pos x="T16" y="T17"/>
                              </a:cxn>
                              <a:cxn ang="T71">
                                <a:pos x="T18" y="T19"/>
                              </a:cxn>
                              <a:cxn ang="T72">
                                <a:pos x="T20" y="T21"/>
                              </a:cxn>
                              <a:cxn ang="T73">
                                <a:pos x="T22" y="T23"/>
                              </a:cxn>
                              <a:cxn ang="T74">
                                <a:pos x="T24" y="T25"/>
                              </a:cxn>
                              <a:cxn ang="T75">
                                <a:pos x="T26" y="T27"/>
                              </a:cxn>
                              <a:cxn ang="T76">
                                <a:pos x="T28" y="T29"/>
                              </a:cxn>
                              <a:cxn ang="T77">
                                <a:pos x="T30" y="T31"/>
                              </a:cxn>
                              <a:cxn ang="T78">
                                <a:pos x="T32" y="T33"/>
                              </a:cxn>
                              <a:cxn ang="T79">
                                <a:pos x="T34" y="T35"/>
                              </a:cxn>
                              <a:cxn ang="T80">
                                <a:pos x="T36" y="T37"/>
                              </a:cxn>
                              <a:cxn ang="T81">
                                <a:pos x="T38" y="T39"/>
                              </a:cxn>
                              <a:cxn ang="T82">
                                <a:pos x="T40" y="T41"/>
                              </a:cxn>
                              <a:cxn ang="T83">
                                <a:pos x="T42" y="T43"/>
                              </a:cxn>
                              <a:cxn ang="T84">
                                <a:pos x="T44" y="T45"/>
                              </a:cxn>
                              <a:cxn ang="T85">
                                <a:pos x="T46" y="T47"/>
                              </a:cxn>
                              <a:cxn ang="T86">
                                <a:pos x="T48" y="T49"/>
                              </a:cxn>
                              <a:cxn ang="T87">
                                <a:pos x="T50" y="T51"/>
                              </a:cxn>
                              <a:cxn ang="T88">
                                <a:pos x="T52" y="T53"/>
                              </a:cxn>
                              <a:cxn ang="T89">
                                <a:pos x="T54" y="T55"/>
                              </a:cxn>
                              <a:cxn ang="T90">
                                <a:pos x="T56" y="T57"/>
                              </a:cxn>
                              <a:cxn ang="T91">
                                <a:pos x="T58" y="T59"/>
                              </a:cxn>
                              <a:cxn ang="T92">
                                <a:pos x="T60" y="T61"/>
                              </a:cxn>
                            </a:cxnLst>
                            <a:rect l="T93" t="T94" r="T95" b="T96"/>
                            <a:pathLst>
                              <a:path w="253841" h="760122">
                                <a:moveTo>
                                  <a:pt x="79029" y="0"/>
                                </a:moveTo>
                                <a:lnTo>
                                  <a:pt x="159712" y="26894"/>
                                </a:lnTo>
                                <a:lnTo>
                                  <a:pt x="200053" y="40341"/>
                                </a:lnTo>
                                <a:cubicBezTo>
                                  <a:pt x="177641" y="44823"/>
                                  <a:pt x="154990" y="48245"/>
                                  <a:pt x="132817" y="53788"/>
                                </a:cubicBezTo>
                                <a:cubicBezTo>
                                  <a:pt x="119066" y="57226"/>
                                  <a:pt x="106313" y="64160"/>
                                  <a:pt x="92476" y="67235"/>
                                </a:cubicBezTo>
                                <a:cubicBezTo>
                                  <a:pt x="65860" y="73150"/>
                                  <a:pt x="38688" y="76200"/>
                                  <a:pt x="11794" y="80682"/>
                                </a:cubicBezTo>
                                <a:cubicBezTo>
                                  <a:pt x="25241" y="85164"/>
                                  <a:pt x="38384" y="90691"/>
                                  <a:pt x="52135" y="94129"/>
                                </a:cubicBezTo>
                                <a:lnTo>
                                  <a:pt x="159712" y="121024"/>
                                </a:lnTo>
                                <a:cubicBezTo>
                                  <a:pt x="141782" y="134471"/>
                                  <a:pt x="125382" y="150246"/>
                                  <a:pt x="105923" y="161365"/>
                                </a:cubicBezTo>
                                <a:cubicBezTo>
                                  <a:pt x="93616" y="168397"/>
                                  <a:pt x="78260" y="168473"/>
                                  <a:pt x="65582" y="174812"/>
                                </a:cubicBezTo>
                                <a:cubicBezTo>
                                  <a:pt x="51127" y="182040"/>
                                  <a:pt x="38688" y="192741"/>
                                  <a:pt x="25241" y="201706"/>
                                </a:cubicBezTo>
                                <a:cubicBezTo>
                                  <a:pt x="43170" y="206188"/>
                                  <a:pt x="61259" y="210076"/>
                                  <a:pt x="79029" y="215153"/>
                                </a:cubicBezTo>
                                <a:cubicBezTo>
                                  <a:pt x="92658" y="219047"/>
                                  <a:pt x="113031" y="215922"/>
                                  <a:pt x="119370" y="228600"/>
                                </a:cubicBezTo>
                                <a:cubicBezTo>
                                  <a:pt x="125709" y="241278"/>
                                  <a:pt x="117457" y="260702"/>
                                  <a:pt x="105923" y="268941"/>
                                </a:cubicBezTo>
                                <a:cubicBezTo>
                                  <a:pt x="82855" y="285418"/>
                                  <a:pt x="25241" y="295835"/>
                                  <a:pt x="25241" y="295835"/>
                                </a:cubicBezTo>
                                <a:cubicBezTo>
                                  <a:pt x="20759" y="309282"/>
                                  <a:pt x="0" y="328314"/>
                                  <a:pt x="11794" y="336177"/>
                                </a:cubicBezTo>
                                <a:cubicBezTo>
                                  <a:pt x="38166" y="353758"/>
                                  <a:pt x="74844" y="343408"/>
                                  <a:pt x="105923" y="349624"/>
                                </a:cubicBezTo>
                                <a:cubicBezTo>
                                  <a:pt x="119822" y="352404"/>
                                  <a:pt x="132514" y="359633"/>
                                  <a:pt x="146265" y="363071"/>
                                </a:cubicBezTo>
                                <a:lnTo>
                                  <a:pt x="253841" y="389965"/>
                                </a:lnTo>
                                <a:cubicBezTo>
                                  <a:pt x="240394" y="398930"/>
                                  <a:pt x="229347" y="413690"/>
                                  <a:pt x="213500" y="416859"/>
                                </a:cubicBezTo>
                                <a:cubicBezTo>
                                  <a:pt x="160573" y="427444"/>
                                  <a:pt x="105636" y="423173"/>
                                  <a:pt x="52135" y="430306"/>
                                </a:cubicBezTo>
                                <a:cubicBezTo>
                                  <a:pt x="38085" y="432179"/>
                                  <a:pt x="25241" y="439271"/>
                                  <a:pt x="11794" y="443753"/>
                                </a:cubicBezTo>
                                <a:cubicBezTo>
                                  <a:pt x="76281" y="465249"/>
                                  <a:pt x="196237" y="465143"/>
                                  <a:pt x="92476" y="524435"/>
                                </a:cubicBezTo>
                                <a:cubicBezTo>
                                  <a:pt x="76430" y="533604"/>
                                  <a:pt x="56617" y="533400"/>
                                  <a:pt x="38688" y="537882"/>
                                </a:cubicBezTo>
                                <a:cubicBezTo>
                                  <a:pt x="47653" y="546847"/>
                                  <a:pt x="55682" y="556857"/>
                                  <a:pt x="65582" y="564777"/>
                                </a:cubicBezTo>
                                <a:cubicBezTo>
                                  <a:pt x="78202" y="574873"/>
                                  <a:pt x="105923" y="575510"/>
                                  <a:pt x="105923" y="591671"/>
                                </a:cubicBezTo>
                                <a:cubicBezTo>
                                  <a:pt x="105923" y="609049"/>
                                  <a:pt x="35189" y="628696"/>
                                  <a:pt x="25241" y="632012"/>
                                </a:cubicBezTo>
                                <a:cubicBezTo>
                                  <a:pt x="34206" y="645459"/>
                                  <a:pt x="39515" y="662257"/>
                                  <a:pt x="52135" y="672353"/>
                                </a:cubicBezTo>
                                <a:cubicBezTo>
                                  <a:pt x="63203" y="681208"/>
                                  <a:pt x="99769" y="673646"/>
                                  <a:pt x="92476" y="685800"/>
                                </a:cubicBezTo>
                                <a:cubicBezTo>
                                  <a:pt x="75846" y="713516"/>
                                  <a:pt x="11794" y="739588"/>
                                  <a:pt x="11794" y="739588"/>
                                </a:cubicBezTo>
                                <a:cubicBezTo>
                                  <a:pt x="73397" y="760122"/>
                                  <a:pt x="37961" y="753035"/>
                                  <a:pt x="119370" y="753035"/>
                                </a:cubicBezTo>
                              </a:path>
                            </a:pathLst>
                          </a:custGeom>
                          <a:noFill/>
                          <a:ln w="38100" algn="ctr">
                            <a:solidFill>
                              <a:srgbClr val="FFFF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9" name="Group 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045405" y="1981200"/>
                          <a:ext cx="625145" cy="2178103"/>
                          <a:chOff x="1629388" y="1524000"/>
                          <a:chExt cx="809011" cy="2436522"/>
                        </a:xfrm>
                      </p:grpSpPr>
                      <p:cxnSp>
                        <p:nvCxnSpPr>
                          <p:cNvPr id="20" name="Straight Connector 111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16200000" flipH="1">
                            <a:off x="1267771" y="2085778"/>
                            <a:ext cx="1122060" cy="1"/>
                          </a:xfrm>
                          <a:prstGeom prst="line">
                            <a:avLst/>
                          </a:prstGeom>
                          <a:noFill/>
                          <a:ln w="38100" algn="ctr">
                            <a:solidFill>
                              <a:srgbClr val="FFFF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sp>
                        <p:nvSpPr>
                          <p:cNvPr id="21" name="Freeform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29388" y="2646809"/>
                            <a:ext cx="809011" cy="532500"/>
                          </a:xfrm>
                          <a:custGeom>
                            <a:avLst/>
                            <a:gdLst>
                              <a:gd name="T0" fmla="*/ 158633 w 865093"/>
                              <a:gd name="T1" fmla="*/ 0 h 578223"/>
                              <a:gd name="T2" fmla="*/ 1311 w 865093"/>
                              <a:gd name="T3" fmla="*/ 34785 h 578223"/>
                              <a:gd name="T4" fmla="*/ 150768 w 865093"/>
                              <a:gd name="T5" fmla="*/ 83483 h 578223"/>
                              <a:gd name="T6" fmla="*/ 504742 w 865093"/>
                              <a:gd name="T7" fmla="*/ 139139 h 578223"/>
                              <a:gd name="T8" fmla="*/ 158633 w 865093"/>
                              <a:gd name="T9" fmla="*/ 215666 h 578223"/>
                              <a:gd name="T10" fmla="*/ 32775 w 865093"/>
                              <a:gd name="T11" fmla="*/ 236538 h 578223"/>
                              <a:gd name="T12" fmla="*/ 158633 w 865093"/>
                              <a:gd name="T13" fmla="*/ 299150 h 578223"/>
                              <a:gd name="T14" fmla="*/ 158633 w 865093"/>
                              <a:gd name="T15" fmla="*/ 299150 h 578223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865093"/>
                              <a:gd name="T25" fmla="*/ 0 h 578223"/>
                              <a:gd name="T26" fmla="*/ 865093 w 865093"/>
                              <a:gd name="T27" fmla="*/ 578223 h 578223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865093" h="578223">
                                <a:moveTo>
                                  <a:pt x="271182" y="0"/>
                                </a:moveTo>
                                <a:cubicBezTo>
                                  <a:pt x="137832" y="20170"/>
                                  <a:pt x="4482" y="40341"/>
                                  <a:pt x="2241" y="67235"/>
                                </a:cubicBezTo>
                                <a:cubicBezTo>
                                  <a:pt x="0" y="94129"/>
                                  <a:pt x="114300" y="127746"/>
                                  <a:pt x="257735" y="161364"/>
                                </a:cubicBezTo>
                                <a:cubicBezTo>
                                  <a:pt x="401170" y="194982"/>
                                  <a:pt x="860611" y="226359"/>
                                  <a:pt x="862852" y="268941"/>
                                </a:cubicBezTo>
                                <a:cubicBezTo>
                                  <a:pt x="865093" y="311523"/>
                                  <a:pt x="405652" y="385482"/>
                                  <a:pt x="271182" y="416858"/>
                                </a:cubicBezTo>
                                <a:cubicBezTo>
                                  <a:pt x="136712" y="448234"/>
                                  <a:pt x="56029" y="430306"/>
                                  <a:pt x="56029" y="457200"/>
                                </a:cubicBezTo>
                                <a:cubicBezTo>
                                  <a:pt x="56029" y="484094"/>
                                  <a:pt x="271182" y="578223"/>
                                  <a:pt x="271182" y="578223"/>
                                </a:cubicBezTo>
                              </a:path>
                            </a:pathLst>
                          </a:custGeom>
                          <a:noFill/>
                          <a:ln w="38100" algn="ctr">
                            <a:solidFill>
                              <a:srgbClr val="FFFF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cxnSp>
                        <p:nvCxnSpPr>
                          <p:cNvPr id="22" name="Straight Connector 115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1676400" y="1524000"/>
                            <a:ext cx="316166" cy="1497"/>
                          </a:xfrm>
                          <a:prstGeom prst="line">
                            <a:avLst/>
                          </a:prstGeom>
                          <a:noFill/>
                          <a:ln w="38100" algn="ctr">
                            <a:solidFill>
                              <a:srgbClr val="FFFF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sp>
                        <p:nvSpPr>
                          <p:cNvPr id="23" name="Freeform 1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03559" y="3200400"/>
                            <a:ext cx="253841" cy="760122"/>
                          </a:xfrm>
                          <a:custGeom>
                            <a:avLst/>
                            <a:gdLst>
                              <a:gd name="T0" fmla="*/ 79029 w 253841"/>
                              <a:gd name="T1" fmla="*/ 0 h 760122"/>
                              <a:gd name="T2" fmla="*/ 159712 w 253841"/>
                              <a:gd name="T3" fmla="*/ 26894 h 760122"/>
                              <a:gd name="T4" fmla="*/ 200053 w 253841"/>
                              <a:gd name="T5" fmla="*/ 40341 h 760122"/>
                              <a:gd name="T6" fmla="*/ 132817 w 253841"/>
                              <a:gd name="T7" fmla="*/ 53788 h 760122"/>
                              <a:gd name="T8" fmla="*/ 92476 w 253841"/>
                              <a:gd name="T9" fmla="*/ 67235 h 760122"/>
                              <a:gd name="T10" fmla="*/ 11794 w 253841"/>
                              <a:gd name="T11" fmla="*/ 80682 h 760122"/>
                              <a:gd name="T12" fmla="*/ 52135 w 253841"/>
                              <a:gd name="T13" fmla="*/ 94129 h 760122"/>
                              <a:gd name="T14" fmla="*/ 159712 w 253841"/>
                              <a:gd name="T15" fmla="*/ 121024 h 760122"/>
                              <a:gd name="T16" fmla="*/ 105923 w 253841"/>
                              <a:gd name="T17" fmla="*/ 161365 h 760122"/>
                              <a:gd name="T18" fmla="*/ 65582 w 253841"/>
                              <a:gd name="T19" fmla="*/ 174812 h 760122"/>
                              <a:gd name="T20" fmla="*/ 25241 w 253841"/>
                              <a:gd name="T21" fmla="*/ 201706 h 760122"/>
                              <a:gd name="T22" fmla="*/ 79029 w 253841"/>
                              <a:gd name="T23" fmla="*/ 215153 h 760122"/>
                              <a:gd name="T24" fmla="*/ 119370 w 253841"/>
                              <a:gd name="T25" fmla="*/ 228600 h 760122"/>
                              <a:gd name="T26" fmla="*/ 105923 w 253841"/>
                              <a:gd name="T27" fmla="*/ 268941 h 760122"/>
                              <a:gd name="T28" fmla="*/ 25241 w 253841"/>
                              <a:gd name="T29" fmla="*/ 295835 h 760122"/>
                              <a:gd name="T30" fmla="*/ 11794 w 253841"/>
                              <a:gd name="T31" fmla="*/ 336177 h 760122"/>
                              <a:gd name="T32" fmla="*/ 105923 w 253841"/>
                              <a:gd name="T33" fmla="*/ 349624 h 760122"/>
                              <a:gd name="T34" fmla="*/ 146265 w 253841"/>
                              <a:gd name="T35" fmla="*/ 363071 h 760122"/>
                              <a:gd name="T36" fmla="*/ 253841 w 253841"/>
                              <a:gd name="T37" fmla="*/ 389965 h 760122"/>
                              <a:gd name="T38" fmla="*/ 213500 w 253841"/>
                              <a:gd name="T39" fmla="*/ 416859 h 760122"/>
                              <a:gd name="T40" fmla="*/ 52135 w 253841"/>
                              <a:gd name="T41" fmla="*/ 430306 h 760122"/>
                              <a:gd name="T42" fmla="*/ 11794 w 253841"/>
                              <a:gd name="T43" fmla="*/ 443753 h 760122"/>
                              <a:gd name="T44" fmla="*/ 92476 w 253841"/>
                              <a:gd name="T45" fmla="*/ 524435 h 760122"/>
                              <a:gd name="T46" fmla="*/ 38688 w 253841"/>
                              <a:gd name="T47" fmla="*/ 537882 h 760122"/>
                              <a:gd name="T48" fmla="*/ 65582 w 253841"/>
                              <a:gd name="T49" fmla="*/ 564777 h 760122"/>
                              <a:gd name="T50" fmla="*/ 105923 w 253841"/>
                              <a:gd name="T51" fmla="*/ 591671 h 760122"/>
                              <a:gd name="T52" fmla="*/ 25241 w 253841"/>
                              <a:gd name="T53" fmla="*/ 632012 h 760122"/>
                              <a:gd name="T54" fmla="*/ 52135 w 253841"/>
                              <a:gd name="T55" fmla="*/ 672353 h 760122"/>
                              <a:gd name="T56" fmla="*/ 92476 w 253841"/>
                              <a:gd name="T57" fmla="*/ 685800 h 760122"/>
                              <a:gd name="T58" fmla="*/ 11794 w 253841"/>
                              <a:gd name="T59" fmla="*/ 739588 h 760122"/>
                              <a:gd name="T60" fmla="*/ 119370 w 253841"/>
                              <a:gd name="T61" fmla="*/ 753035 h 760122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w 253841"/>
                              <a:gd name="T94" fmla="*/ 0 h 760122"/>
                              <a:gd name="T95" fmla="*/ 253841 w 253841"/>
                              <a:gd name="T96" fmla="*/ 760122 h 760122"/>
                            </a:gdLst>
                            <a:ahLst/>
                            <a:cxnLst>
                              <a:cxn ang="T62">
                                <a:pos x="T0" y="T1"/>
                              </a:cxn>
                              <a:cxn ang="T63">
                                <a:pos x="T2" y="T3"/>
                              </a:cxn>
                              <a:cxn ang="T64">
                                <a:pos x="T4" y="T5"/>
                              </a:cxn>
                              <a:cxn ang="T65">
                                <a:pos x="T6" y="T7"/>
                              </a:cxn>
                              <a:cxn ang="T66">
                                <a:pos x="T8" y="T9"/>
                              </a:cxn>
                              <a:cxn ang="T67">
                                <a:pos x="T10" y="T11"/>
                              </a:cxn>
                              <a:cxn ang="T68">
                                <a:pos x="T12" y="T13"/>
                              </a:cxn>
                              <a:cxn ang="T69">
                                <a:pos x="T14" y="T15"/>
                              </a:cxn>
                              <a:cxn ang="T70">
                                <a:pos x="T16" y="T17"/>
                              </a:cxn>
                              <a:cxn ang="T71">
                                <a:pos x="T18" y="T19"/>
                              </a:cxn>
                              <a:cxn ang="T72">
                                <a:pos x="T20" y="T21"/>
                              </a:cxn>
                              <a:cxn ang="T73">
                                <a:pos x="T22" y="T23"/>
                              </a:cxn>
                              <a:cxn ang="T74">
                                <a:pos x="T24" y="T25"/>
                              </a:cxn>
                              <a:cxn ang="T75">
                                <a:pos x="T26" y="T27"/>
                              </a:cxn>
                              <a:cxn ang="T76">
                                <a:pos x="T28" y="T29"/>
                              </a:cxn>
                              <a:cxn ang="T77">
                                <a:pos x="T30" y="T31"/>
                              </a:cxn>
                              <a:cxn ang="T78">
                                <a:pos x="T32" y="T33"/>
                              </a:cxn>
                              <a:cxn ang="T79">
                                <a:pos x="T34" y="T35"/>
                              </a:cxn>
                              <a:cxn ang="T80">
                                <a:pos x="T36" y="T37"/>
                              </a:cxn>
                              <a:cxn ang="T81">
                                <a:pos x="T38" y="T39"/>
                              </a:cxn>
                              <a:cxn ang="T82">
                                <a:pos x="T40" y="T41"/>
                              </a:cxn>
                              <a:cxn ang="T83">
                                <a:pos x="T42" y="T43"/>
                              </a:cxn>
                              <a:cxn ang="T84">
                                <a:pos x="T44" y="T45"/>
                              </a:cxn>
                              <a:cxn ang="T85">
                                <a:pos x="T46" y="T47"/>
                              </a:cxn>
                              <a:cxn ang="T86">
                                <a:pos x="T48" y="T49"/>
                              </a:cxn>
                              <a:cxn ang="T87">
                                <a:pos x="T50" y="T51"/>
                              </a:cxn>
                              <a:cxn ang="T88">
                                <a:pos x="T52" y="T53"/>
                              </a:cxn>
                              <a:cxn ang="T89">
                                <a:pos x="T54" y="T55"/>
                              </a:cxn>
                              <a:cxn ang="T90">
                                <a:pos x="T56" y="T57"/>
                              </a:cxn>
                              <a:cxn ang="T91">
                                <a:pos x="T58" y="T59"/>
                              </a:cxn>
                              <a:cxn ang="T92">
                                <a:pos x="T60" y="T61"/>
                              </a:cxn>
                            </a:cxnLst>
                            <a:rect l="T93" t="T94" r="T95" b="T96"/>
                            <a:pathLst>
                              <a:path w="253841" h="760122">
                                <a:moveTo>
                                  <a:pt x="79029" y="0"/>
                                </a:moveTo>
                                <a:lnTo>
                                  <a:pt x="159712" y="26894"/>
                                </a:lnTo>
                                <a:lnTo>
                                  <a:pt x="200053" y="40341"/>
                                </a:lnTo>
                                <a:cubicBezTo>
                                  <a:pt x="177641" y="44823"/>
                                  <a:pt x="154990" y="48245"/>
                                  <a:pt x="132817" y="53788"/>
                                </a:cubicBezTo>
                                <a:cubicBezTo>
                                  <a:pt x="119066" y="57226"/>
                                  <a:pt x="106313" y="64160"/>
                                  <a:pt x="92476" y="67235"/>
                                </a:cubicBezTo>
                                <a:cubicBezTo>
                                  <a:pt x="65860" y="73150"/>
                                  <a:pt x="38688" y="76200"/>
                                  <a:pt x="11794" y="80682"/>
                                </a:cubicBezTo>
                                <a:cubicBezTo>
                                  <a:pt x="25241" y="85164"/>
                                  <a:pt x="38384" y="90691"/>
                                  <a:pt x="52135" y="94129"/>
                                </a:cubicBezTo>
                                <a:lnTo>
                                  <a:pt x="159712" y="121024"/>
                                </a:lnTo>
                                <a:cubicBezTo>
                                  <a:pt x="141782" y="134471"/>
                                  <a:pt x="125382" y="150246"/>
                                  <a:pt x="105923" y="161365"/>
                                </a:cubicBezTo>
                                <a:cubicBezTo>
                                  <a:pt x="93616" y="168397"/>
                                  <a:pt x="78260" y="168473"/>
                                  <a:pt x="65582" y="174812"/>
                                </a:cubicBezTo>
                                <a:cubicBezTo>
                                  <a:pt x="51127" y="182040"/>
                                  <a:pt x="38688" y="192741"/>
                                  <a:pt x="25241" y="201706"/>
                                </a:cubicBezTo>
                                <a:cubicBezTo>
                                  <a:pt x="43170" y="206188"/>
                                  <a:pt x="61259" y="210076"/>
                                  <a:pt x="79029" y="215153"/>
                                </a:cubicBezTo>
                                <a:cubicBezTo>
                                  <a:pt x="92658" y="219047"/>
                                  <a:pt x="113031" y="215922"/>
                                  <a:pt x="119370" y="228600"/>
                                </a:cubicBezTo>
                                <a:cubicBezTo>
                                  <a:pt x="125709" y="241278"/>
                                  <a:pt x="117457" y="260702"/>
                                  <a:pt x="105923" y="268941"/>
                                </a:cubicBezTo>
                                <a:cubicBezTo>
                                  <a:pt x="82855" y="285418"/>
                                  <a:pt x="25241" y="295835"/>
                                  <a:pt x="25241" y="295835"/>
                                </a:cubicBezTo>
                                <a:cubicBezTo>
                                  <a:pt x="20759" y="309282"/>
                                  <a:pt x="0" y="328314"/>
                                  <a:pt x="11794" y="336177"/>
                                </a:cubicBezTo>
                                <a:cubicBezTo>
                                  <a:pt x="38166" y="353758"/>
                                  <a:pt x="74844" y="343408"/>
                                  <a:pt x="105923" y="349624"/>
                                </a:cubicBezTo>
                                <a:cubicBezTo>
                                  <a:pt x="119822" y="352404"/>
                                  <a:pt x="132514" y="359633"/>
                                  <a:pt x="146265" y="363071"/>
                                </a:cubicBezTo>
                                <a:lnTo>
                                  <a:pt x="253841" y="389965"/>
                                </a:lnTo>
                                <a:cubicBezTo>
                                  <a:pt x="240394" y="398930"/>
                                  <a:pt x="229347" y="413690"/>
                                  <a:pt x="213500" y="416859"/>
                                </a:cubicBezTo>
                                <a:cubicBezTo>
                                  <a:pt x="160573" y="427444"/>
                                  <a:pt x="105636" y="423173"/>
                                  <a:pt x="52135" y="430306"/>
                                </a:cubicBezTo>
                                <a:cubicBezTo>
                                  <a:pt x="38085" y="432179"/>
                                  <a:pt x="25241" y="439271"/>
                                  <a:pt x="11794" y="443753"/>
                                </a:cubicBezTo>
                                <a:cubicBezTo>
                                  <a:pt x="76281" y="465249"/>
                                  <a:pt x="196237" y="465143"/>
                                  <a:pt x="92476" y="524435"/>
                                </a:cubicBezTo>
                                <a:cubicBezTo>
                                  <a:pt x="76430" y="533604"/>
                                  <a:pt x="56617" y="533400"/>
                                  <a:pt x="38688" y="537882"/>
                                </a:cubicBezTo>
                                <a:cubicBezTo>
                                  <a:pt x="47653" y="546847"/>
                                  <a:pt x="55682" y="556857"/>
                                  <a:pt x="65582" y="564777"/>
                                </a:cubicBezTo>
                                <a:cubicBezTo>
                                  <a:pt x="78202" y="574873"/>
                                  <a:pt x="105923" y="575510"/>
                                  <a:pt x="105923" y="591671"/>
                                </a:cubicBezTo>
                                <a:cubicBezTo>
                                  <a:pt x="105923" y="609049"/>
                                  <a:pt x="35189" y="628696"/>
                                  <a:pt x="25241" y="632012"/>
                                </a:cubicBezTo>
                                <a:cubicBezTo>
                                  <a:pt x="34206" y="645459"/>
                                  <a:pt x="39515" y="662257"/>
                                  <a:pt x="52135" y="672353"/>
                                </a:cubicBezTo>
                                <a:cubicBezTo>
                                  <a:pt x="63203" y="681208"/>
                                  <a:pt x="99769" y="673646"/>
                                  <a:pt x="92476" y="685800"/>
                                </a:cubicBezTo>
                                <a:cubicBezTo>
                                  <a:pt x="75846" y="713516"/>
                                  <a:pt x="11794" y="739588"/>
                                  <a:pt x="11794" y="739588"/>
                                </a:cubicBezTo>
                                <a:cubicBezTo>
                                  <a:pt x="73397" y="760122"/>
                                  <a:pt x="37961" y="753035"/>
                                  <a:pt x="119370" y="753035"/>
                                </a:cubicBezTo>
                              </a:path>
                            </a:pathLst>
                          </a:custGeom>
                          <a:noFill/>
                          <a:ln w="38100" algn="ctr">
                            <a:solidFill>
                              <a:srgbClr val="FFFF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14" name="Freeform 70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 flipH="1">
                        <a:off x="3461884" y="1754863"/>
                        <a:ext cx="174012" cy="233977"/>
                      </a:xfrm>
                      <a:custGeom>
                        <a:avLst/>
                        <a:gdLst>
                          <a:gd name="T0" fmla="*/ 6782 w 865093"/>
                          <a:gd name="T1" fmla="*/ 0 h 578223"/>
                          <a:gd name="T2" fmla="*/ 56 w 865093"/>
                          <a:gd name="T3" fmla="*/ 34785 h 578223"/>
                          <a:gd name="T4" fmla="*/ 6446 w 865093"/>
                          <a:gd name="T5" fmla="*/ 83483 h 578223"/>
                          <a:gd name="T6" fmla="*/ 21580 w 865093"/>
                          <a:gd name="T7" fmla="*/ 139139 h 578223"/>
                          <a:gd name="T8" fmla="*/ 6782 w 865093"/>
                          <a:gd name="T9" fmla="*/ 215666 h 578223"/>
                          <a:gd name="T10" fmla="*/ 1401 w 865093"/>
                          <a:gd name="T11" fmla="*/ 236538 h 578223"/>
                          <a:gd name="T12" fmla="*/ 6782 w 865093"/>
                          <a:gd name="T13" fmla="*/ 299150 h 578223"/>
                          <a:gd name="T14" fmla="*/ 6782 w 865093"/>
                          <a:gd name="T15" fmla="*/ 299150 h 57822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865093"/>
                          <a:gd name="T25" fmla="*/ 0 h 578223"/>
                          <a:gd name="T26" fmla="*/ 865093 w 865093"/>
                          <a:gd name="T27" fmla="*/ 578223 h 57822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865093" h="578223">
                            <a:moveTo>
                              <a:pt x="271182" y="0"/>
                            </a:moveTo>
                            <a:cubicBezTo>
                              <a:pt x="137832" y="20170"/>
                              <a:pt x="4482" y="40341"/>
                              <a:pt x="2241" y="67235"/>
                            </a:cubicBezTo>
                            <a:cubicBezTo>
                              <a:pt x="0" y="94129"/>
                              <a:pt x="114300" y="127746"/>
                              <a:pt x="257735" y="161364"/>
                            </a:cubicBezTo>
                            <a:cubicBezTo>
                              <a:pt x="401170" y="194982"/>
                              <a:pt x="860611" y="226359"/>
                              <a:pt x="862852" y="268941"/>
                            </a:cubicBezTo>
                            <a:cubicBezTo>
                              <a:pt x="865093" y="311523"/>
                              <a:pt x="405652" y="385482"/>
                              <a:pt x="271182" y="416858"/>
                            </a:cubicBezTo>
                            <a:cubicBezTo>
                              <a:pt x="136712" y="448234"/>
                              <a:pt x="56029" y="430306"/>
                              <a:pt x="56029" y="457200"/>
                            </a:cubicBezTo>
                            <a:cubicBezTo>
                              <a:pt x="56029" y="484094"/>
                              <a:pt x="271182" y="578223"/>
                              <a:pt x="271182" y="578223"/>
                            </a:cubicBezTo>
                          </a:path>
                        </a:pathLst>
                      </a:custGeom>
                      <a:noFill/>
                      <a:ln w="38100" algn="ctr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" name="椭圆 14"/>
                      <p:cNvSpPr/>
                      <p:nvPr/>
                    </p:nvSpPr>
                    <p:spPr>
                      <a:xfrm>
                        <a:off x="4130425" y="3284984"/>
                        <a:ext cx="225551" cy="191364"/>
                      </a:xfrm>
                      <a:prstGeom prst="ellipse">
                        <a:avLst/>
                      </a:prstGeom>
                      <a:solidFill>
                        <a:srgbClr val="000099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" name="等腰三角形 3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3488274" y="4870630"/>
                      <a:ext cx="261897" cy="262022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C0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9" name="等腰三角形 3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5386616" y="4870630"/>
                      <a:ext cx="261898" cy="262022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C0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10699362" y="6539374"/>
                      <a:ext cx="4730699" cy="7751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Redatuming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data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cxnSp>
                  <p:nvCxnSpPr>
                    <p:cNvPr id="43" name="曲线连接符 42"/>
                    <p:cNvCxnSpPr/>
                    <p:nvPr/>
                  </p:nvCxnSpPr>
                  <p:spPr>
                    <a:xfrm rot="5400000">
                      <a:off x="2978169" y="5547754"/>
                      <a:ext cx="1038557" cy="208359"/>
                    </a:xfrm>
                    <a:prstGeom prst="curvedConnector3">
                      <a:avLst/>
                    </a:prstGeom>
                    <a:ln w="38100">
                      <a:solidFill>
                        <a:srgbClr val="C0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曲线连接符 43"/>
                    <p:cNvCxnSpPr>
                      <a:stCxn id="42" idx="0"/>
                    </p:cNvCxnSpPr>
                    <p:nvPr/>
                  </p:nvCxnSpPr>
                  <p:spPr>
                    <a:xfrm rot="5400000">
                      <a:off x="3262348" y="5312682"/>
                      <a:ext cx="1097897" cy="724878"/>
                    </a:xfrm>
                    <a:prstGeom prst="curvedConnector3">
                      <a:avLst/>
                    </a:prstGeom>
                    <a:ln w="38100">
                      <a:solidFill>
                        <a:srgbClr val="C0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曲线连接符 44"/>
                    <p:cNvCxnSpPr>
                      <a:stCxn id="38" idx="0"/>
                    </p:cNvCxnSpPr>
                    <p:nvPr/>
                  </p:nvCxnSpPr>
                  <p:spPr>
                    <a:xfrm rot="5400000">
                      <a:off x="3720521" y="4936777"/>
                      <a:ext cx="1037733" cy="1416525"/>
                    </a:xfrm>
                    <a:prstGeom prst="curvedConnector2">
                      <a:avLst/>
                    </a:prstGeom>
                    <a:ln w="38100">
                      <a:solidFill>
                        <a:srgbClr val="C0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曲线连接符 45"/>
                    <p:cNvCxnSpPr>
                      <a:stCxn id="39" idx="0"/>
                    </p:cNvCxnSpPr>
                    <p:nvPr/>
                  </p:nvCxnSpPr>
                  <p:spPr>
                    <a:xfrm rot="5400000">
                      <a:off x="3924956" y="4754254"/>
                      <a:ext cx="1037733" cy="1781570"/>
                    </a:xfrm>
                    <a:prstGeom prst="curvedConnector2">
                      <a:avLst/>
                    </a:prstGeom>
                    <a:ln w="38100">
                      <a:solidFill>
                        <a:srgbClr val="C0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曲线连接符 46"/>
                    <p:cNvCxnSpPr>
                      <a:stCxn id="9" idx="0"/>
                    </p:cNvCxnSpPr>
                    <p:nvPr/>
                  </p:nvCxnSpPr>
                  <p:spPr>
                    <a:xfrm rot="5400000">
                      <a:off x="3969693" y="4581982"/>
                      <a:ext cx="997203" cy="2098544"/>
                    </a:xfrm>
                    <a:prstGeom prst="curvedConnector2">
                      <a:avLst/>
                    </a:prstGeom>
                    <a:ln w="38100">
                      <a:solidFill>
                        <a:srgbClr val="C0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曲线连接符 47"/>
                    <p:cNvCxnSpPr>
                      <a:stCxn id="37" idx="0"/>
                      <a:endCxn id="15" idx="7"/>
                    </p:cNvCxnSpPr>
                    <p:nvPr/>
                  </p:nvCxnSpPr>
                  <p:spPr>
                    <a:xfrm rot="5400000">
                      <a:off x="3577617" y="5249296"/>
                      <a:ext cx="1106198" cy="859953"/>
                    </a:xfrm>
                    <a:prstGeom prst="curvedConnector3">
                      <a:avLst>
                        <a:gd name="adj1" fmla="val 50000"/>
                      </a:avLst>
                    </a:prstGeom>
                    <a:ln w="38100">
                      <a:solidFill>
                        <a:srgbClr val="C0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5" name="矩形 4"/>
                  <p:cNvSpPr>
                    <a:spLocks noChangeArrowheads="1"/>
                  </p:cNvSpPr>
                  <p:nvPr/>
                </p:nvSpPr>
                <p:spPr bwMode="auto">
                  <a:xfrm>
                    <a:off x="4860033" y="4980865"/>
                    <a:ext cx="3816424" cy="1391030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56" name="五角星 55"/>
                  <p:cNvSpPr/>
                  <p:nvPr/>
                </p:nvSpPr>
                <p:spPr bwMode="auto">
                  <a:xfrm>
                    <a:off x="5466983" y="4748721"/>
                    <a:ext cx="221478" cy="264455"/>
                  </a:xfrm>
                  <a:prstGeom prst="star5">
                    <a:avLst/>
                  </a:prstGeom>
                  <a:solidFill>
                    <a:srgbClr val="C00000"/>
                  </a:solidFill>
                  <a:ln w="9525" cap="flat" cmpd="sng" algn="ctr">
                    <a:solidFill>
                      <a:srgbClr val="C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US">
                      <a:latin typeface="Times New Roman" pitchFamily="16" charset="0"/>
                      <a:ea typeface="宋体" charset="-122"/>
                    </a:endParaRPr>
                  </a:p>
                </p:txBody>
              </p:sp>
              <p:pic>
                <p:nvPicPr>
                  <p:cNvPr id="58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356441" y="4980864"/>
                    <a:ext cx="1956437" cy="13561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57" name="等腰三角形 3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6783302" y="6204346"/>
                    <a:ext cx="308978" cy="335027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25400" algn="ctr">
                    <a:solidFill>
                      <a:srgbClr val="C00000"/>
                    </a:solidFill>
                    <a:prstDash val="sys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59" name="Freeform 70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5350492" y="4509120"/>
                    <a:ext cx="229620" cy="233977"/>
                  </a:xfrm>
                  <a:custGeom>
                    <a:avLst/>
                    <a:gdLst>
                      <a:gd name="T0" fmla="*/ 6782 w 865093"/>
                      <a:gd name="T1" fmla="*/ 0 h 578223"/>
                      <a:gd name="T2" fmla="*/ 56 w 865093"/>
                      <a:gd name="T3" fmla="*/ 34785 h 578223"/>
                      <a:gd name="T4" fmla="*/ 6446 w 865093"/>
                      <a:gd name="T5" fmla="*/ 83483 h 578223"/>
                      <a:gd name="T6" fmla="*/ 21580 w 865093"/>
                      <a:gd name="T7" fmla="*/ 139139 h 578223"/>
                      <a:gd name="T8" fmla="*/ 6782 w 865093"/>
                      <a:gd name="T9" fmla="*/ 215666 h 578223"/>
                      <a:gd name="T10" fmla="*/ 1401 w 865093"/>
                      <a:gd name="T11" fmla="*/ 236538 h 578223"/>
                      <a:gd name="T12" fmla="*/ 6782 w 865093"/>
                      <a:gd name="T13" fmla="*/ 299150 h 578223"/>
                      <a:gd name="T14" fmla="*/ 6782 w 865093"/>
                      <a:gd name="T15" fmla="*/ 299150 h 57822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65093"/>
                      <a:gd name="T25" fmla="*/ 0 h 578223"/>
                      <a:gd name="T26" fmla="*/ 865093 w 865093"/>
                      <a:gd name="T27" fmla="*/ 578223 h 57822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65093" h="578223">
                        <a:moveTo>
                          <a:pt x="271182" y="0"/>
                        </a:moveTo>
                        <a:cubicBezTo>
                          <a:pt x="137832" y="20170"/>
                          <a:pt x="4482" y="40341"/>
                          <a:pt x="2241" y="67235"/>
                        </a:cubicBezTo>
                        <a:cubicBezTo>
                          <a:pt x="0" y="94129"/>
                          <a:pt x="114300" y="127746"/>
                          <a:pt x="257735" y="161364"/>
                        </a:cubicBezTo>
                        <a:cubicBezTo>
                          <a:pt x="401170" y="194982"/>
                          <a:pt x="860611" y="226359"/>
                          <a:pt x="862852" y="268941"/>
                        </a:cubicBezTo>
                        <a:cubicBezTo>
                          <a:pt x="865093" y="311523"/>
                          <a:pt x="405652" y="385482"/>
                          <a:pt x="271182" y="416858"/>
                        </a:cubicBezTo>
                        <a:cubicBezTo>
                          <a:pt x="136712" y="448234"/>
                          <a:pt x="56029" y="430306"/>
                          <a:pt x="56029" y="457200"/>
                        </a:cubicBezTo>
                        <a:cubicBezTo>
                          <a:pt x="56029" y="484094"/>
                          <a:pt x="271182" y="578223"/>
                          <a:pt x="271182" y="578223"/>
                        </a:cubicBezTo>
                      </a:path>
                    </a:pathLst>
                  </a:cu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60" name="Straight Connector 1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6981264" y="6424627"/>
                    <a:ext cx="388717" cy="0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61" name="Freeform 36"/>
                  <p:cNvSpPr>
                    <a:spLocks noChangeArrowheads="1"/>
                  </p:cNvSpPr>
                  <p:nvPr/>
                </p:nvSpPr>
                <p:spPr bwMode="auto">
                  <a:xfrm>
                    <a:off x="7163006" y="6618988"/>
                    <a:ext cx="253775" cy="184475"/>
                  </a:xfrm>
                  <a:custGeom>
                    <a:avLst/>
                    <a:gdLst>
                      <a:gd name="T0" fmla="*/ 158633 w 865093"/>
                      <a:gd name="T1" fmla="*/ 0 h 578223"/>
                      <a:gd name="T2" fmla="*/ 1311 w 865093"/>
                      <a:gd name="T3" fmla="*/ 34785 h 578223"/>
                      <a:gd name="T4" fmla="*/ 150768 w 865093"/>
                      <a:gd name="T5" fmla="*/ 83483 h 578223"/>
                      <a:gd name="T6" fmla="*/ 504742 w 865093"/>
                      <a:gd name="T7" fmla="*/ 139139 h 578223"/>
                      <a:gd name="T8" fmla="*/ 158633 w 865093"/>
                      <a:gd name="T9" fmla="*/ 215666 h 578223"/>
                      <a:gd name="T10" fmla="*/ 32775 w 865093"/>
                      <a:gd name="T11" fmla="*/ 236538 h 578223"/>
                      <a:gd name="T12" fmla="*/ 158633 w 865093"/>
                      <a:gd name="T13" fmla="*/ 299150 h 578223"/>
                      <a:gd name="T14" fmla="*/ 158633 w 865093"/>
                      <a:gd name="T15" fmla="*/ 299150 h 57822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65093"/>
                      <a:gd name="T25" fmla="*/ 0 h 578223"/>
                      <a:gd name="T26" fmla="*/ 865093 w 865093"/>
                      <a:gd name="T27" fmla="*/ 578223 h 57822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65093" h="578223">
                        <a:moveTo>
                          <a:pt x="271182" y="0"/>
                        </a:moveTo>
                        <a:cubicBezTo>
                          <a:pt x="137832" y="20170"/>
                          <a:pt x="4482" y="40341"/>
                          <a:pt x="2241" y="67235"/>
                        </a:cubicBezTo>
                        <a:cubicBezTo>
                          <a:pt x="0" y="94129"/>
                          <a:pt x="114300" y="127746"/>
                          <a:pt x="257735" y="161364"/>
                        </a:cubicBezTo>
                        <a:cubicBezTo>
                          <a:pt x="401170" y="194982"/>
                          <a:pt x="860611" y="226359"/>
                          <a:pt x="862852" y="268941"/>
                        </a:cubicBezTo>
                        <a:cubicBezTo>
                          <a:pt x="865093" y="311523"/>
                          <a:pt x="405652" y="385482"/>
                          <a:pt x="271182" y="416858"/>
                        </a:cubicBezTo>
                        <a:cubicBezTo>
                          <a:pt x="136712" y="448234"/>
                          <a:pt x="56029" y="430306"/>
                          <a:pt x="56029" y="457200"/>
                        </a:cubicBezTo>
                        <a:cubicBezTo>
                          <a:pt x="56029" y="484094"/>
                          <a:pt x="271182" y="578223"/>
                          <a:pt x="271182" y="578223"/>
                        </a:cubicBezTo>
                      </a:path>
                    </a:pathLst>
                  </a:cu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7167705" y="6810770"/>
                    <a:ext cx="79626" cy="263332"/>
                  </a:xfrm>
                  <a:custGeom>
                    <a:avLst/>
                    <a:gdLst>
                      <a:gd name="T0" fmla="*/ 79029 w 253841"/>
                      <a:gd name="T1" fmla="*/ 0 h 760122"/>
                      <a:gd name="T2" fmla="*/ 159712 w 253841"/>
                      <a:gd name="T3" fmla="*/ 26894 h 760122"/>
                      <a:gd name="T4" fmla="*/ 200053 w 253841"/>
                      <a:gd name="T5" fmla="*/ 40341 h 760122"/>
                      <a:gd name="T6" fmla="*/ 132817 w 253841"/>
                      <a:gd name="T7" fmla="*/ 53788 h 760122"/>
                      <a:gd name="T8" fmla="*/ 92476 w 253841"/>
                      <a:gd name="T9" fmla="*/ 67235 h 760122"/>
                      <a:gd name="T10" fmla="*/ 11794 w 253841"/>
                      <a:gd name="T11" fmla="*/ 80682 h 760122"/>
                      <a:gd name="T12" fmla="*/ 52135 w 253841"/>
                      <a:gd name="T13" fmla="*/ 94129 h 760122"/>
                      <a:gd name="T14" fmla="*/ 159712 w 253841"/>
                      <a:gd name="T15" fmla="*/ 121024 h 760122"/>
                      <a:gd name="T16" fmla="*/ 105923 w 253841"/>
                      <a:gd name="T17" fmla="*/ 161365 h 760122"/>
                      <a:gd name="T18" fmla="*/ 65582 w 253841"/>
                      <a:gd name="T19" fmla="*/ 174812 h 760122"/>
                      <a:gd name="T20" fmla="*/ 25241 w 253841"/>
                      <a:gd name="T21" fmla="*/ 201706 h 760122"/>
                      <a:gd name="T22" fmla="*/ 79029 w 253841"/>
                      <a:gd name="T23" fmla="*/ 215153 h 760122"/>
                      <a:gd name="T24" fmla="*/ 119370 w 253841"/>
                      <a:gd name="T25" fmla="*/ 228600 h 760122"/>
                      <a:gd name="T26" fmla="*/ 105923 w 253841"/>
                      <a:gd name="T27" fmla="*/ 268941 h 760122"/>
                      <a:gd name="T28" fmla="*/ 25241 w 253841"/>
                      <a:gd name="T29" fmla="*/ 295835 h 760122"/>
                      <a:gd name="T30" fmla="*/ 11794 w 253841"/>
                      <a:gd name="T31" fmla="*/ 336177 h 760122"/>
                      <a:gd name="T32" fmla="*/ 105923 w 253841"/>
                      <a:gd name="T33" fmla="*/ 349624 h 760122"/>
                      <a:gd name="T34" fmla="*/ 146265 w 253841"/>
                      <a:gd name="T35" fmla="*/ 363071 h 760122"/>
                      <a:gd name="T36" fmla="*/ 253841 w 253841"/>
                      <a:gd name="T37" fmla="*/ 389965 h 760122"/>
                      <a:gd name="T38" fmla="*/ 213500 w 253841"/>
                      <a:gd name="T39" fmla="*/ 416859 h 760122"/>
                      <a:gd name="T40" fmla="*/ 52135 w 253841"/>
                      <a:gd name="T41" fmla="*/ 430306 h 760122"/>
                      <a:gd name="T42" fmla="*/ 11794 w 253841"/>
                      <a:gd name="T43" fmla="*/ 443753 h 760122"/>
                      <a:gd name="T44" fmla="*/ 92476 w 253841"/>
                      <a:gd name="T45" fmla="*/ 524435 h 760122"/>
                      <a:gd name="T46" fmla="*/ 38688 w 253841"/>
                      <a:gd name="T47" fmla="*/ 537882 h 760122"/>
                      <a:gd name="T48" fmla="*/ 65582 w 253841"/>
                      <a:gd name="T49" fmla="*/ 564777 h 760122"/>
                      <a:gd name="T50" fmla="*/ 105923 w 253841"/>
                      <a:gd name="T51" fmla="*/ 591671 h 760122"/>
                      <a:gd name="T52" fmla="*/ 25241 w 253841"/>
                      <a:gd name="T53" fmla="*/ 632012 h 760122"/>
                      <a:gd name="T54" fmla="*/ 52135 w 253841"/>
                      <a:gd name="T55" fmla="*/ 672353 h 760122"/>
                      <a:gd name="T56" fmla="*/ 92476 w 253841"/>
                      <a:gd name="T57" fmla="*/ 685800 h 760122"/>
                      <a:gd name="T58" fmla="*/ 11794 w 253841"/>
                      <a:gd name="T59" fmla="*/ 739588 h 760122"/>
                      <a:gd name="T60" fmla="*/ 119370 w 253841"/>
                      <a:gd name="T61" fmla="*/ 753035 h 76012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53841"/>
                      <a:gd name="T94" fmla="*/ 0 h 760122"/>
                      <a:gd name="T95" fmla="*/ 253841 w 253841"/>
                      <a:gd name="T96" fmla="*/ 760122 h 760122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53841" h="760122">
                        <a:moveTo>
                          <a:pt x="79029" y="0"/>
                        </a:moveTo>
                        <a:lnTo>
                          <a:pt x="159712" y="26894"/>
                        </a:lnTo>
                        <a:lnTo>
                          <a:pt x="200053" y="40341"/>
                        </a:lnTo>
                        <a:cubicBezTo>
                          <a:pt x="177641" y="44823"/>
                          <a:pt x="154990" y="48245"/>
                          <a:pt x="132817" y="53788"/>
                        </a:cubicBezTo>
                        <a:cubicBezTo>
                          <a:pt x="119066" y="57226"/>
                          <a:pt x="106313" y="64160"/>
                          <a:pt x="92476" y="67235"/>
                        </a:cubicBezTo>
                        <a:cubicBezTo>
                          <a:pt x="65860" y="73150"/>
                          <a:pt x="38688" y="76200"/>
                          <a:pt x="11794" y="80682"/>
                        </a:cubicBezTo>
                        <a:cubicBezTo>
                          <a:pt x="25241" y="85164"/>
                          <a:pt x="38384" y="90691"/>
                          <a:pt x="52135" y="94129"/>
                        </a:cubicBezTo>
                        <a:lnTo>
                          <a:pt x="159712" y="121024"/>
                        </a:lnTo>
                        <a:cubicBezTo>
                          <a:pt x="141782" y="134471"/>
                          <a:pt x="125382" y="150246"/>
                          <a:pt x="105923" y="161365"/>
                        </a:cubicBezTo>
                        <a:cubicBezTo>
                          <a:pt x="93616" y="168397"/>
                          <a:pt x="78260" y="168473"/>
                          <a:pt x="65582" y="174812"/>
                        </a:cubicBezTo>
                        <a:cubicBezTo>
                          <a:pt x="51127" y="182040"/>
                          <a:pt x="38688" y="192741"/>
                          <a:pt x="25241" y="201706"/>
                        </a:cubicBezTo>
                        <a:cubicBezTo>
                          <a:pt x="43170" y="206188"/>
                          <a:pt x="61259" y="210076"/>
                          <a:pt x="79029" y="215153"/>
                        </a:cubicBezTo>
                        <a:cubicBezTo>
                          <a:pt x="92658" y="219047"/>
                          <a:pt x="113031" y="215922"/>
                          <a:pt x="119370" y="228600"/>
                        </a:cubicBezTo>
                        <a:cubicBezTo>
                          <a:pt x="125709" y="241278"/>
                          <a:pt x="117457" y="260702"/>
                          <a:pt x="105923" y="268941"/>
                        </a:cubicBezTo>
                        <a:cubicBezTo>
                          <a:pt x="82855" y="285418"/>
                          <a:pt x="25241" y="295835"/>
                          <a:pt x="25241" y="295835"/>
                        </a:cubicBezTo>
                        <a:cubicBezTo>
                          <a:pt x="20759" y="309282"/>
                          <a:pt x="0" y="328314"/>
                          <a:pt x="11794" y="336177"/>
                        </a:cubicBezTo>
                        <a:cubicBezTo>
                          <a:pt x="38166" y="353758"/>
                          <a:pt x="74844" y="343408"/>
                          <a:pt x="105923" y="349624"/>
                        </a:cubicBezTo>
                        <a:cubicBezTo>
                          <a:pt x="119822" y="352404"/>
                          <a:pt x="132514" y="359633"/>
                          <a:pt x="146265" y="363071"/>
                        </a:cubicBezTo>
                        <a:lnTo>
                          <a:pt x="253841" y="389965"/>
                        </a:lnTo>
                        <a:cubicBezTo>
                          <a:pt x="240394" y="398930"/>
                          <a:pt x="229347" y="413690"/>
                          <a:pt x="213500" y="416859"/>
                        </a:cubicBezTo>
                        <a:cubicBezTo>
                          <a:pt x="160573" y="427444"/>
                          <a:pt x="105636" y="423173"/>
                          <a:pt x="52135" y="430306"/>
                        </a:cubicBezTo>
                        <a:cubicBezTo>
                          <a:pt x="38085" y="432179"/>
                          <a:pt x="25241" y="439271"/>
                          <a:pt x="11794" y="443753"/>
                        </a:cubicBezTo>
                        <a:cubicBezTo>
                          <a:pt x="76281" y="465249"/>
                          <a:pt x="196237" y="465143"/>
                          <a:pt x="92476" y="524435"/>
                        </a:cubicBezTo>
                        <a:cubicBezTo>
                          <a:pt x="76430" y="533604"/>
                          <a:pt x="56617" y="533400"/>
                          <a:pt x="38688" y="537882"/>
                        </a:cubicBezTo>
                        <a:cubicBezTo>
                          <a:pt x="47653" y="546847"/>
                          <a:pt x="55682" y="556857"/>
                          <a:pt x="65582" y="564777"/>
                        </a:cubicBezTo>
                        <a:cubicBezTo>
                          <a:pt x="78202" y="574873"/>
                          <a:pt x="105923" y="575510"/>
                          <a:pt x="105923" y="591671"/>
                        </a:cubicBezTo>
                        <a:cubicBezTo>
                          <a:pt x="105923" y="609049"/>
                          <a:pt x="35189" y="628696"/>
                          <a:pt x="25241" y="632012"/>
                        </a:cubicBezTo>
                        <a:cubicBezTo>
                          <a:pt x="34206" y="645459"/>
                          <a:pt x="39515" y="662257"/>
                          <a:pt x="52135" y="672353"/>
                        </a:cubicBezTo>
                        <a:cubicBezTo>
                          <a:pt x="63203" y="681208"/>
                          <a:pt x="99769" y="673646"/>
                          <a:pt x="92476" y="685800"/>
                        </a:cubicBezTo>
                        <a:cubicBezTo>
                          <a:pt x="75846" y="713516"/>
                          <a:pt x="11794" y="739588"/>
                          <a:pt x="11794" y="739588"/>
                        </a:cubicBezTo>
                        <a:cubicBezTo>
                          <a:pt x="73397" y="760122"/>
                          <a:pt x="37961" y="753035"/>
                          <a:pt x="119370" y="753035"/>
                        </a:cubicBezTo>
                      </a:path>
                    </a:pathLst>
                  </a:cu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" name="右箭头 1"/>
                <p:cNvSpPr/>
                <p:nvPr/>
              </p:nvSpPr>
              <p:spPr>
                <a:xfrm>
                  <a:off x="4425763" y="3726666"/>
                  <a:ext cx="444873" cy="278227"/>
                </a:xfrm>
                <a:prstGeom prst="rightArrow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1" name="矩形 50"/>
              <p:cNvSpPr/>
              <p:nvPr/>
            </p:nvSpPr>
            <p:spPr>
              <a:xfrm>
                <a:off x="5650214" y="2852936"/>
                <a:ext cx="10153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source</a:t>
                </a: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971600" y="4869160"/>
              <a:ext cx="8256534" cy="1973748"/>
              <a:chOff x="971600" y="4869160"/>
              <a:chExt cx="8256534" cy="1973748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971600" y="4869160"/>
                <a:ext cx="7647867" cy="1973748"/>
                <a:chOff x="971600" y="4653136"/>
                <a:chExt cx="7647867" cy="1973748"/>
              </a:xfrm>
            </p:grpSpPr>
            <p:grpSp>
              <p:nvGrpSpPr>
                <p:cNvPr id="6" name="组合 5"/>
                <p:cNvGrpSpPr/>
                <p:nvPr/>
              </p:nvGrpSpPr>
              <p:grpSpPr>
                <a:xfrm>
                  <a:off x="971600" y="4682508"/>
                  <a:ext cx="7647867" cy="1944376"/>
                  <a:chOff x="971600" y="5065504"/>
                  <a:chExt cx="7647867" cy="1944376"/>
                </a:xfrm>
              </p:grpSpPr>
              <p:grpSp>
                <p:nvGrpSpPr>
                  <p:cNvPr id="63" name="组合 62"/>
                  <p:cNvGrpSpPr/>
                  <p:nvPr/>
                </p:nvGrpSpPr>
                <p:grpSpPr>
                  <a:xfrm>
                    <a:off x="971600" y="5065504"/>
                    <a:ext cx="7647867" cy="1944376"/>
                    <a:chOff x="899591" y="4002724"/>
                    <a:chExt cx="8550696" cy="3260889"/>
                  </a:xfrm>
                </p:grpSpPr>
                <p:grpSp>
                  <p:nvGrpSpPr>
                    <p:cNvPr id="64" name="组合 63"/>
                    <p:cNvGrpSpPr/>
                    <p:nvPr/>
                  </p:nvGrpSpPr>
                  <p:grpSpPr>
                    <a:xfrm>
                      <a:off x="899591" y="4002724"/>
                      <a:ext cx="8550696" cy="3260889"/>
                      <a:chOff x="1119222" y="904910"/>
                      <a:chExt cx="12952374" cy="3260889"/>
                    </a:xfrm>
                  </p:grpSpPr>
                  <p:grpSp>
                    <p:nvGrpSpPr>
                      <p:cNvPr id="81" name="组合 80"/>
                      <p:cNvGrpSpPr/>
                      <p:nvPr/>
                    </p:nvGrpSpPr>
                    <p:grpSpPr>
                      <a:xfrm>
                        <a:off x="1119222" y="904910"/>
                        <a:ext cx="5504348" cy="2464994"/>
                        <a:chOff x="2841196" y="1011354"/>
                        <a:chExt cx="2645260" cy="2464994"/>
                      </a:xfrm>
                    </p:grpSpPr>
                    <p:grpSp>
                      <p:nvGrpSpPr>
                        <p:cNvPr id="85" name="组合 84"/>
                        <p:cNvGrpSpPr/>
                        <p:nvPr/>
                      </p:nvGrpSpPr>
                      <p:grpSpPr>
                        <a:xfrm>
                          <a:off x="2841196" y="1944789"/>
                          <a:ext cx="2645260" cy="1531559"/>
                          <a:chOff x="579966" y="1340768"/>
                          <a:chExt cx="2808061" cy="1151460"/>
                        </a:xfrm>
                      </p:grpSpPr>
                      <p:grpSp>
                        <p:nvGrpSpPr>
                          <p:cNvPr id="109" name="组合 10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79966" y="1340768"/>
                            <a:ext cx="2808061" cy="1151460"/>
                            <a:chOff x="1921489" y="1158318"/>
                            <a:chExt cx="4804509" cy="1336204"/>
                          </a:xfrm>
                        </p:grpSpPr>
                        <p:sp>
                          <p:nvSpPr>
                            <p:cNvPr id="113" name="矩形 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921489" y="1275322"/>
                              <a:ext cx="4804509" cy="12192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38100" algn="ctr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SzPct val="100000"/>
                                <a:buFont typeface="Times New Roman" pitchFamily="18" charset="0"/>
                                <a:buNone/>
                              </a:pPr>
                              <a:endParaRPr lang="en-US"/>
                            </a:p>
                          </p:txBody>
                        </p:sp>
                        <p:sp>
                          <p:nvSpPr>
                            <p:cNvPr id="114" name="五角星 113"/>
                            <p:cNvSpPr/>
                            <p:nvPr/>
                          </p:nvSpPr>
                          <p:spPr bwMode="auto">
                            <a:xfrm>
                              <a:off x="3112543" y="1172077"/>
                              <a:ext cx="298435" cy="176134"/>
                            </a:xfrm>
                            <a:prstGeom prst="star5">
                              <a:avLst/>
                            </a:prstGeom>
                            <a:solidFill>
                              <a:srgbClr val="C00000"/>
                            </a:solidFill>
                            <a:ln w="9525" cap="flat" cmpd="sng" algn="ctr">
                              <a:solidFill>
                                <a:srgbClr val="C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SzPct val="100000"/>
                                <a:buFont typeface="Times New Roman" pitchFamily="16" charset="0"/>
                                <a:buNone/>
                                <a:defRPr/>
                              </a:pPr>
                              <a:endParaRPr lang="en-US">
                                <a:latin typeface="Times New Roman" pitchFamily="16" charset="0"/>
                                <a:ea typeface="宋体" charset="-122"/>
                              </a:endParaRPr>
                            </a:p>
                          </p:txBody>
                        </p:sp>
                        <p:sp>
                          <p:nvSpPr>
                            <p:cNvPr id="115" name="等腰三角形 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10800000">
                              <a:off x="4950239" y="1158318"/>
                              <a:ext cx="228599" cy="228600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C00000"/>
                            </a:solidFill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buClr>
                                  <a:srgbClr val="000000"/>
                                </a:buClr>
                                <a:buSzPct val="100000"/>
                                <a:buFont typeface="Times New Roman" pitchFamily="18" charset="0"/>
                                <a:buNone/>
                              </a:pPr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110" name="等腰三角形 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800000">
                            <a:off x="2566184" y="1340768"/>
                            <a:ext cx="133608" cy="196994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C00000"/>
                          </a:solidFill>
                          <a:ln w="9525" algn="ctr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SzPct val="100000"/>
                              <a:buFont typeface="Times New Roman" pitchFamily="18" charset="0"/>
                              <a:buNone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11" name="等腰三角形 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800000">
                            <a:off x="2782208" y="1340768"/>
                            <a:ext cx="133608" cy="196994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C00000"/>
                          </a:solidFill>
                          <a:ln w="9525" algn="ctr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SzPct val="100000"/>
                              <a:buFont typeface="Times New Roman" pitchFamily="18" charset="0"/>
                              <a:buNone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12" name="等腰三角形 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800000">
                            <a:off x="2998232" y="1340768"/>
                            <a:ext cx="133608" cy="196994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C00000"/>
                          </a:solidFill>
                          <a:ln w="9525" algn="ctr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buClr>
                                <a:srgbClr val="000000"/>
                              </a:buClr>
                              <a:buSzPct val="100000"/>
                              <a:buFont typeface="Times New Roman" pitchFamily="18" charset="0"/>
                              <a:buNone/>
                            </a:pPr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86" name="Group 1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416572" y="1011354"/>
                          <a:ext cx="955181" cy="905478"/>
                          <a:chOff x="836999" y="1981200"/>
                          <a:chExt cx="4833551" cy="2178103"/>
                        </a:xfrm>
                      </p:grpSpPr>
                      <p:grpSp>
                        <p:nvGrpSpPr>
                          <p:cNvPr id="89" name="Group 5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36999" y="2057400"/>
                            <a:ext cx="617151" cy="2030435"/>
                            <a:chOff x="1629388" y="1524000"/>
                            <a:chExt cx="809011" cy="2436522"/>
                          </a:xfrm>
                        </p:grpSpPr>
                        <p:cxnSp>
                          <p:nvCxnSpPr>
                            <p:cNvPr id="105" name="Straight Connector 13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16200000" flipH="1">
                              <a:off x="1267771" y="2085778"/>
                              <a:ext cx="1122060" cy="1"/>
                            </a:xfrm>
                            <a:prstGeom prst="line">
                              <a:avLst/>
                            </a:prstGeom>
                            <a:noFill/>
                            <a:ln w="38100" algn="ctr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sp>
                          <p:nvSpPr>
                            <p:cNvPr id="106" name="Freeform 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29388" y="2646809"/>
                              <a:ext cx="809011" cy="532500"/>
                            </a:xfrm>
                            <a:custGeom>
                              <a:avLst/>
                              <a:gdLst>
                                <a:gd name="T0" fmla="*/ 158633 w 865093"/>
                                <a:gd name="T1" fmla="*/ 0 h 578223"/>
                                <a:gd name="T2" fmla="*/ 1311 w 865093"/>
                                <a:gd name="T3" fmla="*/ 34785 h 578223"/>
                                <a:gd name="T4" fmla="*/ 150768 w 865093"/>
                                <a:gd name="T5" fmla="*/ 83483 h 578223"/>
                                <a:gd name="T6" fmla="*/ 504742 w 865093"/>
                                <a:gd name="T7" fmla="*/ 139139 h 578223"/>
                                <a:gd name="T8" fmla="*/ 158633 w 865093"/>
                                <a:gd name="T9" fmla="*/ 215666 h 578223"/>
                                <a:gd name="T10" fmla="*/ 32775 w 865093"/>
                                <a:gd name="T11" fmla="*/ 236538 h 578223"/>
                                <a:gd name="T12" fmla="*/ 158633 w 865093"/>
                                <a:gd name="T13" fmla="*/ 299150 h 578223"/>
                                <a:gd name="T14" fmla="*/ 158633 w 865093"/>
                                <a:gd name="T15" fmla="*/ 299150 h 578223"/>
                                <a:gd name="T16" fmla="*/ 0 60000 65536"/>
                                <a:gd name="T17" fmla="*/ 0 60000 65536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w 865093"/>
                                <a:gd name="T25" fmla="*/ 0 h 578223"/>
                                <a:gd name="T26" fmla="*/ 865093 w 865093"/>
                                <a:gd name="T27" fmla="*/ 578223 h 578223"/>
                              </a:gdLst>
                              <a:ahLst/>
                              <a:cxnLst>
                                <a:cxn ang="T16">
                                  <a:pos x="T0" y="T1"/>
                                </a:cxn>
                                <a:cxn ang="T17">
                                  <a:pos x="T2" y="T3"/>
                                </a:cxn>
                                <a:cxn ang="T18">
                                  <a:pos x="T4" y="T5"/>
                                </a:cxn>
                                <a:cxn ang="T19">
                                  <a:pos x="T6" y="T7"/>
                                </a:cxn>
                                <a:cxn ang="T20">
                                  <a:pos x="T8" y="T9"/>
                                </a:cxn>
                                <a:cxn ang="T21">
                                  <a:pos x="T10" y="T11"/>
                                </a:cxn>
                                <a:cxn ang="T22">
                                  <a:pos x="T12" y="T13"/>
                                </a:cxn>
                                <a:cxn ang="T23">
                                  <a:pos x="T14" y="T15"/>
                                </a:cxn>
                              </a:cxnLst>
                              <a:rect l="T24" t="T25" r="T26" b="T27"/>
                              <a:pathLst>
                                <a:path w="865093" h="578223">
                                  <a:moveTo>
                                    <a:pt x="271182" y="0"/>
                                  </a:moveTo>
                                  <a:cubicBezTo>
                                    <a:pt x="137832" y="20170"/>
                                    <a:pt x="4482" y="40341"/>
                                    <a:pt x="2241" y="67235"/>
                                  </a:cubicBezTo>
                                  <a:cubicBezTo>
                                    <a:pt x="0" y="94129"/>
                                    <a:pt x="114300" y="127746"/>
                                    <a:pt x="257735" y="161364"/>
                                  </a:cubicBezTo>
                                  <a:cubicBezTo>
                                    <a:pt x="401170" y="194982"/>
                                    <a:pt x="860611" y="226359"/>
                                    <a:pt x="862852" y="268941"/>
                                  </a:cubicBezTo>
                                  <a:cubicBezTo>
                                    <a:pt x="865093" y="311523"/>
                                    <a:pt x="405652" y="385482"/>
                                    <a:pt x="271182" y="416858"/>
                                  </a:cubicBezTo>
                                  <a:cubicBezTo>
                                    <a:pt x="136712" y="448234"/>
                                    <a:pt x="56029" y="430306"/>
                                    <a:pt x="56029" y="457200"/>
                                  </a:cubicBezTo>
                                  <a:cubicBezTo>
                                    <a:pt x="56029" y="484094"/>
                                    <a:pt x="271182" y="578223"/>
                                    <a:pt x="271182" y="578223"/>
                                  </a:cubicBezTo>
                                </a:path>
                              </a:pathLst>
                            </a:custGeom>
                            <a:noFill/>
                            <a:ln w="38100" algn="ctr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107" name="Straight Connector 45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1676400" y="1524000"/>
                              <a:ext cx="316166" cy="1497"/>
                            </a:xfrm>
                            <a:prstGeom prst="line">
                              <a:avLst/>
                            </a:prstGeom>
                            <a:noFill/>
                            <a:ln w="38100" algn="ctr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sp>
                          <p:nvSpPr>
                            <p:cNvPr id="108" name="Freeform 5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803559" y="3200400"/>
                              <a:ext cx="253841" cy="760122"/>
                            </a:xfrm>
                            <a:custGeom>
                              <a:avLst/>
                              <a:gdLst>
                                <a:gd name="T0" fmla="*/ 79029 w 253841"/>
                                <a:gd name="T1" fmla="*/ 0 h 760122"/>
                                <a:gd name="T2" fmla="*/ 159712 w 253841"/>
                                <a:gd name="T3" fmla="*/ 26894 h 760122"/>
                                <a:gd name="T4" fmla="*/ 200053 w 253841"/>
                                <a:gd name="T5" fmla="*/ 40341 h 760122"/>
                                <a:gd name="T6" fmla="*/ 132817 w 253841"/>
                                <a:gd name="T7" fmla="*/ 53788 h 760122"/>
                                <a:gd name="T8" fmla="*/ 92476 w 253841"/>
                                <a:gd name="T9" fmla="*/ 67235 h 760122"/>
                                <a:gd name="T10" fmla="*/ 11794 w 253841"/>
                                <a:gd name="T11" fmla="*/ 80682 h 760122"/>
                                <a:gd name="T12" fmla="*/ 52135 w 253841"/>
                                <a:gd name="T13" fmla="*/ 94129 h 760122"/>
                                <a:gd name="T14" fmla="*/ 159712 w 253841"/>
                                <a:gd name="T15" fmla="*/ 121024 h 760122"/>
                                <a:gd name="T16" fmla="*/ 105923 w 253841"/>
                                <a:gd name="T17" fmla="*/ 161365 h 760122"/>
                                <a:gd name="T18" fmla="*/ 65582 w 253841"/>
                                <a:gd name="T19" fmla="*/ 174812 h 760122"/>
                                <a:gd name="T20" fmla="*/ 25241 w 253841"/>
                                <a:gd name="T21" fmla="*/ 201706 h 760122"/>
                                <a:gd name="T22" fmla="*/ 79029 w 253841"/>
                                <a:gd name="T23" fmla="*/ 215153 h 760122"/>
                                <a:gd name="T24" fmla="*/ 119370 w 253841"/>
                                <a:gd name="T25" fmla="*/ 228600 h 760122"/>
                                <a:gd name="T26" fmla="*/ 105923 w 253841"/>
                                <a:gd name="T27" fmla="*/ 268941 h 760122"/>
                                <a:gd name="T28" fmla="*/ 25241 w 253841"/>
                                <a:gd name="T29" fmla="*/ 295835 h 760122"/>
                                <a:gd name="T30" fmla="*/ 11794 w 253841"/>
                                <a:gd name="T31" fmla="*/ 336177 h 760122"/>
                                <a:gd name="T32" fmla="*/ 105923 w 253841"/>
                                <a:gd name="T33" fmla="*/ 349624 h 760122"/>
                                <a:gd name="T34" fmla="*/ 146265 w 253841"/>
                                <a:gd name="T35" fmla="*/ 363071 h 760122"/>
                                <a:gd name="T36" fmla="*/ 253841 w 253841"/>
                                <a:gd name="T37" fmla="*/ 389965 h 760122"/>
                                <a:gd name="T38" fmla="*/ 213500 w 253841"/>
                                <a:gd name="T39" fmla="*/ 416859 h 760122"/>
                                <a:gd name="T40" fmla="*/ 52135 w 253841"/>
                                <a:gd name="T41" fmla="*/ 430306 h 760122"/>
                                <a:gd name="T42" fmla="*/ 11794 w 253841"/>
                                <a:gd name="T43" fmla="*/ 443753 h 760122"/>
                                <a:gd name="T44" fmla="*/ 92476 w 253841"/>
                                <a:gd name="T45" fmla="*/ 524435 h 760122"/>
                                <a:gd name="T46" fmla="*/ 38688 w 253841"/>
                                <a:gd name="T47" fmla="*/ 537882 h 760122"/>
                                <a:gd name="T48" fmla="*/ 65582 w 253841"/>
                                <a:gd name="T49" fmla="*/ 564777 h 760122"/>
                                <a:gd name="T50" fmla="*/ 105923 w 253841"/>
                                <a:gd name="T51" fmla="*/ 591671 h 760122"/>
                                <a:gd name="T52" fmla="*/ 25241 w 253841"/>
                                <a:gd name="T53" fmla="*/ 632012 h 760122"/>
                                <a:gd name="T54" fmla="*/ 52135 w 253841"/>
                                <a:gd name="T55" fmla="*/ 672353 h 760122"/>
                                <a:gd name="T56" fmla="*/ 92476 w 253841"/>
                                <a:gd name="T57" fmla="*/ 685800 h 760122"/>
                                <a:gd name="T58" fmla="*/ 11794 w 253841"/>
                                <a:gd name="T59" fmla="*/ 739588 h 760122"/>
                                <a:gd name="T60" fmla="*/ 119370 w 253841"/>
                                <a:gd name="T61" fmla="*/ 753035 h 760122"/>
                                <a:gd name="T62" fmla="*/ 0 60000 65536"/>
                                <a:gd name="T63" fmla="*/ 0 60000 65536"/>
                                <a:gd name="T64" fmla="*/ 0 60000 65536"/>
                                <a:gd name="T65" fmla="*/ 0 60000 65536"/>
                                <a:gd name="T66" fmla="*/ 0 60000 65536"/>
                                <a:gd name="T67" fmla="*/ 0 60000 65536"/>
                                <a:gd name="T68" fmla="*/ 0 60000 65536"/>
                                <a:gd name="T69" fmla="*/ 0 60000 65536"/>
                                <a:gd name="T70" fmla="*/ 0 60000 65536"/>
                                <a:gd name="T71" fmla="*/ 0 60000 65536"/>
                                <a:gd name="T72" fmla="*/ 0 60000 65536"/>
                                <a:gd name="T73" fmla="*/ 0 60000 65536"/>
                                <a:gd name="T74" fmla="*/ 0 60000 65536"/>
                                <a:gd name="T75" fmla="*/ 0 60000 65536"/>
                                <a:gd name="T76" fmla="*/ 0 60000 65536"/>
                                <a:gd name="T77" fmla="*/ 0 60000 65536"/>
                                <a:gd name="T78" fmla="*/ 0 60000 65536"/>
                                <a:gd name="T79" fmla="*/ 0 60000 65536"/>
                                <a:gd name="T80" fmla="*/ 0 60000 65536"/>
                                <a:gd name="T81" fmla="*/ 0 60000 65536"/>
                                <a:gd name="T82" fmla="*/ 0 60000 65536"/>
                                <a:gd name="T83" fmla="*/ 0 60000 65536"/>
                                <a:gd name="T84" fmla="*/ 0 60000 65536"/>
                                <a:gd name="T85" fmla="*/ 0 60000 65536"/>
                                <a:gd name="T86" fmla="*/ 0 60000 65536"/>
                                <a:gd name="T87" fmla="*/ 0 60000 65536"/>
                                <a:gd name="T88" fmla="*/ 0 60000 65536"/>
                                <a:gd name="T89" fmla="*/ 0 60000 65536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w 253841"/>
                                <a:gd name="T94" fmla="*/ 0 h 760122"/>
                                <a:gd name="T95" fmla="*/ 253841 w 253841"/>
                                <a:gd name="T96" fmla="*/ 760122 h 760122"/>
                              </a:gdLst>
                              <a:ahLst/>
                              <a:cxnLst>
                                <a:cxn ang="T62">
                                  <a:pos x="T0" y="T1"/>
                                </a:cxn>
                                <a:cxn ang="T63">
                                  <a:pos x="T2" y="T3"/>
                                </a:cxn>
                                <a:cxn ang="T64">
                                  <a:pos x="T4" y="T5"/>
                                </a:cxn>
                                <a:cxn ang="T65">
                                  <a:pos x="T6" y="T7"/>
                                </a:cxn>
                                <a:cxn ang="T66">
                                  <a:pos x="T8" y="T9"/>
                                </a:cxn>
                                <a:cxn ang="T67">
                                  <a:pos x="T10" y="T11"/>
                                </a:cxn>
                                <a:cxn ang="T68">
                                  <a:pos x="T12" y="T13"/>
                                </a:cxn>
                                <a:cxn ang="T69">
                                  <a:pos x="T14" y="T15"/>
                                </a:cxn>
                                <a:cxn ang="T70">
                                  <a:pos x="T16" y="T17"/>
                                </a:cxn>
                                <a:cxn ang="T71">
                                  <a:pos x="T18" y="T19"/>
                                </a:cxn>
                                <a:cxn ang="T72">
                                  <a:pos x="T20" y="T21"/>
                                </a:cxn>
                                <a:cxn ang="T73">
                                  <a:pos x="T22" y="T23"/>
                                </a:cxn>
                                <a:cxn ang="T74">
                                  <a:pos x="T24" y="T25"/>
                                </a:cxn>
                                <a:cxn ang="T75">
                                  <a:pos x="T26" y="T27"/>
                                </a:cxn>
                                <a:cxn ang="T76">
                                  <a:pos x="T28" y="T29"/>
                                </a:cxn>
                                <a:cxn ang="T77">
                                  <a:pos x="T30" y="T31"/>
                                </a:cxn>
                                <a:cxn ang="T78">
                                  <a:pos x="T32" y="T33"/>
                                </a:cxn>
                                <a:cxn ang="T79">
                                  <a:pos x="T34" y="T35"/>
                                </a:cxn>
                                <a:cxn ang="T80">
                                  <a:pos x="T36" y="T37"/>
                                </a:cxn>
                                <a:cxn ang="T81">
                                  <a:pos x="T38" y="T39"/>
                                </a:cxn>
                                <a:cxn ang="T82">
                                  <a:pos x="T40" y="T41"/>
                                </a:cxn>
                                <a:cxn ang="T83">
                                  <a:pos x="T42" y="T43"/>
                                </a:cxn>
                                <a:cxn ang="T84">
                                  <a:pos x="T44" y="T45"/>
                                </a:cxn>
                                <a:cxn ang="T85">
                                  <a:pos x="T46" y="T47"/>
                                </a:cxn>
                                <a:cxn ang="T86">
                                  <a:pos x="T48" y="T49"/>
                                </a:cxn>
                                <a:cxn ang="T87">
                                  <a:pos x="T50" y="T51"/>
                                </a:cxn>
                                <a:cxn ang="T88">
                                  <a:pos x="T52" y="T53"/>
                                </a:cxn>
                                <a:cxn ang="T89">
                                  <a:pos x="T54" y="T55"/>
                                </a:cxn>
                                <a:cxn ang="T90">
                                  <a:pos x="T56" y="T57"/>
                                </a:cxn>
                                <a:cxn ang="T91">
                                  <a:pos x="T58" y="T59"/>
                                </a:cxn>
                                <a:cxn ang="T92">
                                  <a:pos x="T60" y="T61"/>
                                </a:cxn>
                              </a:cxnLst>
                              <a:rect l="T93" t="T94" r="T95" b="T96"/>
                              <a:pathLst>
                                <a:path w="253841" h="760122">
                                  <a:moveTo>
                                    <a:pt x="79029" y="0"/>
                                  </a:moveTo>
                                  <a:lnTo>
                                    <a:pt x="159712" y="26894"/>
                                  </a:lnTo>
                                  <a:lnTo>
                                    <a:pt x="200053" y="40341"/>
                                  </a:lnTo>
                                  <a:cubicBezTo>
                                    <a:pt x="177641" y="44823"/>
                                    <a:pt x="154990" y="48245"/>
                                    <a:pt x="132817" y="53788"/>
                                  </a:cubicBezTo>
                                  <a:cubicBezTo>
                                    <a:pt x="119066" y="57226"/>
                                    <a:pt x="106313" y="64160"/>
                                    <a:pt x="92476" y="67235"/>
                                  </a:cubicBezTo>
                                  <a:cubicBezTo>
                                    <a:pt x="65860" y="73150"/>
                                    <a:pt x="38688" y="76200"/>
                                    <a:pt x="11794" y="80682"/>
                                  </a:cubicBezTo>
                                  <a:cubicBezTo>
                                    <a:pt x="25241" y="85164"/>
                                    <a:pt x="38384" y="90691"/>
                                    <a:pt x="52135" y="94129"/>
                                  </a:cubicBezTo>
                                  <a:lnTo>
                                    <a:pt x="159712" y="121024"/>
                                  </a:lnTo>
                                  <a:cubicBezTo>
                                    <a:pt x="141782" y="134471"/>
                                    <a:pt x="125382" y="150246"/>
                                    <a:pt x="105923" y="161365"/>
                                  </a:cubicBezTo>
                                  <a:cubicBezTo>
                                    <a:pt x="93616" y="168397"/>
                                    <a:pt x="78260" y="168473"/>
                                    <a:pt x="65582" y="174812"/>
                                  </a:cubicBezTo>
                                  <a:cubicBezTo>
                                    <a:pt x="51127" y="182040"/>
                                    <a:pt x="38688" y="192741"/>
                                    <a:pt x="25241" y="201706"/>
                                  </a:cubicBezTo>
                                  <a:cubicBezTo>
                                    <a:pt x="43170" y="206188"/>
                                    <a:pt x="61259" y="210076"/>
                                    <a:pt x="79029" y="215153"/>
                                  </a:cubicBezTo>
                                  <a:cubicBezTo>
                                    <a:pt x="92658" y="219047"/>
                                    <a:pt x="113031" y="215922"/>
                                    <a:pt x="119370" y="228600"/>
                                  </a:cubicBezTo>
                                  <a:cubicBezTo>
                                    <a:pt x="125709" y="241278"/>
                                    <a:pt x="117457" y="260702"/>
                                    <a:pt x="105923" y="268941"/>
                                  </a:cubicBezTo>
                                  <a:cubicBezTo>
                                    <a:pt x="82855" y="285418"/>
                                    <a:pt x="25241" y="295835"/>
                                    <a:pt x="25241" y="295835"/>
                                  </a:cubicBezTo>
                                  <a:cubicBezTo>
                                    <a:pt x="20759" y="309282"/>
                                    <a:pt x="0" y="328314"/>
                                    <a:pt x="11794" y="336177"/>
                                  </a:cubicBezTo>
                                  <a:cubicBezTo>
                                    <a:pt x="38166" y="353758"/>
                                    <a:pt x="74844" y="343408"/>
                                    <a:pt x="105923" y="349624"/>
                                  </a:cubicBezTo>
                                  <a:cubicBezTo>
                                    <a:pt x="119822" y="352404"/>
                                    <a:pt x="132514" y="359633"/>
                                    <a:pt x="146265" y="363071"/>
                                  </a:cubicBezTo>
                                  <a:lnTo>
                                    <a:pt x="253841" y="389965"/>
                                  </a:lnTo>
                                  <a:cubicBezTo>
                                    <a:pt x="240394" y="398930"/>
                                    <a:pt x="229347" y="413690"/>
                                    <a:pt x="213500" y="416859"/>
                                  </a:cubicBezTo>
                                  <a:cubicBezTo>
                                    <a:pt x="160573" y="427444"/>
                                    <a:pt x="105636" y="423173"/>
                                    <a:pt x="52135" y="430306"/>
                                  </a:cubicBezTo>
                                  <a:cubicBezTo>
                                    <a:pt x="38085" y="432179"/>
                                    <a:pt x="25241" y="439271"/>
                                    <a:pt x="11794" y="443753"/>
                                  </a:cubicBezTo>
                                  <a:cubicBezTo>
                                    <a:pt x="76281" y="465249"/>
                                    <a:pt x="196237" y="465143"/>
                                    <a:pt x="92476" y="524435"/>
                                  </a:cubicBezTo>
                                  <a:cubicBezTo>
                                    <a:pt x="76430" y="533604"/>
                                    <a:pt x="56617" y="533400"/>
                                    <a:pt x="38688" y="537882"/>
                                  </a:cubicBezTo>
                                  <a:cubicBezTo>
                                    <a:pt x="47653" y="546847"/>
                                    <a:pt x="55682" y="556857"/>
                                    <a:pt x="65582" y="564777"/>
                                  </a:cubicBezTo>
                                  <a:cubicBezTo>
                                    <a:pt x="78202" y="574873"/>
                                    <a:pt x="105923" y="575510"/>
                                    <a:pt x="105923" y="591671"/>
                                  </a:cubicBezTo>
                                  <a:cubicBezTo>
                                    <a:pt x="105923" y="609049"/>
                                    <a:pt x="35189" y="628696"/>
                                    <a:pt x="25241" y="632012"/>
                                  </a:cubicBezTo>
                                  <a:cubicBezTo>
                                    <a:pt x="34206" y="645459"/>
                                    <a:pt x="39515" y="662257"/>
                                    <a:pt x="52135" y="672353"/>
                                  </a:cubicBezTo>
                                  <a:cubicBezTo>
                                    <a:pt x="63203" y="681208"/>
                                    <a:pt x="99769" y="673646"/>
                                    <a:pt x="92476" y="685800"/>
                                  </a:cubicBezTo>
                                  <a:cubicBezTo>
                                    <a:pt x="75846" y="713516"/>
                                    <a:pt x="11794" y="739588"/>
                                    <a:pt x="11794" y="739588"/>
                                  </a:cubicBezTo>
                                  <a:cubicBezTo>
                                    <a:pt x="73397" y="760122"/>
                                    <a:pt x="37961" y="753035"/>
                                    <a:pt x="119370" y="753035"/>
                                  </a:cubicBezTo>
                                </a:path>
                              </a:pathLst>
                            </a:custGeom>
                            <a:noFill/>
                            <a:ln w="38100" algn="ctr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grpSp>
                        <p:nvGrpSpPr>
                          <p:cNvPr id="90" name="Group 6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118053" y="1981200"/>
                            <a:ext cx="625146" cy="2141186"/>
                            <a:chOff x="1629389" y="1524000"/>
                            <a:chExt cx="809014" cy="2436522"/>
                          </a:xfrm>
                        </p:grpSpPr>
                        <p:cxnSp>
                          <p:nvCxnSpPr>
                            <p:cNvPr id="101" name="Straight Connector 68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16200000" flipH="1">
                              <a:off x="1267772" y="2085779"/>
                              <a:ext cx="1122060" cy="0"/>
                            </a:xfrm>
                            <a:prstGeom prst="line">
                              <a:avLst/>
                            </a:prstGeom>
                            <a:noFill/>
                            <a:ln w="38100" algn="ctr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sp>
                          <p:nvSpPr>
                            <p:cNvPr id="102" name="Freeform 6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29389" y="2646810"/>
                              <a:ext cx="809014" cy="532500"/>
                            </a:xfrm>
                            <a:custGeom>
                              <a:avLst/>
                              <a:gdLst>
                                <a:gd name="T0" fmla="*/ 158633 w 865093"/>
                                <a:gd name="T1" fmla="*/ 0 h 578223"/>
                                <a:gd name="T2" fmla="*/ 1311 w 865093"/>
                                <a:gd name="T3" fmla="*/ 34785 h 578223"/>
                                <a:gd name="T4" fmla="*/ 150768 w 865093"/>
                                <a:gd name="T5" fmla="*/ 83483 h 578223"/>
                                <a:gd name="T6" fmla="*/ 504742 w 865093"/>
                                <a:gd name="T7" fmla="*/ 139139 h 578223"/>
                                <a:gd name="T8" fmla="*/ 158633 w 865093"/>
                                <a:gd name="T9" fmla="*/ 215666 h 578223"/>
                                <a:gd name="T10" fmla="*/ 32775 w 865093"/>
                                <a:gd name="T11" fmla="*/ 236538 h 578223"/>
                                <a:gd name="T12" fmla="*/ 158633 w 865093"/>
                                <a:gd name="T13" fmla="*/ 299150 h 578223"/>
                                <a:gd name="T14" fmla="*/ 158633 w 865093"/>
                                <a:gd name="T15" fmla="*/ 299150 h 578223"/>
                                <a:gd name="T16" fmla="*/ 0 60000 65536"/>
                                <a:gd name="T17" fmla="*/ 0 60000 65536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w 865093"/>
                                <a:gd name="T25" fmla="*/ 0 h 578223"/>
                                <a:gd name="T26" fmla="*/ 865093 w 865093"/>
                                <a:gd name="T27" fmla="*/ 578223 h 578223"/>
                              </a:gdLst>
                              <a:ahLst/>
                              <a:cxnLst>
                                <a:cxn ang="T16">
                                  <a:pos x="T0" y="T1"/>
                                </a:cxn>
                                <a:cxn ang="T17">
                                  <a:pos x="T2" y="T3"/>
                                </a:cxn>
                                <a:cxn ang="T18">
                                  <a:pos x="T4" y="T5"/>
                                </a:cxn>
                                <a:cxn ang="T19">
                                  <a:pos x="T6" y="T7"/>
                                </a:cxn>
                                <a:cxn ang="T20">
                                  <a:pos x="T8" y="T9"/>
                                </a:cxn>
                                <a:cxn ang="T21">
                                  <a:pos x="T10" y="T11"/>
                                </a:cxn>
                                <a:cxn ang="T22">
                                  <a:pos x="T12" y="T13"/>
                                </a:cxn>
                                <a:cxn ang="T23">
                                  <a:pos x="T14" y="T15"/>
                                </a:cxn>
                              </a:cxnLst>
                              <a:rect l="T24" t="T25" r="T26" b="T27"/>
                              <a:pathLst>
                                <a:path w="865093" h="578223">
                                  <a:moveTo>
                                    <a:pt x="271182" y="0"/>
                                  </a:moveTo>
                                  <a:cubicBezTo>
                                    <a:pt x="137832" y="20170"/>
                                    <a:pt x="4482" y="40341"/>
                                    <a:pt x="2241" y="67235"/>
                                  </a:cubicBezTo>
                                  <a:cubicBezTo>
                                    <a:pt x="0" y="94129"/>
                                    <a:pt x="114300" y="127746"/>
                                    <a:pt x="257735" y="161364"/>
                                  </a:cubicBezTo>
                                  <a:cubicBezTo>
                                    <a:pt x="401170" y="194982"/>
                                    <a:pt x="860611" y="226359"/>
                                    <a:pt x="862852" y="268941"/>
                                  </a:cubicBezTo>
                                  <a:cubicBezTo>
                                    <a:pt x="865093" y="311523"/>
                                    <a:pt x="405652" y="385482"/>
                                    <a:pt x="271182" y="416858"/>
                                  </a:cubicBezTo>
                                  <a:cubicBezTo>
                                    <a:pt x="136712" y="448234"/>
                                    <a:pt x="56029" y="430306"/>
                                    <a:pt x="56029" y="457200"/>
                                  </a:cubicBezTo>
                                  <a:cubicBezTo>
                                    <a:pt x="56029" y="484094"/>
                                    <a:pt x="271182" y="578223"/>
                                    <a:pt x="271182" y="578223"/>
                                  </a:cubicBezTo>
                                </a:path>
                              </a:pathLst>
                            </a:custGeom>
                            <a:noFill/>
                            <a:ln w="38100" algn="ctr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103" name="Straight Connector 72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1676400" y="1524000"/>
                              <a:ext cx="316166" cy="1497"/>
                            </a:xfrm>
                            <a:prstGeom prst="line">
                              <a:avLst/>
                            </a:prstGeom>
                            <a:noFill/>
                            <a:ln w="38100" algn="ctr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sp>
                          <p:nvSpPr>
                            <p:cNvPr id="104" name="Freeform 7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803562" y="3200399"/>
                              <a:ext cx="126923" cy="760123"/>
                            </a:xfrm>
                            <a:custGeom>
                              <a:avLst/>
                              <a:gdLst>
                                <a:gd name="T0" fmla="*/ 79029 w 253841"/>
                                <a:gd name="T1" fmla="*/ 0 h 760122"/>
                                <a:gd name="T2" fmla="*/ 159712 w 253841"/>
                                <a:gd name="T3" fmla="*/ 26894 h 760122"/>
                                <a:gd name="T4" fmla="*/ 200053 w 253841"/>
                                <a:gd name="T5" fmla="*/ 40341 h 760122"/>
                                <a:gd name="T6" fmla="*/ 132817 w 253841"/>
                                <a:gd name="T7" fmla="*/ 53788 h 760122"/>
                                <a:gd name="T8" fmla="*/ 92476 w 253841"/>
                                <a:gd name="T9" fmla="*/ 67235 h 760122"/>
                                <a:gd name="T10" fmla="*/ 11794 w 253841"/>
                                <a:gd name="T11" fmla="*/ 80682 h 760122"/>
                                <a:gd name="T12" fmla="*/ 52135 w 253841"/>
                                <a:gd name="T13" fmla="*/ 94129 h 760122"/>
                                <a:gd name="T14" fmla="*/ 159712 w 253841"/>
                                <a:gd name="T15" fmla="*/ 121024 h 760122"/>
                                <a:gd name="T16" fmla="*/ 105923 w 253841"/>
                                <a:gd name="T17" fmla="*/ 161365 h 760122"/>
                                <a:gd name="T18" fmla="*/ 65582 w 253841"/>
                                <a:gd name="T19" fmla="*/ 174812 h 760122"/>
                                <a:gd name="T20" fmla="*/ 25241 w 253841"/>
                                <a:gd name="T21" fmla="*/ 201706 h 760122"/>
                                <a:gd name="T22" fmla="*/ 79029 w 253841"/>
                                <a:gd name="T23" fmla="*/ 215153 h 760122"/>
                                <a:gd name="T24" fmla="*/ 119370 w 253841"/>
                                <a:gd name="T25" fmla="*/ 228600 h 760122"/>
                                <a:gd name="T26" fmla="*/ 105923 w 253841"/>
                                <a:gd name="T27" fmla="*/ 268941 h 760122"/>
                                <a:gd name="T28" fmla="*/ 25241 w 253841"/>
                                <a:gd name="T29" fmla="*/ 295835 h 760122"/>
                                <a:gd name="T30" fmla="*/ 11794 w 253841"/>
                                <a:gd name="T31" fmla="*/ 336177 h 760122"/>
                                <a:gd name="T32" fmla="*/ 105923 w 253841"/>
                                <a:gd name="T33" fmla="*/ 349624 h 760122"/>
                                <a:gd name="T34" fmla="*/ 146265 w 253841"/>
                                <a:gd name="T35" fmla="*/ 363071 h 760122"/>
                                <a:gd name="T36" fmla="*/ 253841 w 253841"/>
                                <a:gd name="T37" fmla="*/ 389965 h 760122"/>
                                <a:gd name="T38" fmla="*/ 213500 w 253841"/>
                                <a:gd name="T39" fmla="*/ 416859 h 760122"/>
                                <a:gd name="T40" fmla="*/ 52135 w 253841"/>
                                <a:gd name="T41" fmla="*/ 430306 h 760122"/>
                                <a:gd name="T42" fmla="*/ 11794 w 253841"/>
                                <a:gd name="T43" fmla="*/ 443753 h 760122"/>
                                <a:gd name="T44" fmla="*/ 92476 w 253841"/>
                                <a:gd name="T45" fmla="*/ 524435 h 760122"/>
                                <a:gd name="T46" fmla="*/ 38688 w 253841"/>
                                <a:gd name="T47" fmla="*/ 537882 h 760122"/>
                                <a:gd name="T48" fmla="*/ 65582 w 253841"/>
                                <a:gd name="T49" fmla="*/ 564777 h 760122"/>
                                <a:gd name="T50" fmla="*/ 105923 w 253841"/>
                                <a:gd name="T51" fmla="*/ 591671 h 760122"/>
                                <a:gd name="T52" fmla="*/ 25241 w 253841"/>
                                <a:gd name="T53" fmla="*/ 632012 h 760122"/>
                                <a:gd name="T54" fmla="*/ 52135 w 253841"/>
                                <a:gd name="T55" fmla="*/ 672353 h 760122"/>
                                <a:gd name="T56" fmla="*/ 92476 w 253841"/>
                                <a:gd name="T57" fmla="*/ 685800 h 760122"/>
                                <a:gd name="T58" fmla="*/ 11794 w 253841"/>
                                <a:gd name="T59" fmla="*/ 739588 h 760122"/>
                                <a:gd name="T60" fmla="*/ 119370 w 253841"/>
                                <a:gd name="T61" fmla="*/ 753035 h 760122"/>
                                <a:gd name="T62" fmla="*/ 0 60000 65536"/>
                                <a:gd name="T63" fmla="*/ 0 60000 65536"/>
                                <a:gd name="T64" fmla="*/ 0 60000 65536"/>
                                <a:gd name="T65" fmla="*/ 0 60000 65536"/>
                                <a:gd name="T66" fmla="*/ 0 60000 65536"/>
                                <a:gd name="T67" fmla="*/ 0 60000 65536"/>
                                <a:gd name="T68" fmla="*/ 0 60000 65536"/>
                                <a:gd name="T69" fmla="*/ 0 60000 65536"/>
                                <a:gd name="T70" fmla="*/ 0 60000 65536"/>
                                <a:gd name="T71" fmla="*/ 0 60000 65536"/>
                                <a:gd name="T72" fmla="*/ 0 60000 65536"/>
                                <a:gd name="T73" fmla="*/ 0 60000 65536"/>
                                <a:gd name="T74" fmla="*/ 0 60000 65536"/>
                                <a:gd name="T75" fmla="*/ 0 60000 65536"/>
                                <a:gd name="T76" fmla="*/ 0 60000 65536"/>
                                <a:gd name="T77" fmla="*/ 0 60000 65536"/>
                                <a:gd name="T78" fmla="*/ 0 60000 65536"/>
                                <a:gd name="T79" fmla="*/ 0 60000 65536"/>
                                <a:gd name="T80" fmla="*/ 0 60000 65536"/>
                                <a:gd name="T81" fmla="*/ 0 60000 65536"/>
                                <a:gd name="T82" fmla="*/ 0 60000 65536"/>
                                <a:gd name="T83" fmla="*/ 0 60000 65536"/>
                                <a:gd name="T84" fmla="*/ 0 60000 65536"/>
                                <a:gd name="T85" fmla="*/ 0 60000 65536"/>
                                <a:gd name="T86" fmla="*/ 0 60000 65536"/>
                                <a:gd name="T87" fmla="*/ 0 60000 65536"/>
                                <a:gd name="T88" fmla="*/ 0 60000 65536"/>
                                <a:gd name="T89" fmla="*/ 0 60000 65536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w 253841"/>
                                <a:gd name="T94" fmla="*/ 0 h 760122"/>
                                <a:gd name="T95" fmla="*/ 253841 w 253841"/>
                                <a:gd name="T96" fmla="*/ 760122 h 760122"/>
                              </a:gdLst>
                              <a:ahLst/>
                              <a:cxnLst>
                                <a:cxn ang="T62">
                                  <a:pos x="T0" y="T1"/>
                                </a:cxn>
                                <a:cxn ang="T63">
                                  <a:pos x="T2" y="T3"/>
                                </a:cxn>
                                <a:cxn ang="T64">
                                  <a:pos x="T4" y="T5"/>
                                </a:cxn>
                                <a:cxn ang="T65">
                                  <a:pos x="T6" y="T7"/>
                                </a:cxn>
                                <a:cxn ang="T66">
                                  <a:pos x="T8" y="T9"/>
                                </a:cxn>
                                <a:cxn ang="T67">
                                  <a:pos x="T10" y="T11"/>
                                </a:cxn>
                                <a:cxn ang="T68">
                                  <a:pos x="T12" y="T13"/>
                                </a:cxn>
                                <a:cxn ang="T69">
                                  <a:pos x="T14" y="T15"/>
                                </a:cxn>
                                <a:cxn ang="T70">
                                  <a:pos x="T16" y="T17"/>
                                </a:cxn>
                                <a:cxn ang="T71">
                                  <a:pos x="T18" y="T19"/>
                                </a:cxn>
                                <a:cxn ang="T72">
                                  <a:pos x="T20" y="T21"/>
                                </a:cxn>
                                <a:cxn ang="T73">
                                  <a:pos x="T22" y="T23"/>
                                </a:cxn>
                                <a:cxn ang="T74">
                                  <a:pos x="T24" y="T25"/>
                                </a:cxn>
                                <a:cxn ang="T75">
                                  <a:pos x="T26" y="T27"/>
                                </a:cxn>
                                <a:cxn ang="T76">
                                  <a:pos x="T28" y="T29"/>
                                </a:cxn>
                                <a:cxn ang="T77">
                                  <a:pos x="T30" y="T31"/>
                                </a:cxn>
                                <a:cxn ang="T78">
                                  <a:pos x="T32" y="T33"/>
                                </a:cxn>
                                <a:cxn ang="T79">
                                  <a:pos x="T34" y="T35"/>
                                </a:cxn>
                                <a:cxn ang="T80">
                                  <a:pos x="T36" y="T37"/>
                                </a:cxn>
                                <a:cxn ang="T81">
                                  <a:pos x="T38" y="T39"/>
                                </a:cxn>
                                <a:cxn ang="T82">
                                  <a:pos x="T40" y="T41"/>
                                </a:cxn>
                                <a:cxn ang="T83">
                                  <a:pos x="T42" y="T43"/>
                                </a:cxn>
                                <a:cxn ang="T84">
                                  <a:pos x="T44" y="T45"/>
                                </a:cxn>
                                <a:cxn ang="T85">
                                  <a:pos x="T46" y="T47"/>
                                </a:cxn>
                                <a:cxn ang="T86">
                                  <a:pos x="T48" y="T49"/>
                                </a:cxn>
                                <a:cxn ang="T87">
                                  <a:pos x="T50" y="T51"/>
                                </a:cxn>
                                <a:cxn ang="T88">
                                  <a:pos x="T52" y="T53"/>
                                </a:cxn>
                                <a:cxn ang="T89">
                                  <a:pos x="T54" y="T55"/>
                                </a:cxn>
                                <a:cxn ang="T90">
                                  <a:pos x="T56" y="T57"/>
                                </a:cxn>
                                <a:cxn ang="T91">
                                  <a:pos x="T58" y="T59"/>
                                </a:cxn>
                                <a:cxn ang="T92">
                                  <a:pos x="T60" y="T61"/>
                                </a:cxn>
                              </a:cxnLst>
                              <a:rect l="T93" t="T94" r="T95" b="T96"/>
                              <a:pathLst>
                                <a:path w="253841" h="760122">
                                  <a:moveTo>
                                    <a:pt x="79029" y="0"/>
                                  </a:moveTo>
                                  <a:lnTo>
                                    <a:pt x="159712" y="26894"/>
                                  </a:lnTo>
                                  <a:lnTo>
                                    <a:pt x="200053" y="40341"/>
                                  </a:lnTo>
                                  <a:cubicBezTo>
                                    <a:pt x="177641" y="44823"/>
                                    <a:pt x="154990" y="48245"/>
                                    <a:pt x="132817" y="53788"/>
                                  </a:cubicBezTo>
                                  <a:cubicBezTo>
                                    <a:pt x="119066" y="57226"/>
                                    <a:pt x="106313" y="64160"/>
                                    <a:pt x="92476" y="67235"/>
                                  </a:cubicBezTo>
                                  <a:cubicBezTo>
                                    <a:pt x="65860" y="73150"/>
                                    <a:pt x="38688" y="76200"/>
                                    <a:pt x="11794" y="80682"/>
                                  </a:cubicBezTo>
                                  <a:cubicBezTo>
                                    <a:pt x="25241" y="85164"/>
                                    <a:pt x="38384" y="90691"/>
                                    <a:pt x="52135" y="94129"/>
                                  </a:cubicBezTo>
                                  <a:lnTo>
                                    <a:pt x="159712" y="121024"/>
                                  </a:lnTo>
                                  <a:cubicBezTo>
                                    <a:pt x="141782" y="134471"/>
                                    <a:pt x="125382" y="150246"/>
                                    <a:pt x="105923" y="161365"/>
                                  </a:cubicBezTo>
                                  <a:cubicBezTo>
                                    <a:pt x="93616" y="168397"/>
                                    <a:pt x="78260" y="168473"/>
                                    <a:pt x="65582" y="174812"/>
                                  </a:cubicBezTo>
                                  <a:cubicBezTo>
                                    <a:pt x="51127" y="182040"/>
                                    <a:pt x="38688" y="192741"/>
                                    <a:pt x="25241" y="201706"/>
                                  </a:cubicBezTo>
                                  <a:cubicBezTo>
                                    <a:pt x="43170" y="206188"/>
                                    <a:pt x="61259" y="210076"/>
                                    <a:pt x="79029" y="215153"/>
                                  </a:cubicBezTo>
                                  <a:cubicBezTo>
                                    <a:pt x="92658" y="219047"/>
                                    <a:pt x="113031" y="215922"/>
                                    <a:pt x="119370" y="228600"/>
                                  </a:cubicBezTo>
                                  <a:cubicBezTo>
                                    <a:pt x="125709" y="241278"/>
                                    <a:pt x="117457" y="260702"/>
                                    <a:pt x="105923" y="268941"/>
                                  </a:cubicBezTo>
                                  <a:cubicBezTo>
                                    <a:pt x="82855" y="285418"/>
                                    <a:pt x="25241" y="295835"/>
                                    <a:pt x="25241" y="295835"/>
                                  </a:cubicBezTo>
                                  <a:cubicBezTo>
                                    <a:pt x="20759" y="309282"/>
                                    <a:pt x="0" y="328314"/>
                                    <a:pt x="11794" y="336177"/>
                                  </a:cubicBezTo>
                                  <a:cubicBezTo>
                                    <a:pt x="38166" y="353758"/>
                                    <a:pt x="74844" y="343408"/>
                                    <a:pt x="105923" y="349624"/>
                                  </a:cubicBezTo>
                                  <a:cubicBezTo>
                                    <a:pt x="119822" y="352404"/>
                                    <a:pt x="132514" y="359633"/>
                                    <a:pt x="146265" y="363071"/>
                                  </a:cubicBezTo>
                                  <a:lnTo>
                                    <a:pt x="253841" y="389965"/>
                                  </a:lnTo>
                                  <a:cubicBezTo>
                                    <a:pt x="240394" y="398930"/>
                                    <a:pt x="229347" y="413690"/>
                                    <a:pt x="213500" y="416859"/>
                                  </a:cubicBezTo>
                                  <a:cubicBezTo>
                                    <a:pt x="160573" y="427444"/>
                                    <a:pt x="105636" y="423173"/>
                                    <a:pt x="52135" y="430306"/>
                                  </a:cubicBezTo>
                                  <a:cubicBezTo>
                                    <a:pt x="38085" y="432179"/>
                                    <a:pt x="25241" y="439271"/>
                                    <a:pt x="11794" y="443753"/>
                                  </a:cubicBezTo>
                                  <a:cubicBezTo>
                                    <a:pt x="76281" y="465249"/>
                                    <a:pt x="196237" y="465143"/>
                                    <a:pt x="92476" y="524435"/>
                                  </a:cubicBezTo>
                                  <a:cubicBezTo>
                                    <a:pt x="76430" y="533604"/>
                                    <a:pt x="56617" y="533400"/>
                                    <a:pt x="38688" y="537882"/>
                                  </a:cubicBezTo>
                                  <a:cubicBezTo>
                                    <a:pt x="47653" y="546847"/>
                                    <a:pt x="55682" y="556857"/>
                                    <a:pt x="65582" y="564777"/>
                                  </a:cubicBezTo>
                                  <a:cubicBezTo>
                                    <a:pt x="78202" y="574873"/>
                                    <a:pt x="105923" y="575510"/>
                                    <a:pt x="105923" y="591671"/>
                                  </a:cubicBezTo>
                                  <a:cubicBezTo>
                                    <a:pt x="105923" y="609049"/>
                                    <a:pt x="35189" y="628696"/>
                                    <a:pt x="25241" y="632012"/>
                                  </a:cubicBezTo>
                                  <a:cubicBezTo>
                                    <a:pt x="34206" y="645459"/>
                                    <a:pt x="39515" y="662257"/>
                                    <a:pt x="52135" y="672353"/>
                                  </a:cubicBezTo>
                                  <a:cubicBezTo>
                                    <a:pt x="63203" y="681208"/>
                                    <a:pt x="99769" y="673646"/>
                                    <a:pt x="92476" y="685800"/>
                                  </a:cubicBezTo>
                                  <a:cubicBezTo>
                                    <a:pt x="75846" y="713516"/>
                                    <a:pt x="11794" y="739588"/>
                                    <a:pt x="11794" y="739588"/>
                                  </a:cubicBezTo>
                                  <a:cubicBezTo>
                                    <a:pt x="73397" y="760122"/>
                                    <a:pt x="37961" y="753035"/>
                                    <a:pt x="119370" y="753035"/>
                                  </a:cubicBezTo>
                                </a:path>
                              </a:pathLst>
                            </a:custGeom>
                            <a:noFill/>
                            <a:ln w="38100" algn="ctr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grpSp>
                        <p:nvGrpSpPr>
                          <p:cNvPr id="91" name="Group 6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65856" y="1981200"/>
                            <a:ext cx="625145" cy="2141186"/>
                            <a:chOff x="1629388" y="1524000"/>
                            <a:chExt cx="809011" cy="2436522"/>
                          </a:xfrm>
                        </p:grpSpPr>
                        <p:cxnSp>
                          <p:nvCxnSpPr>
                            <p:cNvPr id="97" name="Straight Connector 94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16200000" flipH="1">
                              <a:off x="1267771" y="2085778"/>
                              <a:ext cx="1122060" cy="1"/>
                            </a:xfrm>
                            <a:prstGeom prst="line">
                              <a:avLst/>
                            </a:prstGeom>
                            <a:noFill/>
                            <a:ln w="38100" algn="ctr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sp>
                          <p:nvSpPr>
                            <p:cNvPr id="98" name="Freeform 9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29388" y="2646809"/>
                              <a:ext cx="809011" cy="532500"/>
                            </a:xfrm>
                            <a:custGeom>
                              <a:avLst/>
                              <a:gdLst>
                                <a:gd name="T0" fmla="*/ 158633 w 865093"/>
                                <a:gd name="T1" fmla="*/ 0 h 578223"/>
                                <a:gd name="T2" fmla="*/ 1311 w 865093"/>
                                <a:gd name="T3" fmla="*/ 34785 h 578223"/>
                                <a:gd name="T4" fmla="*/ 150768 w 865093"/>
                                <a:gd name="T5" fmla="*/ 83483 h 578223"/>
                                <a:gd name="T6" fmla="*/ 504742 w 865093"/>
                                <a:gd name="T7" fmla="*/ 139139 h 578223"/>
                                <a:gd name="T8" fmla="*/ 158633 w 865093"/>
                                <a:gd name="T9" fmla="*/ 215666 h 578223"/>
                                <a:gd name="T10" fmla="*/ 32775 w 865093"/>
                                <a:gd name="T11" fmla="*/ 236538 h 578223"/>
                                <a:gd name="T12" fmla="*/ 158633 w 865093"/>
                                <a:gd name="T13" fmla="*/ 299150 h 578223"/>
                                <a:gd name="T14" fmla="*/ 158633 w 865093"/>
                                <a:gd name="T15" fmla="*/ 299150 h 578223"/>
                                <a:gd name="T16" fmla="*/ 0 60000 65536"/>
                                <a:gd name="T17" fmla="*/ 0 60000 65536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w 865093"/>
                                <a:gd name="T25" fmla="*/ 0 h 578223"/>
                                <a:gd name="T26" fmla="*/ 865093 w 865093"/>
                                <a:gd name="T27" fmla="*/ 578223 h 578223"/>
                              </a:gdLst>
                              <a:ahLst/>
                              <a:cxnLst>
                                <a:cxn ang="T16">
                                  <a:pos x="T0" y="T1"/>
                                </a:cxn>
                                <a:cxn ang="T17">
                                  <a:pos x="T2" y="T3"/>
                                </a:cxn>
                                <a:cxn ang="T18">
                                  <a:pos x="T4" y="T5"/>
                                </a:cxn>
                                <a:cxn ang="T19">
                                  <a:pos x="T6" y="T7"/>
                                </a:cxn>
                                <a:cxn ang="T20">
                                  <a:pos x="T8" y="T9"/>
                                </a:cxn>
                                <a:cxn ang="T21">
                                  <a:pos x="T10" y="T11"/>
                                </a:cxn>
                                <a:cxn ang="T22">
                                  <a:pos x="T12" y="T13"/>
                                </a:cxn>
                                <a:cxn ang="T23">
                                  <a:pos x="T14" y="T15"/>
                                </a:cxn>
                              </a:cxnLst>
                              <a:rect l="T24" t="T25" r="T26" b="T27"/>
                              <a:pathLst>
                                <a:path w="865093" h="578223">
                                  <a:moveTo>
                                    <a:pt x="271182" y="0"/>
                                  </a:moveTo>
                                  <a:cubicBezTo>
                                    <a:pt x="137832" y="20170"/>
                                    <a:pt x="4482" y="40341"/>
                                    <a:pt x="2241" y="67235"/>
                                  </a:cubicBezTo>
                                  <a:cubicBezTo>
                                    <a:pt x="0" y="94129"/>
                                    <a:pt x="114300" y="127746"/>
                                    <a:pt x="257735" y="161364"/>
                                  </a:cubicBezTo>
                                  <a:cubicBezTo>
                                    <a:pt x="401170" y="194982"/>
                                    <a:pt x="860611" y="226359"/>
                                    <a:pt x="862852" y="268941"/>
                                  </a:cubicBezTo>
                                  <a:cubicBezTo>
                                    <a:pt x="865093" y="311523"/>
                                    <a:pt x="405652" y="385482"/>
                                    <a:pt x="271182" y="416858"/>
                                  </a:cubicBezTo>
                                  <a:cubicBezTo>
                                    <a:pt x="136712" y="448234"/>
                                    <a:pt x="56029" y="430306"/>
                                    <a:pt x="56029" y="457200"/>
                                  </a:cubicBezTo>
                                  <a:cubicBezTo>
                                    <a:pt x="56029" y="484094"/>
                                    <a:pt x="271182" y="578223"/>
                                    <a:pt x="271182" y="578223"/>
                                  </a:cubicBezTo>
                                </a:path>
                              </a:pathLst>
                            </a:custGeom>
                            <a:noFill/>
                            <a:ln w="38100" algn="ctr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99" name="Straight Connector 98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1676400" y="1524000"/>
                              <a:ext cx="316166" cy="1497"/>
                            </a:xfrm>
                            <a:prstGeom prst="line">
                              <a:avLst/>
                            </a:prstGeom>
                            <a:noFill/>
                            <a:ln w="38100" algn="ctr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sp>
                          <p:nvSpPr>
                            <p:cNvPr id="100" name="Freeform 10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803559" y="3200400"/>
                              <a:ext cx="253841" cy="760122"/>
                            </a:xfrm>
                            <a:custGeom>
                              <a:avLst/>
                              <a:gdLst>
                                <a:gd name="T0" fmla="*/ 79029 w 253841"/>
                                <a:gd name="T1" fmla="*/ 0 h 760122"/>
                                <a:gd name="T2" fmla="*/ 159712 w 253841"/>
                                <a:gd name="T3" fmla="*/ 26894 h 760122"/>
                                <a:gd name="T4" fmla="*/ 200053 w 253841"/>
                                <a:gd name="T5" fmla="*/ 40341 h 760122"/>
                                <a:gd name="T6" fmla="*/ 132817 w 253841"/>
                                <a:gd name="T7" fmla="*/ 53788 h 760122"/>
                                <a:gd name="T8" fmla="*/ 92476 w 253841"/>
                                <a:gd name="T9" fmla="*/ 67235 h 760122"/>
                                <a:gd name="T10" fmla="*/ 11794 w 253841"/>
                                <a:gd name="T11" fmla="*/ 80682 h 760122"/>
                                <a:gd name="T12" fmla="*/ 52135 w 253841"/>
                                <a:gd name="T13" fmla="*/ 94129 h 760122"/>
                                <a:gd name="T14" fmla="*/ 159712 w 253841"/>
                                <a:gd name="T15" fmla="*/ 121024 h 760122"/>
                                <a:gd name="T16" fmla="*/ 105923 w 253841"/>
                                <a:gd name="T17" fmla="*/ 161365 h 760122"/>
                                <a:gd name="T18" fmla="*/ 65582 w 253841"/>
                                <a:gd name="T19" fmla="*/ 174812 h 760122"/>
                                <a:gd name="T20" fmla="*/ 25241 w 253841"/>
                                <a:gd name="T21" fmla="*/ 201706 h 760122"/>
                                <a:gd name="T22" fmla="*/ 79029 w 253841"/>
                                <a:gd name="T23" fmla="*/ 215153 h 760122"/>
                                <a:gd name="T24" fmla="*/ 119370 w 253841"/>
                                <a:gd name="T25" fmla="*/ 228600 h 760122"/>
                                <a:gd name="T26" fmla="*/ 105923 w 253841"/>
                                <a:gd name="T27" fmla="*/ 268941 h 760122"/>
                                <a:gd name="T28" fmla="*/ 25241 w 253841"/>
                                <a:gd name="T29" fmla="*/ 295835 h 760122"/>
                                <a:gd name="T30" fmla="*/ 11794 w 253841"/>
                                <a:gd name="T31" fmla="*/ 336177 h 760122"/>
                                <a:gd name="T32" fmla="*/ 105923 w 253841"/>
                                <a:gd name="T33" fmla="*/ 349624 h 760122"/>
                                <a:gd name="T34" fmla="*/ 146265 w 253841"/>
                                <a:gd name="T35" fmla="*/ 363071 h 760122"/>
                                <a:gd name="T36" fmla="*/ 253841 w 253841"/>
                                <a:gd name="T37" fmla="*/ 389965 h 760122"/>
                                <a:gd name="T38" fmla="*/ 213500 w 253841"/>
                                <a:gd name="T39" fmla="*/ 416859 h 760122"/>
                                <a:gd name="T40" fmla="*/ 52135 w 253841"/>
                                <a:gd name="T41" fmla="*/ 430306 h 760122"/>
                                <a:gd name="T42" fmla="*/ 11794 w 253841"/>
                                <a:gd name="T43" fmla="*/ 443753 h 760122"/>
                                <a:gd name="T44" fmla="*/ 92476 w 253841"/>
                                <a:gd name="T45" fmla="*/ 524435 h 760122"/>
                                <a:gd name="T46" fmla="*/ 38688 w 253841"/>
                                <a:gd name="T47" fmla="*/ 537882 h 760122"/>
                                <a:gd name="T48" fmla="*/ 65582 w 253841"/>
                                <a:gd name="T49" fmla="*/ 564777 h 760122"/>
                                <a:gd name="T50" fmla="*/ 105923 w 253841"/>
                                <a:gd name="T51" fmla="*/ 591671 h 760122"/>
                                <a:gd name="T52" fmla="*/ 25241 w 253841"/>
                                <a:gd name="T53" fmla="*/ 632012 h 760122"/>
                                <a:gd name="T54" fmla="*/ 52135 w 253841"/>
                                <a:gd name="T55" fmla="*/ 672353 h 760122"/>
                                <a:gd name="T56" fmla="*/ 92476 w 253841"/>
                                <a:gd name="T57" fmla="*/ 685800 h 760122"/>
                                <a:gd name="T58" fmla="*/ 11794 w 253841"/>
                                <a:gd name="T59" fmla="*/ 739588 h 760122"/>
                                <a:gd name="T60" fmla="*/ 119370 w 253841"/>
                                <a:gd name="T61" fmla="*/ 753035 h 760122"/>
                                <a:gd name="T62" fmla="*/ 0 60000 65536"/>
                                <a:gd name="T63" fmla="*/ 0 60000 65536"/>
                                <a:gd name="T64" fmla="*/ 0 60000 65536"/>
                                <a:gd name="T65" fmla="*/ 0 60000 65536"/>
                                <a:gd name="T66" fmla="*/ 0 60000 65536"/>
                                <a:gd name="T67" fmla="*/ 0 60000 65536"/>
                                <a:gd name="T68" fmla="*/ 0 60000 65536"/>
                                <a:gd name="T69" fmla="*/ 0 60000 65536"/>
                                <a:gd name="T70" fmla="*/ 0 60000 65536"/>
                                <a:gd name="T71" fmla="*/ 0 60000 65536"/>
                                <a:gd name="T72" fmla="*/ 0 60000 65536"/>
                                <a:gd name="T73" fmla="*/ 0 60000 65536"/>
                                <a:gd name="T74" fmla="*/ 0 60000 65536"/>
                                <a:gd name="T75" fmla="*/ 0 60000 65536"/>
                                <a:gd name="T76" fmla="*/ 0 60000 65536"/>
                                <a:gd name="T77" fmla="*/ 0 60000 65536"/>
                                <a:gd name="T78" fmla="*/ 0 60000 65536"/>
                                <a:gd name="T79" fmla="*/ 0 60000 65536"/>
                                <a:gd name="T80" fmla="*/ 0 60000 65536"/>
                                <a:gd name="T81" fmla="*/ 0 60000 65536"/>
                                <a:gd name="T82" fmla="*/ 0 60000 65536"/>
                                <a:gd name="T83" fmla="*/ 0 60000 65536"/>
                                <a:gd name="T84" fmla="*/ 0 60000 65536"/>
                                <a:gd name="T85" fmla="*/ 0 60000 65536"/>
                                <a:gd name="T86" fmla="*/ 0 60000 65536"/>
                                <a:gd name="T87" fmla="*/ 0 60000 65536"/>
                                <a:gd name="T88" fmla="*/ 0 60000 65536"/>
                                <a:gd name="T89" fmla="*/ 0 60000 65536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w 253841"/>
                                <a:gd name="T94" fmla="*/ 0 h 760122"/>
                                <a:gd name="T95" fmla="*/ 253841 w 253841"/>
                                <a:gd name="T96" fmla="*/ 760122 h 760122"/>
                              </a:gdLst>
                              <a:ahLst/>
                              <a:cxnLst>
                                <a:cxn ang="T62">
                                  <a:pos x="T0" y="T1"/>
                                </a:cxn>
                                <a:cxn ang="T63">
                                  <a:pos x="T2" y="T3"/>
                                </a:cxn>
                                <a:cxn ang="T64">
                                  <a:pos x="T4" y="T5"/>
                                </a:cxn>
                                <a:cxn ang="T65">
                                  <a:pos x="T6" y="T7"/>
                                </a:cxn>
                                <a:cxn ang="T66">
                                  <a:pos x="T8" y="T9"/>
                                </a:cxn>
                                <a:cxn ang="T67">
                                  <a:pos x="T10" y="T11"/>
                                </a:cxn>
                                <a:cxn ang="T68">
                                  <a:pos x="T12" y="T13"/>
                                </a:cxn>
                                <a:cxn ang="T69">
                                  <a:pos x="T14" y="T15"/>
                                </a:cxn>
                                <a:cxn ang="T70">
                                  <a:pos x="T16" y="T17"/>
                                </a:cxn>
                                <a:cxn ang="T71">
                                  <a:pos x="T18" y="T19"/>
                                </a:cxn>
                                <a:cxn ang="T72">
                                  <a:pos x="T20" y="T21"/>
                                </a:cxn>
                                <a:cxn ang="T73">
                                  <a:pos x="T22" y="T23"/>
                                </a:cxn>
                                <a:cxn ang="T74">
                                  <a:pos x="T24" y="T25"/>
                                </a:cxn>
                                <a:cxn ang="T75">
                                  <a:pos x="T26" y="T27"/>
                                </a:cxn>
                                <a:cxn ang="T76">
                                  <a:pos x="T28" y="T29"/>
                                </a:cxn>
                                <a:cxn ang="T77">
                                  <a:pos x="T30" y="T31"/>
                                </a:cxn>
                                <a:cxn ang="T78">
                                  <a:pos x="T32" y="T33"/>
                                </a:cxn>
                                <a:cxn ang="T79">
                                  <a:pos x="T34" y="T35"/>
                                </a:cxn>
                                <a:cxn ang="T80">
                                  <a:pos x="T36" y="T37"/>
                                </a:cxn>
                                <a:cxn ang="T81">
                                  <a:pos x="T38" y="T39"/>
                                </a:cxn>
                                <a:cxn ang="T82">
                                  <a:pos x="T40" y="T41"/>
                                </a:cxn>
                                <a:cxn ang="T83">
                                  <a:pos x="T42" y="T43"/>
                                </a:cxn>
                                <a:cxn ang="T84">
                                  <a:pos x="T44" y="T45"/>
                                </a:cxn>
                                <a:cxn ang="T85">
                                  <a:pos x="T46" y="T47"/>
                                </a:cxn>
                                <a:cxn ang="T86">
                                  <a:pos x="T48" y="T49"/>
                                </a:cxn>
                                <a:cxn ang="T87">
                                  <a:pos x="T50" y="T51"/>
                                </a:cxn>
                                <a:cxn ang="T88">
                                  <a:pos x="T52" y="T53"/>
                                </a:cxn>
                                <a:cxn ang="T89">
                                  <a:pos x="T54" y="T55"/>
                                </a:cxn>
                                <a:cxn ang="T90">
                                  <a:pos x="T56" y="T57"/>
                                </a:cxn>
                                <a:cxn ang="T91">
                                  <a:pos x="T58" y="T59"/>
                                </a:cxn>
                                <a:cxn ang="T92">
                                  <a:pos x="T60" y="T61"/>
                                </a:cxn>
                              </a:cxnLst>
                              <a:rect l="T93" t="T94" r="T95" b="T96"/>
                              <a:pathLst>
                                <a:path w="253841" h="760122">
                                  <a:moveTo>
                                    <a:pt x="79029" y="0"/>
                                  </a:moveTo>
                                  <a:lnTo>
                                    <a:pt x="159712" y="26894"/>
                                  </a:lnTo>
                                  <a:lnTo>
                                    <a:pt x="200053" y="40341"/>
                                  </a:lnTo>
                                  <a:cubicBezTo>
                                    <a:pt x="177641" y="44823"/>
                                    <a:pt x="154990" y="48245"/>
                                    <a:pt x="132817" y="53788"/>
                                  </a:cubicBezTo>
                                  <a:cubicBezTo>
                                    <a:pt x="119066" y="57226"/>
                                    <a:pt x="106313" y="64160"/>
                                    <a:pt x="92476" y="67235"/>
                                  </a:cubicBezTo>
                                  <a:cubicBezTo>
                                    <a:pt x="65860" y="73150"/>
                                    <a:pt x="38688" y="76200"/>
                                    <a:pt x="11794" y="80682"/>
                                  </a:cubicBezTo>
                                  <a:cubicBezTo>
                                    <a:pt x="25241" y="85164"/>
                                    <a:pt x="38384" y="90691"/>
                                    <a:pt x="52135" y="94129"/>
                                  </a:cubicBezTo>
                                  <a:lnTo>
                                    <a:pt x="159712" y="121024"/>
                                  </a:lnTo>
                                  <a:cubicBezTo>
                                    <a:pt x="141782" y="134471"/>
                                    <a:pt x="125382" y="150246"/>
                                    <a:pt x="105923" y="161365"/>
                                  </a:cubicBezTo>
                                  <a:cubicBezTo>
                                    <a:pt x="93616" y="168397"/>
                                    <a:pt x="78260" y="168473"/>
                                    <a:pt x="65582" y="174812"/>
                                  </a:cubicBezTo>
                                  <a:cubicBezTo>
                                    <a:pt x="51127" y="182040"/>
                                    <a:pt x="38688" y="192741"/>
                                    <a:pt x="25241" y="201706"/>
                                  </a:cubicBezTo>
                                  <a:cubicBezTo>
                                    <a:pt x="43170" y="206188"/>
                                    <a:pt x="61259" y="210076"/>
                                    <a:pt x="79029" y="215153"/>
                                  </a:cubicBezTo>
                                  <a:cubicBezTo>
                                    <a:pt x="92658" y="219047"/>
                                    <a:pt x="113031" y="215922"/>
                                    <a:pt x="119370" y="228600"/>
                                  </a:cubicBezTo>
                                  <a:cubicBezTo>
                                    <a:pt x="125709" y="241278"/>
                                    <a:pt x="117457" y="260702"/>
                                    <a:pt x="105923" y="268941"/>
                                  </a:cubicBezTo>
                                  <a:cubicBezTo>
                                    <a:pt x="82855" y="285418"/>
                                    <a:pt x="25241" y="295835"/>
                                    <a:pt x="25241" y="295835"/>
                                  </a:cubicBezTo>
                                  <a:cubicBezTo>
                                    <a:pt x="20759" y="309282"/>
                                    <a:pt x="0" y="328314"/>
                                    <a:pt x="11794" y="336177"/>
                                  </a:cubicBezTo>
                                  <a:cubicBezTo>
                                    <a:pt x="38166" y="353758"/>
                                    <a:pt x="74844" y="343408"/>
                                    <a:pt x="105923" y="349624"/>
                                  </a:cubicBezTo>
                                  <a:cubicBezTo>
                                    <a:pt x="119822" y="352404"/>
                                    <a:pt x="132514" y="359633"/>
                                    <a:pt x="146265" y="363071"/>
                                  </a:cubicBezTo>
                                  <a:lnTo>
                                    <a:pt x="253841" y="389965"/>
                                  </a:lnTo>
                                  <a:cubicBezTo>
                                    <a:pt x="240394" y="398930"/>
                                    <a:pt x="229347" y="413690"/>
                                    <a:pt x="213500" y="416859"/>
                                  </a:cubicBezTo>
                                  <a:cubicBezTo>
                                    <a:pt x="160573" y="427444"/>
                                    <a:pt x="105636" y="423173"/>
                                    <a:pt x="52135" y="430306"/>
                                  </a:cubicBezTo>
                                  <a:cubicBezTo>
                                    <a:pt x="38085" y="432179"/>
                                    <a:pt x="25241" y="439271"/>
                                    <a:pt x="11794" y="443753"/>
                                  </a:cubicBezTo>
                                  <a:cubicBezTo>
                                    <a:pt x="76281" y="465249"/>
                                    <a:pt x="196237" y="465143"/>
                                    <a:pt x="92476" y="524435"/>
                                  </a:cubicBezTo>
                                  <a:cubicBezTo>
                                    <a:pt x="76430" y="533604"/>
                                    <a:pt x="56617" y="533400"/>
                                    <a:pt x="38688" y="537882"/>
                                  </a:cubicBezTo>
                                  <a:cubicBezTo>
                                    <a:pt x="47653" y="546847"/>
                                    <a:pt x="55682" y="556857"/>
                                    <a:pt x="65582" y="564777"/>
                                  </a:cubicBezTo>
                                  <a:cubicBezTo>
                                    <a:pt x="78202" y="574873"/>
                                    <a:pt x="105923" y="575510"/>
                                    <a:pt x="105923" y="591671"/>
                                  </a:cubicBezTo>
                                  <a:cubicBezTo>
                                    <a:pt x="105923" y="609049"/>
                                    <a:pt x="35189" y="628696"/>
                                    <a:pt x="25241" y="632012"/>
                                  </a:cubicBezTo>
                                  <a:cubicBezTo>
                                    <a:pt x="34206" y="645459"/>
                                    <a:pt x="39515" y="662257"/>
                                    <a:pt x="52135" y="672353"/>
                                  </a:cubicBezTo>
                                  <a:cubicBezTo>
                                    <a:pt x="63203" y="681208"/>
                                    <a:pt x="99769" y="673646"/>
                                    <a:pt x="92476" y="685800"/>
                                  </a:cubicBezTo>
                                  <a:cubicBezTo>
                                    <a:pt x="75846" y="713516"/>
                                    <a:pt x="11794" y="739588"/>
                                    <a:pt x="11794" y="739588"/>
                                  </a:cubicBezTo>
                                  <a:cubicBezTo>
                                    <a:pt x="73397" y="760122"/>
                                    <a:pt x="37961" y="753035"/>
                                    <a:pt x="119370" y="753035"/>
                                  </a:cubicBezTo>
                                </a:path>
                              </a:pathLst>
                            </a:custGeom>
                            <a:noFill/>
                            <a:ln w="38100" algn="ctr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grpSp>
                        <p:nvGrpSpPr>
                          <p:cNvPr id="92" name="Group 6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045405" y="1981200"/>
                            <a:ext cx="625145" cy="2178103"/>
                            <a:chOff x="1629388" y="1524000"/>
                            <a:chExt cx="809011" cy="2436522"/>
                          </a:xfrm>
                        </p:grpSpPr>
                        <p:cxnSp>
                          <p:nvCxnSpPr>
                            <p:cNvPr id="93" name="Straight Connector 111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16200000" flipH="1">
                              <a:off x="1267771" y="2085778"/>
                              <a:ext cx="1122060" cy="1"/>
                            </a:xfrm>
                            <a:prstGeom prst="line">
                              <a:avLst/>
                            </a:prstGeom>
                            <a:noFill/>
                            <a:ln w="38100" algn="ctr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sp>
                          <p:nvSpPr>
                            <p:cNvPr id="94" name="Freeform 11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29388" y="2646809"/>
                              <a:ext cx="809011" cy="532500"/>
                            </a:xfrm>
                            <a:custGeom>
                              <a:avLst/>
                              <a:gdLst>
                                <a:gd name="T0" fmla="*/ 158633 w 865093"/>
                                <a:gd name="T1" fmla="*/ 0 h 578223"/>
                                <a:gd name="T2" fmla="*/ 1311 w 865093"/>
                                <a:gd name="T3" fmla="*/ 34785 h 578223"/>
                                <a:gd name="T4" fmla="*/ 150768 w 865093"/>
                                <a:gd name="T5" fmla="*/ 83483 h 578223"/>
                                <a:gd name="T6" fmla="*/ 504742 w 865093"/>
                                <a:gd name="T7" fmla="*/ 139139 h 578223"/>
                                <a:gd name="T8" fmla="*/ 158633 w 865093"/>
                                <a:gd name="T9" fmla="*/ 215666 h 578223"/>
                                <a:gd name="T10" fmla="*/ 32775 w 865093"/>
                                <a:gd name="T11" fmla="*/ 236538 h 578223"/>
                                <a:gd name="T12" fmla="*/ 158633 w 865093"/>
                                <a:gd name="T13" fmla="*/ 299150 h 578223"/>
                                <a:gd name="T14" fmla="*/ 158633 w 865093"/>
                                <a:gd name="T15" fmla="*/ 299150 h 578223"/>
                                <a:gd name="T16" fmla="*/ 0 60000 65536"/>
                                <a:gd name="T17" fmla="*/ 0 60000 65536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w 865093"/>
                                <a:gd name="T25" fmla="*/ 0 h 578223"/>
                                <a:gd name="T26" fmla="*/ 865093 w 865093"/>
                                <a:gd name="T27" fmla="*/ 578223 h 578223"/>
                              </a:gdLst>
                              <a:ahLst/>
                              <a:cxnLst>
                                <a:cxn ang="T16">
                                  <a:pos x="T0" y="T1"/>
                                </a:cxn>
                                <a:cxn ang="T17">
                                  <a:pos x="T2" y="T3"/>
                                </a:cxn>
                                <a:cxn ang="T18">
                                  <a:pos x="T4" y="T5"/>
                                </a:cxn>
                                <a:cxn ang="T19">
                                  <a:pos x="T6" y="T7"/>
                                </a:cxn>
                                <a:cxn ang="T20">
                                  <a:pos x="T8" y="T9"/>
                                </a:cxn>
                                <a:cxn ang="T21">
                                  <a:pos x="T10" y="T11"/>
                                </a:cxn>
                                <a:cxn ang="T22">
                                  <a:pos x="T12" y="T13"/>
                                </a:cxn>
                                <a:cxn ang="T23">
                                  <a:pos x="T14" y="T15"/>
                                </a:cxn>
                              </a:cxnLst>
                              <a:rect l="T24" t="T25" r="T26" b="T27"/>
                              <a:pathLst>
                                <a:path w="865093" h="578223">
                                  <a:moveTo>
                                    <a:pt x="271182" y="0"/>
                                  </a:moveTo>
                                  <a:cubicBezTo>
                                    <a:pt x="137832" y="20170"/>
                                    <a:pt x="4482" y="40341"/>
                                    <a:pt x="2241" y="67235"/>
                                  </a:cubicBezTo>
                                  <a:cubicBezTo>
                                    <a:pt x="0" y="94129"/>
                                    <a:pt x="114300" y="127746"/>
                                    <a:pt x="257735" y="161364"/>
                                  </a:cubicBezTo>
                                  <a:cubicBezTo>
                                    <a:pt x="401170" y="194982"/>
                                    <a:pt x="860611" y="226359"/>
                                    <a:pt x="862852" y="268941"/>
                                  </a:cubicBezTo>
                                  <a:cubicBezTo>
                                    <a:pt x="865093" y="311523"/>
                                    <a:pt x="405652" y="385482"/>
                                    <a:pt x="271182" y="416858"/>
                                  </a:cubicBezTo>
                                  <a:cubicBezTo>
                                    <a:pt x="136712" y="448234"/>
                                    <a:pt x="56029" y="430306"/>
                                    <a:pt x="56029" y="457200"/>
                                  </a:cubicBezTo>
                                  <a:cubicBezTo>
                                    <a:pt x="56029" y="484094"/>
                                    <a:pt x="271182" y="578223"/>
                                    <a:pt x="271182" y="578223"/>
                                  </a:cubicBezTo>
                                </a:path>
                              </a:pathLst>
                            </a:custGeom>
                            <a:noFill/>
                            <a:ln w="38100" algn="ctr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95" name="Straight Connector 115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1676400" y="1524000"/>
                              <a:ext cx="316166" cy="1497"/>
                            </a:xfrm>
                            <a:prstGeom prst="line">
                              <a:avLst/>
                            </a:prstGeom>
                            <a:noFill/>
                            <a:ln w="38100" algn="ctr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sp>
                          <p:nvSpPr>
                            <p:cNvPr id="96" name="Freeform 11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803559" y="3200400"/>
                              <a:ext cx="253841" cy="760122"/>
                            </a:xfrm>
                            <a:custGeom>
                              <a:avLst/>
                              <a:gdLst>
                                <a:gd name="T0" fmla="*/ 79029 w 253841"/>
                                <a:gd name="T1" fmla="*/ 0 h 760122"/>
                                <a:gd name="T2" fmla="*/ 159712 w 253841"/>
                                <a:gd name="T3" fmla="*/ 26894 h 760122"/>
                                <a:gd name="T4" fmla="*/ 200053 w 253841"/>
                                <a:gd name="T5" fmla="*/ 40341 h 760122"/>
                                <a:gd name="T6" fmla="*/ 132817 w 253841"/>
                                <a:gd name="T7" fmla="*/ 53788 h 760122"/>
                                <a:gd name="T8" fmla="*/ 92476 w 253841"/>
                                <a:gd name="T9" fmla="*/ 67235 h 760122"/>
                                <a:gd name="T10" fmla="*/ 11794 w 253841"/>
                                <a:gd name="T11" fmla="*/ 80682 h 760122"/>
                                <a:gd name="T12" fmla="*/ 52135 w 253841"/>
                                <a:gd name="T13" fmla="*/ 94129 h 760122"/>
                                <a:gd name="T14" fmla="*/ 159712 w 253841"/>
                                <a:gd name="T15" fmla="*/ 121024 h 760122"/>
                                <a:gd name="T16" fmla="*/ 105923 w 253841"/>
                                <a:gd name="T17" fmla="*/ 161365 h 760122"/>
                                <a:gd name="T18" fmla="*/ 65582 w 253841"/>
                                <a:gd name="T19" fmla="*/ 174812 h 760122"/>
                                <a:gd name="T20" fmla="*/ 25241 w 253841"/>
                                <a:gd name="T21" fmla="*/ 201706 h 760122"/>
                                <a:gd name="T22" fmla="*/ 79029 w 253841"/>
                                <a:gd name="T23" fmla="*/ 215153 h 760122"/>
                                <a:gd name="T24" fmla="*/ 119370 w 253841"/>
                                <a:gd name="T25" fmla="*/ 228600 h 760122"/>
                                <a:gd name="T26" fmla="*/ 105923 w 253841"/>
                                <a:gd name="T27" fmla="*/ 268941 h 760122"/>
                                <a:gd name="T28" fmla="*/ 25241 w 253841"/>
                                <a:gd name="T29" fmla="*/ 295835 h 760122"/>
                                <a:gd name="T30" fmla="*/ 11794 w 253841"/>
                                <a:gd name="T31" fmla="*/ 336177 h 760122"/>
                                <a:gd name="T32" fmla="*/ 105923 w 253841"/>
                                <a:gd name="T33" fmla="*/ 349624 h 760122"/>
                                <a:gd name="T34" fmla="*/ 146265 w 253841"/>
                                <a:gd name="T35" fmla="*/ 363071 h 760122"/>
                                <a:gd name="T36" fmla="*/ 253841 w 253841"/>
                                <a:gd name="T37" fmla="*/ 389965 h 760122"/>
                                <a:gd name="T38" fmla="*/ 213500 w 253841"/>
                                <a:gd name="T39" fmla="*/ 416859 h 760122"/>
                                <a:gd name="T40" fmla="*/ 52135 w 253841"/>
                                <a:gd name="T41" fmla="*/ 430306 h 760122"/>
                                <a:gd name="T42" fmla="*/ 11794 w 253841"/>
                                <a:gd name="T43" fmla="*/ 443753 h 760122"/>
                                <a:gd name="T44" fmla="*/ 92476 w 253841"/>
                                <a:gd name="T45" fmla="*/ 524435 h 760122"/>
                                <a:gd name="T46" fmla="*/ 38688 w 253841"/>
                                <a:gd name="T47" fmla="*/ 537882 h 760122"/>
                                <a:gd name="T48" fmla="*/ 65582 w 253841"/>
                                <a:gd name="T49" fmla="*/ 564777 h 760122"/>
                                <a:gd name="T50" fmla="*/ 105923 w 253841"/>
                                <a:gd name="T51" fmla="*/ 591671 h 760122"/>
                                <a:gd name="T52" fmla="*/ 25241 w 253841"/>
                                <a:gd name="T53" fmla="*/ 632012 h 760122"/>
                                <a:gd name="T54" fmla="*/ 52135 w 253841"/>
                                <a:gd name="T55" fmla="*/ 672353 h 760122"/>
                                <a:gd name="T56" fmla="*/ 92476 w 253841"/>
                                <a:gd name="T57" fmla="*/ 685800 h 760122"/>
                                <a:gd name="T58" fmla="*/ 11794 w 253841"/>
                                <a:gd name="T59" fmla="*/ 739588 h 760122"/>
                                <a:gd name="T60" fmla="*/ 119370 w 253841"/>
                                <a:gd name="T61" fmla="*/ 753035 h 760122"/>
                                <a:gd name="T62" fmla="*/ 0 60000 65536"/>
                                <a:gd name="T63" fmla="*/ 0 60000 65536"/>
                                <a:gd name="T64" fmla="*/ 0 60000 65536"/>
                                <a:gd name="T65" fmla="*/ 0 60000 65536"/>
                                <a:gd name="T66" fmla="*/ 0 60000 65536"/>
                                <a:gd name="T67" fmla="*/ 0 60000 65536"/>
                                <a:gd name="T68" fmla="*/ 0 60000 65536"/>
                                <a:gd name="T69" fmla="*/ 0 60000 65536"/>
                                <a:gd name="T70" fmla="*/ 0 60000 65536"/>
                                <a:gd name="T71" fmla="*/ 0 60000 65536"/>
                                <a:gd name="T72" fmla="*/ 0 60000 65536"/>
                                <a:gd name="T73" fmla="*/ 0 60000 65536"/>
                                <a:gd name="T74" fmla="*/ 0 60000 65536"/>
                                <a:gd name="T75" fmla="*/ 0 60000 65536"/>
                                <a:gd name="T76" fmla="*/ 0 60000 65536"/>
                                <a:gd name="T77" fmla="*/ 0 60000 65536"/>
                                <a:gd name="T78" fmla="*/ 0 60000 65536"/>
                                <a:gd name="T79" fmla="*/ 0 60000 65536"/>
                                <a:gd name="T80" fmla="*/ 0 60000 65536"/>
                                <a:gd name="T81" fmla="*/ 0 60000 65536"/>
                                <a:gd name="T82" fmla="*/ 0 60000 65536"/>
                                <a:gd name="T83" fmla="*/ 0 60000 65536"/>
                                <a:gd name="T84" fmla="*/ 0 60000 65536"/>
                                <a:gd name="T85" fmla="*/ 0 60000 65536"/>
                                <a:gd name="T86" fmla="*/ 0 60000 65536"/>
                                <a:gd name="T87" fmla="*/ 0 60000 65536"/>
                                <a:gd name="T88" fmla="*/ 0 60000 65536"/>
                                <a:gd name="T89" fmla="*/ 0 60000 65536"/>
                                <a:gd name="T90" fmla="*/ 0 60000 65536"/>
                                <a:gd name="T91" fmla="*/ 0 60000 65536"/>
                                <a:gd name="T92" fmla="*/ 0 60000 65536"/>
                                <a:gd name="T93" fmla="*/ 0 w 253841"/>
                                <a:gd name="T94" fmla="*/ 0 h 760122"/>
                                <a:gd name="T95" fmla="*/ 253841 w 253841"/>
                                <a:gd name="T96" fmla="*/ 760122 h 760122"/>
                              </a:gdLst>
                              <a:ahLst/>
                              <a:cxnLst>
                                <a:cxn ang="T62">
                                  <a:pos x="T0" y="T1"/>
                                </a:cxn>
                                <a:cxn ang="T63">
                                  <a:pos x="T2" y="T3"/>
                                </a:cxn>
                                <a:cxn ang="T64">
                                  <a:pos x="T4" y="T5"/>
                                </a:cxn>
                                <a:cxn ang="T65">
                                  <a:pos x="T6" y="T7"/>
                                </a:cxn>
                                <a:cxn ang="T66">
                                  <a:pos x="T8" y="T9"/>
                                </a:cxn>
                                <a:cxn ang="T67">
                                  <a:pos x="T10" y="T11"/>
                                </a:cxn>
                                <a:cxn ang="T68">
                                  <a:pos x="T12" y="T13"/>
                                </a:cxn>
                                <a:cxn ang="T69">
                                  <a:pos x="T14" y="T15"/>
                                </a:cxn>
                                <a:cxn ang="T70">
                                  <a:pos x="T16" y="T17"/>
                                </a:cxn>
                                <a:cxn ang="T71">
                                  <a:pos x="T18" y="T19"/>
                                </a:cxn>
                                <a:cxn ang="T72">
                                  <a:pos x="T20" y="T21"/>
                                </a:cxn>
                                <a:cxn ang="T73">
                                  <a:pos x="T22" y="T23"/>
                                </a:cxn>
                                <a:cxn ang="T74">
                                  <a:pos x="T24" y="T25"/>
                                </a:cxn>
                                <a:cxn ang="T75">
                                  <a:pos x="T26" y="T27"/>
                                </a:cxn>
                                <a:cxn ang="T76">
                                  <a:pos x="T28" y="T29"/>
                                </a:cxn>
                                <a:cxn ang="T77">
                                  <a:pos x="T30" y="T31"/>
                                </a:cxn>
                                <a:cxn ang="T78">
                                  <a:pos x="T32" y="T33"/>
                                </a:cxn>
                                <a:cxn ang="T79">
                                  <a:pos x="T34" y="T35"/>
                                </a:cxn>
                                <a:cxn ang="T80">
                                  <a:pos x="T36" y="T37"/>
                                </a:cxn>
                                <a:cxn ang="T81">
                                  <a:pos x="T38" y="T39"/>
                                </a:cxn>
                                <a:cxn ang="T82">
                                  <a:pos x="T40" y="T41"/>
                                </a:cxn>
                                <a:cxn ang="T83">
                                  <a:pos x="T42" y="T43"/>
                                </a:cxn>
                                <a:cxn ang="T84">
                                  <a:pos x="T44" y="T45"/>
                                </a:cxn>
                                <a:cxn ang="T85">
                                  <a:pos x="T46" y="T47"/>
                                </a:cxn>
                                <a:cxn ang="T86">
                                  <a:pos x="T48" y="T49"/>
                                </a:cxn>
                                <a:cxn ang="T87">
                                  <a:pos x="T50" y="T51"/>
                                </a:cxn>
                                <a:cxn ang="T88">
                                  <a:pos x="T52" y="T53"/>
                                </a:cxn>
                                <a:cxn ang="T89">
                                  <a:pos x="T54" y="T55"/>
                                </a:cxn>
                                <a:cxn ang="T90">
                                  <a:pos x="T56" y="T57"/>
                                </a:cxn>
                                <a:cxn ang="T91">
                                  <a:pos x="T58" y="T59"/>
                                </a:cxn>
                                <a:cxn ang="T92">
                                  <a:pos x="T60" y="T61"/>
                                </a:cxn>
                              </a:cxnLst>
                              <a:rect l="T93" t="T94" r="T95" b="T96"/>
                              <a:pathLst>
                                <a:path w="253841" h="760122">
                                  <a:moveTo>
                                    <a:pt x="79029" y="0"/>
                                  </a:moveTo>
                                  <a:lnTo>
                                    <a:pt x="159712" y="26894"/>
                                  </a:lnTo>
                                  <a:lnTo>
                                    <a:pt x="200053" y="40341"/>
                                  </a:lnTo>
                                  <a:cubicBezTo>
                                    <a:pt x="177641" y="44823"/>
                                    <a:pt x="154990" y="48245"/>
                                    <a:pt x="132817" y="53788"/>
                                  </a:cubicBezTo>
                                  <a:cubicBezTo>
                                    <a:pt x="119066" y="57226"/>
                                    <a:pt x="106313" y="64160"/>
                                    <a:pt x="92476" y="67235"/>
                                  </a:cubicBezTo>
                                  <a:cubicBezTo>
                                    <a:pt x="65860" y="73150"/>
                                    <a:pt x="38688" y="76200"/>
                                    <a:pt x="11794" y="80682"/>
                                  </a:cubicBezTo>
                                  <a:cubicBezTo>
                                    <a:pt x="25241" y="85164"/>
                                    <a:pt x="38384" y="90691"/>
                                    <a:pt x="52135" y="94129"/>
                                  </a:cubicBezTo>
                                  <a:lnTo>
                                    <a:pt x="159712" y="121024"/>
                                  </a:lnTo>
                                  <a:cubicBezTo>
                                    <a:pt x="141782" y="134471"/>
                                    <a:pt x="125382" y="150246"/>
                                    <a:pt x="105923" y="161365"/>
                                  </a:cubicBezTo>
                                  <a:cubicBezTo>
                                    <a:pt x="93616" y="168397"/>
                                    <a:pt x="78260" y="168473"/>
                                    <a:pt x="65582" y="174812"/>
                                  </a:cubicBezTo>
                                  <a:cubicBezTo>
                                    <a:pt x="51127" y="182040"/>
                                    <a:pt x="38688" y="192741"/>
                                    <a:pt x="25241" y="201706"/>
                                  </a:cubicBezTo>
                                  <a:cubicBezTo>
                                    <a:pt x="43170" y="206188"/>
                                    <a:pt x="61259" y="210076"/>
                                    <a:pt x="79029" y="215153"/>
                                  </a:cubicBezTo>
                                  <a:cubicBezTo>
                                    <a:pt x="92658" y="219047"/>
                                    <a:pt x="113031" y="215922"/>
                                    <a:pt x="119370" y="228600"/>
                                  </a:cubicBezTo>
                                  <a:cubicBezTo>
                                    <a:pt x="125709" y="241278"/>
                                    <a:pt x="117457" y="260702"/>
                                    <a:pt x="105923" y="268941"/>
                                  </a:cubicBezTo>
                                  <a:cubicBezTo>
                                    <a:pt x="82855" y="285418"/>
                                    <a:pt x="25241" y="295835"/>
                                    <a:pt x="25241" y="295835"/>
                                  </a:cubicBezTo>
                                  <a:cubicBezTo>
                                    <a:pt x="20759" y="309282"/>
                                    <a:pt x="0" y="328314"/>
                                    <a:pt x="11794" y="336177"/>
                                  </a:cubicBezTo>
                                  <a:cubicBezTo>
                                    <a:pt x="38166" y="353758"/>
                                    <a:pt x="74844" y="343408"/>
                                    <a:pt x="105923" y="349624"/>
                                  </a:cubicBezTo>
                                  <a:cubicBezTo>
                                    <a:pt x="119822" y="352404"/>
                                    <a:pt x="132514" y="359633"/>
                                    <a:pt x="146265" y="363071"/>
                                  </a:cubicBezTo>
                                  <a:lnTo>
                                    <a:pt x="253841" y="389965"/>
                                  </a:lnTo>
                                  <a:cubicBezTo>
                                    <a:pt x="240394" y="398930"/>
                                    <a:pt x="229347" y="413690"/>
                                    <a:pt x="213500" y="416859"/>
                                  </a:cubicBezTo>
                                  <a:cubicBezTo>
                                    <a:pt x="160573" y="427444"/>
                                    <a:pt x="105636" y="423173"/>
                                    <a:pt x="52135" y="430306"/>
                                  </a:cubicBezTo>
                                  <a:cubicBezTo>
                                    <a:pt x="38085" y="432179"/>
                                    <a:pt x="25241" y="439271"/>
                                    <a:pt x="11794" y="443753"/>
                                  </a:cubicBezTo>
                                  <a:cubicBezTo>
                                    <a:pt x="76281" y="465249"/>
                                    <a:pt x="196237" y="465143"/>
                                    <a:pt x="92476" y="524435"/>
                                  </a:cubicBezTo>
                                  <a:cubicBezTo>
                                    <a:pt x="76430" y="533604"/>
                                    <a:pt x="56617" y="533400"/>
                                    <a:pt x="38688" y="537882"/>
                                  </a:cubicBezTo>
                                  <a:cubicBezTo>
                                    <a:pt x="47653" y="546847"/>
                                    <a:pt x="55682" y="556857"/>
                                    <a:pt x="65582" y="564777"/>
                                  </a:cubicBezTo>
                                  <a:cubicBezTo>
                                    <a:pt x="78202" y="574873"/>
                                    <a:pt x="105923" y="575510"/>
                                    <a:pt x="105923" y="591671"/>
                                  </a:cubicBezTo>
                                  <a:cubicBezTo>
                                    <a:pt x="105923" y="609049"/>
                                    <a:pt x="35189" y="628696"/>
                                    <a:pt x="25241" y="632012"/>
                                  </a:cubicBezTo>
                                  <a:cubicBezTo>
                                    <a:pt x="34206" y="645459"/>
                                    <a:pt x="39515" y="662257"/>
                                    <a:pt x="52135" y="672353"/>
                                  </a:cubicBezTo>
                                  <a:cubicBezTo>
                                    <a:pt x="63203" y="681208"/>
                                    <a:pt x="99769" y="673646"/>
                                    <a:pt x="92476" y="685800"/>
                                  </a:cubicBezTo>
                                  <a:cubicBezTo>
                                    <a:pt x="75846" y="713516"/>
                                    <a:pt x="11794" y="739588"/>
                                    <a:pt x="11794" y="739588"/>
                                  </a:cubicBezTo>
                                  <a:cubicBezTo>
                                    <a:pt x="73397" y="760122"/>
                                    <a:pt x="37961" y="753035"/>
                                    <a:pt x="119370" y="753035"/>
                                  </a:cubicBezTo>
                                </a:path>
                              </a:pathLst>
                            </a:custGeom>
                            <a:noFill/>
                            <a:ln w="38100" algn="ctr">
                              <a:solidFill>
                                <a:srgbClr val="FFFF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87" name="Freeform 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0800000" flipH="1">
                          <a:off x="3461884" y="1754863"/>
                          <a:ext cx="174012" cy="233977"/>
                        </a:xfrm>
                        <a:custGeom>
                          <a:avLst/>
                          <a:gdLst>
                            <a:gd name="T0" fmla="*/ 6782 w 865093"/>
                            <a:gd name="T1" fmla="*/ 0 h 578223"/>
                            <a:gd name="T2" fmla="*/ 56 w 865093"/>
                            <a:gd name="T3" fmla="*/ 34785 h 578223"/>
                            <a:gd name="T4" fmla="*/ 6446 w 865093"/>
                            <a:gd name="T5" fmla="*/ 83483 h 578223"/>
                            <a:gd name="T6" fmla="*/ 21580 w 865093"/>
                            <a:gd name="T7" fmla="*/ 139139 h 578223"/>
                            <a:gd name="T8" fmla="*/ 6782 w 865093"/>
                            <a:gd name="T9" fmla="*/ 215666 h 578223"/>
                            <a:gd name="T10" fmla="*/ 1401 w 865093"/>
                            <a:gd name="T11" fmla="*/ 236538 h 578223"/>
                            <a:gd name="T12" fmla="*/ 6782 w 865093"/>
                            <a:gd name="T13" fmla="*/ 299150 h 578223"/>
                            <a:gd name="T14" fmla="*/ 6782 w 865093"/>
                            <a:gd name="T15" fmla="*/ 299150 h 578223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865093"/>
                            <a:gd name="T25" fmla="*/ 0 h 578223"/>
                            <a:gd name="T26" fmla="*/ 865093 w 865093"/>
                            <a:gd name="T27" fmla="*/ 578223 h 578223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865093" h="578223">
                              <a:moveTo>
                                <a:pt x="271182" y="0"/>
                              </a:moveTo>
                              <a:cubicBezTo>
                                <a:pt x="137832" y="20170"/>
                                <a:pt x="4482" y="40341"/>
                                <a:pt x="2241" y="67235"/>
                              </a:cubicBezTo>
                              <a:cubicBezTo>
                                <a:pt x="0" y="94129"/>
                                <a:pt x="114300" y="127746"/>
                                <a:pt x="257735" y="161364"/>
                              </a:cubicBezTo>
                              <a:cubicBezTo>
                                <a:pt x="401170" y="194982"/>
                                <a:pt x="860611" y="226359"/>
                                <a:pt x="862852" y="268941"/>
                              </a:cubicBezTo>
                              <a:cubicBezTo>
                                <a:pt x="865093" y="311523"/>
                                <a:pt x="405652" y="385482"/>
                                <a:pt x="271182" y="416858"/>
                              </a:cubicBezTo>
                              <a:cubicBezTo>
                                <a:pt x="136712" y="448234"/>
                                <a:pt x="56029" y="430306"/>
                                <a:pt x="56029" y="457200"/>
                              </a:cubicBezTo>
                              <a:cubicBezTo>
                                <a:pt x="56029" y="484094"/>
                                <a:pt x="271182" y="578223"/>
                                <a:pt x="271182" y="578223"/>
                              </a:cubicBezTo>
                            </a:path>
                          </a:pathLst>
                        </a:custGeom>
                        <a:noFill/>
                        <a:ln w="38100" algn="ctr">
                          <a:solidFill>
                            <a:srgbClr val="FFF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8" name="椭圆 87"/>
                        <p:cNvSpPr/>
                        <p:nvPr/>
                      </p:nvSpPr>
                      <p:spPr>
                        <a:xfrm>
                          <a:off x="4130425" y="3284984"/>
                          <a:ext cx="225551" cy="191364"/>
                        </a:xfrm>
                        <a:prstGeom prst="ellipse">
                          <a:avLst/>
                        </a:prstGeom>
                        <a:solidFill>
                          <a:srgbClr val="000099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82" name="等腰三角形 3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4283968" y="1844824"/>
                        <a:ext cx="261897" cy="26202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C00000"/>
                      </a:solidFill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buClr>
                            <a:srgbClr val="000000"/>
                          </a:buClr>
                          <a:buSzPct val="100000"/>
                          <a:buFont typeface="Times New Roman" pitchFamily="18" charset="0"/>
                          <a:buNone/>
                        </a:pPr>
                        <a:endParaRPr lang="en-US"/>
                      </a:p>
                    </p:txBody>
                  </p:sp>
                  <p:sp>
                    <p:nvSpPr>
                      <p:cNvPr id="83" name="等腰三角形 3"/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6182310" y="1844824"/>
                        <a:ext cx="261898" cy="26202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C00000"/>
                      </a:solidFill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buClr>
                            <a:srgbClr val="000000"/>
                          </a:buClr>
                          <a:buSzPct val="100000"/>
                          <a:buFont typeface="Times New Roman" pitchFamily="18" charset="0"/>
                          <a:buNone/>
                        </a:pPr>
                        <a:endParaRPr lang="en-US"/>
                      </a:p>
                    </p:txBody>
                  </p:sp>
                  <p:sp>
                    <p:nvSpPr>
                      <p:cNvPr id="84" name="TextBox 83"/>
                      <p:cNvSpPr txBox="1"/>
                      <p:nvPr/>
                    </p:nvSpPr>
                    <p:spPr>
                      <a:xfrm>
                        <a:off x="8807455" y="3391547"/>
                        <a:ext cx="5264141" cy="77425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dirty="0" err="1" smtClean="0">
                            <a:solidFill>
                              <a:schemeClr val="bg1"/>
                            </a:solidFill>
                          </a:rPr>
                          <a:t>Redatuming</a:t>
                        </a:r>
                        <a:r>
                          <a:rPr lang="en-US" sz="2400" dirty="0" smtClean="0">
                            <a:solidFill>
                              <a:schemeClr val="bg1"/>
                            </a:solidFill>
                          </a:rPr>
                          <a:t> source</a:t>
                        </a:r>
                        <a:endParaRPr lang="en-US" sz="24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65" name="曲线连接符 64"/>
                    <p:cNvCxnSpPr>
                      <a:endCxn id="88" idx="1"/>
                    </p:cNvCxnSpPr>
                    <p:nvPr/>
                  </p:nvCxnSpPr>
                  <p:spPr>
                    <a:xfrm rot="16200000" flipH="1">
                      <a:off x="1772445" y="5360851"/>
                      <a:ext cx="1147187" cy="739867"/>
                    </a:xfrm>
                    <a:prstGeom prst="curvedConnector3">
                      <a:avLst/>
                    </a:prstGeom>
                    <a:ln w="38100">
                      <a:solidFill>
                        <a:srgbClr val="FFFF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6" name="矩形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92080" y="5013176"/>
                      <a:ext cx="3600400" cy="139744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endParaRPr lang="en-US"/>
                    </a:p>
                  </p:txBody>
                </p:sp>
                <p:pic>
                  <p:nvPicPr>
                    <p:cNvPr id="67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865753" y="5055097"/>
                      <a:ext cx="1586024" cy="12186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68" name="五角星 67"/>
                    <p:cNvSpPr/>
                    <p:nvPr/>
                  </p:nvSpPr>
                  <p:spPr bwMode="auto">
                    <a:xfrm>
                      <a:off x="6804248" y="6309320"/>
                      <a:ext cx="225901" cy="226539"/>
                    </a:xfrm>
                    <a:prstGeom prst="star5">
                      <a:avLst/>
                    </a:prstGeom>
                    <a:noFill/>
                    <a:ln w="25400" cap="flat" cmpd="sng" algn="ctr">
                      <a:solidFill>
                        <a:srgbClr val="C0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US">
                        <a:latin typeface="Times New Roman" pitchFamily="16" charset="0"/>
                        <a:ea typeface="宋体" charset="-122"/>
                      </a:endParaRPr>
                    </a:p>
                  </p:txBody>
                </p:sp>
                <p:sp>
                  <p:nvSpPr>
                    <p:cNvPr id="69" name="等腰三角形 3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7609496" y="4820987"/>
                      <a:ext cx="103192" cy="264192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C0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70" name="等腰三角形 3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7776343" y="4820991"/>
                      <a:ext cx="103192" cy="264192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C0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71" name="等腰三角形 3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7943189" y="4820991"/>
                      <a:ext cx="103192" cy="264192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C0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72" name="等腰三角形 3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8110032" y="4820991"/>
                      <a:ext cx="103192" cy="264192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C0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73" name="等腰三角形 3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8285232" y="4820987"/>
                      <a:ext cx="103192" cy="264192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C0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74" name="等腰三角形 3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6804249" y="4820987"/>
                      <a:ext cx="103192" cy="264192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C0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75" name="等腰三角形 3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6971096" y="4820991"/>
                      <a:ext cx="103192" cy="264192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C0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76" name="等腰三角形 3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7137942" y="4820991"/>
                      <a:ext cx="103192" cy="264192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C0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77" name="等腰三角形 3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7304785" y="4820991"/>
                      <a:ext cx="103192" cy="264192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C0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78" name="等腰三角形 3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7479985" y="4820987"/>
                      <a:ext cx="103192" cy="264192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C0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endParaRPr lang="en-US"/>
                    </a:p>
                  </p:txBody>
                </p:sp>
              </p:grpSp>
              <p:sp>
                <p:nvSpPr>
                  <p:cNvPr id="159" name="右箭头 158"/>
                  <p:cNvSpPr/>
                  <p:nvPr/>
                </p:nvSpPr>
                <p:spPr>
                  <a:xfrm>
                    <a:off x="4315912" y="5917223"/>
                    <a:ext cx="444873" cy="278227"/>
                  </a:xfrm>
                  <a:prstGeom prst="rightArrow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0" name="Freeform 70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14384" y="6169805"/>
                  <a:ext cx="213800" cy="139514"/>
                </a:xfrm>
                <a:custGeom>
                  <a:avLst/>
                  <a:gdLst>
                    <a:gd name="T0" fmla="*/ 6782 w 865093"/>
                    <a:gd name="T1" fmla="*/ 0 h 578223"/>
                    <a:gd name="T2" fmla="*/ 56 w 865093"/>
                    <a:gd name="T3" fmla="*/ 34785 h 578223"/>
                    <a:gd name="T4" fmla="*/ 6446 w 865093"/>
                    <a:gd name="T5" fmla="*/ 83483 h 578223"/>
                    <a:gd name="T6" fmla="*/ 21580 w 865093"/>
                    <a:gd name="T7" fmla="*/ 139139 h 578223"/>
                    <a:gd name="T8" fmla="*/ 6782 w 865093"/>
                    <a:gd name="T9" fmla="*/ 215666 h 578223"/>
                    <a:gd name="T10" fmla="*/ 1401 w 865093"/>
                    <a:gd name="T11" fmla="*/ 236538 h 578223"/>
                    <a:gd name="T12" fmla="*/ 6782 w 865093"/>
                    <a:gd name="T13" fmla="*/ 299150 h 578223"/>
                    <a:gd name="T14" fmla="*/ 6782 w 865093"/>
                    <a:gd name="T15" fmla="*/ 299150 h 5782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65093"/>
                    <a:gd name="T25" fmla="*/ 0 h 578223"/>
                    <a:gd name="T26" fmla="*/ 865093 w 865093"/>
                    <a:gd name="T27" fmla="*/ 578223 h 5782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65093" h="578223">
                      <a:moveTo>
                        <a:pt x="271182" y="0"/>
                      </a:moveTo>
                      <a:cubicBezTo>
                        <a:pt x="137832" y="20170"/>
                        <a:pt x="4482" y="40341"/>
                        <a:pt x="2241" y="67235"/>
                      </a:cubicBezTo>
                      <a:cubicBezTo>
                        <a:pt x="0" y="94129"/>
                        <a:pt x="114300" y="127746"/>
                        <a:pt x="257735" y="161364"/>
                      </a:cubicBezTo>
                      <a:cubicBezTo>
                        <a:pt x="401170" y="194982"/>
                        <a:pt x="860611" y="226359"/>
                        <a:pt x="862852" y="268941"/>
                      </a:cubicBezTo>
                      <a:cubicBezTo>
                        <a:pt x="865093" y="311523"/>
                        <a:pt x="405652" y="385482"/>
                        <a:pt x="271182" y="416858"/>
                      </a:cubicBezTo>
                      <a:cubicBezTo>
                        <a:pt x="136712" y="448234"/>
                        <a:pt x="56029" y="430306"/>
                        <a:pt x="56029" y="457200"/>
                      </a:cubicBezTo>
                      <a:cubicBezTo>
                        <a:pt x="56029" y="484094"/>
                        <a:pt x="271182" y="578223"/>
                        <a:pt x="271182" y="578223"/>
                      </a:cubicBezTo>
                    </a:path>
                  </a:pathLst>
                </a:custGeom>
                <a:noFill/>
                <a:ln w="38100" algn="ctr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9" name="组合 48"/>
                <p:cNvGrpSpPr/>
                <p:nvPr/>
              </p:nvGrpSpPr>
              <p:grpSpPr>
                <a:xfrm>
                  <a:off x="6228184" y="4653136"/>
                  <a:ext cx="149844" cy="503153"/>
                  <a:chOff x="6222356" y="4653136"/>
                  <a:chExt cx="149844" cy="503153"/>
                </a:xfrm>
              </p:grpSpPr>
              <p:cxnSp>
                <p:nvCxnSpPr>
                  <p:cNvPr id="161" name="Straight Connector 1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6143400" y="4769027"/>
                    <a:ext cx="231781" cy="0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62" name="Freeform 36"/>
                  <p:cNvSpPr>
                    <a:spLocks noChangeArrowheads="1"/>
                  </p:cNvSpPr>
                  <p:nvPr/>
                </p:nvSpPr>
                <p:spPr bwMode="auto">
                  <a:xfrm>
                    <a:off x="6222356" y="4884918"/>
                    <a:ext cx="149844" cy="109997"/>
                  </a:xfrm>
                  <a:custGeom>
                    <a:avLst/>
                    <a:gdLst>
                      <a:gd name="T0" fmla="*/ 158633 w 865093"/>
                      <a:gd name="T1" fmla="*/ 0 h 578223"/>
                      <a:gd name="T2" fmla="*/ 1311 w 865093"/>
                      <a:gd name="T3" fmla="*/ 34785 h 578223"/>
                      <a:gd name="T4" fmla="*/ 150768 w 865093"/>
                      <a:gd name="T5" fmla="*/ 83483 h 578223"/>
                      <a:gd name="T6" fmla="*/ 504742 w 865093"/>
                      <a:gd name="T7" fmla="*/ 139139 h 578223"/>
                      <a:gd name="T8" fmla="*/ 158633 w 865093"/>
                      <a:gd name="T9" fmla="*/ 215666 h 578223"/>
                      <a:gd name="T10" fmla="*/ 32775 w 865093"/>
                      <a:gd name="T11" fmla="*/ 236538 h 578223"/>
                      <a:gd name="T12" fmla="*/ 158633 w 865093"/>
                      <a:gd name="T13" fmla="*/ 299150 h 578223"/>
                      <a:gd name="T14" fmla="*/ 158633 w 865093"/>
                      <a:gd name="T15" fmla="*/ 299150 h 57822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65093"/>
                      <a:gd name="T25" fmla="*/ 0 h 578223"/>
                      <a:gd name="T26" fmla="*/ 865093 w 865093"/>
                      <a:gd name="T27" fmla="*/ 578223 h 57822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65093" h="578223">
                        <a:moveTo>
                          <a:pt x="271182" y="0"/>
                        </a:moveTo>
                        <a:cubicBezTo>
                          <a:pt x="137832" y="20170"/>
                          <a:pt x="4482" y="40341"/>
                          <a:pt x="2241" y="67235"/>
                        </a:cubicBezTo>
                        <a:cubicBezTo>
                          <a:pt x="0" y="94129"/>
                          <a:pt x="114300" y="127746"/>
                          <a:pt x="257735" y="161364"/>
                        </a:cubicBezTo>
                        <a:cubicBezTo>
                          <a:pt x="401170" y="194982"/>
                          <a:pt x="860611" y="226359"/>
                          <a:pt x="862852" y="268941"/>
                        </a:cubicBezTo>
                        <a:cubicBezTo>
                          <a:pt x="865093" y="311523"/>
                          <a:pt x="405652" y="385482"/>
                          <a:pt x="271182" y="416858"/>
                        </a:cubicBezTo>
                        <a:cubicBezTo>
                          <a:pt x="136712" y="448234"/>
                          <a:pt x="56029" y="430306"/>
                          <a:pt x="56029" y="457200"/>
                        </a:cubicBezTo>
                        <a:cubicBezTo>
                          <a:pt x="56029" y="484094"/>
                          <a:pt x="271182" y="578223"/>
                          <a:pt x="271182" y="578223"/>
                        </a:cubicBezTo>
                      </a:path>
                    </a:pathLst>
                  </a:cu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6254616" y="4999272"/>
                    <a:ext cx="47016" cy="157017"/>
                  </a:xfrm>
                  <a:custGeom>
                    <a:avLst/>
                    <a:gdLst>
                      <a:gd name="T0" fmla="*/ 79029 w 253841"/>
                      <a:gd name="T1" fmla="*/ 0 h 760122"/>
                      <a:gd name="T2" fmla="*/ 159712 w 253841"/>
                      <a:gd name="T3" fmla="*/ 26894 h 760122"/>
                      <a:gd name="T4" fmla="*/ 200053 w 253841"/>
                      <a:gd name="T5" fmla="*/ 40341 h 760122"/>
                      <a:gd name="T6" fmla="*/ 132817 w 253841"/>
                      <a:gd name="T7" fmla="*/ 53788 h 760122"/>
                      <a:gd name="T8" fmla="*/ 92476 w 253841"/>
                      <a:gd name="T9" fmla="*/ 67235 h 760122"/>
                      <a:gd name="T10" fmla="*/ 11794 w 253841"/>
                      <a:gd name="T11" fmla="*/ 80682 h 760122"/>
                      <a:gd name="T12" fmla="*/ 52135 w 253841"/>
                      <a:gd name="T13" fmla="*/ 94129 h 760122"/>
                      <a:gd name="T14" fmla="*/ 159712 w 253841"/>
                      <a:gd name="T15" fmla="*/ 121024 h 760122"/>
                      <a:gd name="T16" fmla="*/ 105923 w 253841"/>
                      <a:gd name="T17" fmla="*/ 161365 h 760122"/>
                      <a:gd name="T18" fmla="*/ 65582 w 253841"/>
                      <a:gd name="T19" fmla="*/ 174812 h 760122"/>
                      <a:gd name="T20" fmla="*/ 25241 w 253841"/>
                      <a:gd name="T21" fmla="*/ 201706 h 760122"/>
                      <a:gd name="T22" fmla="*/ 79029 w 253841"/>
                      <a:gd name="T23" fmla="*/ 215153 h 760122"/>
                      <a:gd name="T24" fmla="*/ 119370 w 253841"/>
                      <a:gd name="T25" fmla="*/ 228600 h 760122"/>
                      <a:gd name="T26" fmla="*/ 105923 w 253841"/>
                      <a:gd name="T27" fmla="*/ 268941 h 760122"/>
                      <a:gd name="T28" fmla="*/ 25241 w 253841"/>
                      <a:gd name="T29" fmla="*/ 295835 h 760122"/>
                      <a:gd name="T30" fmla="*/ 11794 w 253841"/>
                      <a:gd name="T31" fmla="*/ 336177 h 760122"/>
                      <a:gd name="T32" fmla="*/ 105923 w 253841"/>
                      <a:gd name="T33" fmla="*/ 349624 h 760122"/>
                      <a:gd name="T34" fmla="*/ 146265 w 253841"/>
                      <a:gd name="T35" fmla="*/ 363071 h 760122"/>
                      <a:gd name="T36" fmla="*/ 253841 w 253841"/>
                      <a:gd name="T37" fmla="*/ 389965 h 760122"/>
                      <a:gd name="T38" fmla="*/ 213500 w 253841"/>
                      <a:gd name="T39" fmla="*/ 416859 h 760122"/>
                      <a:gd name="T40" fmla="*/ 52135 w 253841"/>
                      <a:gd name="T41" fmla="*/ 430306 h 760122"/>
                      <a:gd name="T42" fmla="*/ 11794 w 253841"/>
                      <a:gd name="T43" fmla="*/ 443753 h 760122"/>
                      <a:gd name="T44" fmla="*/ 92476 w 253841"/>
                      <a:gd name="T45" fmla="*/ 524435 h 760122"/>
                      <a:gd name="T46" fmla="*/ 38688 w 253841"/>
                      <a:gd name="T47" fmla="*/ 537882 h 760122"/>
                      <a:gd name="T48" fmla="*/ 65582 w 253841"/>
                      <a:gd name="T49" fmla="*/ 564777 h 760122"/>
                      <a:gd name="T50" fmla="*/ 105923 w 253841"/>
                      <a:gd name="T51" fmla="*/ 591671 h 760122"/>
                      <a:gd name="T52" fmla="*/ 25241 w 253841"/>
                      <a:gd name="T53" fmla="*/ 632012 h 760122"/>
                      <a:gd name="T54" fmla="*/ 52135 w 253841"/>
                      <a:gd name="T55" fmla="*/ 672353 h 760122"/>
                      <a:gd name="T56" fmla="*/ 92476 w 253841"/>
                      <a:gd name="T57" fmla="*/ 685800 h 760122"/>
                      <a:gd name="T58" fmla="*/ 11794 w 253841"/>
                      <a:gd name="T59" fmla="*/ 739588 h 760122"/>
                      <a:gd name="T60" fmla="*/ 119370 w 253841"/>
                      <a:gd name="T61" fmla="*/ 753035 h 76012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53841"/>
                      <a:gd name="T94" fmla="*/ 0 h 760122"/>
                      <a:gd name="T95" fmla="*/ 253841 w 253841"/>
                      <a:gd name="T96" fmla="*/ 760122 h 760122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53841" h="760122">
                        <a:moveTo>
                          <a:pt x="79029" y="0"/>
                        </a:moveTo>
                        <a:lnTo>
                          <a:pt x="159712" y="26894"/>
                        </a:lnTo>
                        <a:lnTo>
                          <a:pt x="200053" y="40341"/>
                        </a:lnTo>
                        <a:cubicBezTo>
                          <a:pt x="177641" y="44823"/>
                          <a:pt x="154990" y="48245"/>
                          <a:pt x="132817" y="53788"/>
                        </a:cubicBezTo>
                        <a:cubicBezTo>
                          <a:pt x="119066" y="57226"/>
                          <a:pt x="106313" y="64160"/>
                          <a:pt x="92476" y="67235"/>
                        </a:cubicBezTo>
                        <a:cubicBezTo>
                          <a:pt x="65860" y="73150"/>
                          <a:pt x="38688" y="76200"/>
                          <a:pt x="11794" y="80682"/>
                        </a:cubicBezTo>
                        <a:cubicBezTo>
                          <a:pt x="25241" y="85164"/>
                          <a:pt x="38384" y="90691"/>
                          <a:pt x="52135" y="94129"/>
                        </a:cubicBezTo>
                        <a:lnTo>
                          <a:pt x="159712" y="121024"/>
                        </a:lnTo>
                        <a:cubicBezTo>
                          <a:pt x="141782" y="134471"/>
                          <a:pt x="125382" y="150246"/>
                          <a:pt x="105923" y="161365"/>
                        </a:cubicBezTo>
                        <a:cubicBezTo>
                          <a:pt x="93616" y="168397"/>
                          <a:pt x="78260" y="168473"/>
                          <a:pt x="65582" y="174812"/>
                        </a:cubicBezTo>
                        <a:cubicBezTo>
                          <a:pt x="51127" y="182040"/>
                          <a:pt x="38688" y="192741"/>
                          <a:pt x="25241" y="201706"/>
                        </a:cubicBezTo>
                        <a:cubicBezTo>
                          <a:pt x="43170" y="206188"/>
                          <a:pt x="61259" y="210076"/>
                          <a:pt x="79029" y="215153"/>
                        </a:cubicBezTo>
                        <a:cubicBezTo>
                          <a:pt x="92658" y="219047"/>
                          <a:pt x="113031" y="215922"/>
                          <a:pt x="119370" y="228600"/>
                        </a:cubicBezTo>
                        <a:cubicBezTo>
                          <a:pt x="125709" y="241278"/>
                          <a:pt x="117457" y="260702"/>
                          <a:pt x="105923" y="268941"/>
                        </a:cubicBezTo>
                        <a:cubicBezTo>
                          <a:pt x="82855" y="285418"/>
                          <a:pt x="25241" y="295835"/>
                          <a:pt x="25241" y="295835"/>
                        </a:cubicBezTo>
                        <a:cubicBezTo>
                          <a:pt x="20759" y="309282"/>
                          <a:pt x="0" y="328314"/>
                          <a:pt x="11794" y="336177"/>
                        </a:cubicBezTo>
                        <a:cubicBezTo>
                          <a:pt x="38166" y="353758"/>
                          <a:pt x="74844" y="343408"/>
                          <a:pt x="105923" y="349624"/>
                        </a:cubicBezTo>
                        <a:cubicBezTo>
                          <a:pt x="119822" y="352404"/>
                          <a:pt x="132514" y="359633"/>
                          <a:pt x="146265" y="363071"/>
                        </a:cubicBezTo>
                        <a:lnTo>
                          <a:pt x="253841" y="389965"/>
                        </a:lnTo>
                        <a:cubicBezTo>
                          <a:pt x="240394" y="398930"/>
                          <a:pt x="229347" y="413690"/>
                          <a:pt x="213500" y="416859"/>
                        </a:cubicBezTo>
                        <a:cubicBezTo>
                          <a:pt x="160573" y="427444"/>
                          <a:pt x="105636" y="423173"/>
                          <a:pt x="52135" y="430306"/>
                        </a:cubicBezTo>
                        <a:cubicBezTo>
                          <a:pt x="38085" y="432179"/>
                          <a:pt x="25241" y="439271"/>
                          <a:pt x="11794" y="443753"/>
                        </a:cubicBezTo>
                        <a:cubicBezTo>
                          <a:pt x="76281" y="465249"/>
                          <a:pt x="196237" y="465143"/>
                          <a:pt x="92476" y="524435"/>
                        </a:cubicBezTo>
                        <a:cubicBezTo>
                          <a:pt x="76430" y="533604"/>
                          <a:pt x="56617" y="533400"/>
                          <a:pt x="38688" y="537882"/>
                        </a:cubicBezTo>
                        <a:cubicBezTo>
                          <a:pt x="47653" y="546847"/>
                          <a:pt x="55682" y="556857"/>
                          <a:pt x="65582" y="564777"/>
                        </a:cubicBezTo>
                        <a:cubicBezTo>
                          <a:pt x="78202" y="574873"/>
                          <a:pt x="105923" y="575510"/>
                          <a:pt x="105923" y="591671"/>
                        </a:cubicBezTo>
                        <a:cubicBezTo>
                          <a:pt x="105923" y="609049"/>
                          <a:pt x="35189" y="628696"/>
                          <a:pt x="25241" y="632012"/>
                        </a:cubicBezTo>
                        <a:cubicBezTo>
                          <a:pt x="34206" y="645459"/>
                          <a:pt x="39515" y="662257"/>
                          <a:pt x="52135" y="672353"/>
                        </a:cubicBezTo>
                        <a:cubicBezTo>
                          <a:pt x="63203" y="681208"/>
                          <a:pt x="99769" y="673646"/>
                          <a:pt x="92476" y="685800"/>
                        </a:cubicBezTo>
                        <a:cubicBezTo>
                          <a:pt x="75846" y="713516"/>
                          <a:pt x="11794" y="739588"/>
                          <a:pt x="11794" y="739588"/>
                        </a:cubicBezTo>
                        <a:cubicBezTo>
                          <a:pt x="73397" y="760122"/>
                          <a:pt x="37961" y="753035"/>
                          <a:pt x="119370" y="753035"/>
                        </a:cubicBezTo>
                      </a:path>
                    </a:pathLst>
                  </a:cu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" name="组合 163"/>
                <p:cNvGrpSpPr/>
                <p:nvPr/>
              </p:nvGrpSpPr>
              <p:grpSpPr>
                <a:xfrm>
                  <a:off x="6510388" y="4653136"/>
                  <a:ext cx="149844" cy="503153"/>
                  <a:chOff x="6222356" y="4653136"/>
                  <a:chExt cx="149844" cy="503153"/>
                </a:xfrm>
              </p:grpSpPr>
              <p:cxnSp>
                <p:nvCxnSpPr>
                  <p:cNvPr id="165" name="Straight Connector 1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6143400" y="4769027"/>
                    <a:ext cx="231781" cy="0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66" name="Freeform 36"/>
                  <p:cNvSpPr>
                    <a:spLocks noChangeArrowheads="1"/>
                  </p:cNvSpPr>
                  <p:nvPr/>
                </p:nvSpPr>
                <p:spPr bwMode="auto">
                  <a:xfrm>
                    <a:off x="6222356" y="4884918"/>
                    <a:ext cx="149844" cy="109997"/>
                  </a:xfrm>
                  <a:custGeom>
                    <a:avLst/>
                    <a:gdLst>
                      <a:gd name="T0" fmla="*/ 158633 w 865093"/>
                      <a:gd name="T1" fmla="*/ 0 h 578223"/>
                      <a:gd name="T2" fmla="*/ 1311 w 865093"/>
                      <a:gd name="T3" fmla="*/ 34785 h 578223"/>
                      <a:gd name="T4" fmla="*/ 150768 w 865093"/>
                      <a:gd name="T5" fmla="*/ 83483 h 578223"/>
                      <a:gd name="T6" fmla="*/ 504742 w 865093"/>
                      <a:gd name="T7" fmla="*/ 139139 h 578223"/>
                      <a:gd name="T8" fmla="*/ 158633 w 865093"/>
                      <a:gd name="T9" fmla="*/ 215666 h 578223"/>
                      <a:gd name="T10" fmla="*/ 32775 w 865093"/>
                      <a:gd name="T11" fmla="*/ 236538 h 578223"/>
                      <a:gd name="T12" fmla="*/ 158633 w 865093"/>
                      <a:gd name="T13" fmla="*/ 299150 h 578223"/>
                      <a:gd name="T14" fmla="*/ 158633 w 865093"/>
                      <a:gd name="T15" fmla="*/ 299150 h 57822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65093"/>
                      <a:gd name="T25" fmla="*/ 0 h 578223"/>
                      <a:gd name="T26" fmla="*/ 865093 w 865093"/>
                      <a:gd name="T27" fmla="*/ 578223 h 57822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65093" h="578223">
                        <a:moveTo>
                          <a:pt x="271182" y="0"/>
                        </a:moveTo>
                        <a:cubicBezTo>
                          <a:pt x="137832" y="20170"/>
                          <a:pt x="4482" y="40341"/>
                          <a:pt x="2241" y="67235"/>
                        </a:cubicBezTo>
                        <a:cubicBezTo>
                          <a:pt x="0" y="94129"/>
                          <a:pt x="114300" y="127746"/>
                          <a:pt x="257735" y="161364"/>
                        </a:cubicBezTo>
                        <a:cubicBezTo>
                          <a:pt x="401170" y="194982"/>
                          <a:pt x="860611" y="226359"/>
                          <a:pt x="862852" y="268941"/>
                        </a:cubicBezTo>
                        <a:cubicBezTo>
                          <a:pt x="865093" y="311523"/>
                          <a:pt x="405652" y="385482"/>
                          <a:pt x="271182" y="416858"/>
                        </a:cubicBezTo>
                        <a:cubicBezTo>
                          <a:pt x="136712" y="448234"/>
                          <a:pt x="56029" y="430306"/>
                          <a:pt x="56029" y="457200"/>
                        </a:cubicBezTo>
                        <a:cubicBezTo>
                          <a:pt x="56029" y="484094"/>
                          <a:pt x="271182" y="578223"/>
                          <a:pt x="271182" y="578223"/>
                        </a:cubicBezTo>
                      </a:path>
                    </a:pathLst>
                  </a:cu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6254616" y="4999272"/>
                    <a:ext cx="47016" cy="157017"/>
                  </a:xfrm>
                  <a:custGeom>
                    <a:avLst/>
                    <a:gdLst>
                      <a:gd name="T0" fmla="*/ 79029 w 253841"/>
                      <a:gd name="T1" fmla="*/ 0 h 760122"/>
                      <a:gd name="T2" fmla="*/ 159712 w 253841"/>
                      <a:gd name="T3" fmla="*/ 26894 h 760122"/>
                      <a:gd name="T4" fmla="*/ 200053 w 253841"/>
                      <a:gd name="T5" fmla="*/ 40341 h 760122"/>
                      <a:gd name="T6" fmla="*/ 132817 w 253841"/>
                      <a:gd name="T7" fmla="*/ 53788 h 760122"/>
                      <a:gd name="T8" fmla="*/ 92476 w 253841"/>
                      <a:gd name="T9" fmla="*/ 67235 h 760122"/>
                      <a:gd name="T10" fmla="*/ 11794 w 253841"/>
                      <a:gd name="T11" fmla="*/ 80682 h 760122"/>
                      <a:gd name="T12" fmla="*/ 52135 w 253841"/>
                      <a:gd name="T13" fmla="*/ 94129 h 760122"/>
                      <a:gd name="T14" fmla="*/ 159712 w 253841"/>
                      <a:gd name="T15" fmla="*/ 121024 h 760122"/>
                      <a:gd name="T16" fmla="*/ 105923 w 253841"/>
                      <a:gd name="T17" fmla="*/ 161365 h 760122"/>
                      <a:gd name="T18" fmla="*/ 65582 w 253841"/>
                      <a:gd name="T19" fmla="*/ 174812 h 760122"/>
                      <a:gd name="T20" fmla="*/ 25241 w 253841"/>
                      <a:gd name="T21" fmla="*/ 201706 h 760122"/>
                      <a:gd name="T22" fmla="*/ 79029 w 253841"/>
                      <a:gd name="T23" fmla="*/ 215153 h 760122"/>
                      <a:gd name="T24" fmla="*/ 119370 w 253841"/>
                      <a:gd name="T25" fmla="*/ 228600 h 760122"/>
                      <a:gd name="T26" fmla="*/ 105923 w 253841"/>
                      <a:gd name="T27" fmla="*/ 268941 h 760122"/>
                      <a:gd name="T28" fmla="*/ 25241 w 253841"/>
                      <a:gd name="T29" fmla="*/ 295835 h 760122"/>
                      <a:gd name="T30" fmla="*/ 11794 w 253841"/>
                      <a:gd name="T31" fmla="*/ 336177 h 760122"/>
                      <a:gd name="T32" fmla="*/ 105923 w 253841"/>
                      <a:gd name="T33" fmla="*/ 349624 h 760122"/>
                      <a:gd name="T34" fmla="*/ 146265 w 253841"/>
                      <a:gd name="T35" fmla="*/ 363071 h 760122"/>
                      <a:gd name="T36" fmla="*/ 253841 w 253841"/>
                      <a:gd name="T37" fmla="*/ 389965 h 760122"/>
                      <a:gd name="T38" fmla="*/ 213500 w 253841"/>
                      <a:gd name="T39" fmla="*/ 416859 h 760122"/>
                      <a:gd name="T40" fmla="*/ 52135 w 253841"/>
                      <a:gd name="T41" fmla="*/ 430306 h 760122"/>
                      <a:gd name="T42" fmla="*/ 11794 w 253841"/>
                      <a:gd name="T43" fmla="*/ 443753 h 760122"/>
                      <a:gd name="T44" fmla="*/ 92476 w 253841"/>
                      <a:gd name="T45" fmla="*/ 524435 h 760122"/>
                      <a:gd name="T46" fmla="*/ 38688 w 253841"/>
                      <a:gd name="T47" fmla="*/ 537882 h 760122"/>
                      <a:gd name="T48" fmla="*/ 65582 w 253841"/>
                      <a:gd name="T49" fmla="*/ 564777 h 760122"/>
                      <a:gd name="T50" fmla="*/ 105923 w 253841"/>
                      <a:gd name="T51" fmla="*/ 591671 h 760122"/>
                      <a:gd name="T52" fmla="*/ 25241 w 253841"/>
                      <a:gd name="T53" fmla="*/ 632012 h 760122"/>
                      <a:gd name="T54" fmla="*/ 52135 w 253841"/>
                      <a:gd name="T55" fmla="*/ 672353 h 760122"/>
                      <a:gd name="T56" fmla="*/ 92476 w 253841"/>
                      <a:gd name="T57" fmla="*/ 685800 h 760122"/>
                      <a:gd name="T58" fmla="*/ 11794 w 253841"/>
                      <a:gd name="T59" fmla="*/ 739588 h 760122"/>
                      <a:gd name="T60" fmla="*/ 119370 w 253841"/>
                      <a:gd name="T61" fmla="*/ 753035 h 76012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53841"/>
                      <a:gd name="T94" fmla="*/ 0 h 760122"/>
                      <a:gd name="T95" fmla="*/ 253841 w 253841"/>
                      <a:gd name="T96" fmla="*/ 760122 h 760122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53841" h="760122">
                        <a:moveTo>
                          <a:pt x="79029" y="0"/>
                        </a:moveTo>
                        <a:lnTo>
                          <a:pt x="159712" y="26894"/>
                        </a:lnTo>
                        <a:lnTo>
                          <a:pt x="200053" y="40341"/>
                        </a:lnTo>
                        <a:cubicBezTo>
                          <a:pt x="177641" y="44823"/>
                          <a:pt x="154990" y="48245"/>
                          <a:pt x="132817" y="53788"/>
                        </a:cubicBezTo>
                        <a:cubicBezTo>
                          <a:pt x="119066" y="57226"/>
                          <a:pt x="106313" y="64160"/>
                          <a:pt x="92476" y="67235"/>
                        </a:cubicBezTo>
                        <a:cubicBezTo>
                          <a:pt x="65860" y="73150"/>
                          <a:pt x="38688" y="76200"/>
                          <a:pt x="11794" y="80682"/>
                        </a:cubicBezTo>
                        <a:cubicBezTo>
                          <a:pt x="25241" y="85164"/>
                          <a:pt x="38384" y="90691"/>
                          <a:pt x="52135" y="94129"/>
                        </a:cubicBezTo>
                        <a:lnTo>
                          <a:pt x="159712" y="121024"/>
                        </a:lnTo>
                        <a:cubicBezTo>
                          <a:pt x="141782" y="134471"/>
                          <a:pt x="125382" y="150246"/>
                          <a:pt x="105923" y="161365"/>
                        </a:cubicBezTo>
                        <a:cubicBezTo>
                          <a:pt x="93616" y="168397"/>
                          <a:pt x="78260" y="168473"/>
                          <a:pt x="65582" y="174812"/>
                        </a:cubicBezTo>
                        <a:cubicBezTo>
                          <a:pt x="51127" y="182040"/>
                          <a:pt x="38688" y="192741"/>
                          <a:pt x="25241" y="201706"/>
                        </a:cubicBezTo>
                        <a:cubicBezTo>
                          <a:pt x="43170" y="206188"/>
                          <a:pt x="61259" y="210076"/>
                          <a:pt x="79029" y="215153"/>
                        </a:cubicBezTo>
                        <a:cubicBezTo>
                          <a:pt x="92658" y="219047"/>
                          <a:pt x="113031" y="215922"/>
                          <a:pt x="119370" y="228600"/>
                        </a:cubicBezTo>
                        <a:cubicBezTo>
                          <a:pt x="125709" y="241278"/>
                          <a:pt x="117457" y="260702"/>
                          <a:pt x="105923" y="268941"/>
                        </a:cubicBezTo>
                        <a:cubicBezTo>
                          <a:pt x="82855" y="285418"/>
                          <a:pt x="25241" y="295835"/>
                          <a:pt x="25241" y="295835"/>
                        </a:cubicBezTo>
                        <a:cubicBezTo>
                          <a:pt x="20759" y="309282"/>
                          <a:pt x="0" y="328314"/>
                          <a:pt x="11794" y="336177"/>
                        </a:cubicBezTo>
                        <a:cubicBezTo>
                          <a:pt x="38166" y="353758"/>
                          <a:pt x="74844" y="343408"/>
                          <a:pt x="105923" y="349624"/>
                        </a:cubicBezTo>
                        <a:cubicBezTo>
                          <a:pt x="119822" y="352404"/>
                          <a:pt x="132514" y="359633"/>
                          <a:pt x="146265" y="363071"/>
                        </a:cubicBezTo>
                        <a:lnTo>
                          <a:pt x="253841" y="389965"/>
                        </a:lnTo>
                        <a:cubicBezTo>
                          <a:pt x="240394" y="398930"/>
                          <a:pt x="229347" y="413690"/>
                          <a:pt x="213500" y="416859"/>
                        </a:cubicBezTo>
                        <a:cubicBezTo>
                          <a:pt x="160573" y="427444"/>
                          <a:pt x="105636" y="423173"/>
                          <a:pt x="52135" y="430306"/>
                        </a:cubicBezTo>
                        <a:cubicBezTo>
                          <a:pt x="38085" y="432179"/>
                          <a:pt x="25241" y="439271"/>
                          <a:pt x="11794" y="443753"/>
                        </a:cubicBezTo>
                        <a:cubicBezTo>
                          <a:pt x="76281" y="465249"/>
                          <a:pt x="196237" y="465143"/>
                          <a:pt x="92476" y="524435"/>
                        </a:cubicBezTo>
                        <a:cubicBezTo>
                          <a:pt x="76430" y="533604"/>
                          <a:pt x="56617" y="533400"/>
                          <a:pt x="38688" y="537882"/>
                        </a:cubicBezTo>
                        <a:cubicBezTo>
                          <a:pt x="47653" y="546847"/>
                          <a:pt x="55682" y="556857"/>
                          <a:pt x="65582" y="564777"/>
                        </a:cubicBezTo>
                        <a:cubicBezTo>
                          <a:pt x="78202" y="574873"/>
                          <a:pt x="105923" y="575510"/>
                          <a:pt x="105923" y="591671"/>
                        </a:cubicBezTo>
                        <a:cubicBezTo>
                          <a:pt x="105923" y="609049"/>
                          <a:pt x="35189" y="628696"/>
                          <a:pt x="25241" y="632012"/>
                        </a:cubicBezTo>
                        <a:cubicBezTo>
                          <a:pt x="34206" y="645459"/>
                          <a:pt x="39515" y="662257"/>
                          <a:pt x="52135" y="672353"/>
                        </a:cubicBezTo>
                        <a:cubicBezTo>
                          <a:pt x="63203" y="681208"/>
                          <a:pt x="99769" y="673646"/>
                          <a:pt x="92476" y="685800"/>
                        </a:cubicBezTo>
                        <a:cubicBezTo>
                          <a:pt x="75846" y="713516"/>
                          <a:pt x="11794" y="739588"/>
                          <a:pt x="11794" y="739588"/>
                        </a:cubicBezTo>
                        <a:cubicBezTo>
                          <a:pt x="73397" y="760122"/>
                          <a:pt x="37961" y="753035"/>
                          <a:pt x="119370" y="753035"/>
                        </a:cubicBezTo>
                      </a:path>
                    </a:pathLst>
                  </a:cu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8" name="组合 167"/>
                <p:cNvGrpSpPr/>
                <p:nvPr/>
              </p:nvGrpSpPr>
              <p:grpSpPr>
                <a:xfrm>
                  <a:off x="6804248" y="4653136"/>
                  <a:ext cx="149844" cy="503153"/>
                  <a:chOff x="6222356" y="4653136"/>
                  <a:chExt cx="149844" cy="503153"/>
                </a:xfrm>
              </p:grpSpPr>
              <p:cxnSp>
                <p:nvCxnSpPr>
                  <p:cNvPr id="169" name="Straight Connector 1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6143400" y="4769027"/>
                    <a:ext cx="231781" cy="0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70" name="Freeform 36"/>
                  <p:cNvSpPr>
                    <a:spLocks noChangeArrowheads="1"/>
                  </p:cNvSpPr>
                  <p:nvPr/>
                </p:nvSpPr>
                <p:spPr bwMode="auto">
                  <a:xfrm>
                    <a:off x="6222356" y="4884918"/>
                    <a:ext cx="149844" cy="109997"/>
                  </a:xfrm>
                  <a:custGeom>
                    <a:avLst/>
                    <a:gdLst>
                      <a:gd name="T0" fmla="*/ 158633 w 865093"/>
                      <a:gd name="T1" fmla="*/ 0 h 578223"/>
                      <a:gd name="T2" fmla="*/ 1311 w 865093"/>
                      <a:gd name="T3" fmla="*/ 34785 h 578223"/>
                      <a:gd name="T4" fmla="*/ 150768 w 865093"/>
                      <a:gd name="T5" fmla="*/ 83483 h 578223"/>
                      <a:gd name="T6" fmla="*/ 504742 w 865093"/>
                      <a:gd name="T7" fmla="*/ 139139 h 578223"/>
                      <a:gd name="T8" fmla="*/ 158633 w 865093"/>
                      <a:gd name="T9" fmla="*/ 215666 h 578223"/>
                      <a:gd name="T10" fmla="*/ 32775 w 865093"/>
                      <a:gd name="T11" fmla="*/ 236538 h 578223"/>
                      <a:gd name="T12" fmla="*/ 158633 w 865093"/>
                      <a:gd name="T13" fmla="*/ 299150 h 578223"/>
                      <a:gd name="T14" fmla="*/ 158633 w 865093"/>
                      <a:gd name="T15" fmla="*/ 299150 h 57822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65093"/>
                      <a:gd name="T25" fmla="*/ 0 h 578223"/>
                      <a:gd name="T26" fmla="*/ 865093 w 865093"/>
                      <a:gd name="T27" fmla="*/ 578223 h 57822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65093" h="578223">
                        <a:moveTo>
                          <a:pt x="271182" y="0"/>
                        </a:moveTo>
                        <a:cubicBezTo>
                          <a:pt x="137832" y="20170"/>
                          <a:pt x="4482" y="40341"/>
                          <a:pt x="2241" y="67235"/>
                        </a:cubicBezTo>
                        <a:cubicBezTo>
                          <a:pt x="0" y="94129"/>
                          <a:pt x="114300" y="127746"/>
                          <a:pt x="257735" y="161364"/>
                        </a:cubicBezTo>
                        <a:cubicBezTo>
                          <a:pt x="401170" y="194982"/>
                          <a:pt x="860611" y="226359"/>
                          <a:pt x="862852" y="268941"/>
                        </a:cubicBezTo>
                        <a:cubicBezTo>
                          <a:pt x="865093" y="311523"/>
                          <a:pt x="405652" y="385482"/>
                          <a:pt x="271182" y="416858"/>
                        </a:cubicBezTo>
                        <a:cubicBezTo>
                          <a:pt x="136712" y="448234"/>
                          <a:pt x="56029" y="430306"/>
                          <a:pt x="56029" y="457200"/>
                        </a:cubicBezTo>
                        <a:cubicBezTo>
                          <a:pt x="56029" y="484094"/>
                          <a:pt x="271182" y="578223"/>
                          <a:pt x="271182" y="578223"/>
                        </a:cubicBezTo>
                      </a:path>
                    </a:pathLst>
                  </a:cu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6254616" y="4999272"/>
                    <a:ext cx="47016" cy="157017"/>
                  </a:xfrm>
                  <a:custGeom>
                    <a:avLst/>
                    <a:gdLst>
                      <a:gd name="T0" fmla="*/ 79029 w 253841"/>
                      <a:gd name="T1" fmla="*/ 0 h 760122"/>
                      <a:gd name="T2" fmla="*/ 159712 w 253841"/>
                      <a:gd name="T3" fmla="*/ 26894 h 760122"/>
                      <a:gd name="T4" fmla="*/ 200053 w 253841"/>
                      <a:gd name="T5" fmla="*/ 40341 h 760122"/>
                      <a:gd name="T6" fmla="*/ 132817 w 253841"/>
                      <a:gd name="T7" fmla="*/ 53788 h 760122"/>
                      <a:gd name="T8" fmla="*/ 92476 w 253841"/>
                      <a:gd name="T9" fmla="*/ 67235 h 760122"/>
                      <a:gd name="T10" fmla="*/ 11794 w 253841"/>
                      <a:gd name="T11" fmla="*/ 80682 h 760122"/>
                      <a:gd name="T12" fmla="*/ 52135 w 253841"/>
                      <a:gd name="T13" fmla="*/ 94129 h 760122"/>
                      <a:gd name="T14" fmla="*/ 159712 w 253841"/>
                      <a:gd name="T15" fmla="*/ 121024 h 760122"/>
                      <a:gd name="T16" fmla="*/ 105923 w 253841"/>
                      <a:gd name="T17" fmla="*/ 161365 h 760122"/>
                      <a:gd name="T18" fmla="*/ 65582 w 253841"/>
                      <a:gd name="T19" fmla="*/ 174812 h 760122"/>
                      <a:gd name="T20" fmla="*/ 25241 w 253841"/>
                      <a:gd name="T21" fmla="*/ 201706 h 760122"/>
                      <a:gd name="T22" fmla="*/ 79029 w 253841"/>
                      <a:gd name="T23" fmla="*/ 215153 h 760122"/>
                      <a:gd name="T24" fmla="*/ 119370 w 253841"/>
                      <a:gd name="T25" fmla="*/ 228600 h 760122"/>
                      <a:gd name="T26" fmla="*/ 105923 w 253841"/>
                      <a:gd name="T27" fmla="*/ 268941 h 760122"/>
                      <a:gd name="T28" fmla="*/ 25241 w 253841"/>
                      <a:gd name="T29" fmla="*/ 295835 h 760122"/>
                      <a:gd name="T30" fmla="*/ 11794 w 253841"/>
                      <a:gd name="T31" fmla="*/ 336177 h 760122"/>
                      <a:gd name="T32" fmla="*/ 105923 w 253841"/>
                      <a:gd name="T33" fmla="*/ 349624 h 760122"/>
                      <a:gd name="T34" fmla="*/ 146265 w 253841"/>
                      <a:gd name="T35" fmla="*/ 363071 h 760122"/>
                      <a:gd name="T36" fmla="*/ 253841 w 253841"/>
                      <a:gd name="T37" fmla="*/ 389965 h 760122"/>
                      <a:gd name="T38" fmla="*/ 213500 w 253841"/>
                      <a:gd name="T39" fmla="*/ 416859 h 760122"/>
                      <a:gd name="T40" fmla="*/ 52135 w 253841"/>
                      <a:gd name="T41" fmla="*/ 430306 h 760122"/>
                      <a:gd name="T42" fmla="*/ 11794 w 253841"/>
                      <a:gd name="T43" fmla="*/ 443753 h 760122"/>
                      <a:gd name="T44" fmla="*/ 92476 w 253841"/>
                      <a:gd name="T45" fmla="*/ 524435 h 760122"/>
                      <a:gd name="T46" fmla="*/ 38688 w 253841"/>
                      <a:gd name="T47" fmla="*/ 537882 h 760122"/>
                      <a:gd name="T48" fmla="*/ 65582 w 253841"/>
                      <a:gd name="T49" fmla="*/ 564777 h 760122"/>
                      <a:gd name="T50" fmla="*/ 105923 w 253841"/>
                      <a:gd name="T51" fmla="*/ 591671 h 760122"/>
                      <a:gd name="T52" fmla="*/ 25241 w 253841"/>
                      <a:gd name="T53" fmla="*/ 632012 h 760122"/>
                      <a:gd name="T54" fmla="*/ 52135 w 253841"/>
                      <a:gd name="T55" fmla="*/ 672353 h 760122"/>
                      <a:gd name="T56" fmla="*/ 92476 w 253841"/>
                      <a:gd name="T57" fmla="*/ 685800 h 760122"/>
                      <a:gd name="T58" fmla="*/ 11794 w 253841"/>
                      <a:gd name="T59" fmla="*/ 739588 h 760122"/>
                      <a:gd name="T60" fmla="*/ 119370 w 253841"/>
                      <a:gd name="T61" fmla="*/ 753035 h 76012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53841"/>
                      <a:gd name="T94" fmla="*/ 0 h 760122"/>
                      <a:gd name="T95" fmla="*/ 253841 w 253841"/>
                      <a:gd name="T96" fmla="*/ 760122 h 760122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53841" h="760122">
                        <a:moveTo>
                          <a:pt x="79029" y="0"/>
                        </a:moveTo>
                        <a:lnTo>
                          <a:pt x="159712" y="26894"/>
                        </a:lnTo>
                        <a:lnTo>
                          <a:pt x="200053" y="40341"/>
                        </a:lnTo>
                        <a:cubicBezTo>
                          <a:pt x="177641" y="44823"/>
                          <a:pt x="154990" y="48245"/>
                          <a:pt x="132817" y="53788"/>
                        </a:cubicBezTo>
                        <a:cubicBezTo>
                          <a:pt x="119066" y="57226"/>
                          <a:pt x="106313" y="64160"/>
                          <a:pt x="92476" y="67235"/>
                        </a:cubicBezTo>
                        <a:cubicBezTo>
                          <a:pt x="65860" y="73150"/>
                          <a:pt x="38688" y="76200"/>
                          <a:pt x="11794" y="80682"/>
                        </a:cubicBezTo>
                        <a:cubicBezTo>
                          <a:pt x="25241" y="85164"/>
                          <a:pt x="38384" y="90691"/>
                          <a:pt x="52135" y="94129"/>
                        </a:cubicBezTo>
                        <a:lnTo>
                          <a:pt x="159712" y="121024"/>
                        </a:lnTo>
                        <a:cubicBezTo>
                          <a:pt x="141782" y="134471"/>
                          <a:pt x="125382" y="150246"/>
                          <a:pt x="105923" y="161365"/>
                        </a:cubicBezTo>
                        <a:cubicBezTo>
                          <a:pt x="93616" y="168397"/>
                          <a:pt x="78260" y="168473"/>
                          <a:pt x="65582" y="174812"/>
                        </a:cubicBezTo>
                        <a:cubicBezTo>
                          <a:pt x="51127" y="182040"/>
                          <a:pt x="38688" y="192741"/>
                          <a:pt x="25241" y="201706"/>
                        </a:cubicBezTo>
                        <a:cubicBezTo>
                          <a:pt x="43170" y="206188"/>
                          <a:pt x="61259" y="210076"/>
                          <a:pt x="79029" y="215153"/>
                        </a:cubicBezTo>
                        <a:cubicBezTo>
                          <a:pt x="92658" y="219047"/>
                          <a:pt x="113031" y="215922"/>
                          <a:pt x="119370" y="228600"/>
                        </a:cubicBezTo>
                        <a:cubicBezTo>
                          <a:pt x="125709" y="241278"/>
                          <a:pt x="117457" y="260702"/>
                          <a:pt x="105923" y="268941"/>
                        </a:cubicBezTo>
                        <a:cubicBezTo>
                          <a:pt x="82855" y="285418"/>
                          <a:pt x="25241" y="295835"/>
                          <a:pt x="25241" y="295835"/>
                        </a:cubicBezTo>
                        <a:cubicBezTo>
                          <a:pt x="20759" y="309282"/>
                          <a:pt x="0" y="328314"/>
                          <a:pt x="11794" y="336177"/>
                        </a:cubicBezTo>
                        <a:cubicBezTo>
                          <a:pt x="38166" y="353758"/>
                          <a:pt x="74844" y="343408"/>
                          <a:pt x="105923" y="349624"/>
                        </a:cubicBezTo>
                        <a:cubicBezTo>
                          <a:pt x="119822" y="352404"/>
                          <a:pt x="132514" y="359633"/>
                          <a:pt x="146265" y="363071"/>
                        </a:cubicBezTo>
                        <a:lnTo>
                          <a:pt x="253841" y="389965"/>
                        </a:lnTo>
                        <a:cubicBezTo>
                          <a:pt x="240394" y="398930"/>
                          <a:pt x="229347" y="413690"/>
                          <a:pt x="213500" y="416859"/>
                        </a:cubicBezTo>
                        <a:cubicBezTo>
                          <a:pt x="160573" y="427444"/>
                          <a:pt x="105636" y="423173"/>
                          <a:pt x="52135" y="430306"/>
                        </a:cubicBezTo>
                        <a:cubicBezTo>
                          <a:pt x="38085" y="432179"/>
                          <a:pt x="25241" y="439271"/>
                          <a:pt x="11794" y="443753"/>
                        </a:cubicBezTo>
                        <a:cubicBezTo>
                          <a:pt x="76281" y="465249"/>
                          <a:pt x="196237" y="465143"/>
                          <a:pt x="92476" y="524435"/>
                        </a:cubicBezTo>
                        <a:cubicBezTo>
                          <a:pt x="76430" y="533604"/>
                          <a:pt x="56617" y="533400"/>
                          <a:pt x="38688" y="537882"/>
                        </a:cubicBezTo>
                        <a:cubicBezTo>
                          <a:pt x="47653" y="546847"/>
                          <a:pt x="55682" y="556857"/>
                          <a:pt x="65582" y="564777"/>
                        </a:cubicBezTo>
                        <a:cubicBezTo>
                          <a:pt x="78202" y="574873"/>
                          <a:pt x="105923" y="575510"/>
                          <a:pt x="105923" y="591671"/>
                        </a:cubicBezTo>
                        <a:cubicBezTo>
                          <a:pt x="105923" y="609049"/>
                          <a:pt x="35189" y="628696"/>
                          <a:pt x="25241" y="632012"/>
                        </a:cubicBezTo>
                        <a:cubicBezTo>
                          <a:pt x="34206" y="645459"/>
                          <a:pt x="39515" y="662257"/>
                          <a:pt x="52135" y="672353"/>
                        </a:cubicBezTo>
                        <a:cubicBezTo>
                          <a:pt x="63203" y="681208"/>
                          <a:pt x="99769" y="673646"/>
                          <a:pt x="92476" y="685800"/>
                        </a:cubicBezTo>
                        <a:cubicBezTo>
                          <a:pt x="75846" y="713516"/>
                          <a:pt x="11794" y="739588"/>
                          <a:pt x="11794" y="739588"/>
                        </a:cubicBezTo>
                        <a:cubicBezTo>
                          <a:pt x="73397" y="760122"/>
                          <a:pt x="37961" y="753035"/>
                          <a:pt x="119370" y="753035"/>
                        </a:cubicBezTo>
                      </a:path>
                    </a:pathLst>
                  </a:cu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2" name="组合 171"/>
                <p:cNvGrpSpPr/>
                <p:nvPr/>
              </p:nvGrpSpPr>
              <p:grpSpPr>
                <a:xfrm>
                  <a:off x="7158460" y="4653136"/>
                  <a:ext cx="149844" cy="503153"/>
                  <a:chOff x="6222356" y="4653136"/>
                  <a:chExt cx="149844" cy="503153"/>
                </a:xfrm>
              </p:grpSpPr>
              <p:cxnSp>
                <p:nvCxnSpPr>
                  <p:cNvPr id="173" name="Straight Connector 1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6143400" y="4769027"/>
                    <a:ext cx="231781" cy="0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74" name="Freeform 36"/>
                  <p:cNvSpPr>
                    <a:spLocks noChangeArrowheads="1"/>
                  </p:cNvSpPr>
                  <p:nvPr/>
                </p:nvSpPr>
                <p:spPr bwMode="auto">
                  <a:xfrm>
                    <a:off x="6222356" y="4884918"/>
                    <a:ext cx="149844" cy="109997"/>
                  </a:xfrm>
                  <a:custGeom>
                    <a:avLst/>
                    <a:gdLst>
                      <a:gd name="T0" fmla="*/ 158633 w 865093"/>
                      <a:gd name="T1" fmla="*/ 0 h 578223"/>
                      <a:gd name="T2" fmla="*/ 1311 w 865093"/>
                      <a:gd name="T3" fmla="*/ 34785 h 578223"/>
                      <a:gd name="T4" fmla="*/ 150768 w 865093"/>
                      <a:gd name="T5" fmla="*/ 83483 h 578223"/>
                      <a:gd name="T6" fmla="*/ 504742 w 865093"/>
                      <a:gd name="T7" fmla="*/ 139139 h 578223"/>
                      <a:gd name="T8" fmla="*/ 158633 w 865093"/>
                      <a:gd name="T9" fmla="*/ 215666 h 578223"/>
                      <a:gd name="T10" fmla="*/ 32775 w 865093"/>
                      <a:gd name="T11" fmla="*/ 236538 h 578223"/>
                      <a:gd name="T12" fmla="*/ 158633 w 865093"/>
                      <a:gd name="T13" fmla="*/ 299150 h 578223"/>
                      <a:gd name="T14" fmla="*/ 158633 w 865093"/>
                      <a:gd name="T15" fmla="*/ 299150 h 57822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65093"/>
                      <a:gd name="T25" fmla="*/ 0 h 578223"/>
                      <a:gd name="T26" fmla="*/ 865093 w 865093"/>
                      <a:gd name="T27" fmla="*/ 578223 h 57822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65093" h="578223">
                        <a:moveTo>
                          <a:pt x="271182" y="0"/>
                        </a:moveTo>
                        <a:cubicBezTo>
                          <a:pt x="137832" y="20170"/>
                          <a:pt x="4482" y="40341"/>
                          <a:pt x="2241" y="67235"/>
                        </a:cubicBezTo>
                        <a:cubicBezTo>
                          <a:pt x="0" y="94129"/>
                          <a:pt x="114300" y="127746"/>
                          <a:pt x="257735" y="161364"/>
                        </a:cubicBezTo>
                        <a:cubicBezTo>
                          <a:pt x="401170" y="194982"/>
                          <a:pt x="860611" y="226359"/>
                          <a:pt x="862852" y="268941"/>
                        </a:cubicBezTo>
                        <a:cubicBezTo>
                          <a:pt x="865093" y="311523"/>
                          <a:pt x="405652" y="385482"/>
                          <a:pt x="271182" y="416858"/>
                        </a:cubicBezTo>
                        <a:cubicBezTo>
                          <a:pt x="136712" y="448234"/>
                          <a:pt x="56029" y="430306"/>
                          <a:pt x="56029" y="457200"/>
                        </a:cubicBezTo>
                        <a:cubicBezTo>
                          <a:pt x="56029" y="484094"/>
                          <a:pt x="271182" y="578223"/>
                          <a:pt x="271182" y="578223"/>
                        </a:cubicBezTo>
                      </a:path>
                    </a:pathLst>
                  </a:cu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6254616" y="4999272"/>
                    <a:ext cx="47016" cy="157017"/>
                  </a:xfrm>
                  <a:custGeom>
                    <a:avLst/>
                    <a:gdLst>
                      <a:gd name="T0" fmla="*/ 79029 w 253841"/>
                      <a:gd name="T1" fmla="*/ 0 h 760122"/>
                      <a:gd name="T2" fmla="*/ 159712 w 253841"/>
                      <a:gd name="T3" fmla="*/ 26894 h 760122"/>
                      <a:gd name="T4" fmla="*/ 200053 w 253841"/>
                      <a:gd name="T5" fmla="*/ 40341 h 760122"/>
                      <a:gd name="T6" fmla="*/ 132817 w 253841"/>
                      <a:gd name="T7" fmla="*/ 53788 h 760122"/>
                      <a:gd name="T8" fmla="*/ 92476 w 253841"/>
                      <a:gd name="T9" fmla="*/ 67235 h 760122"/>
                      <a:gd name="T10" fmla="*/ 11794 w 253841"/>
                      <a:gd name="T11" fmla="*/ 80682 h 760122"/>
                      <a:gd name="T12" fmla="*/ 52135 w 253841"/>
                      <a:gd name="T13" fmla="*/ 94129 h 760122"/>
                      <a:gd name="T14" fmla="*/ 159712 w 253841"/>
                      <a:gd name="T15" fmla="*/ 121024 h 760122"/>
                      <a:gd name="T16" fmla="*/ 105923 w 253841"/>
                      <a:gd name="T17" fmla="*/ 161365 h 760122"/>
                      <a:gd name="T18" fmla="*/ 65582 w 253841"/>
                      <a:gd name="T19" fmla="*/ 174812 h 760122"/>
                      <a:gd name="T20" fmla="*/ 25241 w 253841"/>
                      <a:gd name="T21" fmla="*/ 201706 h 760122"/>
                      <a:gd name="T22" fmla="*/ 79029 w 253841"/>
                      <a:gd name="T23" fmla="*/ 215153 h 760122"/>
                      <a:gd name="T24" fmla="*/ 119370 w 253841"/>
                      <a:gd name="T25" fmla="*/ 228600 h 760122"/>
                      <a:gd name="T26" fmla="*/ 105923 w 253841"/>
                      <a:gd name="T27" fmla="*/ 268941 h 760122"/>
                      <a:gd name="T28" fmla="*/ 25241 w 253841"/>
                      <a:gd name="T29" fmla="*/ 295835 h 760122"/>
                      <a:gd name="T30" fmla="*/ 11794 w 253841"/>
                      <a:gd name="T31" fmla="*/ 336177 h 760122"/>
                      <a:gd name="T32" fmla="*/ 105923 w 253841"/>
                      <a:gd name="T33" fmla="*/ 349624 h 760122"/>
                      <a:gd name="T34" fmla="*/ 146265 w 253841"/>
                      <a:gd name="T35" fmla="*/ 363071 h 760122"/>
                      <a:gd name="T36" fmla="*/ 253841 w 253841"/>
                      <a:gd name="T37" fmla="*/ 389965 h 760122"/>
                      <a:gd name="T38" fmla="*/ 213500 w 253841"/>
                      <a:gd name="T39" fmla="*/ 416859 h 760122"/>
                      <a:gd name="T40" fmla="*/ 52135 w 253841"/>
                      <a:gd name="T41" fmla="*/ 430306 h 760122"/>
                      <a:gd name="T42" fmla="*/ 11794 w 253841"/>
                      <a:gd name="T43" fmla="*/ 443753 h 760122"/>
                      <a:gd name="T44" fmla="*/ 92476 w 253841"/>
                      <a:gd name="T45" fmla="*/ 524435 h 760122"/>
                      <a:gd name="T46" fmla="*/ 38688 w 253841"/>
                      <a:gd name="T47" fmla="*/ 537882 h 760122"/>
                      <a:gd name="T48" fmla="*/ 65582 w 253841"/>
                      <a:gd name="T49" fmla="*/ 564777 h 760122"/>
                      <a:gd name="T50" fmla="*/ 105923 w 253841"/>
                      <a:gd name="T51" fmla="*/ 591671 h 760122"/>
                      <a:gd name="T52" fmla="*/ 25241 w 253841"/>
                      <a:gd name="T53" fmla="*/ 632012 h 760122"/>
                      <a:gd name="T54" fmla="*/ 52135 w 253841"/>
                      <a:gd name="T55" fmla="*/ 672353 h 760122"/>
                      <a:gd name="T56" fmla="*/ 92476 w 253841"/>
                      <a:gd name="T57" fmla="*/ 685800 h 760122"/>
                      <a:gd name="T58" fmla="*/ 11794 w 253841"/>
                      <a:gd name="T59" fmla="*/ 739588 h 760122"/>
                      <a:gd name="T60" fmla="*/ 119370 w 253841"/>
                      <a:gd name="T61" fmla="*/ 753035 h 76012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53841"/>
                      <a:gd name="T94" fmla="*/ 0 h 760122"/>
                      <a:gd name="T95" fmla="*/ 253841 w 253841"/>
                      <a:gd name="T96" fmla="*/ 760122 h 760122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53841" h="760122">
                        <a:moveTo>
                          <a:pt x="79029" y="0"/>
                        </a:moveTo>
                        <a:lnTo>
                          <a:pt x="159712" y="26894"/>
                        </a:lnTo>
                        <a:lnTo>
                          <a:pt x="200053" y="40341"/>
                        </a:lnTo>
                        <a:cubicBezTo>
                          <a:pt x="177641" y="44823"/>
                          <a:pt x="154990" y="48245"/>
                          <a:pt x="132817" y="53788"/>
                        </a:cubicBezTo>
                        <a:cubicBezTo>
                          <a:pt x="119066" y="57226"/>
                          <a:pt x="106313" y="64160"/>
                          <a:pt x="92476" y="67235"/>
                        </a:cubicBezTo>
                        <a:cubicBezTo>
                          <a:pt x="65860" y="73150"/>
                          <a:pt x="38688" y="76200"/>
                          <a:pt x="11794" y="80682"/>
                        </a:cubicBezTo>
                        <a:cubicBezTo>
                          <a:pt x="25241" y="85164"/>
                          <a:pt x="38384" y="90691"/>
                          <a:pt x="52135" y="94129"/>
                        </a:cubicBezTo>
                        <a:lnTo>
                          <a:pt x="159712" y="121024"/>
                        </a:lnTo>
                        <a:cubicBezTo>
                          <a:pt x="141782" y="134471"/>
                          <a:pt x="125382" y="150246"/>
                          <a:pt x="105923" y="161365"/>
                        </a:cubicBezTo>
                        <a:cubicBezTo>
                          <a:pt x="93616" y="168397"/>
                          <a:pt x="78260" y="168473"/>
                          <a:pt x="65582" y="174812"/>
                        </a:cubicBezTo>
                        <a:cubicBezTo>
                          <a:pt x="51127" y="182040"/>
                          <a:pt x="38688" y="192741"/>
                          <a:pt x="25241" y="201706"/>
                        </a:cubicBezTo>
                        <a:cubicBezTo>
                          <a:pt x="43170" y="206188"/>
                          <a:pt x="61259" y="210076"/>
                          <a:pt x="79029" y="215153"/>
                        </a:cubicBezTo>
                        <a:cubicBezTo>
                          <a:pt x="92658" y="219047"/>
                          <a:pt x="113031" y="215922"/>
                          <a:pt x="119370" y="228600"/>
                        </a:cubicBezTo>
                        <a:cubicBezTo>
                          <a:pt x="125709" y="241278"/>
                          <a:pt x="117457" y="260702"/>
                          <a:pt x="105923" y="268941"/>
                        </a:cubicBezTo>
                        <a:cubicBezTo>
                          <a:pt x="82855" y="285418"/>
                          <a:pt x="25241" y="295835"/>
                          <a:pt x="25241" y="295835"/>
                        </a:cubicBezTo>
                        <a:cubicBezTo>
                          <a:pt x="20759" y="309282"/>
                          <a:pt x="0" y="328314"/>
                          <a:pt x="11794" y="336177"/>
                        </a:cubicBezTo>
                        <a:cubicBezTo>
                          <a:pt x="38166" y="353758"/>
                          <a:pt x="74844" y="343408"/>
                          <a:pt x="105923" y="349624"/>
                        </a:cubicBezTo>
                        <a:cubicBezTo>
                          <a:pt x="119822" y="352404"/>
                          <a:pt x="132514" y="359633"/>
                          <a:pt x="146265" y="363071"/>
                        </a:cubicBezTo>
                        <a:lnTo>
                          <a:pt x="253841" y="389965"/>
                        </a:lnTo>
                        <a:cubicBezTo>
                          <a:pt x="240394" y="398930"/>
                          <a:pt x="229347" y="413690"/>
                          <a:pt x="213500" y="416859"/>
                        </a:cubicBezTo>
                        <a:cubicBezTo>
                          <a:pt x="160573" y="427444"/>
                          <a:pt x="105636" y="423173"/>
                          <a:pt x="52135" y="430306"/>
                        </a:cubicBezTo>
                        <a:cubicBezTo>
                          <a:pt x="38085" y="432179"/>
                          <a:pt x="25241" y="439271"/>
                          <a:pt x="11794" y="443753"/>
                        </a:cubicBezTo>
                        <a:cubicBezTo>
                          <a:pt x="76281" y="465249"/>
                          <a:pt x="196237" y="465143"/>
                          <a:pt x="92476" y="524435"/>
                        </a:cubicBezTo>
                        <a:cubicBezTo>
                          <a:pt x="76430" y="533604"/>
                          <a:pt x="56617" y="533400"/>
                          <a:pt x="38688" y="537882"/>
                        </a:cubicBezTo>
                        <a:cubicBezTo>
                          <a:pt x="47653" y="546847"/>
                          <a:pt x="55682" y="556857"/>
                          <a:pt x="65582" y="564777"/>
                        </a:cubicBezTo>
                        <a:cubicBezTo>
                          <a:pt x="78202" y="574873"/>
                          <a:pt x="105923" y="575510"/>
                          <a:pt x="105923" y="591671"/>
                        </a:cubicBezTo>
                        <a:cubicBezTo>
                          <a:pt x="105923" y="609049"/>
                          <a:pt x="35189" y="628696"/>
                          <a:pt x="25241" y="632012"/>
                        </a:cubicBezTo>
                        <a:cubicBezTo>
                          <a:pt x="34206" y="645459"/>
                          <a:pt x="39515" y="662257"/>
                          <a:pt x="52135" y="672353"/>
                        </a:cubicBezTo>
                        <a:cubicBezTo>
                          <a:pt x="63203" y="681208"/>
                          <a:pt x="99769" y="673646"/>
                          <a:pt x="92476" y="685800"/>
                        </a:cubicBezTo>
                        <a:cubicBezTo>
                          <a:pt x="75846" y="713516"/>
                          <a:pt x="11794" y="739588"/>
                          <a:pt x="11794" y="739588"/>
                        </a:cubicBezTo>
                        <a:cubicBezTo>
                          <a:pt x="73397" y="760122"/>
                          <a:pt x="37961" y="753035"/>
                          <a:pt x="119370" y="753035"/>
                        </a:cubicBezTo>
                      </a:path>
                    </a:pathLst>
                  </a:cu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76" name="TextBox 175"/>
              <p:cNvSpPr txBox="1"/>
              <p:nvPr/>
            </p:nvSpPr>
            <p:spPr>
              <a:xfrm>
                <a:off x="7236296" y="4941168"/>
                <a:ext cx="19918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Observed data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8" name="Text Box 3"/>
            <p:cNvSpPr txBox="1">
              <a:spLocks noChangeArrowheads="1"/>
            </p:cNvSpPr>
            <p:nvPr/>
          </p:nvSpPr>
          <p:spPr bwMode="auto">
            <a:xfrm>
              <a:off x="-459447" y="4544417"/>
              <a:ext cx="2999457" cy="612775"/>
            </a:xfrm>
            <a:prstGeom prst="rect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 anchor="ctr"/>
            <a:lstStyle/>
            <a:p>
              <a:pPr algn="ctr"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400" b="1" i="1" dirty="0" smtClean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6" charset="0"/>
                  <a:ea typeface="宋体" charset="-122"/>
                </a:rPr>
                <a:t> </a:t>
              </a:r>
              <a:r>
                <a:rPr lang="en-US" sz="2000" b="1" i="1" dirty="0" smtClean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6" charset="0"/>
                  <a:ea typeface="宋体" charset="-122"/>
                </a:rPr>
                <a:t>Rec-side </a:t>
              </a:r>
              <a:r>
                <a:rPr lang="en-US" sz="2000" b="1" i="1" dirty="0" err="1" smtClean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6" charset="0"/>
                  <a:ea typeface="宋体" charset="-122"/>
                </a:rPr>
                <a:t>Xwell</a:t>
              </a:r>
              <a:r>
                <a:rPr lang="en-US" sz="2000" b="1" i="1" dirty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6" charset="0"/>
                  <a:ea typeface="宋体" charset="-122"/>
                  <a:sym typeface="Wingdings" pitchFamily="2" charset="2"/>
                </a:rPr>
                <a:t> </a:t>
              </a:r>
              <a:r>
                <a:rPr lang="en-US" sz="2000" b="1" i="1" dirty="0" smtClean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6" charset="0"/>
                  <a:ea typeface="宋体" charset="-122"/>
                  <a:sym typeface="Wingdings" pitchFamily="2" charset="2"/>
                </a:rPr>
                <a:t>Data</a:t>
              </a:r>
              <a:endParaRPr lang="en-US" sz="20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endParaRPr>
            </a:p>
          </p:txBody>
        </p:sp>
      </p:grpSp>
      <p:sp>
        <p:nvSpPr>
          <p:cNvPr id="79" name="矩形 78"/>
          <p:cNvSpPr/>
          <p:nvPr/>
        </p:nvSpPr>
        <p:spPr>
          <a:xfrm>
            <a:off x="-1406270" y="2573280"/>
            <a:ext cx="12817424" cy="207985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矩形 179"/>
          <p:cNvSpPr/>
          <p:nvPr/>
        </p:nvSpPr>
        <p:spPr>
          <a:xfrm>
            <a:off x="-1253870" y="4725144"/>
            <a:ext cx="12817424" cy="207985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2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37664" y="1123190"/>
            <a:ext cx="518150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FFFF00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Forward propagate source to trial image points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get </a:t>
            </a:r>
            <a:r>
              <a:rPr lang="en-US" sz="2400" dirty="0" err="1" smtClean="0">
                <a:solidFill>
                  <a:schemeClr val="bg1"/>
                </a:solidFill>
              </a:rPr>
              <a:t>downgoing</a:t>
            </a:r>
            <a:r>
              <a:rPr lang="en-US" sz="2400" dirty="0" smtClean="0">
                <a:solidFill>
                  <a:schemeClr val="bg1"/>
                </a:solidFill>
              </a:rPr>
              <a:t> beams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rgbClr val="FFFF00"/>
              </a:buClr>
              <a:buSzPct val="100000"/>
              <a:buFont typeface="Wingdings" pitchFamily="2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rgbClr val="FFFF00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Backward propagate  observed </a:t>
            </a:r>
            <a:r>
              <a:rPr lang="en-US" sz="2400" dirty="0">
                <a:solidFill>
                  <a:schemeClr val="bg1"/>
                </a:solidFill>
              </a:rPr>
              <a:t>reflection data  from </a:t>
            </a:r>
            <a:r>
              <a:rPr lang="en-US" sz="2400" dirty="0" err="1">
                <a:solidFill>
                  <a:schemeClr val="bg1"/>
                </a:solidFill>
              </a:rPr>
              <a:t>geophonses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to trial image points </a:t>
            </a:r>
            <a:r>
              <a:rPr lang="en-US" sz="2400" dirty="0">
                <a:solidFill>
                  <a:schemeClr val="bg1"/>
                </a:solidFill>
              </a:rPr>
              <a:t>, and </a:t>
            </a:r>
            <a:r>
              <a:rPr lang="en-US" sz="2400" dirty="0" smtClean="0">
                <a:solidFill>
                  <a:schemeClr val="bg1"/>
                </a:solidFill>
              </a:rPr>
              <a:t>get </a:t>
            </a:r>
            <a:r>
              <a:rPr lang="en-US" sz="2400" dirty="0" err="1" smtClean="0">
                <a:solidFill>
                  <a:schemeClr val="bg1"/>
                </a:solidFill>
              </a:rPr>
              <a:t>upgoing</a:t>
            </a:r>
            <a:r>
              <a:rPr lang="en-US" sz="2400" dirty="0" smtClean="0">
                <a:solidFill>
                  <a:schemeClr val="bg1"/>
                </a:solidFill>
              </a:rPr>
              <a:t> beams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rgbClr val="FFFF00"/>
              </a:buClr>
              <a:buSzPct val="100000"/>
              <a:buFont typeface="Wingdings" pitchFamily="2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rgbClr val="FFFF00"/>
              </a:buClr>
              <a:buSzPct val="100000"/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</a:rPr>
              <a:t>Crosscorrelate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downgoing</a:t>
            </a:r>
            <a:r>
              <a:rPr lang="en-US" sz="2400" dirty="0" smtClean="0">
                <a:solidFill>
                  <a:schemeClr val="bg1"/>
                </a:solidFill>
              </a:rPr>
              <a:t>  beam and </a:t>
            </a:r>
            <a:r>
              <a:rPr lang="en-US" sz="2400" dirty="0" err="1" smtClean="0">
                <a:solidFill>
                  <a:schemeClr val="bg1"/>
                </a:solidFill>
              </a:rPr>
              <a:t>upgoing</a:t>
            </a:r>
            <a:r>
              <a:rPr lang="en-US" sz="2400" dirty="0" smtClean="0">
                <a:solidFill>
                  <a:schemeClr val="bg1"/>
                </a:solidFill>
              </a:rPr>
              <a:t> beam,  and pick  angle-domain time delay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Clr>
                <a:srgbClr val="FFFF00"/>
              </a:buClr>
              <a:buSzPct val="100000"/>
              <a:buFont typeface="Wingdings" pitchFamily="2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-180528" y="116632"/>
            <a:ext cx="9126538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Workflow 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5985694" y="636546"/>
            <a:ext cx="2602029" cy="1613400"/>
            <a:chOff x="899591" y="4002724"/>
            <a:chExt cx="3633775" cy="2464994"/>
          </a:xfrm>
        </p:grpSpPr>
        <p:grpSp>
          <p:nvGrpSpPr>
            <p:cNvPr id="31" name="组合 30"/>
            <p:cNvGrpSpPr/>
            <p:nvPr/>
          </p:nvGrpSpPr>
          <p:grpSpPr>
            <a:xfrm>
              <a:off x="899591" y="4002724"/>
              <a:ext cx="3633775" cy="2464994"/>
              <a:chOff x="1119222" y="904910"/>
              <a:chExt cx="5504348" cy="2464994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1119222" y="904910"/>
                <a:ext cx="5504348" cy="2464994"/>
                <a:chOff x="2841196" y="1011354"/>
                <a:chExt cx="2645260" cy="2464994"/>
              </a:xfrm>
            </p:grpSpPr>
            <p:grpSp>
              <p:nvGrpSpPr>
                <p:cNvPr id="50" name="组合 49"/>
                <p:cNvGrpSpPr/>
                <p:nvPr/>
              </p:nvGrpSpPr>
              <p:grpSpPr>
                <a:xfrm>
                  <a:off x="2841196" y="1944789"/>
                  <a:ext cx="2645260" cy="1531559"/>
                  <a:chOff x="579966" y="1340768"/>
                  <a:chExt cx="2808061" cy="1151460"/>
                </a:xfrm>
              </p:grpSpPr>
              <p:grpSp>
                <p:nvGrpSpPr>
                  <p:cNvPr id="74" name="组合 73"/>
                  <p:cNvGrpSpPr>
                    <a:grpSpLocks/>
                  </p:cNvGrpSpPr>
                  <p:nvPr/>
                </p:nvGrpSpPr>
                <p:grpSpPr bwMode="auto">
                  <a:xfrm>
                    <a:off x="579966" y="1340768"/>
                    <a:ext cx="2808061" cy="1151460"/>
                    <a:chOff x="1921489" y="1158318"/>
                    <a:chExt cx="4804509" cy="1336204"/>
                  </a:xfrm>
                </p:grpSpPr>
                <p:sp>
                  <p:nvSpPr>
                    <p:cNvPr id="78" name="矩形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1489" y="1275322"/>
                      <a:ext cx="4804509" cy="1219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79" name="五角星 78"/>
                    <p:cNvSpPr/>
                    <p:nvPr/>
                  </p:nvSpPr>
                  <p:spPr bwMode="auto">
                    <a:xfrm>
                      <a:off x="3112543" y="1172077"/>
                      <a:ext cx="298435" cy="176134"/>
                    </a:xfrm>
                    <a:prstGeom prst="star5">
                      <a:avLst/>
                    </a:prstGeom>
                    <a:solidFill>
                      <a:srgbClr val="C00000"/>
                    </a:solidFill>
                    <a:ln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US">
                        <a:latin typeface="Times New Roman" pitchFamily="16" charset="0"/>
                        <a:ea typeface="宋体" charset="-122"/>
                      </a:endParaRPr>
                    </a:p>
                  </p:txBody>
                </p:sp>
                <p:sp>
                  <p:nvSpPr>
                    <p:cNvPr id="80" name="等腰三角形 3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4950239" y="1158318"/>
                      <a:ext cx="228599" cy="22860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C0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endParaRPr lang="en-US"/>
                    </a:p>
                  </p:txBody>
                </p:sp>
              </p:grpSp>
              <p:sp>
                <p:nvSpPr>
                  <p:cNvPr id="75" name="等腰三角形 3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566184" y="1340768"/>
                    <a:ext cx="133608" cy="19699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C00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76" name="等腰三角形 3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782208" y="1340768"/>
                    <a:ext cx="133608" cy="19699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C00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77" name="等腰三角形 3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998232" y="1340768"/>
                    <a:ext cx="133608" cy="19699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C00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/>
                  </a:p>
                </p:txBody>
              </p:sp>
            </p:grpSp>
            <p:grpSp>
              <p:nvGrpSpPr>
                <p:cNvPr id="51" name="Group 129"/>
                <p:cNvGrpSpPr>
                  <a:grpSpLocks/>
                </p:cNvGrpSpPr>
                <p:nvPr/>
              </p:nvGrpSpPr>
              <p:grpSpPr bwMode="auto">
                <a:xfrm>
                  <a:off x="4416572" y="1011354"/>
                  <a:ext cx="955181" cy="905478"/>
                  <a:chOff x="836999" y="1981200"/>
                  <a:chExt cx="4833551" cy="2178103"/>
                </a:xfrm>
              </p:grpSpPr>
              <p:grpSp>
                <p:nvGrpSpPr>
                  <p:cNvPr id="54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836999" y="2057400"/>
                    <a:ext cx="617151" cy="2030435"/>
                    <a:chOff x="1629388" y="1524000"/>
                    <a:chExt cx="809011" cy="2436522"/>
                  </a:xfrm>
                </p:grpSpPr>
                <p:cxnSp>
                  <p:nvCxnSpPr>
                    <p:cNvPr id="70" name="Straight Connector 13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H="1">
                      <a:off x="1267771" y="2085778"/>
                      <a:ext cx="1122060" cy="1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71" name="Freeform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29388" y="2646809"/>
                      <a:ext cx="809011" cy="532500"/>
                    </a:xfrm>
                    <a:custGeom>
                      <a:avLst/>
                      <a:gdLst>
                        <a:gd name="T0" fmla="*/ 158633 w 865093"/>
                        <a:gd name="T1" fmla="*/ 0 h 578223"/>
                        <a:gd name="T2" fmla="*/ 1311 w 865093"/>
                        <a:gd name="T3" fmla="*/ 34785 h 578223"/>
                        <a:gd name="T4" fmla="*/ 150768 w 865093"/>
                        <a:gd name="T5" fmla="*/ 83483 h 578223"/>
                        <a:gd name="T6" fmla="*/ 504742 w 865093"/>
                        <a:gd name="T7" fmla="*/ 139139 h 578223"/>
                        <a:gd name="T8" fmla="*/ 158633 w 865093"/>
                        <a:gd name="T9" fmla="*/ 215666 h 578223"/>
                        <a:gd name="T10" fmla="*/ 32775 w 865093"/>
                        <a:gd name="T11" fmla="*/ 236538 h 578223"/>
                        <a:gd name="T12" fmla="*/ 158633 w 865093"/>
                        <a:gd name="T13" fmla="*/ 299150 h 578223"/>
                        <a:gd name="T14" fmla="*/ 158633 w 865093"/>
                        <a:gd name="T15" fmla="*/ 299150 h 57822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865093"/>
                        <a:gd name="T25" fmla="*/ 0 h 578223"/>
                        <a:gd name="T26" fmla="*/ 865093 w 865093"/>
                        <a:gd name="T27" fmla="*/ 578223 h 57822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865093" h="578223">
                          <a:moveTo>
                            <a:pt x="271182" y="0"/>
                          </a:moveTo>
                          <a:cubicBezTo>
                            <a:pt x="137832" y="20170"/>
                            <a:pt x="4482" y="40341"/>
                            <a:pt x="2241" y="67235"/>
                          </a:cubicBezTo>
                          <a:cubicBezTo>
                            <a:pt x="0" y="94129"/>
                            <a:pt x="114300" y="127746"/>
                            <a:pt x="257735" y="161364"/>
                          </a:cubicBezTo>
                          <a:cubicBezTo>
                            <a:pt x="401170" y="194982"/>
                            <a:pt x="860611" y="226359"/>
                            <a:pt x="862852" y="268941"/>
                          </a:cubicBezTo>
                          <a:cubicBezTo>
                            <a:pt x="865093" y="311523"/>
                            <a:pt x="405652" y="385482"/>
                            <a:pt x="271182" y="416858"/>
                          </a:cubicBezTo>
                          <a:cubicBezTo>
                            <a:pt x="136712" y="448234"/>
                            <a:pt x="56029" y="430306"/>
                            <a:pt x="56029" y="457200"/>
                          </a:cubicBezTo>
                          <a:cubicBezTo>
                            <a:pt x="56029" y="484094"/>
                            <a:pt x="271182" y="578223"/>
                            <a:pt x="271182" y="578223"/>
                          </a:cubicBezTo>
                        </a:path>
                      </a:pathLst>
                    </a:custGeom>
                    <a:noFill/>
                    <a:ln w="3810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72" name="Straight Connector 4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676400" y="1524000"/>
                      <a:ext cx="316166" cy="1497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73" name="Freeform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03559" y="3200400"/>
                      <a:ext cx="253841" cy="760122"/>
                    </a:xfrm>
                    <a:custGeom>
                      <a:avLst/>
                      <a:gdLst>
                        <a:gd name="T0" fmla="*/ 79029 w 253841"/>
                        <a:gd name="T1" fmla="*/ 0 h 760122"/>
                        <a:gd name="T2" fmla="*/ 159712 w 253841"/>
                        <a:gd name="T3" fmla="*/ 26894 h 760122"/>
                        <a:gd name="T4" fmla="*/ 200053 w 253841"/>
                        <a:gd name="T5" fmla="*/ 40341 h 760122"/>
                        <a:gd name="T6" fmla="*/ 132817 w 253841"/>
                        <a:gd name="T7" fmla="*/ 53788 h 760122"/>
                        <a:gd name="T8" fmla="*/ 92476 w 253841"/>
                        <a:gd name="T9" fmla="*/ 67235 h 760122"/>
                        <a:gd name="T10" fmla="*/ 11794 w 253841"/>
                        <a:gd name="T11" fmla="*/ 80682 h 760122"/>
                        <a:gd name="T12" fmla="*/ 52135 w 253841"/>
                        <a:gd name="T13" fmla="*/ 94129 h 760122"/>
                        <a:gd name="T14" fmla="*/ 159712 w 253841"/>
                        <a:gd name="T15" fmla="*/ 121024 h 760122"/>
                        <a:gd name="T16" fmla="*/ 105923 w 253841"/>
                        <a:gd name="T17" fmla="*/ 161365 h 760122"/>
                        <a:gd name="T18" fmla="*/ 65582 w 253841"/>
                        <a:gd name="T19" fmla="*/ 174812 h 760122"/>
                        <a:gd name="T20" fmla="*/ 25241 w 253841"/>
                        <a:gd name="T21" fmla="*/ 201706 h 760122"/>
                        <a:gd name="T22" fmla="*/ 79029 w 253841"/>
                        <a:gd name="T23" fmla="*/ 215153 h 760122"/>
                        <a:gd name="T24" fmla="*/ 119370 w 253841"/>
                        <a:gd name="T25" fmla="*/ 228600 h 760122"/>
                        <a:gd name="T26" fmla="*/ 105923 w 253841"/>
                        <a:gd name="T27" fmla="*/ 268941 h 760122"/>
                        <a:gd name="T28" fmla="*/ 25241 w 253841"/>
                        <a:gd name="T29" fmla="*/ 295835 h 760122"/>
                        <a:gd name="T30" fmla="*/ 11794 w 253841"/>
                        <a:gd name="T31" fmla="*/ 336177 h 760122"/>
                        <a:gd name="T32" fmla="*/ 105923 w 253841"/>
                        <a:gd name="T33" fmla="*/ 349624 h 760122"/>
                        <a:gd name="T34" fmla="*/ 146265 w 253841"/>
                        <a:gd name="T35" fmla="*/ 363071 h 760122"/>
                        <a:gd name="T36" fmla="*/ 253841 w 253841"/>
                        <a:gd name="T37" fmla="*/ 389965 h 760122"/>
                        <a:gd name="T38" fmla="*/ 213500 w 253841"/>
                        <a:gd name="T39" fmla="*/ 416859 h 760122"/>
                        <a:gd name="T40" fmla="*/ 52135 w 253841"/>
                        <a:gd name="T41" fmla="*/ 430306 h 760122"/>
                        <a:gd name="T42" fmla="*/ 11794 w 253841"/>
                        <a:gd name="T43" fmla="*/ 443753 h 760122"/>
                        <a:gd name="T44" fmla="*/ 92476 w 253841"/>
                        <a:gd name="T45" fmla="*/ 524435 h 760122"/>
                        <a:gd name="T46" fmla="*/ 38688 w 253841"/>
                        <a:gd name="T47" fmla="*/ 537882 h 760122"/>
                        <a:gd name="T48" fmla="*/ 65582 w 253841"/>
                        <a:gd name="T49" fmla="*/ 564777 h 760122"/>
                        <a:gd name="T50" fmla="*/ 105923 w 253841"/>
                        <a:gd name="T51" fmla="*/ 591671 h 760122"/>
                        <a:gd name="T52" fmla="*/ 25241 w 253841"/>
                        <a:gd name="T53" fmla="*/ 632012 h 760122"/>
                        <a:gd name="T54" fmla="*/ 52135 w 253841"/>
                        <a:gd name="T55" fmla="*/ 672353 h 760122"/>
                        <a:gd name="T56" fmla="*/ 92476 w 253841"/>
                        <a:gd name="T57" fmla="*/ 685800 h 760122"/>
                        <a:gd name="T58" fmla="*/ 11794 w 253841"/>
                        <a:gd name="T59" fmla="*/ 739588 h 760122"/>
                        <a:gd name="T60" fmla="*/ 119370 w 253841"/>
                        <a:gd name="T61" fmla="*/ 753035 h 760122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253841"/>
                        <a:gd name="T94" fmla="*/ 0 h 760122"/>
                        <a:gd name="T95" fmla="*/ 253841 w 253841"/>
                        <a:gd name="T96" fmla="*/ 760122 h 760122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253841" h="760122">
                          <a:moveTo>
                            <a:pt x="79029" y="0"/>
                          </a:moveTo>
                          <a:lnTo>
                            <a:pt x="159712" y="26894"/>
                          </a:lnTo>
                          <a:lnTo>
                            <a:pt x="200053" y="40341"/>
                          </a:lnTo>
                          <a:cubicBezTo>
                            <a:pt x="177641" y="44823"/>
                            <a:pt x="154990" y="48245"/>
                            <a:pt x="132817" y="53788"/>
                          </a:cubicBezTo>
                          <a:cubicBezTo>
                            <a:pt x="119066" y="57226"/>
                            <a:pt x="106313" y="64160"/>
                            <a:pt x="92476" y="67235"/>
                          </a:cubicBezTo>
                          <a:cubicBezTo>
                            <a:pt x="65860" y="73150"/>
                            <a:pt x="38688" y="76200"/>
                            <a:pt x="11794" y="80682"/>
                          </a:cubicBezTo>
                          <a:cubicBezTo>
                            <a:pt x="25241" y="85164"/>
                            <a:pt x="38384" y="90691"/>
                            <a:pt x="52135" y="94129"/>
                          </a:cubicBezTo>
                          <a:lnTo>
                            <a:pt x="159712" y="121024"/>
                          </a:lnTo>
                          <a:cubicBezTo>
                            <a:pt x="141782" y="134471"/>
                            <a:pt x="125382" y="150246"/>
                            <a:pt x="105923" y="161365"/>
                          </a:cubicBezTo>
                          <a:cubicBezTo>
                            <a:pt x="93616" y="168397"/>
                            <a:pt x="78260" y="168473"/>
                            <a:pt x="65582" y="174812"/>
                          </a:cubicBezTo>
                          <a:cubicBezTo>
                            <a:pt x="51127" y="182040"/>
                            <a:pt x="38688" y="192741"/>
                            <a:pt x="25241" y="201706"/>
                          </a:cubicBezTo>
                          <a:cubicBezTo>
                            <a:pt x="43170" y="206188"/>
                            <a:pt x="61259" y="210076"/>
                            <a:pt x="79029" y="215153"/>
                          </a:cubicBezTo>
                          <a:cubicBezTo>
                            <a:pt x="92658" y="219047"/>
                            <a:pt x="113031" y="215922"/>
                            <a:pt x="119370" y="228600"/>
                          </a:cubicBezTo>
                          <a:cubicBezTo>
                            <a:pt x="125709" y="241278"/>
                            <a:pt x="117457" y="260702"/>
                            <a:pt x="105923" y="268941"/>
                          </a:cubicBezTo>
                          <a:cubicBezTo>
                            <a:pt x="82855" y="285418"/>
                            <a:pt x="25241" y="295835"/>
                            <a:pt x="25241" y="295835"/>
                          </a:cubicBezTo>
                          <a:cubicBezTo>
                            <a:pt x="20759" y="309282"/>
                            <a:pt x="0" y="328314"/>
                            <a:pt x="11794" y="336177"/>
                          </a:cubicBezTo>
                          <a:cubicBezTo>
                            <a:pt x="38166" y="353758"/>
                            <a:pt x="74844" y="343408"/>
                            <a:pt x="105923" y="349624"/>
                          </a:cubicBezTo>
                          <a:cubicBezTo>
                            <a:pt x="119822" y="352404"/>
                            <a:pt x="132514" y="359633"/>
                            <a:pt x="146265" y="363071"/>
                          </a:cubicBezTo>
                          <a:lnTo>
                            <a:pt x="253841" y="389965"/>
                          </a:lnTo>
                          <a:cubicBezTo>
                            <a:pt x="240394" y="398930"/>
                            <a:pt x="229347" y="413690"/>
                            <a:pt x="213500" y="416859"/>
                          </a:cubicBezTo>
                          <a:cubicBezTo>
                            <a:pt x="160573" y="427444"/>
                            <a:pt x="105636" y="423173"/>
                            <a:pt x="52135" y="430306"/>
                          </a:cubicBezTo>
                          <a:cubicBezTo>
                            <a:pt x="38085" y="432179"/>
                            <a:pt x="25241" y="439271"/>
                            <a:pt x="11794" y="443753"/>
                          </a:cubicBezTo>
                          <a:cubicBezTo>
                            <a:pt x="76281" y="465249"/>
                            <a:pt x="196237" y="465143"/>
                            <a:pt x="92476" y="524435"/>
                          </a:cubicBezTo>
                          <a:cubicBezTo>
                            <a:pt x="76430" y="533604"/>
                            <a:pt x="56617" y="533400"/>
                            <a:pt x="38688" y="537882"/>
                          </a:cubicBezTo>
                          <a:cubicBezTo>
                            <a:pt x="47653" y="546847"/>
                            <a:pt x="55682" y="556857"/>
                            <a:pt x="65582" y="564777"/>
                          </a:cubicBezTo>
                          <a:cubicBezTo>
                            <a:pt x="78202" y="574873"/>
                            <a:pt x="105923" y="575510"/>
                            <a:pt x="105923" y="591671"/>
                          </a:cubicBezTo>
                          <a:cubicBezTo>
                            <a:pt x="105923" y="609049"/>
                            <a:pt x="35189" y="628696"/>
                            <a:pt x="25241" y="632012"/>
                          </a:cubicBezTo>
                          <a:cubicBezTo>
                            <a:pt x="34206" y="645459"/>
                            <a:pt x="39515" y="662257"/>
                            <a:pt x="52135" y="672353"/>
                          </a:cubicBezTo>
                          <a:cubicBezTo>
                            <a:pt x="63203" y="681208"/>
                            <a:pt x="99769" y="673646"/>
                            <a:pt x="92476" y="685800"/>
                          </a:cubicBezTo>
                          <a:cubicBezTo>
                            <a:pt x="75846" y="713516"/>
                            <a:pt x="11794" y="739588"/>
                            <a:pt x="11794" y="739588"/>
                          </a:cubicBezTo>
                          <a:cubicBezTo>
                            <a:pt x="73397" y="760122"/>
                            <a:pt x="37961" y="753035"/>
                            <a:pt x="119370" y="753035"/>
                          </a:cubicBezTo>
                        </a:path>
                      </a:pathLst>
                    </a:custGeom>
                    <a:noFill/>
                    <a:ln w="3810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2118053" y="1981200"/>
                    <a:ext cx="625146" cy="2141186"/>
                    <a:chOff x="1629389" y="1524000"/>
                    <a:chExt cx="809014" cy="2436522"/>
                  </a:xfrm>
                </p:grpSpPr>
                <p:cxnSp>
                  <p:nvCxnSpPr>
                    <p:cNvPr id="66" name="Straight Connector 68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H="1">
                      <a:off x="1267772" y="2085779"/>
                      <a:ext cx="1122060" cy="0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67" name="Freeform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29389" y="2646810"/>
                      <a:ext cx="809014" cy="532500"/>
                    </a:xfrm>
                    <a:custGeom>
                      <a:avLst/>
                      <a:gdLst>
                        <a:gd name="T0" fmla="*/ 158633 w 865093"/>
                        <a:gd name="T1" fmla="*/ 0 h 578223"/>
                        <a:gd name="T2" fmla="*/ 1311 w 865093"/>
                        <a:gd name="T3" fmla="*/ 34785 h 578223"/>
                        <a:gd name="T4" fmla="*/ 150768 w 865093"/>
                        <a:gd name="T5" fmla="*/ 83483 h 578223"/>
                        <a:gd name="T6" fmla="*/ 504742 w 865093"/>
                        <a:gd name="T7" fmla="*/ 139139 h 578223"/>
                        <a:gd name="T8" fmla="*/ 158633 w 865093"/>
                        <a:gd name="T9" fmla="*/ 215666 h 578223"/>
                        <a:gd name="T10" fmla="*/ 32775 w 865093"/>
                        <a:gd name="T11" fmla="*/ 236538 h 578223"/>
                        <a:gd name="T12" fmla="*/ 158633 w 865093"/>
                        <a:gd name="T13" fmla="*/ 299150 h 578223"/>
                        <a:gd name="T14" fmla="*/ 158633 w 865093"/>
                        <a:gd name="T15" fmla="*/ 299150 h 57822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865093"/>
                        <a:gd name="T25" fmla="*/ 0 h 578223"/>
                        <a:gd name="T26" fmla="*/ 865093 w 865093"/>
                        <a:gd name="T27" fmla="*/ 578223 h 57822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865093" h="578223">
                          <a:moveTo>
                            <a:pt x="271182" y="0"/>
                          </a:moveTo>
                          <a:cubicBezTo>
                            <a:pt x="137832" y="20170"/>
                            <a:pt x="4482" y="40341"/>
                            <a:pt x="2241" y="67235"/>
                          </a:cubicBezTo>
                          <a:cubicBezTo>
                            <a:pt x="0" y="94129"/>
                            <a:pt x="114300" y="127746"/>
                            <a:pt x="257735" y="161364"/>
                          </a:cubicBezTo>
                          <a:cubicBezTo>
                            <a:pt x="401170" y="194982"/>
                            <a:pt x="860611" y="226359"/>
                            <a:pt x="862852" y="268941"/>
                          </a:cubicBezTo>
                          <a:cubicBezTo>
                            <a:pt x="865093" y="311523"/>
                            <a:pt x="405652" y="385482"/>
                            <a:pt x="271182" y="416858"/>
                          </a:cubicBezTo>
                          <a:cubicBezTo>
                            <a:pt x="136712" y="448234"/>
                            <a:pt x="56029" y="430306"/>
                            <a:pt x="56029" y="457200"/>
                          </a:cubicBezTo>
                          <a:cubicBezTo>
                            <a:pt x="56029" y="484094"/>
                            <a:pt x="271182" y="578223"/>
                            <a:pt x="271182" y="578223"/>
                          </a:cubicBezTo>
                        </a:path>
                      </a:pathLst>
                    </a:custGeom>
                    <a:noFill/>
                    <a:ln w="3810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68" name="Straight Connector 7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676400" y="1524000"/>
                      <a:ext cx="316166" cy="1497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69" name="Freeform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03562" y="3200399"/>
                      <a:ext cx="126923" cy="760123"/>
                    </a:xfrm>
                    <a:custGeom>
                      <a:avLst/>
                      <a:gdLst>
                        <a:gd name="T0" fmla="*/ 79029 w 253841"/>
                        <a:gd name="T1" fmla="*/ 0 h 760122"/>
                        <a:gd name="T2" fmla="*/ 159712 w 253841"/>
                        <a:gd name="T3" fmla="*/ 26894 h 760122"/>
                        <a:gd name="T4" fmla="*/ 200053 w 253841"/>
                        <a:gd name="T5" fmla="*/ 40341 h 760122"/>
                        <a:gd name="T6" fmla="*/ 132817 w 253841"/>
                        <a:gd name="T7" fmla="*/ 53788 h 760122"/>
                        <a:gd name="T8" fmla="*/ 92476 w 253841"/>
                        <a:gd name="T9" fmla="*/ 67235 h 760122"/>
                        <a:gd name="T10" fmla="*/ 11794 w 253841"/>
                        <a:gd name="T11" fmla="*/ 80682 h 760122"/>
                        <a:gd name="T12" fmla="*/ 52135 w 253841"/>
                        <a:gd name="T13" fmla="*/ 94129 h 760122"/>
                        <a:gd name="T14" fmla="*/ 159712 w 253841"/>
                        <a:gd name="T15" fmla="*/ 121024 h 760122"/>
                        <a:gd name="T16" fmla="*/ 105923 w 253841"/>
                        <a:gd name="T17" fmla="*/ 161365 h 760122"/>
                        <a:gd name="T18" fmla="*/ 65582 w 253841"/>
                        <a:gd name="T19" fmla="*/ 174812 h 760122"/>
                        <a:gd name="T20" fmla="*/ 25241 w 253841"/>
                        <a:gd name="T21" fmla="*/ 201706 h 760122"/>
                        <a:gd name="T22" fmla="*/ 79029 w 253841"/>
                        <a:gd name="T23" fmla="*/ 215153 h 760122"/>
                        <a:gd name="T24" fmla="*/ 119370 w 253841"/>
                        <a:gd name="T25" fmla="*/ 228600 h 760122"/>
                        <a:gd name="T26" fmla="*/ 105923 w 253841"/>
                        <a:gd name="T27" fmla="*/ 268941 h 760122"/>
                        <a:gd name="T28" fmla="*/ 25241 w 253841"/>
                        <a:gd name="T29" fmla="*/ 295835 h 760122"/>
                        <a:gd name="T30" fmla="*/ 11794 w 253841"/>
                        <a:gd name="T31" fmla="*/ 336177 h 760122"/>
                        <a:gd name="T32" fmla="*/ 105923 w 253841"/>
                        <a:gd name="T33" fmla="*/ 349624 h 760122"/>
                        <a:gd name="T34" fmla="*/ 146265 w 253841"/>
                        <a:gd name="T35" fmla="*/ 363071 h 760122"/>
                        <a:gd name="T36" fmla="*/ 253841 w 253841"/>
                        <a:gd name="T37" fmla="*/ 389965 h 760122"/>
                        <a:gd name="T38" fmla="*/ 213500 w 253841"/>
                        <a:gd name="T39" fmla="*/ 416859 h 760122"/>
                        <a:gd name="T40" fmla="*/ 52135 w 253841"/>
                        <a:gd name="T41" fmla="*/ 430306 h 760122"/>
                        <a:gd name="T42" fmla="*/ 11794 w 253841"/>
                        <a:gd name="T43" fmla="*/ 443753 h 760122"/>
                        <a:gd name="T44" fmla="*/ 92476 w 253841"/>
                        <a:gd name="T45" fmla="*/ 524435 h 760122"/>
                        <a:gd name="T46" fmla="*/ 38688 w 253841"/>
                        <a:gd name="T47" fmla="*/ 537882 h 760122"/>
                        <a:gd name="T48" fmla="*/ 65582 w 253841"/>
                        <a:gd name="T49" fmla="*/ 564777 h 760122"/>
                        <a:gd name="T50" fmla="*/ 105923 w 253841"/>
                        <a:gd name="T51" fmla="*/ 591671 h 760122"/>
                        <a:gd name="T52" fmla="*/ 25241 w 253841"/>
                        <a:gd name="T53" fmla="*/ 632012 h 760122"/>
                        <a:gd name="T54" fmla="*/ 52135 w 253841"/>
                        <a:gd name="T55" fmla="*/ 672353 h 760122"/>
                        <a:gd name="T56" fmla="*/ 92476 w 253841"/>
                        <a:gd name="T57" fmla="*/ 685800 h 760122"/>
                        <a:gd name="T58" fmla="*/ 11794 w 253841"/>
                        <a:gd name="T59" fmla="*/ 739588 h 760122"/>
                        <a:gd name="T60" fmla="*/ 119370 w 253841"/>
                        <a:gd name="T61" fmla="*/ 753035 h 760122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253841"/>
                        <a:gd name="T94" fmla="*/ 0 h 760122"/>
                        <a:gd name="T95" fmla="*/ 253841 w 253841"/>
                        <a:gd name="T96" fmla="*/ 760122 h 760122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253841" h="760122">
                          <a:moveTo>
                            <a:pt x="79029" y="0"/>
                          </a:moveTo>
                          <a:lnTo>
                            <a:pt x="159712" y="26894"/>
                          </a:lnTo>
                          <a:lnTo>
                            <a:pt x="200053" y="40341"/>
                          </a:lnTo>
                          <a:cubicBezTo>
                            <a:pt x="177641" y="44823"/>
                            <a:pt x="154990" y="48245"/>
                            <a:pt x="132817" y="53788"/>
                          </a:cubicBezTo>
                          <a:cubicBezTo>
                            <a:pt x="119066" y="57226"/>
                            <a:pt x="106313" y="64160"/>
                            <a:pt x="92476" y="67235"/>
                          </a:cubicBezTo>
                          <a:cubicBezTo>
                            <a:pt x="65860" y="73150"/>
                            <a:pt x="38688" y="76200"/>
                            <a:pt x="11794" y="80682"/>
                          </a:cubicBezTo>
                          <a:cubicBezTo>
                            <a:pt x="25241" y="85164"/>
                            <a:pt x="38384" y="90691"/>
                            <a:pt x="52135" y="94129"/>
                          </a:cubicBezTo>
                          <a:lnTo>
                            <a:pt x="159712" y="121024"/>
                          </a:lnTo>
                          <a:cubicBezTo>
                            <a:pt x="141782" y="134471"/>
                            <a:pt x="125382" y="150246"/>
                            <a:pt x="105923" y="161365"/>
                          </a:cubicBezTo>
                          <a:cubicBezTo>
                            <a:pt x="93616" y="168397"/>
                            <a:pt x="78260" y="168473"/>
                            <a:pt x="65582" y="174812"/>
                          </a:cubicBezTo>
                          <a:cubicBezTo>
                            <a:pt x="51127" y="182040"/>
                            <a:pt x="38688" y="192741"/>
                            <a:pt x="25241" y="201706"/>
                          </a:cubicBezTo>
                          <a:cubicBezTo>
                            <a:pt x="43170" y="206188"/>
                            <a:pt x="61259" y="210076"/>
                            <a:pt x="79029" y="215153"/>
                          </a:cubicBezTo>
                          <a:cubicBezTo>
                            <a:pt x="92658" y="219047"/>
                            <a:pt x="113031" y="215922"/>
                            <a:pt x="119370" y="228600"/>
                          </a:cubicBezTo>
                          <a:cubicBezTo>
                            <a:pt x="125709" y="241278"/>
                            <a:pt x="117457" y="260702"/>
                            <a:pt x="105923" y="268941"/>
                          </a:cubicBezTo>
                          <a:cubicBezTo>
                            <a:pt x="82855" y="285418"/>
                            <a:pt x="25241" y="295835"/>
                            <a:pt x="25241" y="295835"/>
                          </a:cubicBezTo>
                          <a:cubicBezTo>
                            <a:pt x="20759" y="309282"/>
                            <a:pt x="0" y="328314"/>
                            <a:pt x="11794" y="336177"/>
                          </a:cubicBezTo>
                          <a:cubicBezTo>
                            <a:pt x="38166" y="353758"/>
                            <a:pt x="74844" y="343408"/>
                            <a:pt x="105923" y="349624"/>
                          </a:cubicBezTo>
                          <a:cubicBezTo>
                            <a:pt x="119822" y="352404"/>
                            <a:pt x="132514" y="359633"/>
                            <a:pt x="146265" y="363071"/>
                          </a:cubicBezTo>
                          <a:lnTo>
                            <a:pt x="253841" y="389965"/>
                          </a:lnTo>
                          <a:cubicBezTo>
                            <a:pt x="240394" y="398930"/>
                            <a:pt x="229347" y="413690"/>
                            <a:pt x="213500" y="416859"/>
                          </a:cubicBezTo>
                          <a:cubicBezTo>
                            <a:pt x="160573" y="427444"/>
                            <a:pt x="105636" y="423173"/>
                            <a:pt x="52135" y="430306"/>
                          </a:cubicBezTo>
                          <a:cubicBezTo>
                            <a:pt x="38085" y="432179"/>
                            <a:pt x="25241" y="439271"/>
                            <a:pt x="11794" y="443753"/>
                          </a:cubicBezTo>
                          <a:cubicBezTo>
                            <a:pt x="76281" y="465249"/>
                            <a:pt x="196237" y="465143"/>
                            <a:pt x="92476" y="524435"/>
                          </a:cubicBezTo>
                          <a:cubicBezTo>
                            <a:pt x="76430" y="533604"/>
                            <a:pt x="56617" y="533400"/>
                            <a:pt x="38688" y="537882"/>
                          </a:cubicBezTo>
                          <a:cubicBezTo>
                            <a:pt x="47653" y="546847"/>
                            <a:pt x="55682" y="556857"/>
                            <a:pt x="65582" y="564777"/>
                          </a:cubicBezTo>
                          <a:cubicBezTo>
                            <a:pt x="78202" y="574873"/>
                            <a:pt x="105923" y="575510"/>
                            <a:pt x="105923" y="591671"/>
                          </a:cubicBezTo>
                          <a:cubicBezTo>
                            <a:pt x="105923" y="609049"/>
                            <a:pt x="35189" y="628696"/>
                            <a:pt x="25241" y="632012"/>
                          </a:cubicBezTo>
                          <a:cubicBezTo>
                            <a:pt x="34206" y="645459"/>
                            <a:pt x="39515" y="662257"/>
                            <a:pt x="52135" y="672353"/>
                          </a:cubicBezTo>
                          <a:cubicBezTo>
                            <a:pt x="63203" y="681208"/>
                            <a:pt x="99769" y="673646"/>
                            <a:pt x="92476" y="685800"/>
                          </a:cubicBezTo>
                          <a:cubicBezTo>
                            <a:pt x="75846" y="713516"/>
                            <a:pt x="11794" y="739588"/>
                            <a:pt x="11794" y="739588"/>
                          </a:cubicBezTo>
                          <a:cubicBezTo>
                            <a:pt x="73397" y="760122"/>
                            <a:pt x="37961" y="753035"/>
                            <a:pt x="119370" y="753035"/>
                          </a:cubicBezTo>
                        </a:path>
                      </a:pathLst>
                    </a:custGeom>
                    <a:noFill/>
                    <a:ln w="3810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6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3565856" y="1981200"/>
                    <a:ext cx="625145" cy="2141186"/>
                    <a:chOff x="1629388" y="1524000"/>
                    <a:chExt cx="809011" cy="2436522"/>
                  </a:xfrm>
                </p:grpSpPr>
                <p:cxnSp>
                  <p:nvCxnSpPr>
                    <p:cNvPr id="62" name="Straight Connector 94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H="1">
                      <a:off x="1267771" y="2085778"/>
                      <a:ext cx="1122060" cy="1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63" name="Freeform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29388" y="2646809"/>
                      <a:ext cx="809011" cy="532500"/>
                    </a:xfrm>
                    <a:custGeom>
                      <a:avLst/>
                      <a:gdLst>
                        <a:gd name="T0" fmla="*/ 158633 w 865093"/>
                        <a:gd name="T1" fmla="*/ 0 h 578223"/>
                        <a:gd name="T2" fmla="*/ 1311 w 865093"/>
                        <a:gd name="T3" fmla="*/ 34785 h 578223"/>
                        <a:gd name="T4" fmla="*/ 150768 w 865093"/>
                        <a:gd name="T5" fmla="*/ 83483 h 578223"/>
                        <a:gd name="T6" fmla="*/ 504742 w 865093"/>
                        <a:gd name="T7" fmla="*/ 139139 h 578223"/>
                        <a:gd name="T8" fmla="*/ 158633 w 865093"/>
                        <a:gd name="T9" fmla="*/ 215666 h 578223"/>
                        <a:gd name="T10" fmla="*/ 32775 w 865093"/>
                        <a:gd name="T11" fmla="*/ 236538 h 578223"/>
                        <a:gd name="T12" fmla="*/ 158633 w 865093"/>
                        <a:gd name="T13" fmla="*/ 299150 h 578223"/>
                        <a:gd name="T14" fmla="*/ 158633 w 865093"/>
                        <a:gd name="T15" fmla="*/ 299150 h 57822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865093"/>
                        <a:gd name="T25" fmla="*/ 0 h 578223"/>
                        <a:gd name="T26" fmla="*/ 865093 w 865093"/>
                        <a:gd name="T27" fmla="*/ 578223 h 57822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865093" h="578223">
                          <a:moveTo>
                            <a:pt x="271182" y="0"/>
                          </a:moveTo>
                          <a:cubicBezTo>
                            <a:pt x="137832" y="20170"/>
                            <a:pt x="4482" y="40341"/>
                            <a:pt x="2241" y="67235"/>
                          </a:cubicBezTo>
                          <a:cubicBezTo>
                            <a:pt x="0" y="94129"/>
                            <a:pt x="114300" y="127746"/>
                            <a:pt x="257735" y="161364"/>
                          </a:cubicBezTo>
                          <a:cubicBezTo>
                            <a:pt x="401170" y="194982"/>
                            <a:pt x="860611" y="226359"/>
                            <a:pt x="862852" y="268941"/>
                          </a:cubicBezTo>
                          <a:cubicBezTo>
                            <a:pt x="865093" y="311523"/>
                            <a:pt x="405652" y="385482"/>
                            <a:pt x="271182" y="416858"/>
                          </a:cubicBezTo>
                          <a:cubicBezTo>
                            <a:pt x="136712" y="448234"/>
                            <a:pt x="56029" y="430306"/>
                            <a:pt x="56029" y="457200"/>
                          </a:cubicBezTo>
                          <a:cubicBezTo>
                            <a:pt x="56029" y="484094"/>
                            <a:pt x="271182" y="578223"/>
                            <a:pt x="271182" y="578223"/>
                          </a:cubicBezTo>
                        </a:path>
                      </a:pathLst>
                    </a:custGeom>
                    <a:noFill/>
                    <a:ln w="3810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64" name="Straight Connector 9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676400" y="1524000"/>
                      <a:ext cx="316166" cy="1497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65" name="Freeform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03559" y="3200400"/>
                      <a:ext cx="253841" cy="760122"/>
                    </a:xfrm>
                    <a:custGeom>
                      <a:avLst/>
                      <a:gdLst>
                        <a:gd name="T0" fmla="*/ 79029 w 253841"/>
                        <a:gd name="T1" fmla="*/ 0 h 760122"/>
                        <a:gd name="T2" fmla="*/ 159712 w 253841"/>
                        <a:gd name="T3" fmla="*/ 26894 h 760122"/>
                        <a:gd name="T4" fmla="*/ 200053 w 253841"/>
                        <a:gd name="T5" fmla="*/ 40341 h 760122"/>
                        <a:gd name="T6" fmla="*/ 132817 w 253841"/>
                        <a:gd name="T7" fmla="*/ 53788 h 760122"/>
                        <a:gd name="T8" fmla="*/ 92476 w 253841"/>
                        <a:gd name="T9" fmla="*/ 67235 h 760122"/>
                        <a:gd name="T10" fmla="*/ 11794 w 253841"/>
                        <a:gd name="T11" fmla="*/ 80682 h 760122"/>
                        <a:gd name="T12" fmla="*/ 52135 w 253841"/>
                        <a:gd name="T13" fmla="*/ 94129 h 760122"/>
                        <a:gd name="T14" fmla="*/ 159712 w 253841"/>
                        <a:gd name="T15" fmla="*/ 121024 h 760122"/>
                        <a:gd name="T16" fmla="*/ 105923 w 253841"/>
                        <a:gd name="T17" fmla="*/ 161365 h 760122"/>
                        <a:gd name="T18" fmla="*/ 65582 w 253841"/>
                        <a:gd name="T19" fmla="*/ 174812 h 760122"/>
                        <a:gd name="T20" fmla="*/ 25241 w 253841"/>
                        <a:gd name="T21" fmla="*/ 201706 h 760122"/>
                        <a:gd name="T22" fmla="*/ 79029 w 253841"/>
                        <a:gd name="T23" fmla="*/ 215153 h 760122"/>
                        <a:gd name="T24" fmla="*/ 119370 w 253841"/>
                        <a:gd name="T25" fmla="*/ 228600 h 760122"/>
                        <a:gd name="T26" fmla="*/ 105923 w 253841"/>
                        <a:gd name="T27" fmla="*/ 268941 h 760122"/>
                        <a:gd name="T28" fmla="*/ 25241 w 253841"/>
                        <a:gd name="T29" fmla="*/ 295835 h 760122"/>
                        <a:gd name="T30" fmla="*/ 11794 w 253841"/>
                        <a:gd name="T31" fmla="*/ 336177 h 760122"/>
                        <a:gd name="T32" fmla="*/ 105923 w 253841"/>
                        <a:gd name="T33" fmla="*/ 349624 h 760122"/>
                        <a:gd name="T34" fmla="*/ 146265 w 253841"/>
                        <a:gd name="T35" fmla="*/ 363071 h 760122"/>
                        <a:gd name="T36" fmla="*/ 253841 w 253841"/>
                        <a:gd name="T37" fmla="*/ 389965 h 760122"/>
                        <a:gd name="T38" fmla="*/ 213500 w 253841"/>
                        <a:gd name="T39" fmla="*/ 416859 h 760122"/>
                        <a:gd name="T40" fmla="*/ 52135 w 253841"/>
                        <a:gd name="T41" fmla="*/ 430306 h 760122"/>
                        <a:gd name="T42" fmla="*/ 11794 w 253841"/>
                        <a:gd name="T43" fmla="*/ 443753 h 760122"/>
                        <a:gd name="T44" fmla="*/ 92476 w 253841"/>
                        <a:gd name="T45" fmla="*/ 524435 h 760122"/>
                        <a:gd name="T46" fmla="*/ 38688 w 253841"/>
                        <a:gd name="T47" fmla="*/ 537882 h 760122"/>
                        <a:gd name="T48" fmla="*/ 65582 w 253841"/>
                        <a:gd name="T49" fmla="*/ 564777 h 760122"/>
                        <a:gd name="T50" fmla="*/ 105923 w 253841"/>
                        <a:gd name="T51" fmla="*/ 591671 h 760122"/>
                        <a:gd name="T52" fmla="*/ 25241 w 253841"/>
                        <a:gd name="T53" fmla="*/ 632012 h 760122"/>
                        <a:gd name="T54" fmla="*/ 52135 w 253841"/>
                        <a:gd name="T55" fmla="*/ 672353 h 760122"/>
                        <a:gd name="T56" fmla="*/ 92476 w 253841"/>
                        <a:gd name="T57" fmla="*/ 685800 h 760122"/>
                        <a:gd name="T58" fmla="*/ 11794 w 253841"/>
                        <a:gd name="T59" fmla="*/ 739588 h 760122"/>
                        <a:gd name="T60" fmla="*/ 119370 w 253841"/>
                        <a:gd name="T61" fmla="*/ 753035 h 760122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253841"/>
                        <a:gd name="T94" fmla="*/ 0 h 760122"/>
                        <a:gd name="T95" fmla="*/ 253841 w 253841"/>
                        <a:gd name="T96" fmla="*/ 760122 h 760122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253841" h="760122">
                          <a:moveTo>
                            <a:pt x="79029" y="0"/>
                          </a:moveTo>
                          <a:lnTo>
                            <a:pt x="159712" y="26894"/>
                          </a:lnTo>
                          <a:lnTo>
                            <a:pt x="200053" y="40341"/>
                          </a:lnTo>
                          <a:cubicBezTo>
                            <a:pt x="177641" y="44823"/>
                            <a:pt x="154990" y="48245"/>
                            <a:pt x="132817" y="53788"/>
                          </a:cubicBezTo>
                          <a:cubicBezTo>
                            <a:pt x="119066" y="57226"/>
                            <a:pt x="106313" y="64160"/>
                            <a:pt x="92476" y="67235"/>
                          </a:cubicBezTo>
                          <a:cubicBezTo>
                            <a:pt x="65860" y="73150"/>
                            <a:pt x="38688" y="76200"/>
                            <a:pt x="11794" y="80682"/>
                          </a:cubicBezTo>
                          <a:cubicBezTo>
                            <a:pt x="25241" y="85164"/>
                            <a:pt x="38384" y="90691"/>
                            <a:pt x="52135" y="94129"/>
                          </a:cubicBezTo>
                          <a:lnTo>
                            <a:pt x="159712" y="121024"/>
                          </a:lnTo>
                          <a:cubicBezTo>
                            <a:pt x="141782" y="134471"/>
                            <a:pt x="125382" y="150246"/>
                            <a:pt x="105923" y="161365"/>
                          </a:cubicBezTo>
                          <a:cubicBezTo>
                            <a:pt x="93616" y="168397"/>
                            <a:pt x="78260" y="168473"/>
                            <a:pt x="65582" y="174812"/>
                          </a:cubicBezTo>
                          <a:cubicBezTo>
                            <a:pt x="51127" y="182040"/>
                            <a:pt x="38688" y="192741"/>
                            <a:pt x="25241" y="201706"/>
                          </a:cubicBezTo>
                          <a:cubicBezTo>
                            <a:pt x="43170" y="206188"/>
                            <a:pt x="61259" y="210076"/>
                            <a:pt x="79029" y="215153"/>
                          </a:cubicBezTo>
                          <a:cubicBezTo>
                            <a:pt x="92658" y="219047"/>
                            <a:pt x="113031" y="215922"/>
                            <a:pt x="119370" y="228600"/>
                          </a:cubicBezTo>
                          <a:cubicBezTo>
                            <a:pt x="125709" y="241278"/>
                            <a:pt x="117457" y="260702"/>
                            <a:pt x="105923" y="268941"/>
                          </a:cubicBezTo>
                          <a:cubicBezTo>
                            <a:pt x="82855" y="285418"/>
                            <a:pt x="25241" y="295835"/>
                            <a:pt x="25241" y="295835"/>
                          </a:cubicBezTo>
                          <a:cubicBezTo>
                            <a:pt x="20759" y="309282"/>
                            <a:pt x="0" y="328314"/>
                            <a:pt x="11794" y="336177"/>
                          </a:cubicBezTo>
                          <a:cubicBezTo>
                            <a:pt x="38166" y="353758"/>
                            <a:pt x="74844" y="343408"/>
                            <a:pt x="105923" y="349624"/>
                          </a:cubicBezTo>
                          <a:cubicBezTo>
                            <a:pt x="119822" y="352404"/>
                            <a:pt x="132514" y="359633"/>
                            <a:pt x="146265" y="363071"/>
                          </a:cubicBezTo>
                          <a:lnTo>
                            <a:pt x="253841" y="389965"/>
                          </a:lnTo>
                          <a:cubicBezTo>
                            <a:pt x="240394" y="398930"/>
                            <a:pt x="229347" y="413690"/>
                            <a:pt x="213500" y="416859"/>
                          </a:cubicBezTo>
                          <a:cubicBezTo>
                            <a:pt x="160573" y="427444"/>
                            <a:pt x="105636" y="423173"/>
                            <a:pt x="52135" y="430306"/>
                          </a:cubicBezTo>
                          <a:cubicBezTo>
                            <a:pt x="38085" y="432179"/>
                            <a:pt x="25241" y="439271"/>
                            <a:pt x="11794" y="443753"/>
                          </a:cubicBezTo>
                          <a:cubicBezTo>
                            <a:pt x="76281" y="465249"/>
                            <a:pt x="196237" y="465143"/>
                            <a:pt x="92476" y="524435"/>
                          </a:cubicBezTo>
                          <a:cubicBezTo>
                            <a:pt x="76430" y="533604"/>
                            <a:pt x="56617" y="533400"/>
                            <a:pt x="38688" y="537882"/>
                          </a:cubicBezTo>
                          <a:cubicBezTo>
                            <a:pt x="47653" y="546847"/>
                            <a:pt x="55682" y="556857"/>
                            <a:pt x="65582" y="564777"/>
                          </a:cubicBezTo>
                          <a:cubicBezTo>
                            <a:pt x="78202" y="574873"/>
                            <a:pt x="105923" y="575510"/>
                            <a:pt x="105923" y="591671"/>
                          </a:cubicBezTo>
                          <a:cubicBezTo>
                            <a:pt x="105923" y="609049"/>
                            <a:pt x="35189" y="628696"/>
                            <a:pt x="25241" y="632012"/>
                          </a:cubicBezTo>
                          <a:cubicBezTo>
                            <a:pt x="34206" y="645459"/>
                            <a:pt x="39515" y="662257"/>
                            <a:pt x="52135" y="672353"/>
                          </a:cubicBezTo>
                          <a:cubicBezTo>
                            <a:pt x="63203" y="681208"/>
                            <a:pt x="99769" y="673646"/>
                            <a:pt x="92476" y="685800"/>
                          </a:cubicBezTo>
                          <a:cubicBezTo>
                            <a:pt x="75846" y="713516"/>
                            <a:pt x="11794" y="739588"/>
                            <a:pt x="11794" y="739588"/>
                          </a:cubicBezTo>
                          <a:cubicBezTo>
                            <a:pt x="73397" y="760122"/>
                            <a:pt x="37961" y="753035"/>
                            <a:pt x="119370" y="753035"/>
                          </a:cubicBezTo>
                        </a:path>
                      </a:pathLst>
                    </a:custGeom>
                    <a:noFill/>
                    <a:ln w="3810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7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5045405" y="1981200"/>
                    <a:ext cx="625145" cy="2178103"/>
                    <a:chOff x="1629388" y="1524000"/>
                    <a:chExt cx="809011" cy="2436522"/>
                  </a:xfrm>
                </p:grpSpPr>
                <p:cxnSp>
                  <p:nvCxnSpPr>
                    <p:cNvPr id="58" name="Straight Connector 111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H="1">
                      <a:off x="1267771" y="2085778"/>
                      <a:ext cx="1122060" cy="1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59" name="Freeform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29388" y="2646809"/>
                      <a:ext cx="809011" cy="532500"/>
                    </a:xfrm>
                    <a:custGeom>
                      <a:avLst/>
                      <a:gdLst>
                        <a:gd name="T0" fmla="*/ 158633 w 865093"/>
                        <a:gd name="T1" fmla="*/ 0 h 578223"/>
                        <a:gd name="T2" fmla="*/ 1311 w 865093"/>
                        <a:gd name="T3" fmla="*/ 34785 h 578223"/>
                        <a:gd name="T4" fmla="*/ 150768 w 865093"/>
                        <a:gd name="T5" fmla="*/ 83483 h 578223"/>
                        <a:gd name="T6" fmla="*/ 504742 w 865093"/>
                        <a:gd name="T7" fmla="*/ 139139 h 578223"/>
                        <a:gd name="T8" fmla="*/ 158633 w 865093"/>
                        <a:gd name="T9" fmla="*/ 215666 h 578223"/>
                        <a:gd name="T10" fmla="*/ 32775 w 865093"/>
                        <a:gd name="T11" fmla="*/ 236538 h 578223"/>
                        <a:gd name="T12" fmla="*/ 158633 w 865093"/>
                        <a:gd name="T13" fmla="*/ 299150 h 578223"/>
                        <a:gd name="T14" fmla="*/ 158633 w 865093"/>
                        <a:gd name="T15" fmla="*/ 299150 h 57822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865093"/>
                        <a:gd name="T25" fmla="*/ 0 h 578223"/>
                        <a:gd name="T26" fmla="*/ 865093 w 865093"/>
                        <a:gd name="T27" fmla="*/ 578223 h 57822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865093" h="578223">
                          <a:moveTo>
                            <a:pt x="271182" y="0"/>
                          </a:moveTo>
                          <a:cubicBezTo>
                            <a:pt x="137832" y="20170"/>
                            <a:pt x="4482" y="40341"/>
                            <a:pt x="2241" y="67235"/>
                          </a:cubicBezTo>
                          <a:cubicBezTo>
                            <a:pt x="0" y="94129"/>
                            <a:pt x="114300" y="127746"/>
                            <a:pt x="257735" y="161364"/>
                          </a:cubicBezTo>
                          <a:cubicBezTo>
                            <a:pt x="401170" y="194982"/>
                            <a:pt x="860611" y="226359"/>
                            <a:pt x="862852" y="268941"/>
                          </a:cubicBezTo>
                          <a:cubicBezTo>
                            <a:pt x="865093" y="311523"/>
                            <a:pt x="405652" y="385482"/>
                            <a:pt x="271182" y="416858"/>
                          </a:cubicBezTo>
                          <a:cubicBezTo>
                            <a:pt x="136712" y="448234"/>
                            <a:pt x="56029" y="430306"/>
                            <a:pt x="56029" y="457200"/>
                          </a:cubicBezTo>
                          <a:cubicBezTo>
                            <a:pt x="56029" y="484094"/>
                            <a:pt x="271182" y="578223"/>
                            <a:pt x="271182" y="578223"/>
                          </a:cubicBezTo>
                        </a:path>
                      </a:pathLst>
                    </a:custGeom>
                    <a:noFill/>
                    <a:ln w="3810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60" name="Straight Connector 11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676400" y="1524000"/>
                      <a:ext cx="316166" cy="1497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61" name="Freeform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03559" y="3200400"/>
                      <a:ext cx="253841" cy="760122"/>
                    </a:xfrm>
                    <a:custGeom>
                      <a:avLst/>
                      <a:gdLst>
                        <a:gd name="T0" fmla="*/ 79029 w 253841"/>
                        <a:gd name="T1" fmla="*/ 0 h 760122"/>
                        <a:gd name="T2" fmla="*/ 159712 w 253841"/>
                        <a:gd name="T3" fmla="*/ 26894 h 760122"/>
                        <a:gd name="T4" fmla="*/ 200053 w 253841"/>
                        <a:gd name="T5" fmla="*/ 40341 h 760122"/>
                        <a:gd name="T6" fmla="*/ 132817 w 253841"/>
                        <a:gd name="T7" fmla="*/ 53788 h 760122"/>
                        <a:gd name="T8" fmla="*/ 92476 w 253841"/>
                        <a:gd name="T9" fmla="*/ 67235 h 760122"/>
                        <a:gd name="T10" fmla="*/ 11794 w 253841"/>
                        <a:gd name="T11" fmla="*/ 80682 h 760122"/>
                        <a:gd name="T12" fmla="*/ 52135 w 253841"/>
                        <a:gd name="T13" fmla="*/ 94129 h 760122"/>
                        <a:gd name="T14" fmla="*/ 159712 w 253841"/>
                        <a:gd name="T15" fmla="*/ 121024 h 760122"/>
                        <a:gd name="T16" fmla="*/ 105923 w 253841"/>
                        <a:gd name="T17" fmla="*/ 161365 h 760122"/>
                        <a:gd name="T18" fmla="*/ 65582 w 253841"/>
                        <a:gd name="T19" fmla="*/ 174812 h 760122"/>
                        <a:gd name="T20" fmla="*/ 25241 w 253841"/>
                        <a:gd name="T21" fmla="*/ 201706 h 760122"/>
                        <a:gd name="T22" fmla="*/ 79029 w 253841"/>
                        <a:gd name="T23" fmla="*/ 215153 h 760122"/>
                        <a:gd name="T24" fmla="*/ 119370 w 253841"/>
                        <a:gd name="T25" fmla="*/ 228600 h 760122"/>
                        <a:gd name="T26" fmla="*/ 105923 w 253841"/>
                        <a:gd name="T27" fmla="*/ 268941 h 760122"/>
                        <a:gd name="T28" fmla="*/ 25241 w 253841"/>
                        <a:gd name="T29" fmla="*/ 295835 h 760122"/>
                        <a:gd name="T30" fmla="*/ 11794 w 253841"/>
                        <a:gd name="T31" fmla="*/ 336177 h 760122"/>
                        <a:gd name="T32" fmla="*/ 105923 w 253841"/>
                        <a:gd name="T33" fmla="*/ 349624 h 760122"/>
                        <a:gd name="T34" fmla="*/ 146265 w 253841"/>
                        <a:gd name="T35" fmla="*/ 363071 h 760122"/>
                        <a:gd name="T36" fmla="*/ 253841 w 253841"/>
                        <a:gd name="T37" fmla="*/ 389965 h 760122"/>
                        <a:gd name="T38" fmla="*/ 213500 w 253841"/>
                        <a:gd name="T39" fmla="*/ 416859 h 760122"/>
                        <a:gd name="T40" fmla="*/ 52135 w 253841"/>
                        <a:gd name="T41" fmla="*/ 430306 h 760122"/>
                        <a:gd name="T42" fmla="*/ 11794 w 253841"/>
                        <a:gd name="T43" fmla="*/ 443753 h 760122"/>
                        <a:gd name="T44" fmla="*/ 92476 w 253841"/>
                        <a:gd name="T45" fmla="*/ 524435 h 760122"/>
                        <a:gd name="T46" fmla="*/ 38688 w 253841"/>
                        <a:gd name="T47" fmla="*/ 537882 h 760122"/>
                        <a:gd name="T48" fmla="*/ 65582 w 253841"/>
                        <a:gd name="T49" fmla="*/ 564777 h 760122"/>
                        <a:gd name="T50" fmla="*/ 105923 w 253841"/>
                        <a:gd name="T51" fmla="*/ 591671 h 760122"/>
                        <a:gd name="T52" fmla="*/ 25241 w 253841"/>
                        <a:gd name="T53" fmla="*/ 632012 h 760122"/>
                        <a:gd name="T54" fmla="*/ 52135 w 253841"/>
                        <a:gd name="T55" fmla="*/ 672353 h 760122"/>
                        <a:gd name="T56" fmla="*/ 92476 w 253841"/>
                        <a:gd name="T57" fmla="*/ 685800 h 760122"/>
                        <a:gd name="T58" fmla="*/ 11794 w 253841"/>
                        <a:gd name="T59" fmla="*/ 739588 h 760122"/>
                        <a:gd name="T60" fmla="*/ 119370 w 253841"/>
                        <a:gd name="T61" fmla="*/ 753035 h 760122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253841"/>
                        <a:gd name="T94" fmla="*/ 0 h 760122"/>
                        <a:gd name="T95" fmla="*/ 253841 w 253841"/>
                        <a:gd name="T96" fmla="*/ 760122 h 760122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253841" h="760122">
                          <a:moveTo>
                            <a:pt x="79029" y="0"/>
                          </a:moveTo>
                          <a:lnTo>
                            <a:pt x="159712" y="26894"/>
                          </a:lnTo>
                          <a:lnTo>
                            <a:pt x="200053" y="40341"/>
                          </a:lnTo>
                          <a:cubicBezTo>
                            <a:pt x="177641" y="44823"/>
                            <a:pt x="154990" y="48245"/>
                            <a:pt x="132817" y="53788"/>
                          </a:cubicBezTo>
                          <a:cubicBezTo>
                            <a:pt x="119066" y="57226"/>
                            <a:pt x="106313" y="64160"/>
                            <a:pt x="92476" y="67235"/>
                          </a:cubicBezTo>
                          <a:cubicBezTo>
                            <a:pt x="65860" y="73150"/>
                            <a:pt x="38688" y="76200"/>
                            <a:pt x="11794" y="80682"/>
                          </a:cubicBezTo>
                          <a:cubicBezTo>
                            <a:pt x="25241" y="85164"/>
                            <a:pt x="38384" y="90691"/>
                            <a:pt x="52135" y="94129"/>
                          </a:cubicBezTo>
                          <a:lnTo>
                            <a:pt x="159712" y="121024"/>
                          </a:lnTo>
                          <a:cubicBezTo>
                            <a:pt x="141782" y="134471"/>
                            <a:pt x="125382" y="150246"/>
                            <a:pt x="105923" y="161365"/>
                          </a:cubicBezTo>
                          <a:cubicBezTo>
                            <a:pt x="93616" y="168397"/>
                            <a:pt x="78260" y="168473"/>
                            <a:pt x="65582" y="174812"/>
                          </a:cubicBezTo>
                          <a:cubicBezTo>
                            <a:pt x="51127" y="182040"/>
                            <a:pt x="38688" y="192741"/>
                            <a:pt x="25241" y="201706"/>
                          </a:cubicBezTo>
                          <a:cubicBezTo>
                            <a:pt x="43170" y="206188"/>
                            <a:pt x="61259" y="210076"/>
                            <a:pt x="79029" y="215153"/>
                          </a:cubicBezTo>
                          <a:cubicBezTo>
                            <a:pt x="92658" y="219047"/>
                            <a:pt x="113031" y="215922"/>
                            <a:pt x="119370" y="228600"/>
                          </a:cubicBezTo>
                          <a:cubicBezTo>
                            <a:pt x="125709" y="241278"/>
                            <a:pt x="117457" y="260702"/>
                            <a:pt x="105923" y="268941"/>
                          </a:cubicBezTo>
                          <a:cubicBezTo>
                            <a:pt x="82855" y="285418"/>
                            <a:pt x="25241" y="295835"/>
                            <a:pt x="25241" y="295835"/>
                          </a:cubicBezTo>
                          <a:cubicBezTo>
                            <a:pt x="20759" y="309282"/>
                            <a:pt x="0" y="328314"/>
                            <a:pt x="11794" y="336177"/>
                          </a:cubicBezTo>
                          <a:cubicBezTo>
                            <a:pt x="38166" y="353758"/>
                            <a:pt x="74844" y="343408"/>
                            <a:pt x="105923" y="349624"/>
                          </a:cubicBezTo>
                          <a:cubicBezTo>
                            <a:pt x="119822" y="352404"/>
                            <a:pt x="132514" y="359633"/>
                            <a:pt x="146265" y="363071"/>
                          </a:cubicBezTo>
                          <a:lnTo>
                            <a:pt x="253841" y="389965"/>
                          </a:lnTo>
                          <a:cubicBezTo>
                            <a:pt x="240394" y="398930"/>
                            <a:pt x="229347" y="413690"/>
                            <a:pt x="213500" y="416859"/>
                          </a:cubicBezTo>
                          <a:cubicBezTo>
                            <a:pt x="160573" y="427444"/>
                            <a:pt x="105636" y="423173"/>
                            <a:pt x="52135" y="430306"/>
                          </a:cubicBezTo>
                          <a:cubicBezTo>
                            <a:pt x="38085" y="432179"/>
                            <a:pt x="25241" y="439271"/>
                            <a:pt x="11794" y="443753"/>
                          </a:cubicBezTo>
                          <a:cubicBezTo>
                            <a:pt x="76281" y="465249"/>
                            <a:pt x="196237" y="465143"/>
                            <a:pt x="92476" y="524435"/>
                          </a:cubicBezTo>
                          <a:cubicBezTo>
                            <a:pt x="76430" y="533604"/>
                            <a:pt x="56617" y="533400"/>
                            <a:pt x="38688" y="537882"/>
                          </a:cubicBezTo>
                          <a:cubicBezTo>
                            <a:pt x="47653" y="546847"/>
                            <a:pt x="55682" y="556857"/>
                            <a:pt x="65582" y="564777"/>
                          </a:cubicBezTo>
                          <a:cubicBezTo>
                            <a:pt x="78202" y="574873"/>
                            <a:pt x="105923" y="575510"/>
                            <a:pt x="105923" y="591671"/>
                          </a:cubicBezTo>
                          <a:cubicBezTo>
                            <a:pt x="105923" y="609049"/>
                            <a:pt x="35189" y="628696"/>
                            <a:pt x="25241" y="632012"/>
                          </a:cubicBezTo>
                          <a:cubicBezTo>
                            <a:pt x="34206" y="645459"/>
                            <a:pt x="39515" y="662257"/>
                            <a:pt x="52135" y="672353"/>
                          </a:cubicBezTo>
                          <a:cubicBezTo>
                            <a:pt x="63203" y="681208"/>
                            <a:pt x="99769" y="673646"/>
                            <a:pt x="92476" y="685800"/>
                          </a:cubicBezTo>
                          <a:cubicBezTo>
                            <a:pt x="75846" y="713516"/>
                            <a:pt x="11794" y="739588"/>
                            <a:pt x="11794" y="739588"/>
                          </a:cubicBezTo>
                          <a:cubicBezTo>
                            <a:pt x="73397" y="760122"/>
                            <a:pt x="37961" y="753035"/>
                            <a:pt x="119370" y="753035"/>
                          </a:cubicBezTo>
                        </a:path>
                      </a:pathLst>
                    </a:custGeom>
                    <a:noFill/>
                    <a:ln w="3810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2" name="Freeform 70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461884" y="1754863"/>
                  <a:ext cx="174012" cy="233977"/>
                </a:xfrm>
                <a:custGeom>
                  <a:avLst/>
                  <a:gdLst>
                    <a:gd name="T0" fmla="*/ 6782 w 865093"/>
                    <a:gd name="T1" fmla="*/ 0 h 578223"/>
                    <a:gd name="T2" fmla="*/ 56 w 865093"/>
                    <a:gd name="T3" fmla="*/ 34785 h 578223"/>
                    <a:gd name="T4" fmla="*/ 6446 w 865093"/>
                    <a:gd name="T5" fmla="*/ 83483 h 578223"/>
                    <a:gd name="T6" fmla="*/ 21580 w 865093"/>
                    <a:gd name="T7" fmla="*/ 139139 h 578223"/>
                    <a:gd name="T8" fmla="*/ 6782 w 865093"/>
                    <a:gd name="T9" fmla="*/ 215666 h 578223"/>
                    <a:gd name="T10" fmla="*/ 1401 w 865093"/>
                    <a:gd name="T11" fmla="*/ 236538 h 578223"/>
                    <a:gd name="T12" fmla="*/ 6782 w 865093"/>
                    <a:gd name="T13" fmla="*/ 299150 h 578223"/>
                    <a:gd name="T14" fmla="*/ 6782 w 865093"/>
                    <a:gd name="T15" fmla="*/ 299150 h 5782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65093"/>
                    <a:gd name="T25" fmla="*/ 0 h 578223"/>
                    <a:gd name="T26" fmla="*/ 865093 w 865093"/>
                    <a:gd name="T27" fmla="*/ 578223 h 5782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65093" h="578223">
                      <a:moveTo>
                        <a:pt x="271182" y="0"/>
                      </a:moveTo>
                      <a:cubicBezTo>
                        <a:pt x="137832" y="20170"/>
                        <a:pt x="4482" y="40341"/>
                        <a:pt x="2241" y="67235"/>
                      </a:cubicBezTo>
                      <a:cubicBezTo>
                        <a:pt x="0" y="94129"/>
                        <a:pt x="114300" y="127746"/>
                        <a:pt x="257735" y="161364"/>
                      </a:cubicBezTo>
                      <a:cubicBezTo>
                        <a:pt x="401170" y="194982"/>
                        <a:pt x="860611" y="226359"/>
                        <a:pt x="862852" y="268941"/>
                      </a:cubicBezTo>
                      <a:cubicBezTo>
                        <a:pt x="865093" y="311523"/>
                        <a:pt x="405652" y="385482"/>
                        <a:pt x="271182" y="416858"/>
                      </a:cubicBezTo>
                      <a:cubicBezTo>
                        <a:pt x="136712" y="448234"/>
                        <a:pt x="56029" y="430306"/>
                        <a:pt x="56029" y="457200"/>
                      </a:cubicBezTo>
                      <a:cubicBezTo>
                        <a:pt x="56029" y="484094"/>
                        <a:pt x="271182" y="578223"/>
                        <a:pt x="271182" y="578223"/>
                      </a:cubicBezTo>
                    </a:path>
                  </a:pathLst>
                </a:custGeom>
                <a:noFill/>
                <a:ln w="38100" algn="ctr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4130425" y="3284984"/>
                  <a:ext cx="225551" cy="191364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7" name="等腰三角形 3"/>
              <p:cNvSpPr>
                <a:spLocks noChangeArrowheads="1"/>
              </p:cNvSpPr>
              <p:nvPr/>
            </p:nvSpPr>
            <p:spPr bwMode="auto">
              <a:xfrm rot="10800000">
                <a:off x="4283968" y="1844824"/>
                <a:ext cx="261897" cy="262022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48" name="等腰三角形 3"/>
              <p:cNvSpPr>
                <a:spLocks noChangeArrowheads="1"/>
              </p:cNvSpPr>
              <p:nvPr/>
            </p:nvSpPr>
            <p:spPr bwMode="auto">
              <a:xfrm rot="10800000">
                <a:off x="6182310" y="1844824"/>
                <a:ext cx="261898" cy="262022"/>
              </a:xfrm>
              <a:prstGeom prst="triangle">
                <a:avLst>
                  <a:gd name="adj" fmla="val 50000"/>
                </a:avLst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</p:grpSp>
        <p:cxnSp>
          <p:nvCxnSpPr>
            <p:cNvPr id="32" name="曲线连接符 31"/>
            <p:cNvCxnSpPr>
              <a:endCxn id="53" idx="1"/>
            </p:cNvCxnSpPr>
            <p:nvPr/>
          </p:nvCxnSpPr>
          <p:spPr>
            <a:xfrm rot="16200000" flipH="1">
              <a:off x="1772445" y="5360851"/>
              <a:ext cx="1147187" cy="739867"/>
            </a:xfrm>
            <a:prstGeom prst="curvedConnector3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组合 83"/>
          <p:cNvGrpSpPr/>
          <p:nvPr/>
        </p:nvGrpSpPr>
        <p:grpSpPr>
          <a:xfrm>
            <a:off x="5985694" y="2464900"/>
            <a:ext cx="2602029" cy="1684180"/>
            <a:chOff x="883173" y="3930716"/>
            <a:chExt cx="5345011" cy="2464994"/>
          </a:xfrm>
        </p:grpSpPr>
        <p:grpSp>
          <p:nvGrpSpPr>
            <p:cNvPr id="93" name="组合 92"/>
            <p:cNvGrpSpPr/>
            <p:nvPr/>
          </p:nvGrpSpPr>
          <p:grpSpPr>
            <a:xfrm>
              <a:off x="883173" y="3930716"/>
              <a:ext cx="5345011" cy="2464994"/>
              <a:chOff x="2841196" y="1011354"/>
              <a:chExt cx="2810924" cy="2464994"/>
            </a:xfrm>
          </p:grpSpPr>
          <p:grpSp>
            <p:nvGrpSpPr>
              <p:cNvPr id="103" name="组合 102"/>
              <p:cNvGrpSpPr/>
              <p:nvPr/>
            </p:nvGrpSpPr>
            <p:grpSpPr>
              <a:xfrm>
                <a:off x="2841196" y="1944789"/>
                <a:ext cx="2810924" cy="1531559"/>
                <a:chOff x="579966" y="1340768"/>
                <a:chExt cx="2983921" cy="1151460"/>
              </a:xfrm>
            </p:grpSpPr>
            <p:grpSp>
              <p:nvGrpSpPr>
                <p:cNvPr id="127" name="组合 126"/>
                <p:cNvGrpSpPr>
                  <a:grpSpLocks/>
                </p:cNvGrpSpPr>
                <p:nvPr/>
              </p:nvGrpSpPr>
              <p:grpSpPr bwMode="auto">
                <a:xfrm>
                  <a:off x="579966" y="1340768"/>
                  <a:ext cx="2983921" cy="1151460"/>
                  <a:chOff x="1921489" y="1158318"/>
                  <a:chExt cx="5105400" cy="1336204"/>
                </a:xfrm>
              </p:grpSpPr>
              <p:sp>
                <p:nvSpPr>
                  <p:cNvPr id="131" name="矩形 4"/>
                  <p:cNvSpPr>
                    <a:spLocks noChangeArrowheads="1"/>
                  </p:cNvSpPr>
                  <p:nvPr/>
                </p:nvSpPr>
                <p:spPr bwMode="auto">
                  <a:xfrm>
                    <a:off x="1921489" y="1275322"/>
                    <a:ext cx="5105400" cy="1219200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32" name="五角星 131"/>
                  <p:cNvSpPr/>
                  <p:nvPr/>
                </p:nvSpPr>
                <p:spPr bwMode="auto">
                  <a:xfrm>
                    <a:off x="3112543" y="1172077"/>
                    <a:ext cx="298435" cy="176134"/>
                  </a:xfrm>
                  <a:prstGeom prst="star5">
                    <a:avLst/>
                  </a:prstGeom>
                  <a:solidFill>
                    <a:srgbClr val="C00000"/>
                  </a:solidFill>
                  <a:ln w="9525" cap="flat" cmpd="sng" algn="ctr">
                    <a:solidFill>
                      <a:srgbClr val="C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US">
                      <a:latin typeface="Times New Roman" pitchFamily="16" charset="0"/>
                      <a:ea typeface="宋体" charset="-122"/>
                    </a:endParaRPr>
                  </a:p>
                </p:txBody>
              </p:sp>
              <p:sp>
                <p:nvSpPr>
                  <p:cNvPr id="133" name="等腰三角形 3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4950239" y="1158318"/>
                    <a:ext cx="228599" cy="22860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C00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/>
                  </a:p>
                </p:txBody>
              </p:sp>
            </p:grpSp>
            <p:sp>
              <p:nvSpPr>
                <p:cNvPr id="128" name="等腰三角形 3"/>
                <p:cNvSpPr>
                  <a:spLocks noChangeArrowheads="1"/>
                </p:cNvSpPr>
                <p:nvPr/>
              </p:nvSpPr>
              <p:spPr bwMode="auto">
                <a:xfrm rot="10800000">
                  <a:off x="2566184" y="1340768"/>
                  <a:ext cx="133608" cy="1969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129" name="等腰三角形 3"/>
                <p:cNvSpPr>
                  <a:spLocks noChangeArrowheads="1"/>
                </p:cNvSpPr>
                <p:nvPr/>
              </p:nvSpPr>
              <p:spPr bwMode="auto">
                <a:xfrm rot="10800000">
                  <a:off x="2782208" y="1340768"/>
                  <a:ext cx="133608" cy="1969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  <p:sp>
              <p:nvSpPr>
                <p:cNvPr id="130" name="等腰三角形 3"/>
                <p:cNvSpPr>
                  <a:spLocks noChangeArrowheads="1"/>
                </p:cNvSpPr>
                <p:nvPr/>
              </p:nvSpPr>
              <p:spPr bwMode="auto">
                <a:xfrm rot="10800000">
                  <a:off x="2998232" y="1340768"/>
                  <a:ext cx="133608" cy="1969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/>
                </a:p>
              </p:txBody>
            </p:sp>
          </p:grpSp>
          <p:grpSp>
            <p:nvGrpSpPr>
              <p:cNvPr id="104" name="Group 129"/>
              <p:cNvGrpSpPr>
                <a:grpSpLocks/>
              </p:cNvGrpSpPr>
              <p:nvPr/>
            </p:nvGrpSpPr>
            <p:grpSpPr bwMode="auto">
              <a:xfrm>
                <a:off x="4416572" y="1011354"/>
                <a:ext cx="955181" cy="905478"/>
                <a:chOff x="836999" y="1981200"/>
                <a:chExt cx="4833551" cy="2178103"/>
              </a:xfrm>
            </p:grpSpPr>
            <p:grpSp>
              <p:nvGrpSpPr>
                <p:cNvPr id="107" name="Group 58"/>
                <p:cNvGrpSpPr>
                  <a:grpSpLocks/>
                </p:cNvGrpSpPr>
                <p:nvPr/>
              </p:nvGrpSpPr>
              <p:grpSpPr bwMode="auto">
                <a:xfrm>
                  <a:off x="836999" y="2057400"/>
                  <a:ext cx="617151" cy="2030435"/>
                  <a:chOff x="1629388" y="1524000"/>
                  <a:chExt cx="809011" cy="2436522"/>
                </a:xfrm>
              </p:grpSpPr>
              <p:cxnSp>
                <p:nvCxnSpPr>
                  <p:cNvPr id="123" name="Straight Connector 1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1267771" y="2085778"/>
                    <a:ext cx="1122060" cy="1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24" name="Freeform 36"/>
                  <p:cNvSpPr>
                    <a:spLocks noChangeArrowheads="1"/>
                  </p:cNvSpPr>
                  <p:nvPr/>
                </p:nvSpPr>
                <p:spPr bwMode="auto">
                  <a:xfrm>
                    <a:off x="1629388" y="2646809"/>
                    <a:ext cx="809011" cy="532500"/>
                  </a:xfrm>
                  <a:custGeom>
                    <a:avLst/>
                    <a:gdLst>
                      <a:gd name="T0" fmla="*/ 158633 w 865093"/>
                      <a:gd name="T1" fmla="*/ 0 h 578223"/>
                      <a:gd name="T2" fmla="*/ 1311 w 865093"/>
                      <a:gd name="T3" fmla="*/ 34785 h 578223"/>
                      <a:gd name="T4" fmla="*/ 150768 w 865093"/>
                      <a:gd name="T5" fmla="*/ 83483 h 578223"/>
                      <a:gd name="T6" fmla="*/ 504742 w 865093"/>
                      <a:gd name="T7" fmla="*/ 139139 h 578223"/>
                      <a:gd name="T8" fmla="*/ 158633 w 865093"/>
                      <a:gd name="T9" fmla="*/ 215666 h 578223"/>
                      <a:gd name="T10" fmla="*/ 32775 w 865093"/>
                      <a:gd name="T11" fmla="*/ 236538 h 578223"/>
                      <a:gd name="T12" fmla="*/ 158633 w 865093"/>
                      <a:gd name="T13" fmla="*/ 299150 h 578223"/>
                      <a:gd name="T14" fmla="*/ 158633 w 865093"/>
                      <a:gd name="T15" fmla="*/ 299150 h 57822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65093"/>
                      <a:gd name="T25" fmla="*/ 0 h 578223"/>
                      <a:gd name="T26" fmla="*/ 865093 w 865093"/>
                      <a:gd name="T27" fmla="*/ 578223 h 57822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65093" h="578223">
                        <a:moveTo>
                          <a:pt x="271182" y="0"/>
                        </a:moveTo>
                        <a:cubicBezTo>
                          <a:pt x="137832" y="20170"/>
                          <a:pt x="4482" y="40341"/>
                          <a:pt x="2241" y="67235"/>
                        </a:cubicBezTo>
                        <a:cubicBezTo>
                          <a:pt x="0" y="94129"/>
                          <a:pt x="114300" y="127746"/>
                          <a:pt x="257735" y="161364"/>
                        </a:cubicBezTo>
                        <a:cubicBezTo>
                          <a:pt x="401170" y="194982"/>
                          <a:pt x="860611" y="226359"/>
                          <a:pt x="862852" y="268941"/>
                        </a:cubicBezTo>
                        <a:cubicBezTo>
                          <a:pt x="865093" y="311523"/>
                          <a:pt x="405652" y="385482"/>
                          <a:pt x="271182" y="416858"/>
                        </a:cubicBezTo>
                        <a:cubicBezTo>
                          <a:pt x="136712" y="448234"/>
                          <a:pt x="56029" y="430306"/>
                          <a:pt x="56029" y="457200"/>
                        </a:cubicBezTo>
                        <a:cubicBezTo>
                          <a:pt x="56029" y="484094"/>
                          <a:pt x="271182" y="578223"/>
                          <a:pt x="271182" y="578223"/>
                        </a:cubicBezTo>
                      </a:path>
                    </a:pathLst>
                  </a:cu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125" name="Straight Connector 4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676400" y="1524000"/>
                    <a:ext cx="316166" cy="1497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26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1803559" y="3200400"/>
                    <a:ext cx="253841" cy="760122"/>
                  </a:xfrm>
                  <a:custGeom>
                    <a:avLst/>
                    <a:gdLst>
                      <a:gd name="T0" fmla="*/ 79029 w 253841"/>
                      <a:gd name="T1" fmla="*/ 0 h 760122"/>
                      <a:gd name="T2" fmla="*/ 159712 w 253841"/>
                      <a:gd name="T3" fmla="*/ 26894 h 760122"/>
                      <a:gd name="T4" fmla="*/ 200053 w 253841"/>
                      <a:gd name="T5" fmla="*/ 40341 h 760122"/>
                      <a:gd name="T6" fmla="*/ 132817 w 253841"/>
                      <a:gd name="T7" fmla="*/ 53788 h 760122"/>
                      <a:gd name="T8" fmla="*/ 92476 w 253841"/>
                      <a:gd name="T9" fmla="*/ 67235 h 760122"/>
                      <a:gd name="T10" fmla="*/ 11794 w 253841"/>
                      <a:gd name="T11" fmla="*/ 80682 h 760122"/>
                      <a:gd name="T12" fmla="*/ 52135 w 253841"/>
                      <a:gd name="T13" fmla="*/ 94129 h 760122"/>
                      <a:gd name="T14" fmla="*/ 159712 w 253841"/>
                      <a:gd name="T15" fmla="*/ 121024 h 760122"/>
                      <a:gd name="T16" fmla="*/ 105923 w 253841"/>
                      <a:gd name="T17" fmla="*/ 161365 h 760122"/>
                      <a:gd name="T18" fmla="*/ 65582 w 253841"/>
                      <a:gd name="T19" fmla="*/ 174812 h 760122"/>
                      <a:gd name="T20" fmla="*/ 25241 w 253841"/>
                      <a:gd name="T21" fmla="*/ 201706 h 760122"/>
                      <a:gd name="T22" fmla="*/ 79029 w 253841"/>
                      <a:gd name="T23" fmla="*/ 215153 h 760122"/>
                      <a:gd name="T24" fmla="*/ 119370 w 253841"/>
                      <a:gd name="T25" fmla="*/ 228600 h 760122"/>
                      <a:gd name="T26" fmla="*/ 105923 w 253841"/>
                      <a:gd name="T27" fmla="*/ 268941 h 760122"/>
                      <a:gd name="T28" fmla="*/ 25241 w 253841"/>
                      <a:gd name="T29" fmla="*/ 295835 h 760122"/>
                      <a:gd name="T30" fmla="*/ 11794 w 253841"/>
                      <a:gd name="T31" fmla="*/ 336177 h 760122"/>
                      <a:gd name="T32" fmla="*/ 105923 w 253841"/>
                      <a:gd name="T33" fmla="*/ 349624 h 760122"/>
                      <a:gd name="T34" fmla="*/ 146265 w 253841"/>
                      <a:gd name="T35" fmla="*/ 363071 h 760122"/>
                      <a:gd name="T36" fmla="*/ 253841 w 253841"/>
                      <a:gd name="T37" fmla="*/ 389965 h 760122"/>
                      <a:gd name="T38" fmla="*/ 213500 w 253841"/>
                      <a:gd name="T39" fmla="*/ 416859 h 760122"/>
                      <a:gd name="T40" fmla="*/ 52135 w 253841"/>
                      <a:gd name="T41" fmla="*/ 430306 h 760122"/>
                      <a:gd name="T42" fmla="*/ 11794 w 253841"/>
                      <a:gd name="T43" fmla="*/ 443753 h 760122"/>
                      <a:gd name="T44" fmla="*/ 92476 w 253841"/>
                      <a:gd name="T45" fmla="*/ 524435 h 760122"/>
                      <a:gd name="T46" fmla="*/ 38688 w 253841"/>
                      <a:gd name="T47" fmla="*/ 537882 h 760122"/>
                      <a:gd name="T48" fmla="*/ 65582 w 253841"/>
                      <a:gd name="T49" fmla="*/ 564777 h 760122"/>
                      <a:gd name="T50" fmla="*/ 105923 w 253841"/>
                      <a:gd name="T51" fmla="*/ 591671 h 760122"/>
                      <a:gd name="T52" fmla="*/ 25241 w 253841"/>
                      <a:gd name="T53" fmla="*/ 632012 h 760122"/>
                      <a:gd name="T54" fmla="*/ 52135 w 253841"/>
                      <a:gd name="T55" fmla="*/ 672353 h 760122"/>
                      <a:gd name="T56" fmla="*/ 92476 w 253841"/>
                      <a:gd name="T57" fmla="*/ 685800 h 760122"/>
                      <a:gd name="T58" fmla="*/ 11794 w 253841"/>
                      <a:gd name="T59" fmla="*/ 739588 h 760122"/>
                      <a:gd name="T60" fmla="*/ 119370 w 253841"/>
                      <a:gd name="T61" fmla="*/ 753035 h 76012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53841"/>
                      <a:gd name="T94" fmla="*/ 0 h 760122"/>
                      <a:gd name="T95" fmla="*/ 253841 w 253841"/>
                      <a:gd name="T96" fmla="*/ 760122 h 760122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53841" h="760122">
                        <a:moveTo>
                          <a:pt x="79029" y="0"/>
                        </a:moveTo>
                        <a:lnTo>
                          <a:pt x="159712" y="26894"/>
                        </a:lnTo>
                        <a:lnTo>
                          <a:pt x="200053" y="40341"/>
                        </a:lnTo>
                        <a:cubicBezTo>
                          <a:pt x="177641" y="44823"/>
                          <a:pt x="154990" y="48245"/>
                          <a:pt x="132817" y="53788"/>
                        </a:cubicBezTo>
                        <a:cubicBezTo>
                          <a:pt x="119066" y="57226"/>
                          <a:pt x="106313" y="64160"/>
                          <a:pt x="92476" y="67235"/>
                        </a:cubicBezTo>
                        <a:cubicBezTo>
                          <a:pt x="65860" y="73150"/>
                          <a:pt x="38688" y="76200"/>
                          <a:pt x="11794" y="80682"/>
                        </a:cubicBezTo>
                        <a:cubicBezTo>
                          <a:pt x="25241" y="85164"/>
                          <a:pt x="38384" y="90691"/>
                          <a:pt x="52135" y="94129"/>
                        </a:cubicBezTo>
                        <a:lnTo>
                          <a:pt x="159712" y="121024"/>
                        </a:lnTo>
                        <a:cubicBezTo>
                          <a:pt x="141782" y="134471"/>
                          <a:pt x="125382" y="150246"/>
                          <a:pt x="105923" y="161365"/>
                        </a:cubicBezTo>
                        <a:cubicBezTo>
                          <a:pt x="93616" y="168397"/>
                          <a:pt x="78260" y="168473"/>
                          <a:pt x="65582" y="174812"/>
                        </a:cubicBezTo>
                        <a:cubicBezTo>
                          <a:pt x="51127" y="182040"/>
                          <a:pt x="38688" y="192741"/>
                          <a:pt x="25241" y="201706"/>
                        </a:cubicBezTo>
                        <a:cubicBezTo>
                          <a:pt x="43170" y="206188"/>
                          <a:pt x="61259" y="210076"/>
                          <a:pt x="79029" y="215153"/>
                        </a:cubicBezTo>
                        <a:cubicBezTo>
                          <a:pt x="92658" y="219047"/>
                          <a:pt x="113031" y="215922"/>
                          <a:pt x="119370" y="228600"/>
                        </a:cubicBezTo>
                        <a:cubicBezTo>
                          <a:pt x="125709" y="241278"/>
                          <a:pt x="117457" y="260702"/>
                          <a:pt x="105923" y="268941"/>
                        </a:cubicBezTo>
                        <a:cubicBezTo>
                          <a:pt x="82855" y="285418"/>
                          <a:pt x="25241" y="295835"/>
                          <a:pt x="25241" y="295835"/>
                        </a:cubicBezTo>
                        <a:cubicBezTo>
                          <a:pt x="20759" y="309282"/>
                          <a:pt x="0" y="328314"/>
                          <a:pt x="11794" y="336177"/>
                        </a:cubicBezTo>
                        <a:cubicBezTo>
                          <a:pt x="38166" y="353758"/>
                          <a:pt x="74844" y="343408"/>
                          <a:pt x="105923" y="349624"/>
                        </a:cubicBezTo>
                        <a:cubicBezTo>
                          <a:pt x="119822" y="352404"/>
                          <a:pt x="132514" y="359633"/>
                          <a:pt x="146265" y="363071"/>
                        </a:cubicBezTo>
                        <a:lnTo>
                          <a:pt x="253841" y="389965"/>
                        </a:lnTo>
                        <a:cubicBezTo>
                          <a:pt x="240394" y="398930"/>
                          <a:pt x="229347" y="413690"/>
                          <a:pt x="213500" y="416859"/>
                        </a:cubicBezTo>
                        <a:cubicBezTo>
                          <a:pt x="160573" y="427444"/>
                          <a:pt x="105636" y="423173"/>
                          <a:pt x="52135" y="430306"/>
                        </a:cubicBezTo>
                        <a:cubicBezTo>
                          <a:pt x="38085" y="432179"/>
                          <a:pt x="25241" y="439271"/>
                          <a:pt x="11794" y="443753"/>
                        </a:cubicBezTo>
                        <a:cubicBezTo>
                          <a:pt x="76281" y="465249"/>
                          <a:pt x="196237" y="465143"/>
                          <a:pt x="92476" y="524435"/>
                        </a:cubicBezTo>
                        <a:cubicBezTo>
                          <a:pt x="76430" y="533604"/>
                          <a:pt x="56617" y="533400"/>
                          <a:pt x="38688" y="537882"/>
                        </a:cubicBezTo>
                        <a:cubicBezTo>
                          <a:pt x="47653" y="546847"/>
                          <a:pt x="55682" y="556857"/>
                          <a:pt x="65582" y="564777"/>
                        </a:cubicBezTo>
                        <a:cubicBezTo>
                          <a:pt x="78202" y="574873"/>
                          <a:pt x="105923" y="575510"/>
                          <a:pt x="105923" y="591671"/>
                        </a:cubicBezTo>
                        <a:cubicBezTo>
                          <a:pt x="105923" y="609049"/>
                          <a:pt x="35189" y="628696"/>
                          <a:pt x="25241" y="632012"/>
                        </a:cubicBezTo>
                        <a:cubicBezTo>
                          <a:pt x="34206" y="645459"/>
                          <a:pt x="39515" y="662257"/>
                          <a:pt x="52135" y="672353"/>
                        </a:cubicBezTo>
                        <a:cubicBezTo>
                          <a:pt x="63203" y="681208"/>
                          <a:pt x="99769" y="673646"/>
                          <a:pt x="92476" y="685800"/>
                        </a:cubicBezTo>
                        <a:cubicBezTo>
                          <a:pt x="75846" y="713516"/>
                          <a:pt x="11794" y="739588"/>
                          <a:pt x="11794" y="739588"/>
                        </a:cubicBezTo>
                        <a:cubicBezTo>
                          <a:pt x="73397" y="760122"/>
                          <a:pt x="37961" y="753035"/>
                          <a:pt x="119370" y="753035"/>
                        </a:cubicBezTo>
                      </a:path>
                    </a:pathLst>
                  </a:cu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" name="Group 67"/>
                <p:cNvGrpSpPr>
                  <a:grpSpLocks/>
                </p:cNvGrpSpPr>
                <p:nvPr/>
              </p:nvGrpSpPr>
              <p:grpSpPr bwMode="auto">
                <a:xfrm>
                  <a:off x="2118053" y="1981200"/>
                  <a:ext cx="625146" cy="2141186"/>
                  <a:chOff x="1629389" y="1524000"/>
                  <a:chExt cx="809014" cy="2436522"/>
                </a:xfrm>
              </p:grpSpPr>
              <p:cxnSp>
                <p:nvCxnSpPr>
                  <p:cNvPr id="119" name="Straight Connector 68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1267772" y="2085779"/>
                    <a:ext cx="1122060" cy="0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20" name="Freeform 69"/>
                  <p:cNvSpPr>
                    <a:spLocks noChangeArrowheads="1"/>
                  </p:cNvSpPr>
                  <p:nvPr/>
                </p:nvSpPr>
                <p:spPr bwMode="auto">
                  <a:xfrm>
                    <a:off x="1629389" y="2646810"/>
                    <a:ext cx="809014" cy="532500"/>
                  </a:xfrm>
                  <a:custGeom>
                    <a:avLst/>
                    <a:gdLst>
                      <a:gd name="T0" fmla="*/ 158633 w 865093"/>
                      <a:gd name="T1" fmla="*/ 0 h 578223"/>
                      <a:gd name="T2" fmla="*/ 1311 w 865093"/>
                      <a:gd name="T3" fmla="*/ 34785 h 578223"/>
                      <a:gd name="T4" fmla="*/ 150768 w 865093"/>
                      <a:gd name="T5" fmla="*/ 83483 h 578223"/>
                      <a:gd name="T6" fmla="*/ 504742 w 865093"/>
                      <a:gd name="T7" fmla="*/ 139139 h 578223"/>
                      <a:gd name="T8" fmla="*/ 158633 w 865093"/>
                      <a:gd name="T9" fmla="*/ 215666 h 578223"/>
                      <a:gd name="T10" fmla="*/ 32775 w 865093"/>
                      <a:gd name="T11" fmla="*/ 236538 h 578223"/>
                      <a:gd name="T12" fmla="*/ 158633 w 865093"/>
                      <a:gd name="T13" fmla="*/ 299150 h 578223"/>
                      <a:gd name="T14" fmla="*/ 158633 w 865093"/>
                      <a:gd name="T15" fmla="*/ 299150 h 57822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65093"/>
                      <a:gd name="T25" fmla="*/ 0 h 578223"/>
                      <a:gd name="T26" fmla="*/ 865093 w 865093"/>
                      <a:gd name="T27" fmla="*/ 578223 h 57822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65093" h="578223">
                        <a:moveTo>
                          <a:pt x="271182" y="0"/>
                        </a:moveTo>
                        <a:cubicBezTo>
                          <a:pt x="137832" y="20170"/>
                          <a:pt x="4482" y="40341"/>
                          <a:pt x="2241" y="67235"/>
                        </a:cubicBezTo>
                        <a:cubicBezTo>
                          <a:pt x="0" y="94129"/>
                          <a:pt x="114300" y="127746"/>
                          <a:pt x="257735" y="161364"/>
                        </a:cubicBezTo>
                        <a:cubicBezTo>
                          <a:pt x="401170" y="194982"/>
                          <a:pt x="860611" y="226359"/>
                          <a:pt x="862852" y="268941"/>
                        </a:cubicBezTo>
                        <a:cubicBezTo>
                          <a:pt x="865093" y="311523"/>
                          <a:pt x="405652" y="385482"/>
                          <a:pt x="271182" y="416858"/>
                        </a:cubicBezTo>
                        <a:cubicBezTo>
                          <a:pt x="136712" y="448234"/>
                          <a:pt x="56029" y="430306"/>
                          <a:pt x="56029" y="457200"/>
                        </a:cubicBezTo>
                        <a:cubicBezTo>
                          <a:pt x="56029" y="484094"/>
                          <a:pt x="271182" y="578223"/>
                          <a:pt x="271182" y="578223"/>
                        </a:cubicBezTo>
                      </a:path>
                    </a:pathLst>
                  </a:cu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121" name="Straight Connector 7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676400" y="1524000"/>
                    <a:ext cx="316166" cy="1497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22" name="Freeform 74"/>
                  <p:cNvSpPr>
                    <a:spLocks noChangeArrowheads="1"/>
                  </p:cNvSpPr>
                  <p:nvPr/>
                </p:nvSpPr>
                <p:spPr bwMode="auto">
                  <a:xfrm>
                    <a:off x="1803562" y="3200399"/>
                    <a:ext cx="126923" cy="760123"/>
                  </a:xfrm>
                  <a:custGeom>
                    <a:avLst/>
                    <a:gdLst>
                      <a:gd name="T0" fmla="*/ 79029 w 253841"/>
                      <a:gd name="T1" fmla="*/ 0 h 760122"/>
                      <a:gd name="T2" fmla="*/ 159712 w 253841"/>
                      <a:gd name="T3" fmla="*/ 26894 h 760122"/>
                      <a:gd name="T4" fmla="*/ 200053 w 253841"/>
                      <a:gd name="T5" fmla="*/ 40341 h 760122"/>
                      <a:gd name="T6" fmla="*/ 132817 w 253841"/>
                      <a:gd name="T7" fmla="*/ 53788 h 760122"/>
                      <a:gd name="T8" fmla="*/ 92476 w 253841"/>
                      <a:gd name="T9" fmla="*/ 67235 h 760122"/>
                      <a:gd name="T10" fmla="*/ 11794 w 253841"/>
                      <a:gd name="T11" fmla="*/ 80682 h 760122"/>
                      <a:gd name="T12" fmla="*/ 52135 w 253841"/>
                      <a:gd name="T13" fmla="*/ 94129 h 760122"/>
                      <a:gd name="T14" fmla="*/ 159712 w 253841"/>
                      <a:gd name="T15" fmla="*/ 121024 h 760122"/>
                      <a:gd name="T16" fmla="*/ 105923 w 253841"/>
                      <a:gd name="T17" fmla="*/ 161365 h 760122"/>
                      <a:gd name="T18" fmla="*/ 65582 w 253841"/>
                      <a:gd name="T19" fmla="*/ 174812 h 760122"/>
                      <a:gd name="T20" fmla="*/ 25241 w 253841"/>
                      <a:gd name="T21" fmla="*/ 201706 h 760122"/>
                      <a:gd name="T22" fmla="*/ 79029 w 253841"/>
                      <a:gd name="T23" fmla="*/ 215153 h 760122"/>
                      <a:gd name="T24" fmla="*/ 119370 w 253841"/>
                      <a:gd name="T25" fmla="*/ 228600 h 760122"/>
                      <a:gd name="T26" fmla="*/ 105923 w 253841"/>
                      <a:gd name="T27" fmla="*/ 268941 h 760122"/>
                      <a:gd name="T28" fmla="*/ 25241 w 253841"/>
                      <a:gd name="T29" fmla="*/ 295835 h 760122"/>
                      <a:gd name="T30" fmla="*/ 11794 w 253841"/>
                      <a:gd name="T31" fmla="*/ 336177 h 760122"/>
                      <a:gd name="T32" fmla="*/ 105923 w 253841"/>
                      <a:gd name="T33" fmla="*/ 349624 h 760122"/>
                      <a:gd name="T34" fmla="*/ 146265 w 253841"/>
                      <a:gd name="T35" fmla="*/ 363071 h 760122"/>
                      <a:gd name="T36" fmla="*/ 253841 w 253841"/>
                      <a:gd name="T37" fmla="*/ 389965 h 760122"/>
                      <a:gd name="T38" fmla="*/ 213500 w 253841"/>
                      <a:gd name="T39" fmla="*/ 416859 h 760122"/>
                      <a:gd name="T40" fmla="*/ 52135 w 253841"/>
                      <a:gd name="T41" fmla="*/ 430306 h 760122"/>
                      <a:gd name="T42" fmla="*/ 11794 w 253841"/>
                      <a:gd name="T43" fmla="*/ 443753 h 760122"/>
                      <a:gd name="T44" fmla="*/ 92476 w 253841"/>
                      <a:gd name="T45" fmla="*/ 524435 h 760122"/>
                      <a:gd name="T46" fmla="*/ 38688 w 253841"/>
                      <a:gd name="T47" fmla="*/ 537882 h 760122"/>
                      <a:gd name="T48" fmla="*/ 65582 w 253841"/>
                      <a:gd name="T49" fmla="*/ 564777 h 760122"/>
                      <a:gd name="T50" fmla="*/ 105923 w 253841"/>
                      <a:gd name="T51" fmla="*/ 591671 h 760122"/>
                      <a:gd name="T52" fmla="*/ 25241 w 253841"/>
                      <a:gd name="T53" fmla="*/ 632012 h 760122"/>
                      <a:gd name="T54" fmla="*/ 52135 w 253841"/>
                      <a:gd name="T55" fmla="*/ 672353 h 760122"/>
                      <a:gd name="T56" fmla="*/ 92476 w 253841"/>
                      <a:gd name="T57" fmla="*/ 685800 h 760122"/>
                      <a:gd name="T58" fmla="*/ 11794 w 253841"/>
                      <a:gd name="T59" fmla="*/ 739588 h 760122"/>
                      <a:gd name="T60" fmla="*/ 119370 w 253841"/>
                      <a:gd name="T61" fmla="*/ 753035 h 76012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53841"/>
                      <a:gd name="T94" fmla="*/ 0 h 760122"/>
                      <a:gd name="T95" fmla="*/ 253841 w 253841"/>
                      <a:gd name="T96" fmla="*/ 760122 h 760122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53841" h="760122">
                        <a:moveTo>
                          <a:pt x="79029" y="0"/>
                        </a:moveTo>
                        <a:lnTo>
                          <a:pt x="159712" y="26894"/>
                        </a:lnTo>
                        <a:lnTo>
                          <a:pt x="200053" y="40341"/>
                        </a:lnTo>
                        <a:cubicBezTo>
                          <a:pt x="177641" y="44823"/>
                          <a:pt x="154990" y="48245"/>
                          <a:pt x="132817" y="53788"/>
                        </a:cubicBezTo>
                        <a:cubicBezTo>
                          <a:pt x="119066" y="57226"/>
                          <a:pt x="106313" y="64160"/>
                          <a:pt x="92476" y="67235"/>
                        </a:cubicBezTo>
                        <a:cubicBezTo>
                          <a:pt x="65860" y="73150"/>
                          <a:pt x="38688" y="76200"/>
                          <a:pt x="11794" y="80682"/>
                        </a:cubicBezTo>
                        <a:cubicBezTo>
                          <a:pt x="25241" y="85164"/>
                          <a:pt x="38384" y="90691"/>
                          <a:pt x="52135" y="94129"/>
                        </a:cubicBezTo>
                        <a:lnTo>
                          <a:pt x="159712" y="121024"/>
                        </a:lnTo>
                        <a:cubicBezTo>
                          <a:pt x="141782" y="134471"/>
                          <a:pt x="125382" y="150246"/>
                          <a:pt x="105923" y="161365"/>
                        </a:cubicBezTo>
                        <a:cubicBezTo>
                          <a:pt x="93616" y="168397"/>
                          <a:pt x="78260" y="168473"/>
                          <a:pt x="65582" y="174812"/>
                        </a:cubicBezTo>
                        <a:cubicBezTo>
                          <a:pt x="51127" y="182040"/>
                          <a:pt x="38688" y="192741"/>
                          <a:pt x="25241" y="201706"/>
                        </a:cubicBezTo>
                        <a:cubicBezTo>
                          <a:pt x="43170" y="206188"/>
                          <a:pt x="61259" y="210076"/>
                          <a:pt x="79029" y="215153"/>
                        </a:cubicBezTo>
                        <a:cubicBezTo>
                          <a:pt x="92658" y="219047"/>
                          <a:pt x="113031" y="215922"/>
                          <a:pt x="119370" y="228600"/>
                        </a:cubicBezTo>
                        <a:cubicBezTo>
                          <a:pt x="125709" y="241278"/>
                          <a:pt x="117457" y="260702"/>
                          <a:pt x="105923" y="268941"/>
                        </a:cubicBezTo>
                        <a:cubicBezTo>
                          <a:pt x="82855" y="285418"/>
                          <a:pt x="25241" y="295835"/>
                          <a:pt x="25241" y="295835"/>
                        </a:cubicBezTo>
                        <a:cubicBezTo>
                          <a:pt x="20759" y="309282"/>
                          <a:pt x="0" y="328314"/>
                          <a:pt x="11794" y="336177"/>
                        </a:cubicBezTo>
                        <a:cubicBezTo>
                          <a:pt x="38166" y="353758"/>
                          <a:pt x="74844" y="343408"/>
                          <a:pt x="105923" y="349624"/>
                        </a:cubicBezTo>
                        <a:cubicBezTo>
                          <a:pt x="119822" y="352404"/>
                          <a:pt x="132514" y="359633"/>
                          <a:pt x="146265" y="363071"/>
                        </a:cubicBezTo>
                        <a:lnTo>
                          <a:pt x="253841" y="389965"/>
                        </a:lnTo>
                        <a:cubicBezTo>
                          <a:pt x="240394" y="398930"/>
                          <a:pt x="229347" y="413690"/>
                          <a:pt x="213500" y="416859"/>
                        </a:cubicBezTo>
                        <a:cubicBezTo>
                          <a:pt x="160573" y="427444"/>
                          <a:pt x="105636" y="423173"/>
                          <a:pt x="52135" y="430306"/>
                        </a:cubicBezTo>
                        <a:cubicBezTo>
                          <a:pt x="38085" y="432179"/>
                          <a:pt x="25241" y="439271"/>
                          <a:pt x="11794" y="443753"/>
                        </a:cubicBezTo>
                        <a:cubicBezTo>
                          <a:pt x="76281" y="465249"/>
                          <a:pt x="196237" y="465143"/>
                          <a:pt x="92476" y="524435"/>
                        </a:cubicBezTo>
                        <a:cubicBezTo>
                          <a:pt x="76430" y="533604"/>
                          <a:pt x="56617" y="533400"/>
                          <a:pt x="38688" y="537882"/>
                        </a:cubicBezTo>
                        <a:cubicBezTo>
                          <a:pt x="47653" y="546847"/>
                          <a:pt x="55682" y="556857"/>
                          <a:pt x="65582" y="564777"/>
                        </a:cubicBezTo>
                        <a:cubicBezTo>
                          <a:pt x="78202" y="574873"/>
                          <a:pt x="105923" y="575510"/>
                          <a:pt x="105923" y="591671"/>
                        </a:cubicBezTo>
                        <a:cubicBezTo>
                          <a:pt x="105923" y="609049"/>
                          <a:pt x="35189" y="628696"/>
                          <a:pt x="25241" y="632012"/>
                        </a:cubicBezTo>
                        <a:cubicBezTo>
                          <a:pt x="34206" y="645459"/>
                          <a:pt x="39515" y="662257"/>
                          <a:pt x="52135" y="672353"/>
                        </a:cubicBezTo>
                        <a:cubicBezTo>
                          <a:pt x="63203" y="681208"/>
                          <a:pt x="99769" y="673646"/>
                          <a:pt x="92476" y="685800"/>
                        </a:cubicBezTo>
                        <a:cubicBezTo>
                          <a:pt x="75846" y="713516"/>
                          <a:pt x="11794" y="739588"/>
                          <a:pt x="11794" y="739588"/>
                        </a:cubicBezTo>
                        <a:cubicBezTo>
                          <a:pt x="73397" y="760122"/>
                          <a:pt x="37961" y="753035"/>
                          <a:pt x="119370" y="753035"/>
                        </a:cubicBezTo>
                      </a:path>
                    </a:pathLst>
                  </a:cu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" name="Group 67"/>
                <p:cNvGrpSpPr>
                  <a:grpSpLocks/>
                </p:cNvGrpSpPr>
                <p:nvPr/>
              </p:nvGrpSpPr>
              <p:grpSpPr bwMode="auto">
                <a:xfrm>
                  <a:off x="3565856" y="1981200"/>
                  <a:ext cx="625145" cy="2141186"/>
                  <a:chOff x="1629388" y="1524000"/>
                  <a:chExt cx="809011" cy="2436522"/>
                </a:xfrm>
              </p:grpSpPr>
              <p:cxnSp>
                <p:nvCxnSpPr>
                  <p:cNvPr id="115" name="Straight Connector 94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1267771" y="2085778"/>
                    <a:ext cx="1122060" cy="1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16" name="Freeform 95"/>
                  <p:cNvSpPr>
                    <a:spLocks noChangeArrowheads="1"/>
                  </p:cNvSpPr>
                  <p:nvPr/>
                </p:nvSpPr>
                <p:spPr bwMode="auto">
                  <a:xfrm>
                    <a:off x="1629388" y="2646809"/>
                    <a:ext cx="809011" cy="532500"/>
                  </a:xfrm>
                  <a:custGeom>
                    <a:avLst/>
                    <a:gdLst>
                      <a:gd name="T0" fmla="*/ 158633 w 865093"/>
                      <a:gd name="T1" fmla="*/ 0 h 578223"/>
                      <a:gd name="T2" fmla="*/ 1311 w 865093"/>
                      <a:gd name="T3" fmla="*/ 34785 h 578223"/>
                      <a:gd name="T4" fmla="*/ 150768 w 865093"/>
                      <a:gd name="T5" fmla="*/ 83483 h 578223"/>
                      <a:gd name="T6" fmla="*/ 504742 w 865093"/>
                      <a:gd name="T7" fmla="*/ 139139 h 578223"/>
                      <a:gd name="T8" fmla="*/ 158633 w 865093"/>
                      <a:gd name="T9" fmla="*/ 215666 h 578223"/>
                      <a:gd name="T10" fmla="*/ 32775 w 865093"/>
                      <a:gd name="T11" fmla="*/ 236538 h 578223"/>
                      <a:gd name="T12" fmla="*/ 158633 w 865093"/>
                      <a:gd name="T13" fmla="*/ 299150 h 578223"/>
                      <a:gd name="T14" fmla="*/ 158633 w 865093"/>
                      <a:gd name="T15" fmla="*/ 299150 h 57822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65093"/>
                      <a:gd name="T25" fmla="*/ 0 h 578223"/>
                      <a:gd name="T26" fmla="*/ 865093 w 865093"/>
                      <a:gd name="T27" fmla="*/ 578223 h 57822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65093" h="578223">
                        <a:moveTo>
                          <a:pt x="271182" y="0"/>
                        </a:moveTo>
                        <a:cubicBezTo>
                          <a:pt x="137832" y="20170"/>
                          <a:pt x="4482" y="40341"/>
                          <a:pt x="2241" y="67235"/>
                        </a:cubicBezTo>
                        <a:cubicBezTo>
                          <a:pt x="0" y="94129"/>
                          <a:pt x="114300" y="127746"/>
                          <a:pt x="257735" y="161364"/>
                        </a:cubicBezTo>
                        <a:cubicBezTo>
                          <a:pt x="401170" y="194982"/>
                          <a:pt x="860611" y="226359"/>
                          <a:pt x="862852" y="268941"/>
                        </a:cubicBezTo>
                        <a:cubicBezTo>
                          <a:pt x="865093" y="311523"/>
                          <a:pt x="405652" y="385482"/>
                          <a:pt x="271182" y="416858"/>
                        </a:cubicBezTo>
                        <a:cubicBezTo>
                          <a:pt x="136712" y="448234"/>
                          <a:pt x="56029" y="430306"/>
                          <a:pt x="56029" y="457200"/>
                        </a:cubicBezTo>
                        <a:cubicBezTo>
                          <a:pt x="56029" y="484094"/>
                          <a:pt x="271182" y="578223"/>
                          <a:pt x="271182" y="578223"/>
                        </a:cubicBezTo>
                      </a:path>
                    </a:pathLst>
                  </a:cu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117" name="Straight Connector 9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676400" y="1524000"/>
                    <a:ext cx="316166" cy="1497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18" name="Freeform 100"/>
                  <p:cNvSpPr>
                    <a:spLocks noChangeArrowheads="1"/>
                  </p:cNvSpPr>
                  <p:nvPr/>
                </p:nvSpPr>
                <p:spPr bwMode="auto">
                  <a:xfrm>
                    <a:off x="1803559" y="3200400"/>
                    <a:ext cx="253841" cy="760122"/>
                  </a:xfrm>
                  <a:custGeom>
                    <a:avLst/>
                    <a:gdLst>
                      <a:gd name="T0" fmla="*/ 79029 w 253841"/>
                      <a:gd name="T1" fmla="*/ 0 h 760122"/>
                      <a:gd name="T2" fmla="*/ 159712 w 253841"/>
                      <a:gd name="T3" fmla="*/ 26894 h 760122"/>
                      <a:gd name="T4" fmla="*/ 200053 w 253841"/>
                      <a:gd name="T5" fmla="*/ 40341 h 760122"/>
                      <a:gd name="T6" fmla="*/ 132817 w 253841"/>
                      <a:gd name="T7" fmla="*/ 53788 h 760122"/>
                      <a:gd name="T8" fmla="*/ 92476 w 253841"/>
                      <a:gd name="T9" fmla="*/ 67235 h 760122"/>
                      <a:gd name="T10" fmla="*/ 11794 w 253841"/>
                      <a:gd name="T11" fmla="*/ 80682 h 760122"/>
                      <a:gd name="T12" fmla="*/ 52135 w 253841"/>
                      <a:gd name="T13" fmla="*/ 94129 h 760122"/>
                      <a:gd name="T14" fmla="*/ 159712 w 253841"/>
                      <a:gd name="T15" fmla="*/ 121024 h 760122"/>
                      <a:gd name="T16" fmla="*/ 105923 w 253841"/>
                      <a:gd name="T17" fmla="*/ 161365 h 760122"/>
                      <a:gd name="T18" fmla="*/ 65582 w 253841"/>
                      <a:gd name="T19" fmla="*/ 174812 h 760122"/>
                      <a:gd name="T20" fmla="*/ 25241 w 253841"/>
                      <a:gd name="T21" fmla="*/ 201706 h 760122"/>
                      <a:gd name="T22" fmla="*/ 79029 w 253841"/>
                      <a:gd name="T23" fmla="*/ 215153 h 760122"/>
                      <a:gd name="T24" fmla="*/ 119370 w 253841"/>
                      <a:gd name="T25" fmla="*/ 228600 h 760122"/>
                      <a:gd name="T26" fmla="*/ 105923 w 253841"/>
                      <a:gd name="T27" fmla="*/ 268941 h 760122"/>
                      <a:gd name="T28" fmla="*/ 25241 w 253841"/>
                      <a:gd name="T29" fmla="*/ 295835 h 760122"/>
                      <a:gd name="T30" fmla="*/ 11794 w 253841"/>
                      <a:gd name="T31" fmla="*/ 336177 h 760122"/>
                      <a:gd name="T32" fmla="*/ 105923 w 253841"/>
                      <a:gd name="T33" fmla="*/ 349624 h 760122"/>
                      <a:gd name="T34" fmla="*/ 146265 w 253841"/>
                      <a:gd name="T35" fmla="*/ 363071 h 760122"/>
                      <a:gd name="T36" fmla="*/ 253841 w 253841"/>
                      <a:gd name="T37" fmla="*/ 389965 h 760122"/>
                      <a:gd name="T38" fmla="*/ 213500 w 253841"/>
                      <a:gd name="T39" fmla="*/ 416859 h 760122"/>
                      <a:gd name="T40" fmla="*/ 52135 w 253841"/>
                      <a:gd name="T41" fmla="*/ 430306 h 760122"/>
                      <a:gd name="T42" fmla="*/ 11794 w 253841"/>
                      <a:gd name="T43" fmla="*/ 443753 h 760122"/>
                      <a:gd name="T44" fmla="*/ 92476 w 253841"/>
                      <a:gd name="T45" fmla="*/ 524435 h 760122"/>
                      <a:gd name="T46" fmla="*/ 38688 w 253841"/>
                      <a:gd name="T47" fmla="*/ 537882 h 760122"/>
                      <a:gd name="T48" fmla="*/ 65582 w 253841"/>
                      <a:gd name="T49" fmla="*/ 564777 h 760122"/>
                      <a:gd name="T50" fmla="*/ 105923 w 253841"/>
                      <a:gd name="T51" fmla="*/ 591671 h 760122"/>
                      <a:gd name="T52" fmla="*/ 25241 w 253841"/>
                      <a:gd name="T53" fmla="*/ 632012 h 760122"/>
                      <a:gd name="T54" fmla="*/ 52135 w 253841"/>
                      <a:gd name="T55" fmla="*/ 672353 h 760122"/>
                      <a:gd name="T56" fmla="*/ 92476 w 253841"/>
                      <a:gd name="T57" fmla="*/ 685800 h 760122"/>
                      <a:gd name="T58" fmla="*/ 11794 w 253841"/>
                      <a:gd name="T59" fmla="*/ 739588 h 760122"/>
                      <a:gd name="T60" fmla="*/ 119370 w 253841"/>
                      <a:gd name="T61" fmla="*/ 753035 h 76012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53841"/>
                      <a:gd name="T94" fmla="*/ 0 h 760122"/>
                      <a:gd name="T95" fmla="*/ 253841 w 253841"/>
                      <a:gd name="T96" fmla="*/ 760122 h 760122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53841" h="760122">
                        <a:moveTo>
                          <a:pt x="79029" y="0"/>
                        </a:moveTo>
                        <a:lnTo>
                          <a:pt x="159712" y="26894"/>
                        </a:lnTo>
                        <a:lnTo>
                          <a:pt x="200053" y="40341"/>
                        </a:lnTo>
                        <a:cubicBezTo>
                          <a:pt x="177641" y="44823"/>
                          <a:pt x="154990" y="48245"/>
                          <a:pt x="132817" y="53788"/>
                        </a:cubicBezTo>
                        <a:cubicBezTo>
                          <a:pt x="119066" y="57226"/>
                          <a:pt x="106313" y="64160"/>
                          <a:pt x="92476" y="67235"/>
                        </a:cubicBezTo>
                        <a:cubicBezTo>
                          <a:pt x="65860" y="73150"/>
                          <a:pt x="38688" y="76200"/>
                          <a:pt x="11794" y="80682"/>
                        </a:cubicBezTo>
                        <a:cubicBezTo>
                          <a:pt x="25241" y="85164"/>
                          <a:pt x="38384" y="90691"/>
                          <a:pt x="52135" y="94129"/>
                        </a:cubicBezTo>
                        <a:lnTo>
                          <a:pt x="159712" y="121024"/>
                        </a:lnTo>
                        <a:cubicBezTo>
                          <a:pt x="141782" y="134471"/>
                          <a:pt x="125382" y="150246"/>
                          <a:pt x="105923" y="161365"/>
                        </a:cubicBezTo>
                        <a:cubicBezTo>
                          <a:pt x="93616" y="168397"/>
                          <a:pt x="78260" y="168473"/>
                          <a:pt x="65582" y="174812"/>
                        </a:cubicBezTo>
                        <a:cubicBezTo>
                          <a:pt x="51127" y="182040"/>
                          <a:pt x="38688" y="192741"/>
                          <a:pt x="25241" y="201706"/>
                        </a:cubicBezTo>
                        <a:cubicBezTo>
                          <a:pt x="43170" y="206188"/>
                          <a:pt x="61259" y="210076"/>
                          <a:pt x="79029" y="215153"/>
                        </a:cubicBezTo>
                        <a:cubicBezTo>
                          <a:pt x="92658" y="219047"/>
                          <a:pt x="113031" y="215922"/>
                          <a:pt x="119370" y="228600"/>
                        </a:cubicBezTo>
                        <a:cubicBezTo>
                          <a:pt x="125709" y="241278"/>
                          <a:pt x="117457" y="260702"/>
                          <a:pt x="105923" y="268941"/>
                        </a:cubicBezTo>
                        <a:cubicBezTo>
                          <a:pt x="82855" y="285418"/>
                          <a:pt x="25241" y="295835"/>
                          <a:pt x="25241" y="295835"/>
                        </a:cubicBezTo>
                        <a:cubicBezTo>
                          <a:pt x="20759" y="309282"/>
                          <a:pt x="0" y="328314"/>
                          <a:pt x="11794" y="336177"/>
                        </a:cubicBezTo>
                        <a:cubicBezTo>
                          <a:pt x="38166" y="353758"/>
                          <a:pt x="74844" y="343408"/>
                          <a:pt x="105923" y="349624"/>
                        </a:cubicBezTo>
                        <a:cubicBezTo>
                          <a:pt x="119822" y="352404"/>
                          <a:pt x="132514" y="359633"/>
                          <a:pt x="146265" y="363071"/>
                        </a:cubicBezTo>
                        <a:lnTo>
                          <a:pt x="253841" y="389965"/>
                        </a:lnTo>
                        <a:cubicBezTo>
                          <a:pt x="240394" y="398930"/>
                          <a:pt x="229347" y="413690"/>
                          <a:pt x="213500" y="416859"/>
                        </a:cubicBezTo>
                        <a:cubicBezTo>
                          <a:pt x="160573" y="427444"/>
                          <a:pt x="105636" y="423173"/>
                          <a:pt x="52135" y="430306"/>
                        </a:cubicBezTo>
                        <a:cubicBezTo>
                          <a:pt x="38085" y="432179"/>
                          <a:pt x="25241" y="439271"/>
                          <a:pt x="11794" y="443753"/>
                        </a:cubicBezTo>
                        <a:cubicBezTo>
                          <a:pt x="76281" y="465249"/>
                          <a:pt x="196237" y="465143"/>
                          <a:pt x="92476" y="524435"/>
                        </a:cubicBezTo>
                        <a:cubicBezTo>
                          <a:pt x="76430" y="533604"/>
                          <a:pt x="56617" y="533400"/>
                          <a:pt x="38688" y="537882"/>
                        </a:cubicBezTo>
                        <a:cubicBezTo>
                          <a:pt x="47653" y="546847"/>
                          <a:pt x="55682" y="556857"/>
                          <a:pt x="65582" y="564777"/>
                        </a:cubicBezTo>
                        <a:cubicBezTo>
                          <a:pt x="78202" y="574873"/>
                          <a:pt x="105923" y="575510"/>
                          <a:pt x="105923" y="591671"/>
                        </a:cubicBezTo>
                        <a:cubicBezTo>
                          <a:pt x="105923" y="609049"/>
                          <a:pt x="35189" y="628696"/>
                          <a:pt x="25241" y="632012"/>
                        </a:cubicBezTo>
                        <a:cubicBezTo>
                          <a:pt x="34206" y="645459"/>
                          <a:pt x="39515" y="662257"/>
                          <a:pt x="52135" y="672353"/>
                        </a:cubicBezTo>
                        <a:cubicBezTo>
                          <a:pt x="63203" y="681208"/>
                          <a:pt x="99769" y="673646"/>
                          <a:pt x="92476" y="685800"/>
                        </a:cubicBezTo>
                        <a:cubicBezTo>
                          <a:pt x="75846" y="713516"/>
                          <a:pt x="11794" y="739588"/>
                          <a:pt x="11794" y="739588"/>
                        </a:cubicBezTo>
                        <a:cubicBezTo>
                          <a:pt x="73397" y="760122"/>
                          <a:pt x="37961" y="753035"/>
                          <a:pt x="119370" y="753035"/>
                        </a:cubicBezTo>
                      </a:path>
                    </a:pathLst>
                  </a:cu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0" name="Group 67"/>
                <p:cNvGrpSpPr>
                  <a:grpSpLocks/>
                </p:cNvGrpSpPr>
                <p:nvPr/>
              </p:nvGrpSpPr>
              <p:grpSpPr bwMode="auto">
                <a:xfrm>
                  <a:off x="5045405" y="1981200"/>
                  <a:ext cx="625145" cy="2178103"/>
                  <a:chOff x="1629388" y="1524000"/>
                  <a:chExt cx="809011" cy="2436522"/>
                </a:xfrm>
              </p:grpSpPr>
              <p:cxnSp>
                <p:nvCxnSpPr>
                  <p:cNvPr id="111" name="Straight Connector 111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1267771" y="2085778"/>
                    <a:ext cx="1122060" cy="1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12" name="Freeform 112"/>
                  <p:cNvSpPr>
                    <a:spLocks noChangeArrowheads="1"/>
                  </p:cNvSpPr>
                  <p:nvPr/>
                </p:nvSpPr>
                <p:spPr bwMode="auto">
                  <a:xfrm>
                    <a:off x="1629388" y="2646809"/>
                    <a:ext cx="809011" cy="532500"/>
                  </a:xfrm>
                  <a:custGeom>
                    <a:avLst/>
                    <a:gdLst>
                      <a:gd name="T0" fmla="*/ 158633 w 865093"/>
                      <a:gd name="T1" fmla="*/ 0 h 578223"/>
                      <a:gd name="T2" fmla="*/ 1311 w 865093"/>
                      <a:gd name="T3" fmla="*/ 34785 h 578223"/>
                      <a:gd name="T4" fmla="*/ 150768 w 865093"/>
                      <a:gd name="T5" fmla="*/ 83483 h 578223"/>
                      <a:gd name="T6" fmla="*/ 504742 w 865093"/>
                      <a:gd name="T7" fmla="*/ 139139 h 578223"/>
                      <a:gd name="T8" fmla="*/ 158633 w 865093"/>
                      <a:gd name="T9" fmla="*/ 215666 h 578223"/>
                      <a:gd name="T10" fmla="*/ 32775 w 865093"/>
                      <a:gd name="T11" fmla="*/ 236538 h 578223"/>
                      <a:gd name="T12" fmla="*/ 158633 w 865093"/>
                      <a:gd name="T13" fmla="*/ 299150 h 578223"/>
                      <a:gd name="T14" fmla="*/ 158633 w 865093"/>
                      <a:gd name="T15" fmla="*/ 299150 h 57822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65093"/>
                      <a:gd name="T25" fmla="*/ 0 h 578223"/>
                      <a:gd name="T26" fmla="*/ 865093 w 865093"/>
                      <a:gd name="T27" fmla="*/ 578223 h 57822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65093" h="578223">
                        <a:moveTo>
                          <a:pt x="271182" y="0"/>
                        </a:moveTo>
                        <a:cubicBezTo>
                          <a:pt x="137832" y="20170"/>
                          <a:pt x="4482" y="40341"/>
                          <a:pt x="2241" y="67235"/>
                        </a:cubicBezTo>
                        <a:cubicBezTo>
                          <a:pt x="0" y="94129"/>
                          <a:pt x="114300" y="127746"/>
                          <a:pt x="257735" y="161364"/>
                        </a:cubicBezTo>
                        <a:cubicBezTo>
                          <a:pt x="401170" y="194982"/>
                          <a:pt x="860611" y="226359"/>
                          <a:pt x="862852" y="268941"/>
                        </a:cubicBezTo>
                        <a:cubicBezTo>
                          <a:pt x="865093" y="311523"/>
                          <a:pt x="405652" y="385482"/>
                          <a:pt x="271182" y="416858"/>
                        </a:cubicBezTo>
                        <a:cubicBezTo>
                          <a:pt x="136712" y="448234"/>
                          <a:pt x="56029" y="430306"/>
                          <a:pt x="56029" y="457200"/>
                        </a:cubicBezTo>
                        <a:cubicBezTo>
                          <a:pt x="56029" y="484094"/>
                          <a:pt x="271182" y="578223"/>
                          <a:pt x="271182" y="578223"/>
                        </a:cubicBezTo>
                      </a:path>
                    </a:pathLst>
                  </a:cu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113" name="Straight Connector 1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676400" y="1524000"/>
                    <a:ext cx="316166" cy="1497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14" name="Freeform 117"/>
                  <p:cNvSpPr>
                    <a:spLocks noChangeArrowheads="1"/>
                  </p:cNvSpPr>
                  <p:nvPr/>
                </p:nvSpPr>
                <p:spPr bwMode="auto">
                  <a:xfrm>
                    <a:off x="1803559" y="3200400"/>
                    <a:ext cx="253841" cy="760122"/>
                  </a:xfrm>
                  <a:custGeom>
                    <a:avLst/>
                    <a:gdLst>
                      <a:gd name="T0" fmla="*/ 79029 w 253841"/>
                      <a:gd name="T1" fmla="*/ 0 h 760122"/>
                      <a:gd name="T2" fmla="*/ 159712 w 253841"/>
                      <a:gd name="T3" fmla="*/ 26894 h 760122"/>
                      <a:gd name="T4" fmla="*/ 200053 w 253841"/>
                      <a:gd name="T5" fmla="*/ 40341 h 760122"/>
                      <a:gd name="T6" fmla="*/ 132817 w 253841"/>
                      <a:gd name="T7" fmla="*/ 53788 h 760122"/>
                      <a:gd name="T8" fmla="*/ 92476 w 253841"/>
                      <a:gd name="T9" fmla="*/ 67235 h 760122"/>
                      <a:gd name="T10" fmla="*/ 11794 w 253841"/>
                      <a:gd name="T11" fmla="*/ 80682 h 760122"/>
                      <a:gd name="T12" fmla="*/ 52135 w 253841"/>
                      <a:gd name="T13" fmla="*/ 94129 h 760122"/>
                      <a:gd name="T14" fmla="*/ 159712 w 253841"/>
                      <a:gd name="T15" fmla="*/ 121024 h 760122"/>
                      <a:gd name="T16" fmla="*/ 105923 w 253841"/>
                      <a:gd name="T17" fmla="*/ 161365 h 760122"/>
                      <a:gd name="T18" fmla="*/ 65582 w 253841"/>
                      <a:gd name="T19" fmla="*/ 174812 h 760122"/>
                      <a:gd name="T20" fmla="*/ 25241 w 253841"/>
                      <a:gd name="T21" fmla="*/ 201706 h 760122"/>
                      <a:gd name="T22" fmla="*/ 79029 w 253841"/>
                      <a:gd name="T23" fmla="*/ 215153 h 760122"/>
                      <a:gd name="T24" fmla="*/ 119370 w 253841"/>
                      <a:gd name="T25" fmla="*/ 228600 h 760122"/>
                      <a:gd name="T26" fmla="*/ 105923 w 253841"/>
                      <a:gd name="T27" fmla="*/ 268941 h 760122"/>
                      <a:gd name="T28" fmla="*/ 25241 w 253841"/>
                      <a:gd name="T29" fmla="*/ 295835 h 760122"/>
                      <a:gd name="T30" fmla="*/ 11794 w 253841"/>
                      <a:gd name="T31" fmla="*/ 336177 h 760122"/>
                      <a:gd name="T32" fmla="*/ 105923 w 253841"/>
                      <a:gd name="T33" fmla="*/ 349624 h 760122"/>
                      <a:gd name="T34" fmla="*/ 146265 w 253841"/>
                      <a:gd name="T35" fmla="*/ 363071 h 760122"/>
                      <a:gd name="T36" fmla="*/ 253841 w 253841"/>
                      <a:gd name="T37" fmla="*/ 389965 h 760122"/>
                      <a:gd name="T38" fmla="*/ 213500 w 253841"/>
                      <a:gd name="T39" fmla="*/ 416859 h 760122"/>
                      <a:gd name="T40" fmla="*/ 52135 w 253841"/>
                      <a:gd name="T41" fmla="*/ 430306 h 760122"/>
                      <a:gd name="T42" fmla="*/ 11794 w 253841"/>
                      <a:gd name="T43" fmla="*/ 443753 h 760122"/>
                      <a:gd name="T44" fmla="*/ 92476 w 253841"/>
                      <a:gd name="T45" fmla="*/ 524435 h 760122"/>
                      <a:gd name="T46" fmla="*/ 38688 w 253841"/>
                      <a:gd name="T47" fmla="*/ 537882 h 760122"/>
                      <a:gd name="T48" fmla="*/ 65582 w 253841"/>
                      <a:gd name="T49" fmla="*/ 564777 h 760122"/>
                      <a:gd name="T50" fmla="*/ 105923 w 253841"/>
                      <a:gd name="T51" fmla="*/ 591671 h 760122"/>
                      <a:gd name="T52" fmla="*/ 25241 w 253841"/>
                      <a:gd name="T53" fmla="*/ 632012 h 760122"/>
                      <a:gd name="T54" fmla="*/ 52135 w 253841"/>
                      <a:gd name="T55" fmla="*/ 672353 h 760122"/>
                      <a:gd name="T56" fmla="*/ 92476 w 253841"/>
                      <a:gd name="T57" fmla="*/ 685800 h 760122"/>
                      <a:gd name="T58" fmla="*/ 11794 w 253841"/>
                      <a:gd name="T59" fmla="*/ 739588 h 760122"/>
                      <a:gd name="T60" fmla="*/ 119370 w 253841"/>
                      <a:gd name="T61" fmla="*/ 753035 h 760122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53841"/>
                      <a:gd name="T94" fmla="*/ 0 h 760122"/>
                      <a:gd name="T95" fmla="*/ 253841 w 253841"/>
                      <a:gd name="T96" fmla="*/ 760122 h 760122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53841" h="760122">
                        <a:moveTo>
                          <a:pt x="79029" y="0"/>
                        </a:moveTo>
                        <a:lnTo>
                          <a:pt x="159712" y="26894"/>
                        </a:lnTo>
                        <a:lnTo>
                          <a:pt x="200053" y="40341"/>
                        </a:lnTo>
                        <a:cubicBezTo>
                          <a:pt x="177641" y="44823"/>
                          <a:pt x="154990" y="48245"/>
                          <a:pt x="132817" y="53788"/>
                        </a:cubicBezTo>
                        <a:cubicBezTo>
                          <a:pt x="119066" y="57226"/>
                          <a:pt x="106313" y="64160"/>
                          <a:pt x="92476" y="67235"/>
                        </a:cubicBezTo>
                        <a:cubicBezTo>
                          <a:pt x="65860" y="73150"/>
                          <a:pt x="38688" y="76200"/>
                          <a:pt x="11794" y="80682"/>
                        </a:cubicBezTo>
                        <a:cubicBezTo>
                          <a:pt x="25241" y="85164"/>
                          <a:pt x="38384" y="90691"/>
                          <a:pt x="52135" y="94129"/>
                        </a:cubicBezTo>
                        <a:lnTo>
                          <a:pt x="159712" y="121024"/>
                        </a:lnTo>
                        <a:cubicBezTo>
                          <a:pt x="141782" y="134471"/>
                          <a:pt x="125382" y="150246"/>
                          <a:pt x="105923" y="161365"/>
                        </a:cubicBezTo>
                        <a:cubicBezTo>
                          <a:pt x="93616" y="168397"/>
                          <a:pt x="78260" y="168473"/>
                          <a:pt x="65582" y="174812"/>
                        </a:cubicBezTo>
                        <a:cubicBezTo>
                          <a:pt x="51127" y="182040"/>
                          <a:pt x="38688" y="192741"/>
                          <a:pt x="25241" y="201706"/>
                        </a:cubicBezTo>
                        <a:cubicBezTo>
                          <a:pt x="43170" y="206188"/>
                          <a:pt x="61259" y="210076"/>
                          <a:pt x="79029" y="215153"/>
                        </a:cubicBezTo>
                        <a:cubicBezTo>
                          <a:pt x="92658" y="219047"/>
                          <a:pt x="113031" y="215922"/>
                          <a:pt x="119370" y="228600"/>
                        </a:cubicBezTo>
                        <a:cubicBezTo>
                          <a:pt x="125709" y="241278"/>
                          <a:pt x="117457" y="260702"/>
                          <a:pt x="105923" y="268941"/>
                        </a:cubicBezTo>
                        <a:cubicBezTo>
                          <a:pt x="82855" y="285418"/>
                          <a:pt x="25241" y="295835"/>
                          <a:pt x="25241" y="295835"/>
                        </a:cubicBezTo>
                        <a:cubicBezTo>
                          <a:pt x="20759" y="309282"/>
                          <a:pt x="0" y="328314"/>
                          <a:pt x="11794" y="336177"/>
                        </a:cubicBezTo>
                        <a:cubicBezTo>
                          <a:pt x="38166" y="353758"/>
                          <a:pt x="74844" y="343408"/>
                          <a:pt x="105923" y="349624"/>
                        </a:cubicBezTo>
                        <a:cubicBezTo>
                          <a:pt x="119822" y="352404"/>
                          <a:pt x="132514" y="359633"/>
                          <a:pt x="146265" y="363071"/>
                        </a:cubicBezTo>
                        <a:lnTo>
                          <a:pt x="253841" y="389965"/>
                        </a:lnTo>
                        <a:cubicBezTo>
                          <a:pt x="240394" y="398930"/>
                          <a:pt x="229347" y="413690"/>
                          <a:pt x="213500" y="416859"/>
                        </a:cubicBezTo>
                        <a:cubicBezTo>
                          <a:pt x="160573" y="427444"/>
                          <a:pt x="105636" y="423173"/>
                          <a:pt x="52135" y="430306"/>
                        </a:cubicBezTo>
                        <a:cubicBezTo>
                          <a:pt x="38085" y="432179"/>
                          <a:pt x="25241" y="439271"/>
                          <a:pt x="11794" y="443753"/>
                        </a:cubicBezTo>
                        <a:cubicBezTo>
                          <a:pt x="76281" y="465249"/>
                          <a:pt x="196237" y="465143"/>
                          <a:pt x="92476" y="524435"/>
                        </a:cubicBezTo>
                        <a:cubicBezTo>
                          <a:pt x="76430" y="533604"/>
                          <a:pt x="56617" y="533400"/>
                          <a:pt x="38688" y="537882"/>
                        </a:cubicBezTo>
                        <a:cubicBezTo>
                          <a:pt x="47653" y="546847"/>
                          <a:pt x="55682" y="556857"/>
                          <a:pt x="65582" y="564777"/>
                        </a:cubicBezTo>
                        <a:cubicBezTo>
                          <a:pt x="78202" y="574873"/>
                          <a:pt x="105923" y="575510"/>
                          <a:pt x="105923" y="591671"/>
                        </a:cubicBezTo>
                        <a:cubicBezTo>
                          <a:pt x="105923" y="609049"/>
                          <a:pt x="35189" y="628696"/>
                          <a:pt x="25241" y="632012"/>
                        </a:cubicBezTo>
                        <a:cubicBezTo>
                          <a:pt x="34206" y="645459"/>
                          <a:pt x="39515" y="662257"/>
                          <a:pt x="52135" y="672353"/>
                        </a:cubicBezTo>
                        <a:cubicBezTo>
                          <a:pt x="63203" y="681208"/>
                          <a:pt x="99769" y="673646"/>
                          <a:pt x="92476" y="685800"/>
                        </a:cubicBezTo>
                        <a:cubicBezTo>
                          <a:pt x="75846" y="713516"/>
                          <a:pt x="11794" y="739588"/>
                          <a:pt x="11794" y="739588"/>
                        </a:cubicBezTo>
                        <a:cubicBezTo>
                          <a:pt x="73397" y="760122"/>
                          <a:pt x="37961" y="753035"/>
                          <a:pt x="119370" y="753035"/>
                        </a:cubicBezTo>
                      </a:path>
                    </a:pathLst>
                  </a:cu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5" name="Freeform 70"/>
              <p:cNvSpPr>
                <a:spLocks noChangeArrowheads="1"/>
              </p:cNvSpPr>
              <p:nvPr/>
            </p:nvSpPr>
            <p:spPr bwMode="auto">
              <a:xfrm rot="10800000" flipH="1">
                <a:off x="3461884" y="1754863"/>
                <a:ext cx="174012" cy="233977"/>
              </a:xfrm>
              <a:custGeom>
                <a:avLst/>
                <a:gdLst>
                  <a:gd name="T0" fmla="*/ 6782 w 865093"/>
                  <a:gd name="T1" fmla="*/ 0 h 578223"/>
                  <a:gd name="T2" fmla="*/ 56 w 865093"/>
                  <a:gd name="T3" fmla="*/ 34785 h 578223"/>
                  <a:gd name="T4" fmla="*/ 6446 w 865093"/>
                  <a:gd name="T5" fmla="*/ 83483 h 578223"/>
                  <a:gd name="T6" fmla="*/ 21580 w 865093"/>
                  <a:gd name="T7" fmla="*/ 139139 h 578223"/>
                  <a:gd name="T8" fmla="*/ 6782 w 865093"/>
                  <a:gd name="T9" fmla="*/ 215666 h 578223"/>
                  <a:gd name="T10" fmla="*/ 1401 w 865093"/>
                  <a:gd name="T11" fmla="*/ 236538 h 578223"/>
                  <a:gd name="T12" fmla="*/ 6782 w 865093"/>
                  <a:gd name="T13" fmla="*/ 299150 h 578223"/>
                  <a:gd name="T14" fmla="*/ 6782 w 865093"/>
                  <a:gd name="T15" fmla="*/ 299150 h 5782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65093"/>
                  <a:gd name="T25" fmla="*/ 0 h 578223"/>
                  <a:gd name="T26" fmla="*/ 865093 w 865093"/>
                  <a:gd name="T27" fmla="*/ 578223 h 5782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65093" h="578223">
                    <a:moveTo>
                      <a:pt x="271182" y="0"/>
                    </a:moveTo>
                    <a:cubicBezTo>
                      <a:pt x="137832" y="20170"/>
                      <a:pt x="4482" y="40341"/>
                      <a:pt x="2241" y="67235"/>
                    </a:cubicBezTo>
                    <a:cubicBezTo>
                      <a:pt x="0" y="94129"/>
                      <a:pt x="114300" y="127746"/>
                      <a:pt x="257735" y="161364"/>
                    </a:cubicBezTo>
                    <a:cubicBezTo>
                      <a:pt x="401170" y="194982"/>
                      <a:pt x="860611" y="226359"/>
                      <a:pt x="862852" y="268941"/>
                    </a:cubicBezTo>
                    <a:cubicBezTo>
                      <a:pt x="865093" y="311523"/>
                      <a:pt x="405652" y="385482"/>
                      <a:pt x="271182" y="416858"/>
                    </a:cubicBezTo>
                    <a:cubicBezTo>
                      <a:pt x="136712" y="448234"/>
                      <a:pt x="56029" y="430306"/>
                      <a:pt x="56029" y="457200"/>
                    </a:cubicBezTo>
                    <a:cubicBezTo>
                      <a:pt x="56029" y="484094"/>
                      <a:pt x="271182" y="578223"/>
                      <a:pt x="271182" y="578223"/>
                    </a:cubicBezTo>
                  </a:path>
                </a:pathLst>
              </a:cu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4130425" y="3284984"/>
                <a:ext cx="225551" cy="191364"/>
              </a:xfrm>
              <a:prstGeom prst="ellipse">
                <a:avLst/>
              </a:prstGeom>
              <a:solidFill>
                <a:srgbClr val="00009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等腰三角形 3"/>
            <p:cNvSpPr>
              <a:spLocks noChangeArrowheads="1"/>
            </p:cNvSpPr>
            <p:nvPr/>
          </p:nvSpPr>
          <p:spPr bwMode="auto">
            <a:xfrm rot="10800000">
              <a:off x="3488274" y="4870630"/>
              <a:ext cx="261897" cy="26202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95" name="等腰三角形 3"/>
            <p:cNvSpPr>
              <a:spLocks noChangeArrowheads="1"/>
            </p:cNvSpPr>
            <p:nvPr/>
          </p:nvSpPr>
          <p:spPr bwMode="auto">
            <a:xfrm rot="10800000">
              <a:off x="5386616" y="4870630"/>
              <a:ext cx="261898" cy="262022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cxnSp>
          <p:nvCxnSpPr>
            <p:cNvPr id="97" name="曲线连接符 96"/>
            <p:cNvCxnSpPr/>
            <p:nvPr/>
          </p:nvCxnSpPr>
          <p:spPr>
            <a:xfrm rot="5400000">
              <a:off x="2978169" y="5547754"/>
              <a:ext cx="1038557" cy="208359"/>
            </a:xfrm>
            <a:prstGeom prst="curvedConnector3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曲线连接符 97"/>
            <p:cNvCxnSpPr>
              <a:stCxn id="133" idx="0"/>
            </p:cNvCxnSpPr>
            <p:nvPr/>
          </p:nvCxnSpPr>
          <p:spPr>
            <a:xfrm rot="5400000">
              <a:off x="3262348" y="5312682"/>
              <a:ext cx="1097897" cy="724878"/>
            </a:xfrm>
            <a:prstGeom prst="curvedConnector3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曲线连接符 98"/>
            <p:cNvCxnSpPr>
              <a:stCxn id="129" idx="0"/>
            </p:cNvCxnSpPr>
            <p:nvPr/>
          </p:nvCxnSpPr>
          <p:spPr>
            <a:xfrm rot="5400000">
              <a:off x="3720521" y="4936777"/>
              <a:ext cx="1037733" cy="1416525"/>
            </a:xfrm>
            <a:prstGeom prst="curvedConnector2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曲线连接符 99"/>
            <p:cNvCxnSpPr>
              <a:stCxn id="130" idx="0"/>
            </p:cNvCxnSpPr>
            <p:nvPr/>
          </p:nvCxnSpPr>
          <p:spPr>
            <a:xfrm rot="5400000">
              <a:off x="3924956" y="4754254"/>
              <a:ext cx="1037733" cy="1781570"/>
            </a:xfrm>
            <a:prstGeom prst="curvedConnector2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曲线连接符 100"/>
            <p:cNvCxnSpPr>
              <a:stCxn id="95" idx="0"/>
            </p:cNvCxnSpPr>
            <p:nvPr/>
          </p:nvCxnSpPr>
          <p:spPr>
            <a:xfrm rot="5400000">
              <a:off x="3969693" y="4581982"/>
              <a:ext cx="997203" cy="2098544"/>
            </a:xfrm>
            <a:prstGeom prst="curvedConnector2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曲线连接符 101"/>
            <p:cNvCxnSpPr>
              <a:stCxn id="128" idx="0"/>
              <a:endCxn id="106" idx="7"/>
            </p:cNvCxnSpPr>
            <p:nvPr/>
          </p:nvCxnSpPr>
          <p:spPr>
            <a:xfrm rot="5400000">
              <a:off x="3577617" y="5249296"/>
              <a:ext cx="1106198" cy="85995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5985694" y="4325643"/>
            <a:ext cx="2602029" cy="1281063"/>
            <a:chOff x="5985694" y="4325643"/>
            <a:chExt cx="2602029" cy="1281063"/>
          </a:xfrm>
        </p:grpSpPr>
        <p:grpSp>
          <p:nvGrpSpPr>
            <p:cNvPr id="3" name="组合 2"/>
            <p:cNvGrpSpPr/>
            <p:nvPr/>
          </p:nvGrpSpPr>
          <p:grpSpPr>
            <a:xfrm>
              <a:off x="5985694" y="4325643"/>
              <a:ext cx="2602029" cy="1167705"/>
              <a:chOff x="5985694" y="4325643"/>
              <a:chExt cx="2602029" cy="1160145"/>
            </a:xfrm>
          </p:grpSpPr>
          <p:pic>
            <p:nvPicPr>
              <p:cNvPr id="13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5694" y="4365104"/>
                <a:ext cx="2602029" cy="1114254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TextBox 136"/>
                  <p:cNvSpPr txBox="1"/>
                  <p:nvPr/>
                </p:nvSpPr>
                <p:spPr>
                  <a:xfrm rot="19612023">
                    <a:off x="6649125" y="4325643"/>
                    <a:ext cx="4924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𝝉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37" name="TextBox 1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612023">
                    <a:off x="6649125" y="4325643"/>
                    <a:ext cx="492443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TextBox 137"/>
                  <p:cNvSpPr txBox="1"/>
                  <p:nvPr/>
                </p:nvSpPr>
                <p:spPr>
                  <a:xfrm rot="21449586">
                    <a:off x="6137144" y="5116456"/>
                    <a:ext cx="35375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38" name="TextBox 1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449586">
                    <a:off x="6137144" y="5116456"/>
                    <a:ext cx="353751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" name="任意多边形 1"/>
              <p:cNvSpPr/>
              <p:nvPr/>
            </p:nvSpPr>
            <p:spPr>
              <a:xfrm>
                <a:off x="6968359" y="4682534"/>
                <a:ext cx="880020" cy="111565"/>
              </a:xfrm>
              <a:custGeom>
                <a:avLst/>
                <a:gdLst>
                  <a:gd name="connsiteX0" fmla="*/ 0 w 880020"/>
                  <a:gd name="connsiteY0" fmla="*/ 48503 h 111565"/>
                  <a:gd name="connsiteX1" fmla="*/ 362607 w 880020"/>
                  <a:gd name="connsiteY1" fmla="*/ 1206 h 111565"/>
                  <a:gd name="connsiteX2" fmla="*/ 630620 w 880020"/>
                  <a:gd name="connsiteY2" fmla="*/ 16972 h 111565"/>
                  <a:gd name="connsiteX3" fmla="*/ 851338 w 880020"/>
                  <a:gd name="connsiteY3" fmla="*/ 48503 h 111565"/>
                  <a:gd name="connsiteX4" fmla="*/ 867103 w 880020"/>
                  <a:gd name="connsiteY4" fmla="*/ 111565 h 11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0020" h="111565">
                    <a:moveTo>
                      <a:pt x="0" y="48503"/>
                    </a:moveTo>
                    <a:cubicBezTo>
                      <a:pt x="128752" y="27482"/>
                      <a:pt x="257504" y="6461"/>
                      <a:pt x="362607" y="1206"/>
                    </a:cubicBezTo>
                    <a:cubicBezTo>
                      <a:pt x="467710" y="-4049"/>
                      <a:pt x="549165" y="9089"/>
                      <a:pt x="630620" y="16972"/>
                    </a:cubicBezTo>
                    <a:cubicBezTo>
                      <a:pt x="712075" y="24855"/>
                      <a:pt x="811924" y="32738"/>
                      <a:pt x="851338" y="48503"/>
                    </a:cubicBezTo>
                    <a:cubicBezTo>
                      <a:pt x="890752" y="64268"/>
                      <a:pt x="882869" y="106310"/>
                      <a:pt x="867103" y="111565"/>
                    </a:cubicBezTo>
                  </a:path>
                </a:pathLst>
              </a:custGeom>
              <a:ln w="381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/>
                <p:cNvSpPr txBox="1"/>
                <p:nvPr/>
              </p:nvSpPr>
              <p:spPr>
                <a:xfrm rot="21449586">
                  <a:off x="6812143" y="5237374"/>
                  <a:ext cx="3818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449586">
                  <a:off x="6812143" y="5237374"/>
                  <a:ext cx="381835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组合 3"/>
          <p:cNvGrpSpPr/>
          <p:nvPr/>
        </p:nvGrpSpPr>
        <p:grpSpPr>
          <a:xfrm>
            <a:off x="5940152" y="5661248"/>
            <a:ext cx="2648510" cy="1071509"/>
            <a:chOff x="5939213" y="5733255"/>
            <a:chExt cx="2648510" cy="1071509"/>
          </a:xfrm>
        </p:grpSpPr>
        <p:grpSp>
          <p:nvGrpSpPr>
            <p:cNvPr id="153" name="组合 152"/>
            <p:cNvGrpSpPr/>
            <p:nvPr/>
          </p:nvGrpSpPr>
          <p:grpSpPr>
            <a:xfrm>
              <a:off x="5939213" y="5733255"/>
              <a:ext cx="2648510" cy="1071509"/>
              <a:chOff x="3165090" y="996425"/>
              <a:chExt cx="2810925" cy="1591999"/>
            </a:xfrm>
          </p:grpSpPr>
          <p:grpSp>
            <p:nvGrpSpPr>
              <p:cNvPr id="168" name="组合 167"/>
              <p:cNvGrpSpPr/>
              <p:nvPr/>
            </p:nvGrpSpPr>
            <p:grpSpPr>
              <a:xfrm>
                <a:off x="3165090" y="996425"/>
                <a:ext cx="2810925" cy="1591999"/>
                <a:chOff x="3165090" y="996425"/>
                <a:chExt cx="2810925" cy="1591999"/>
              </a:xfrm>
            </p:grpSpPr>
            <p:grpSp>
              <p:nvGrpSpPr>
                <p:cNvPr id="170" name="组合 169"/>
                <p:cNvGrpSpPr/>
                <p:nvPr/>
              </p:nvGrpSpPr>
              <p:grpSpPr>
                <a:xfrm>
                  <a:off x="3165090" y="996425"/>
                  <a:ext cx="2810925" cy="1591999"/>
                  <a:chOff x="-350933" y="1108722"/>
                  <a:chExt cx="2983921" cy="1196902"/>
                </a:xfrm>
              </p:grpSpPr>
              <p:grpSp>
                <p:nvGrpSpPr>
                  <p:cNvPr id="172" name="组合 171"/>
                  <p:cNvGrpSpPr>
                    <a:grpSpLocks/>
                  </p:cNvGrpSpPr>
                  <p:nvPr/>
                </p:nvGrpSpPr>
                <p:grpSpPr bwMode="auto">
                  <a:xfrm>
                    <a:off x="-350933" y="1108722"/>
                    <a:ext cx="2983921" cy="1196902"/>
                    <a:chOff x="328748" y="889043"/>
                    <a:chExt cx="5105400" cy="1388939"/>
                  </a:xfrm>
                </p:grpSpPr>
                <p:sp>
                  <p:nvSpPr>
                    <p:cNvPr id="176" name="矩形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748" y="1058782"/>
                      <a:ext cx="5105400" cy="1219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 algn="ctr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endParaRPr lang="en-US"/>
                    </a:p>
                  </p:txBody>
                </p:sp>
                <p:sp>
                  <p:nvSpPr>
                    <p:cNvPr id="177" name="五角星 176"/>
                    <p:cNvSpPr/>
                    <p:nvPr/>
                  </p:nvSpPr>
                  <p:spPr bwMode="auto">
                    <a:xfrm>
                      <a:off x="1140582" y="889043"/>
                      <a:ext cx="515220" cy="214558"/>
                    </a:xfrm>
                    <a:prstGeom prst="star5">
                      <a:avLst/>
                    </a:prstGeom>
                    <a:solidFill>
                      <a:srgbClr val="C00000"/>
                    </a:solidFill>
                    <a:ln w="952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US">
                        <a:latin typeface="Times New Roman" pitchFamily="16" charset="0"/>
                        <a:ea typeface="宋体" charset="-122"/>
                      </a:endParaRPr>
                    </a:p>
                  </p:txBody>
                </p:sp>
                <p:sp>
                  <p:nvSpPr>
                    <p:cNvPr id="178" name="等腰三角形 3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3014863" y="938171"/>
                      <a:ext cx="228599" cy="22860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C00000"/>
                    </a:soli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</a:pPr>
                      <a:endParaRPr lang="en-US"/>
                    </a:p>
                  </p:txBody>
                </p:sp>
              </p:grpSp>
              <p:sp>
                <p:nvSpPr>
                  <p:cNvPr id="173" name="等腰三角形 3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435028" y="1151061"/>
                    <a:ext cx="133608" cy="19699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C00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4" name="等腰三角形 3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651052" y="1151061"/>
                    <a:ext cx="133608" cy="19699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C00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/>
                  </a:p>
                </p:txBody>
              </p:sp>
              <p:sp>
                <p:nvSpPr>
                  <p:cNvPr id="175" name="等腰三角形 3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867072" y="1151061"/>
                    <a:ext cx="133608" cy="19699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C000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</a:pPr>
                    <a:endParaRPr lang="en-US"/>
                  </a:p>
                </p:txBody>
              </p:sp>
            </p:grpSp>
            <p:sp>
              <p:nvSpPr>
                <p:cNvPr id="171" name="椭圆 170"/>
                <p:cNvSpPr/>
                <p:nvPr/>
              </p:nvSpPr>
              <p:spPr>
                <a:xfrm>
                  <a:off x="4160375" y="2348880"/>
                  <a:ext cx="225551" cy="191364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69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511" y="1316073"/>
                <a:ext cx="2146625" cy="10328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43" name="等腰三角形 3"/>
            <p:cNvSpPr>
              <a:spLocks noChangeArrowheads="1"/>
            </p:cNvSpPr>
            <p:nvPr/>
          </p:nvSpPr>
          <p:spPr bwMode="auto">
            <a:xfrm rot="10800000">
              <a:off x="7064518" y="5747982"/>
              <a:ext cx="99770" cy="176356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sp>
          <p:nvSpPr>
            <p:cNvPr id="152" name="等腰三角形 3"/>
            <p:cNvSpPr>
              <a:spLocks noChangeArrowheads="1"/>
            </p:cNvSpPr>
            <p:nvPr/>
          </p:nvSpPr>
          <p:spPr bwMode="auto">
            <a:xfrm rot="10800000">
              <a:off x="7208534" y="5747982"/>
              <a:ext cx="99770" cy="176356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288031" y="5807005"/>
            <a:ext cx="5436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FF00"/>
              </a:buClr>
              <a:buSzPct val="100000"/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Smear time </a:t>
            </a:r>
            <a:r>
              <a:rPr lang="en-US" sz="2400" dirty="0" err="1">
                <a:solidFill>
                  <a:schemeClr val="bg1"/>
                </a:solidFill>
              </a:rPr>
              <a:t>dealy</a:t>
            </a:r>
            <a:r>
              <a:rPr lang="en-US" sz="2400" dirty="0">
                <a:solidFill>
                  <a:schemeClr val="bg1"/>
                </a:solidFill>
              </a:rPr>
              <a:t> along </a:t>
            </a:r>
            <a:r>
              <a:rPr lang="en-US" sz="2400" dirty="0" err="1">
                <a:solidFill>
                  <a:schemeClr val="bg1"/>
                </a:solidFill>
              </a:rPr>
              <a:t>wavepath</a:t>
            </a:r>
            <a:r>
              <a:rPr lang="en-US" sz="2400" dirty="0">
                <a:solidFill>
                  <a:schemeClr val="bg1"/>
                </a:solidFill>
              </a:rPr>
              <a:t> to update velocity model</a:t>
            </a:r>
          </a:p>
        </p:txBody>
      </p:sp>
    </p:spTree>
    <p:extLst>
      <p:ext uri="{BB962C8B-B14F-4D97-AF65-F5344CB8AC3E}">
        <p14:creationId xmlns:p14="http://schemas.microsoft.com/office/powerpoint/2010/main" val="9745276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667750" y="1628800"/>
            <a:ext cx="4818222" cy="3488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noAutofit/>
          </a:bodyPr>
          <a:lstStyle/>
          <a:p>
            <a:pPr marL="457200" indent="-457200">
              <a:spcBef>
                <a:spcPts val="750"/>
              </a:spcBef>
              <a:buClr>
                <a:srgbClr val="FFFF00"/>
              </a:buClr>
              <a:buSzPct val="100000"/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ea typeface="宋体" charset="-122"/>
              </a:rPr>
              <a:t>Introduction</a:t>
            </a:r>
          </a:p>
          <a:p>
            <a:pPr marL="457200" indent="-457200">
              <a:spcBef>
                <a:spcPts val="750"/>
              </a:spcBef>
              <a:buClr>
                <a:srgbClr val="FFFF00"/>
              </a:buClr>
              <a:buSzPct val="100000"/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en-US" sz="3200" i="1" dirty="0" smtClean="0">
                <a:solidFill>
                  <a:schemeClr val="bg1"/>
                </a:solidFill>
                <a:ea typeface="宋体" charset="-122"/>
              </a:rPr>
              <a:t> </a:t>
            </a:r>
            <a:r>
              <a:rPr lang="en-US" sz="3200" i="1" dirty="0">
                <a:solidFill>
                  <a:schemeClr val="bg1"/>
                </a:solidFill>
                <a:ea typeface="宋体" charset="-122"/>
              </a:rPr>
              <a:t>Theory and method</a:t>
            </a:r>
          </a:p>
          <a:p>
            <a:pPr marL="457200" indent="-457200">
              <a:spcBef>
                <a:spcPts val="750"/>
              </a:spcBef>
              <a:buClr>
                <a:srgbClr val="FFFF00"/>
              </a:buClr>
              <a:buSzPct val="100000"/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en-US" sz="3200" i="1" dirty="0" smtClean="0">
                <a:solidFill>
                  <a:schemeClr val="bg1"/>
                </a:solidFill>
                <a:ea typeface="宋体" charset="-122"/>
              </a:rPr>
              <a:t> </a:t>
            </a:r>
            <a:r>
              <a:rPr lang="en-US" sz="3200" i="1" dirty="0">
                <a:solidFill>
                  <a:schemeClr val="bg1"/>
                </a:solidFill>
                <a:ea typeface="宋体" charset="-122"/>
              </a:rPr>
              <a:t>Numerical examples</a:t>
            </a:r>
          </a:p>
          <a:p>
            <a:pPr>
              <a:spcBef>
                <a:spcPts val="750"/>
              </a:spcBef>
              <a:buClr>
                <a:srgbClr val="FFFF00"/>
              </a:buClr>
              <a:buSzPct val="10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en-US" sz="3200" i="1" dirty="0">
                <a:solidFill>
                  <a:schemeClr val="bg1"/>
                </a:solidFill>
                <a:ea typeface="宋体" charset="-122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ea typeface="宋体" charset="-122"/>
              </a:rPr>
              <a:t>       Simple Salt Model</a:t>
            </a:r>
          </a:p>
          <a:p>
            <a:pPr>
              <a:spcBef>
                <a:spcPts val="750"/>
              </a:spcBef>
              <a:buClr>
                <a:srgbClr val="FFFF00"/>
              </a:buClr>
              <a:buSzPct val="10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en-US" sz="3200" i="1" dirty="0">
                <a:solidFill>
                  <a:schemeClr val="bg1"/>
                </a:solidFill>
                <a:ea typeface="宋体" charset="-122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ea typeface="宋体" charset="-122"/>
              </a:rPr>
              <a:t>       Sigsbee Salt Model</a:t>
            </a:r>
          </a:p>
          <a:p>
            <a:pPr marL="457200" indent="-457200">
              <a:spcBef>
                <a:spcPts val="750"/>
              </a:spcBef>
              <a:buClr>
                <a:srgbClr val="FFFF00"/>
              </a:buClr>
              <a:buSzPct val="100000"/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en-US" sz="3200" i="1" dirty="0">
                <a:solidFill>
                  <a:schemeClr val="bg1"/>
                </a:solidFill>
                <a:ea typeface="宋体" charset="-122"/>
              </a:rPr>
              <a:t>Conclusions</a:t>
            </a:r>
          </a:p>
        </p:txBody>
      </p:sp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3419872" y="3356992"/>
            <a:ext cx="3168352" cy="642325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475488"/>
            <a:ext cx="9144000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7125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9485" y="328051"/>
            <a:ext cx="48381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Simple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Salt Model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11569" y="1461676"/>
            <a:ext cx="3862169" cy="2272933"/>
            <a:chOff x="2069280" y="1052736"/>
            <a:chExt cx="5000780" cy="2983243"/>
          </a:xfrm>
        </p:grpSpPr>
        <p:grpSp>
          <p:nvGrpSpPr>
            <p:cNvPr id="6159" name="Group 18"/>
            <p:cNvGrpSpPr>
              <a:grpSpLocks/>
            </p:cNvGrpSpPr>
            <p:nvPr/>
          </p:nvGrpSpPr>
          <p:grpSpPr bwMode="auto">
            <a:xfrm>
              <a:off x="2069280" y="1052736"/>
              <a:ext cx="5000780" cy="2983243"/>
              <a:chOff x="2161149" y="1367281"/>
              <a:chExt cx="5001650" cy="2983812"/>
            </a:xfrm>
          </p:grpSpPr>
          <p:sp>
            <p:nvSpPr>
              <p:cNvPr id="6165" name="TextBox 4"/>
              <p:cNvSpPr txBox="1">
                <a:spLocks noChangeArrowheads="1"/>
              </p:cNvSpPr>
              <p:nvPr/>
            </p:nvSpPr>
            <p:spPr bwMode="auto">
              <a:xfrm>
                <a:off x="2577493" y="3865561"/>
                <a:ext cx="457200" cy="484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0</a:t>
                </a:r>
              </a:p>
            </p:txBody>
          </p:sp>
          <p:grpSp>
            <p:nvGrpSpPr>
              <p:cNvPr id="6166" name="Group 20"/>
              <p:cNvGrpSpPr>
                <a:grpSpLocks/>
              </p:cNvGrpSpPr>
              <p:nvPr/>
            </p:nvGrpSpPr>
            <p:grpSpPr bwMode="auto">
              <a:xfrm>
                <a:off x="2161149" y="1367281"/>
                <a:ext cx="5001650" cy="2983812"/>
                <a:chOff x="1932549" y="1183454"/>
                <a:chExt cx="5001650" cy="2983681"/>
              </a:xfrm>
            </p:grpSpPr>
            <p:sp>
              <p:nvSpPr>
                <p:cNvPr id="6167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2094544" y="3453722"/>
                  <a:ext cx="590099" cy="4848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800" dirty="0">
                      <a:solidFill>
                        <a:schemeClr val="bg1"/>
                      </a:solidFill>
                      <a:latin typeface="+mn-lt"/>
                    </a:rPr>
                    <a:t>4</a:t>
                  </a:r>
                  <a:r>
                    <a:rPr lang="en-US" sz="1800" dirty="0">
                      <a:solidFill>
                        <a:srgbClr val="FFFF00"/>
                      </a:solidFill>
                    </a:rPr>
                    <a:t> </a:t>
                  </a:r>
                </a:p>
              </p:txBody>
            </p:sp>
            <p:sp>
              <p:nvSpPr>
                <p:cNvPr id="6168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2094542" y="1492562"/>
                  <a:ext cx="457200" cy="4848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800" dirty="0">
                      <a:solidFill>
                        <a:schemeClr val="bg1"/>
                      </a:solidFill>
                      <a:latin typeface="+mn-lt"/>
                    </a:rPr>
                    <a:t>0</a:t>
                  </a:r>
                  <a:r>
                    <a:rPr lang="en-US" sz="1800" dirty="0">
                      <a:solidFill>
                        <a:srgbClr val="FFFF00"/>
                      </a:solidFill>
                    </a:rPr>
                    <a:t> </a:t>
                  </a:r>
                </a:p>
              </p:txBody>
            </p:sp>
            <p:sp>
              <p:nvSpPr>
                <p:cNvPr id="6169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6476999" y="3682313"/>
                  <a:ext cx="457200" cy="4848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800" dirty="0">
                      <a:solidFill>
                        <a:schemeClr val="bg1"/>
                      </a:solidFill>
                      <a:latin typeface="+mn-lt"/>
                    </a:rPr>
                    <a:t>8</a:t>
                  </a:r>
                  <a:r>
                    <a:rPr lang="en-US" sz="1800" dirty="0">
                      <a:solidFill>
                        <a:srgbClr val="FFFF00"/>
                      </a:solidFill>
                    </a:rPr>
                    <a:t> </a:t>
                  </a:r>
                </a:p>
              </p:txBody>
            </p:sp>
            <p:sp>
              <p:nvSpPr>
                <p:cNvPr id="6170" name="Rectangle 12"/>
                <p:cNvSpPr>
                  <a:spLocks noChangeArrowheads="1"/>
                </p:cNvSpPr>
                <p:nvPr/>
              </p:nvSpPr>
              <p:spPr bwMode="auto">
                <a:xfrm>
                  <a:off x="2743198" y="1183454"/>
                  <a:ext cx="3657600" cy="4848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dirty="0">
                      <a:solidFill>
                        <a:schemeClr val="bg1"/>
                      </a:solidFill>
                    </a:rPr>
                    <a:t>(a) True velocity model</a:t>
                  </a:r>
                </a:p>
              </p:txBody>
            </p:sp>
            <p:sp>
              <p:nvSpPr>
                <p:cNvPr id="6171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4190999" y="3661707"/>
                  <a:ext cx="1219201" cy="4848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800" dirty="0">
                      <a:solidFill>
                        <a:schemeClr val="bg1"/>
                      </a:solidFill>
                      <a:latin typeface="+mn-lt"/>
                    </a:rPr>
                    <a:t>x (km</a:t>
                  </a:r>
                  <a:r>
                    <a:rPr lang="en-US" sz="1800" dirty="0">
                      <a:solidFill>
                        <a:srgbClr val="FFFF00"/>
                      </a:solidFill>
                      <a:latin typeface="+mn-lt"/>
                    </a:rPr>
                    <a:t>)</a:t>
                  </a:r>
                </a:p>
              </p:txBody>
            </p:sp>
            <p:sp>
              <p:nvSpPr>
                <p:cNvPr id="6172" name="TextBox 15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1523927" y="2249647"/>
                  <a:ext cx="1295543" cy="478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800" dirty="0">
                      <a:solidFill>
                        <a:schemeClr val="bg1"/>
                      </a:solidFill>
                      <a:latin typeface="+mn-lt"/>
                    </a:rPr>
                    <a:t>z  (km)</a:t>
                  </a:r>
                </a:p>
              </p:txBody>
            </p:sp>
          </p:grpSp>
        </p:grpSp>
        <p:pic>
          <p:nvPicPr>
            <p:cNvPr id="6148" name="Picture 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1536700"/>
              <a:ext cx="4216400" cy="2057400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4424216" y="1424509"/>
            <a:ext cx="3897850" cy="2369973"/>
            <a:chOff x="2077554" y="3672040"/>
            <a:chExt cx="4872378" cy="3246345"/>
          </a:xfrm>
        </p:grpSpPr>
        <p:sp>
          <p:nvSpPr>
            <p:cNvPr id="6156" name="TextBox 4"/>
            <p:cNvSpPr txBox="1">
              <a:spLocks noChangeArrowheads="1"/>
            </p:cNvSpPr>
            <p:nvPr/>
          </p:nvSpPr>
          <p:spPr bwMode="auto">
            <a:xfrm>
              <a:off x="2578922" y="6391846"/>
              <a:ext cx="457120" cy="50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>
                  <a:solidFill>
                    <a:schemeClr val="bg1"/>
                  </a:solidFill>
                  <a:latin typeface="+mn-lt"/>
                </a:rPr>
                <a:t>0</a:t>
              </a:r>
            </a:p>
          </p:txBody>
        </p:sp>
        <p:sp>
          <p:nvSpPr>
            <p:cNvPr id="6157" name="TextBox 7"/>
            <p:cNvSpPr txBox="1">
              <a:spLocks noChangeArrowheads="1"/>
            </p:cNvSpPr>
            <p:nvPr/>
          </p:nvSpPr>
          <p:spPr bwMode="auto">
            <a:xfrm>
              <a:off x="6492812" y="6412481"/>
              <a:ext cx="457120" cy="50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>
                  <a:solidFill>
                    <a:schemeClr val="bg1"/>
                  </a:solidFill>
                  <a:latin typeface="+mn-lt"/>
                </a:rPr>
                <a:t>8</a:t>
              </a:r>
              <a:r>
                <a:rPr lang="en-US" sz="1800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6158" name="TextBox 14"/>
            <p:cNvSpPr txBox="1">
              <a:spLocks noChangeArrowheads="1"/>
            </p:cNvSpPr>
            <p:nvPr/>
          </p:nvSpPr>
          <p:spPr bwMode="auto">
            <a:xfrm>
              <a:off x="4407403" y="6412481"/>
              <a:ext cx="1218987" cy="50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>
                  <a:solidFill>
                    <a:schemeClr val="bg1"/>
                  </a:solidFill>
                  <a:latin typeface="+mn-lt"/>
                </a:rPr>
                <a:t>x (km)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077554" y="3672040"/>
              <a:ext cx="4622943" cy="2929239"/>
              <a:chOff x="2046151" y="3672027"/>
              <a:chExt cx="4622943" cy="2929239"/>
            </a:xfrm>
          </p:grpSpPr>
          <p:grpSp>
            <p:nvGrpSpPr>
              <p:cNvPr id="6160" name="Group 19"/>
              <p:cNvGrpSpPr>
                <a:grpSpLocks/>
              </p:cNvGrpSpPr>
              <p:nvPr/>
            </p:nvGrpSpPr>
            <p:grpSpPr bwMode="auto">
              <a:xfrm>
                <a:off x="2046151" y="3672027"/>
                <a:ext cx="4235234" cy="2929239"/>
                <a:chOff x="1905535" y="4051002"/>
                <a:chExt cx="4235973" cy="2929796"/>
              </a:xfrm>
            </p:grpSpPr>
            <p:sp>
              <p:nvSpPr>
                <p:cNvPr id="6161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2048505" y="4341856"/>
                  <a:ext cx="533400" cy="50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800" dirty="0">
                      <a:solidFill>
                        <a:schemeClr val="bg1"/>
                      </a:solidFill>
                      <a:latin typeface="+mn-lt"/>
                    </a:rPr>
                    <a:t>0</a:t>
                  </a:r>
                  <a:r>
                    <a:rPr lang="en-US" sz="1800" dirty="0">
                      <a:solidFill>
                        <a:srgbClr val="FFFF00"/>
                      </a:solidFill>
                    </a:rPr>
                    <a:t> </a:t>
                  </a:r>
                </a:p>
              </p:txBody>
            </p:sp>
            <p:sp>
              <p:nvSpPr>
                <p:cNvPr id="6162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2041744" y="6474798"/>
                  <a:ext cx="457201" cy="50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800" dirty="0">
                      <a:solidFill>
                        <a:schemeClr val="bg1"/>
                      </a:solidFill>
                      <a:latin typeface="+mn-lt"/>
                    </a:rPr>
                    <a:t>5</a:t>
                  </a:r>
                  <a:r>
                    <a:rPr lang="en-US" sz="1800" dirty="0">
                      <a:solidFill>
                        <a:srgbClr val="FFFF00"/>
                      </a:solidFill>
                    </a:rPr>
                    <a:t> </a:t>
                  </a:r>
                </a:p>
              </p:txBody>
            </p:sp>
            <p:sp>
              <p:nvSpPr>
                <p:cNvPr id="6163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0433" y="4051002"/>
                  <a:ext cx="3601075" cy="50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buClr>
                      <a:srgbClr val="000000"/>
                    </a:buClr>
                    <a:buSzPct val="10000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dirty="0">
                      <a:solidFill>
                        <a:schemeClr val="bg1"/>
                      </a:solidFill>
                    </a:rPr>
                    <a:t>(b) CSG</a:t>
                  </a:r>
                </a:p>
              </p:txBody>
            </p:sp>
            <p:sp>
              <p:nvSpPr>
                <p:cNvPr id="6164" name="TextBox 16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1564821" y="5139433"/>
                  <a:ext cx="1143177" cy="461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800" dirty="0">
                      <a:solidFill>
                        <a:schemeClr val="bg1"/>
                      </a:solidFill>
                      <a:latin typeface="+mn-lt"/>
                    </a:rPr>
                    <a:t>t  (s)</a:t>
                  </a:r>
                </a:p>
              </p:txBody>
            </p:sp>
          </p:grpSp>
          <p:pic>
            <p:nvPicPr>
              <p:cNvPr id="6149" name="Picture 2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8575" y="4191000"/>
                <a:ext cx="4100519" cy="2214563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6150" name="组合 1"/>
          <p:cNvGrpSpPr>
            <a:grpSpLocks/>
          </p:cNvGrpSpPr>
          <p:nvPr/>
        </p:nvGrpSpPr>
        <p:grpSpPr bwMode="auto">
          <a:xfrm>
            <a:off x="8495138" y="2268493"/>
            <a:ext cx="682918" cy="2162239"/>
            <a:chOff x="7390638" y="1447800"/>
            <a:chExt cx="858952" cy="2162614"/>
          </a:xfrm>
        </p:grpSpPr>
        <p:pic>
          <p:nvPicPr>
            <p:cNvPr id="6151" name="Picture 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0638" y="1626729"/>
              <a:ext cx="161925" cy="1876425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2" name="TextBox 7"/>
            <p:cNvSpPr txBox="1">
              <a:spLocks noChangeArrowheads="1"/>
            </p:cNvSpPr>
            <p:nvPr/>
          </p:nvSpPr>
          <p:spPr bwMode="auto">
            <a:xfrm>
              <a:off x="7529182" y="3241018"/>
              <a:ext cx="685800" cy="36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smtClean="0">
                  <a:solidFill>
                    <a:schemeClr val="bg1"/>
                  </a:solidFill>
                  <a:latin typeface="+mn-lt"/>
                </a:rPr>
                <a:t>1</a:t>
              </a:r>
              <a:endParaRPr lang="en-US" sz="18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153" name="TextBox 7"/>
            <p:cNvSpPr txBox="1">
              <a:spLocks noChangeArrowheads="1"/>
            </p:cNvSpPr>
            <p:nvPr/>
          </p:nvSpPr>
          <p:spPr bwMode="auto">
            <a:xfrm>
              <a:off x="7563790" y="1447800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smtClean="0">
                  <a:solidFill>
                    <a:schemeClr val="bg1"/>
                  </a:solidFill>
                  <a:latin typeface="+mn-lt"/>
                </a:rPr>
                <a:t>5</a:t>
              </a:r>
              <a:endParaRPr lang="en-US" sz="18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154" name="TextBox 7"/>
            <p:cNvSpPr txBox="1">
              <a:spLocks noChangeArrowheads="1"/>
            </p:cNvSpPr>
            <p:nvPr/>
          </p:nvSpPr>
          <p:spPr bwMode="auto">
            <a:xfrm rot="5400000">
              <a:off x="7320524" y="2258495"/>
              <a:ext cx="1060875" cy="46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smtClean="0">
                  <a:solidFill>
                    <a:schemeClr val="bg1"/>
                  </a:solidFill>
                  <a:latin typeface="+mn-lt"/>
                </a:rPr>
                <a:t>V(km/s</a:t>
              </a:r>
              <a:r>
                <a:rPr lang="en-US" sz="1800" dirty="0">
                  <a:solidFill>
                    <a:schemeClr val="bg1"/>
                  </a:solidFill>
                  <a:latin typeface="+mn-lt"/>
                </a:rPr>
                <a:t>) 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81031" y="3719299"/>
            <a:ext cx="3868475" cy="2527305"/>
            <a:chOff x="31378" y="980728"/>
            <a:chExt cx="4634522" cy="2916734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50" y="1435603"/>
              <a:ext cx="3974626" cy="2037920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4" name="Group 18"/>
            <p:cNvGrpSpPr>
              <a:grpSpLocks/>
            </p:cNvGrpSpPr>
            <p:nvPr/>
          </p:nvGrpSpPr>
          <p:grpSpPr bwMode="auto">
            <a:xfrm>
              <a:off x="31378" y="980728"/>
              <a:ext cx="4634522" cy="2916734"/>
              <a:chOff x="2179026" y="1329075"/>
              <a:chExt cx="4635328" cy="2917291"/>
            </a:xfrm>
          </p:grpSpPr>
          <p:sp>
            <p:nvSpPr>
              <p:cNvPr id="35" name="TextBox 4"/>
              <p:cNvSpPr txBox="1">
                <a:spLocks noChangeArrowheads="1"/>
              </p:cNvSpPr>
              <p:nvPr/>
            </p:nvSpPr>
            <p:spPr bwMode="auto">
              <a:xfrm>
                <a:off x="2474454" y="3809317"/>
                <a:ext cx="457200" cy="426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0</a:t>
                </a:r>
              </a:p>
            </p:txBody>
          </p:sp>
          <p:grpSp>
            <p:nvGrpSpPr>
              <p:cNvPr id="36" name="Group 20"/>
              <p:cNvGrpSpPr>
                <a:grpSpLocks/>
              </p:cNvGrpSpPr>
              <p:nvPr/>
            </p:nvGrpSpPr>
            <p:grpSpPr bwMode="auto">
              <a:xfrm>
                <a:off x="2179026" y="1329075"/>
                <a:ext cx="4635328" cy="2917291"/>
                <a:chOff x="1950426" y="1145250"/>
                <a:chExt cx="4635328" cy="2917162"/>
              </a:xfrm>
            </p:grpSpPr>
            <p:sp>
              <p:nvSpPr>
                <p:cNvPr id="37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2073289" y="3386761"/>
                  <a:ext cx="609601" cy="426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800" dirty="0">
                      <a:solidFill>
                        <a:schemeClr val="bg1"/>
                      </a:solidFill>
                      <a:latin typeface="+mn-lt"/>
                    </a:rPr>
                    <a:t>4</a:t>
                  </a:r>
                  <a:r>
                    <a:rPr lang="en-US" sz="1800" dirty="0">
                      <a:solidFill>
                        <a:srgbClr val="FFFF00"/>
                      </a:solidFill>
                    </a:rPr>
                    <a:t> </a:t>
                  </a:r>
                </a:p>
              </p:txBody>
            </p:sp>
            <p:sp>
              <p:nvSpPr>
                <p:cNvPr id="38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2073289" y="1492562"/>
                  <a:ext cx="457200" cy="426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800" dirty="0">
                      <a:solidFill>
                        <a:schemeClr val="bg1"/>
                      </a:solidFill>
                      <a:latin typeface="+mn-lt"/>
                    </a:rPr>
                    <a:t>0</a:t>
                  </a:r>
                  <a:r>
                    <a:rPr lang="en-US" sz="1800" dirty="0">
                      <a:solidFill>
                        <a:srgbClr val="FFFF00"/>
                      </a:solidFill>
                    </a:rPr>
                    <a:t> </a:t>
                  </a:r>
                </a:p>
              </p:txBody>
            </p:sp>
            <p:sp>
              <p:nvSpPr>
                <p:cNvPr id="39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6128554" y="3636108"/>
                  <a:ext cx="457200" cy="426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800" dirty="0">
                      <a:solidFill>
                        <a:schemeClr val="bg1"/>
                      </a:solidFill>
                      <a:latin typeface="+mn-lt"/>
                    </a:rPr>
                    <a:t>8</a:t>
                  </a:r>
                  <a:r>
                    <a:rPr lang="en-US" sz="1800" dirty="0">
                      <a:solidFill>
                        <a:srgbClr val="FFFF00"/>
                      </a:solidFill>
                    </a:rPr>
                    <a:t> </a:t>
                  </a:r>
                </a:p>
              </p:txBody>
            </p:sp>
            <p:sp>
              <p:nvSpPr>
                <p:cNvPr id="40" name="Rectangle 12"/>
                <p:cNvSpPr>
                  <a:spLocks noChangeArrowheads="1"/>
                </p:cNvSpPr>
                <p:nvPr/>
              </p:nvSpPr>
              <p:spPr bwMode="auto">
                <a:xfrm>
                  <a:off x="2743199" y="1145250"/>
                  <a:ext cx="3657600" cy="4195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dirty="0" smtClean="0">
                      <a:solidFill>
                        <a:schemeClr val="bg1"/>
                      </a:solidFill>
                    </a:rPr>
                    <a:t>(c) </a:t>
                  </a:r>
                  <a:r>
                    <a:rPr lang="en-US" dirty="0">
                      <a:solidFill>
                        <a:schemeClr val="bg1"/>
                      </a:solidFill>
                    </a:rPr>
                    <a:t>Initial Velocity Model</a:t>
                  </a:r>
                </a:p>
              </p:txBody>
            </p:sp>
            <p:sp>
              <p:nvSpPr>
                <p:cNvPr id="41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4057781" y="3636108"/>
                  <a:ext cx="1219200" cy="426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800" dirty="0">
                      <a:solidFill>
                        <a:schemeClr val="bg1"/>
                      </a:solidFill>
                      <a:latin typeface="+mn-lt"/>
                    </a:rPr>
                    <a:t>x (km)</a:t>
                  </a:r>
                </a:p>
              </p:txBody>
            </p:sp>
            <p:sp>
              <p:nvSpPr>
                <p:cNvPr id="42" name="TextBox 15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1523927" y="2267525"/>
                  <a:ext cx="1295543" cy="4425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800" dirty="0">
                      <a:solidFill>
                        <a:schemeClr val="bg1"/>
                      </a:solidFill>
                      <a:latin typeface="+mn-lt"/>
                    </a:rPr>
                    <a:t>z  (km)</a:t>
                  </a:r>
                </a:p>
              </p:txBody>
            </p:sp>
          </p:grpSp>
        </p:grpSp>
      </p:grpSp>
      <p:grpSp>
        <p:nvGrpSpPr>
          <p:cNvPr id="52" name="组合 51"/>
          <p:cNvGrpSpPr/>
          <p:nvPr/>
        </p:nvGrpSpPr>
        <p:grpSpPr>
          <a:xfrm>
            <a:off x="4452763" y="3694768"/>
            <a:ext cx="3876401" cy="2516035"/>
            <a:chOff x="2155665" y="1079500"/>
            <a:chExt cx="4753292" cy="2869423"/>
          </a:xfrm>
        </p:grpSpPr>
        <p:grpSp>
          <p:nvGrpSpPr>
            <p:cNvPr id="53" name="Group 18"/>
            <p:cNvGrpSpPr>
              <a:grpSpLocks/>
            </p:cNvGrpSpPr>
            <p:nvPr/>
          </p:nvGrpSpPr>
          <p:grpSpPr bwMode="auto">
            <a:xfrm>
              <a:off x="2155665" y="1079500"/>
              <a:ext cx="4753292" cy="2869423"/>
              <a:chOff x="2247550" y="1351651"/>
              <a:chExt cx="4754119" cy="2869970"/>
            </a:xfrm>
          </p:grpSpPr>
          <p:sp>
            <p:nvSpPr>
              <p:cNvPr id="55" name="TextBox 4"/>
              <p:cNvSpPr txBox="1">
                <a:spLocks noChangeArrowheads="1"/>
              </p:cNvSpPr>
              <p:nvPr/>
            </p:nvSpPr>
            <p:spPr bwMode="auto">
              <a:xfrm>
                <a:off x="2570408" y="3800334"/>
                <a:ext cx="457201" cy="421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0</a:t>
                </a:r>
              </a:p>
            </p:txBody>
          </p:sp>
          <p:grpSp>
            <p:nvGrpSpPr>
              <p:cNvPr id="56" name="Group 20"/>
              <p:cNvGrpSpPr>
                <a:grpSpLocks/>
              </p:cNvGrpSpPr>
              <p:nvPr/>
            </p:nvGrpSpPr>
            <p:grpSpPr bwMode="auto">
              <a:xfrm>
                <a:off x="2247550" y="1351651"/>
                <a:ext cx="4754119" cy="2869968"/>
                <a:chOff x="2018950" y="1167825"/>
                <a:chExt cx="4754119" cy="2869842"/>
              </a:xfrm>
            </p:grpSpPr>
            <p:sp>
              <p:nvSpPr>
                <p:cNvPr id="57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2209800" y="3453723"/>
                  <a:ext cx="589209" cy="421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800" dirty="0">
                      <a:solidFill>
                        <a:schemeClr val="bg1"/>
                      </a:solidFill>
                      <a:latin typeface="+mn-lt"/>
                    </a:rPr>
                    <a:t>4</a:t>
                  </a:r>
                  <a:r>
                    <a:rPr lang="en-US" sz="1800" dirty="0">
                      <a:solidFill>
                        <a:srgbClr val="FFFF00"/>
                      </a:solidFill>
                    </a:rPr>
                    <a:t> </a:t>
                  </a:r>
                </a:p>
              </p:txBody>
            </p:sp>
            <p:sp>
              <p:nvSpPr>
                <p:cNvPr id="58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2209799" y="1492562"/>
                  <a:ext cx="457201" cy="421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800" dirty="0">
                      <a:solidFill>
                        <a:schemeClr val="bg1"/>
                      </a:solidFill>
                      <a:latin typeface="+mn-lt"/>
                    </a:rPr>
                    <a:t>0</a:t>
                  </a:r>
                  <a:r>
                    <a:rPr lang="en-US" sz="1800" dirty="0">
                      <a:solidFill>
                        <a:srgbClr val="FFFF00"/>
                      </a:solidFill>
                    </a:rPr>
                    <a:t> </a:t>
                  </a:r>
                </a:p>
              </p:txBody>
            </p:sp>
            <p:sp>
              <p:nvSpPr>
                <p:cNvPr id="59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6315868" y="3616399"/>
                  <a:ext cx="457201" cy="421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800" dirty="0">
                      <a:solidFill>
                        <a:schemeClr val="bg1"/>
                      </a:solidFill>
                      <a:latin typeface="+mn-lt"/>
                    </a:rPr>
                    <a:t>8</a:t>
                  </a:r>
                  <a:r>
                    <a:rPr lang="en-US" sz="1800" dirty="0">
                      <a:solidFill>
                        <a:srgbClr val="FFFF00"/>
                      </a:solidFill>
                    </a:rPr>
                    <a:t> </a:t>
                  </a:r>
                </a:p>
              </p:txBody>
            </p:sp>
            <p:sp>
              <p:nvSpPr>
                <p:cNvPr id="60" name="Rectangle 12"/>
                <p:cNvSpPr>
                  <a:spLocks noChangeArrowheads="1"/>
                </p:cNvSpPr>
                <p:nvPr/>
              </p:nvSpPr>
              <p:spPr bwMode="auto">
                <a:xfrm>
                  <a:off x="2743199" y="1167825"/>
                  <a:ext cx="3657600" cy="421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buClr>
                      <a:srgbClr val="000000"/>
                    </a:buClr>
                    <a:buSzPct val="10000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dirty="0">
                      <a:solidFill>
                        <a:schemeClr val="bg1"/>
                      </a:solidFill>
                    </a:rPr>
                    <a:t>(d) RTM image</a:t>
                  </a:r>
                </a:p>
              </p:txBody>
            </p:sp>
            <p:sp>
              <p:nvSpPr>
                <p:cNvPr id="61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4108058" y="3616399"/>
                  <a:ext cx="1219200" cy="421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800" dirty="0">
                      <a:solidFill>
                        <a:schemeClr val="bg1"/>
                      </a:solidFill>
                      <a:latin typeface="+mn-lt"/>
                    </a:rPr>
                    <a:t>x (km)</a:t>
                  </a:r>
                </a:p>
              </p:txBody>
            </p:sp>
            <p:sp>
              <p:nvSpPr>
                <p:cNvPr id="62" name="TextBox 15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1597657" y="2271584"/>
                  <a:ext cx="1295543" cy="4529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800" dirty="0">
                      <a:solidFill>
                        <a:schemeClr val="bg1"/>
                      </a:solidFill>
                      <a:latin typeface="+mn-lt"/>
                    </a:rPr>
                    <a:t>z  (km)</a:t>
                  </a:r>
                </a:p>
              </p:txBody>
            </p:sp>
          </p:grpSp>
        </p:grpSp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888" y="1522414"/>
              <a:ext cx="4020156" cy="2048409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6862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5076056" y="1734797"/>
            <a:ext cx="3411866" cy="1902667"/>
            <a:chOff x="5076056" y="1734797"/>
            <a:chExt cx="3411866" cy="1902667"/>
          </a:xfrm>
        </p:grpSpPr>
        <p:pic>
          <p:nvPicPr>
            <p:cNvPr id="4710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734797"/>
              <a:ext cx="3411866" cy="1866639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 rot="19612023">
                  <a:off x="6037511" y="2020726"/>
                  <a:ext cx="4924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𝝉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612023">
                  <a:off x="6037511" y="2020726"/>
                  <a:ext cx="49244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 rot="21449586">
                  <a:off x="5347687" y="2812814"/>
                  <a:ext cx="3537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449586">
                  <a:off x="5347687" y="2812814"/>
                  <a:ext cx="35375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 rot="21449586">
                  <a:off x="6140515" y="3268132"/>
                  <a:ext cx="3818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449586">
                  <a:off x="6140515" y="3268132"/>
                  <a:ext cx="381835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829101" y="1333587"/>
            <a:ext cx="3980035" cy="2602895"/>
            <a:chOff x="2179026" y="1329075"/>
            <a:chExt cx="4769002" cy="2956712"/>
          </a:xfrm>
        </p:grpSpPr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2521846" y="3849837"/>
              <a:ext cx="457199" cy="419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>
                  <a:solidFill>
                    <a:schemeClr val="bg1"/>
                  </a:solidFill>
                </a:rPr>
                <a:t>0</a:t>
              </a:r>
            </a:p>
          </p:txBody>
        </p: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2179026" y="1329075"/>
              <a:ext cx="4769002" cy="2956712"/>
              <a:chOff x="1950426" y="1145250"/>
              <a:chExt cx="4769002" cy="2956582"/>
            </a:xfrm>
          </p:grpSpPr>
          <p:sp>
            <p:nvSpPr>
              <p:cNvPr id="20" name="TextBox 5"/>
              <p:cNvSpPr txBox="1">
                <a:spLocks noChangeArrowheads="1"/>
              </p:cNvSpPr>
              <p:nvPr/>
            </p:nvSpPr>
            <p:spPr bwMode="auto">
              <a:xfrm>
                <a:off x="2120681" y="3453723"/>
                <a:ext cx="609601" cy="419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4</a:t>
                </a:r>
                <a:r>
                  <a:rPr lang="en-US" sz="1800" dirty="0">
                    <a:solidFill>
                      <a:srgbClr val="FFFF00"/>
                    </a:solidFill>
                  </a:rPr>
                  <a:t> </a:t>
                </a:r>
              </a:p>
            </p:txBody>
          </p:sp>
          <p:sp>
            <p:nvSpPr>
              <p:cNvPr id="21" name="TextBox 6"/>
              <p:cNvSpPr txBox="1">
                <a:spLocks noChangeArrowheads="1"/>
              </p:cNvSpPr>
              <p:nvPr/>
            </p:nvSpPr>
            <p:spPr bwMode="auto">
              <a:xfrm>
                <a:off x="2120682" y="1492562"/>
                <a:ext cx="457199" cy="419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0</a:t>
                </a:r>
                <a:r>
                  <a:rPr lang="en-US" sz="1800" dirty="0">
                    <a:solidFill>
                      <a:srgbClr val="FFFF00"/>
                    </a:solidFill>
                  </a:rPr>
                  <a:t> </a:t>
                </a:r>
              </a:p>
            </p:txBody>
          </p:sp>
          <p:sp>
            <p:nvSpPr>
              <p:cNvPr id="22" name="TextBox 7"/>
              <p:cNvSpPr txBox="1">
                <a:spLocks noChangeArrowheads="1"/>
              </p:cNvSpPr>
              <p:nvPr/>
            </p:nvSpPr>
            <p:spPr bwMode="auto">
              <a:xfrm>
                <a:off x="6262229" y="3638618"/>
                <a:ext cx="457199" cy="419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8</a:t>
                </a:r>
                <a:r>
                  <a:rPr lang="en-US" sz="1800" dirty="0">
                    <a:solidFill>
                      <a:srgbClr val="FFFF00"/>
                    </a:solidFill>
                  </a:rPr>
                  <a:t> </a:t>
                </a:r>
              </a:p>
            </p:txBody>
          </p:sp>
          <p:sp>
            <p:nvSpPr>
              <p:cNvPr id="23" name="Rectangle 12"/>
              <p:cNvSpPr>
                <a:spLocks noChangeArrowheads="1"/>
              </p:cNvSpPr>
              <p:nvPr/>
            </p:nvSpPr>
            <p:spPr bwMode="auto">
              <a:xfrm>
                <a:off x="2638866" y="1145250"/>
                <a:ext cx="3657600" cy="419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dirty="0">
                    <a:solidFill>
                      <a:schemeClr val="bg1"/>
                    </a:solidFill>
                  </a:rPr>
                  <a:t>(a) Initial Velocity Model</a:t>
                </a:r>
              </a:p>
            </p:txBody>
          </p:sp>
          <p:sp>
            <p:nvSpPr>
              <p:cNvPr id="24" name="TextBox 14"/>
              <p:cNvSpPr txBox="1">
                <a:spLocks noChangeArrowheads="1"/>
              </p:cNvSpPr>
              <p:nvPr/>
            </p:nvSpPr>
            <p:spPr bwMode="auto">
              <a:xfrm>
                <a:off x="4190998" y="3682314"/>
                <a:ext cx="1219200" cy="419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x (km)</a:t>
                </a:r>
              </a:p>
            </p:txBody>
          </p:sp>
          <p:sp>
            <p:nvSpPr>
              <p:cNvPr id="25" name="TextBox 15"/>
              <p:cNvSpPr txBox="1">
                <a:spLocks noChangeArrowheads="1"/>
              </p:cNvSpPr>
              <p:nvPr/>
            </p:nvSpPr>
            <p:spPr bwMode="auto">
              <a:xfrm rot="16200000">
                <a:off x="1523927" y="2267524"/>
                <a:ext cx="1295543" cy="442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800" dirty="0">
                    <a:solidFill>
                      <a:schemeClr val="bg1"/>
                    </a:solidFill>
                  </a:rPr>
                  <a:t>z  (km)</a:t>
                </a:r>
              </a:p>
            </p:txBody>
          </p:sp>
        </p:grpSp>
      </p:grpSp>
      <p:sp>
        <p:nvSpPr>
          <p:cNvPr id="7" name="Text 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 anchor="ctr">
            <a:norm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Angle-domain </a:t>
            </a:r>
            <a:r>
              <a:rPr lang="en-US" sz="4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Crosscorrelation</a:t>
            </a:r>
            <a:endParaRPr lang="en-US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宋体" charset="-122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71" y="4437113"/>
            <a:ext cx="3171889" cy="175260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连接符 14"/>
          <p:cNvCxnSpPr>
            <a:cxnSpLocks noChangeShapeType="1"/>
          </p:cNvCxnSpPr>
          <p:nvPr/>
        </p:nvCxnSpPr>
        <p:spPr bwMode="auto">
          <a:xfrm flipH="1">
            <a:off x="2977300" y="1750049"/>
            <a:ext cx="10524" cy="1836137"/>
          </a:xfrm>
          <a:prstGeom prst="line">
            <a:avLst/>
          </a:prstGeom>
          <a:noFill/>
          <a:ln w="3810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4975884" y="1303602"/>
            <a:ext cx="3512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bg1"/>
                </a:solidFill>
              </a:rPr>
              <a:t>(b) Angle-domain </a:t>
            </a:r>
            <a:r>
              <a:rPr lang="en-US" dirty="0" err="1">
                <a:solidFill>
                  <a:schemeClr val="bg1"/>
                </a:solidFill>
              </a:rPr>
              <a:t>Crosscorrelation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1043608" y="3995772"/>
            <a:ext cx="3512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bg1"/>
                </a:solidFill>
              </a:rPr>
              <a:t>(c) Angle-domain </a:t>
            </a:r>
            <a:r>
              <a:rPr lang="en-US" dirty="0" err="1">
                <a:solidFill>
                  <a:schemeClr val="bg1"/>
                </a:solidFill>
              </a:rPr>
              <a:t>Crosscorrelation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19672" y="2317082"/>
            <a:ext cx="5976664" cy="2779265"/>
            <a:chOff x="1619672" y="2317082"/>
            <a:chExt cx="5976664" cy="2779265"/>
          </a:xfrm>
        </p:grpSpPr>
        <p:sp>
          <p:nvSpPr>
            <p:cNvPr id="4" name="任意多边形 3"/>
            <p:cNvSpPr/>
            <p:nvPr/>
          </p:nvSpPr>
          <p:spPr>
            <a:xfrm>
              <a:off x="6264322" y="2317082"/>
              <a:ext cx="1332014" cy="112219"/>
            </a:xfrm>
            <a:custGeom>
              <a:avLst/>
              <a:gdLst>
                <a:gd name="connsiteX0" fmla="*/ 0 w 1183817"/>
                <a:gd name="connsiteY0" fmla="*/ 109182 h 163773"/>
                <a:gd name="connsiteX1" fmla="*/ 409433 w 1183817"/>
                <a:gd name="connsiteY1" fmla="*/ 54591 h 163773"/>
                <a:gd name="connsiteX2" fmla="*/ 818866 w 1183817"/>
                <a:gd name="connsiteY2" fmla="*/ 0 h 163773"/>
                <a:gd name="connsiteX3" fmla="*/ 1037230 w 1183817"/>
                <a:gd name="connsiteY3" fmla="*/ 54591 h 163773"/>
                <a:gd name="connsiteX4" fmla="*/ 1173708 w 1183817"/>
                <a:gd name="connsiteY4" fmla="*/ 136478 h 163773"/>
                <a:gd name="connsiteX5" fmla="*/ 1173708 w 1183817"/>
                <a:gd name="connsiteY5" fmla="*/ 163773 h 163773"/>
                <a:gd name="connsiteX6" fmla="*/ 1173708 w 1183817"/>
                <a:gd name="connsiteY6" fmla="*/ 163773 h 16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3817" h="163773">
                  <a:moveTo>
                    <a:pt x="0" y="109182"/>
                  </a:moveTo>
                  <a:lnTo>
                    <a:pt x="409433" y="54591"/>
                  </a:lnTo>
                  <a:cubicBezTo>
                    <a:pt x="545911" y="36394"/>
                    <a:pt x="714233" y="0"/>
                    <a:pt x="818866" y="0"/>
                  </a:cubicBezTo>
                  <a:cubicBezTo>
                    <a:pt x="923499" y="0"/>
                    <a:pt x="978090" y="31845"/>
                    <a:pt x="1037230" y="54591"/>
                  </a:cubicBezTo>
                  <a:cubicBezTo>
                    <a:pt x="1096370" y="77337"/>
                    <a:pt x="1150962" y="118281"/>
                    <a:pt x="1173708" y="136478"/>
                  </a:cubicBezTo>
                  <a:cubicBezTo>
                    <a:pt x="1196454" y="154675"/>
                    <a:pt x="1173708" y="163773"/>
                    <a:pt x="1173708" y="163773"/>
                  </a:cubicBezTo>
                  <a:lnTo>
                    <a:pt x="1173708" y="163773"/>
                  </a:lnTo>
                </a:path>
              </a:pathLst>
            </a:cu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1619672" y="4941168"/>
              <a:ext cx="1337480" cy="155179"/>
            </a:xfrm>
            <a:custGeom>
              <a:avLst/>
              <a:gdLst>
                <a:gd name="connsiteX0" fmla="*/ 0 w 1337480"/>
                <a:gd name="connsiteY0" fmla="*/ 155179 h 155179"/>
                <a:gd name="connsiteX1" fmla="*/ 232012 w 1337480"/>
                <a:gd name="connsiteY1" fmla="*/ 32349 h 155179"/>
                <a:gd name="connsiteX2" fmla="*/ 518615 w 1337480"/>
                <a:gd name="connsiteY2" fmla="*/ 5054 h 155179"/>
                <a:gd name="connsiteX3" fmla="*/ 764274 w 1337480"/>
                <a:gd name="connsiteY3" fmla="*/ 5054 h 155179"/>
                <a:gd name="connsiteX4" fmla="*/ 996286 w 1337480"/>
                <a:gd name="connsiteY4" fmla="*/ 5054 h 155179"/>
                <a:gd name="connsiteX5" fmla="*/ 1214650 w 1337480"/>
                <a:gd name="connsiteY5" fmla="*/ 73292 h 155179"/>
                <a:gd name="connsiteX6" fmla="*/ 1337480 w 1337480"/>
                <a:gd name="connsiteY6" fmla="*/ 141531 h 15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7480" h="155179">
                  <a:moveTo>
                    <a:pt x="0" y="155179"/>
                  </a:moveTo>
                  <a:cubicBezTo>
                    <a:pt x="72788" y="106274"/>
                    <a:pt x="145576" y="57370"/>
                    <a:pt x="232012" y="32349"/>
                  </a:cubicBezTo>
                  <a:cubicBezTo>
                    <a:pt x="318448" y="7328"/>
                    <a:pt x="429905" y="9603"/>
                    <a:pt x="518615" y="5054"/>
                  </a:cubicBezTo>
                  <a:cubicBezTo>
                    <a:pt x="607325" y="505"/>
                    <a:pt x="764274" y="5054"/>
                    <a:pt x="764274" y="5054"/>
                  </a:cubicBezTo>
                  <a:cubicBezTo>
                    <a:pt x="843886" y="5054"/>
                    <a:pt x="921223" y="-6319"/>
                    <a:pt x="996286" y="5054"/>
                  </a:cubicBezTo>
                  <a:cubicBezTo>
                    <a:pt x="1071349" y="16427"/>
                    <a:pt x="1157785" y="50546"/>
                    <a:pt x="1214650" y="73292"/>
                  </a:cubicBezTo>
                  <a:cubicBezTo>
                    <a:pt x="1271515" y="96038"/>
                    <a:pt x="1304497" y="118784"/>
                    <a:pt x="1337480" y="141531"/>
                  </a:cubicBezTo>
                </a:path>
              </a:pathLst>
            </a:cu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28173" y="4437112"/>
            <a:ext cx="2532035" cy="1685801"/>
            <a:chOff x="5712373" y="4839543"/>
            <a:chExt cx="2532035" cy="16858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712373" y="4839543"/>
                  <a:ext cx="22367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2373" y="4839543"/>
                  <a:ext cx="2236766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5754243" y="5368570"/>
                  <a:ext cx="5983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: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4243" y="5368570"/>
                  <a:ext cx="59836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5796136" y="5795972"/>
                  <a:ext cx="4946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: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36" y="5795972"/>
                  <a:ext cx="49462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5782036" y="6156012"/>
                  <a:ext cx="48635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: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2036" y="6156012"/>
                  <a:ext cx="486351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6236756" y="5368570"/>
              <a:ext cx="1359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 time delay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00192" y="5795972"/>
              <a:ext cx="1187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curvature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00192" y="6156012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</a:t>
              </a:r>
              <a:r>
                <a:rPr lang="en-US" dirty="0" smtClean="0">
                  <a:solidFill>
                    <a:schemeClr val="bg1"/>
                  </a:solidFill>
                </a:rPr>
                <a:t>eflection angle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271245" y="4931876"/>
                <a:ext cx="492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𝝉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245" y="4931876"/>
                <a:ext cx="492443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rot="21449586">
                <a:off x="2201820" y="5910617"/>
                <a:ext cx="381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𝜽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49586">
                <a:off x="2201820" y="5910617"/>
                <a:ext cx="381835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 rot="21449586">
                <a:off x="1402029" y="5812824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49586">
                <a:off x="1402029" y="5812824"/>
                <a:ext cx="353751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6147410" y="3608074"/>
                <a:ext cx="163136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410" y="3608074"/>
                <a:ext cx="1631362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组合 40"/>
          <p:cNvGrpSpPr/>
          <p:nvPr/>
        </p:nvGrpSpPr>
        <p:grpSpPr>
          <a:xfrm>
            <a:off x="1860518" y="6273265"/>
            <a:ext cx="1631362" cy="372955"/>
            <a:chOff x="6570654" y="4376981"/>
            <a:chExt cx="1631362" cy="3729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 41"/>
                <p:cNvSpPr/>
                <p:nvPr/>
              </p:nvSpPr>
              <p:spPr>
                <a:xfrm>
                  <a:off x="6570654" y="4376981"/>
                  <a:ext cx="163136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矩形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0654" y="4376981"/>
                  <a:ext cx="1631362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/>
            <p:cNvSpPr txBox="1"/>
            <p:nvPr/>
          </p:nvSpPr>
          <p:spPr>
            <a:xfrm>
              <a:off x="7032553" y="4380604"/>
              <a:ext cx="269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endParaRPr lang="en-US" dirty="0"/>
            </a:p>
          </p:txBody>
        </p:sp>
      </p:grp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65" y="1795401"/>
            <a:ext cx="3317654" cy="176582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2998168" y="1833870"/>
            <a:ext cx="0" cy="173328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8580" y="406405"/>
            <a:ext cx="3326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  <a:cs typeface="+mn-cs"/>
              </a:rPr>
              <a:t>Inversion Result</a:t>
            </a:r>
          </a:p>
        </p:txBody>
      </p:sp>
      <p:grpSp>
        <p:nvGrpSpPr>
          <p:cNvPr id="7183" name="Group 18"/>
          <p:cNvGrpSpPr>
            <a:grpSpLocks/>
          </p:cNvGrpSpPr>
          <p:nvPr/>
        </p:nvGrpSpPr>
        <p:grpSpPr bwMode="auto">
          <a:xfrm>
            <a:off x="2206844" y="1101427"/>
            <a:ext cx="4766492" cy="2883439"/>
            <a:chOff x="2215607" y="1351651"/>
            <a:chExt cx="4767321" cy="2883989"/>
          </a:xfrm>
        </p:grpSpPr>
        <p:sp>
          <p:nvSpPr>
            <p:cNvPr id="7189" name="TextBox 4"/>
            <p:cNvSpPr txBox="1">
              <a:spLocks noChangeArrowheads="1"/>
            </p:cNvSpPr>
            <p:nvPr/>
          </p:nvSpPr>
          <p:spPr bwMode="auto">
            <a:xfrm>
              <a:off x="2492579" y="3823712"/>
              <a:ext cx="457200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>
                  <a:solidFill>
                    <a:schemeClr val="bg1"/>
                  </a:solidFill>
                  <a:latin typeface="+mn-lt"/>
                </a:rPr>
                <a:t>0</a:t>
              </a:r>
            </a:p>
          </p:txBody>
        </p:sp>
        <p:grpSp>
          <p:nvGrpSpPr>
            <p:cNvPr id="7190" name="Group 20"/>
            <p:cNvGrpSpPr>
              <a:grpSpLocks/>
            </p:cNvGrpSpPr>
            <p:nvPr/>
          </p:nvGrpSpPr>
          <p:grpSpPr bwMode="auto">
            <a:xfrm>
              <a:off x="2215607" y="1351651"/>
              <a:ext cx="4767321" cy="2883989"/>
              <a:chOff x="1987007" y="1167825"/>
              <a:chExt cx="4767321" cy="2883862"/>
            </a:xfrm>
          </p:grpSpPr>
          <p:sp>
            <p:nvSpPr>
              <p:cNvPr id="7191" name="TextBox 5"/>
              <p:cNvSpPr txBox="1">
                <a:spLocks noChangeArrowheads="1"/>
              </p:cNvSpPr>
              <p:nvPr/>
            </p:nvSpPr>
            <p:spPr bwMode="auto">
              <a:xfrm>
                <a:off x="2119938" y="3423721"/>
                <a:ext cx="623261" cy="369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4</a:t>
                </a:r>
                <a:r>
                  <a:rPr lang="en-US" sz="1800" dirty="0">
                    <a:solidFill>
                      <a:srgbClr val="FFFF00"/>
                    </a:solidFill>
                  </a:rPr>
                  <a:t> </a:t>
                </a:r>
              </a:p>
            </p:txBody>
          </p:sp>
          <p:sp>
            <p:nvSpPr>
              <p:cNvPr id="7192" name="TextBox 6"/>
              <p:cNvSpPr txBox="1">
                <a:spLocks noChangeArrowheads="1"/>
              </p:cNvSpPr>
              <p:nvPr/>
            </p:nvSpPr>
            <p:spPr bwMode="auto">
              <a:xfrm>
                <a:off x="2094862" y="1407201"/>
                <a:ext cx="457200" cy="369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0</a:t>
                </a:r>
                <a:r>
                  <a:rPr lang="en-US" sz="1800" dirty="0">
                    <a:solidFill>
                      <a:srgbClr val="FFFF00"/>
                    </a:solidFill>
                  </a:rPr>
                  <a:t> </a:t>
                </a:r>
              </a:p>
            </p:txBody>
          </p:sp>
          <p:sp>
            <p:nvSpPr>
              <p:cNvPr id="7193" name="TextBox 7"/>
              <p:cNvSpPr txBox="1">
                <a:spLocks noChangeArrowheads="1"/>
              </p:cNvSpPr>
              <p:nvPr/>
            </p:nvSpPr>
            <p:spPr bwMode="auto">
              <a:xfrm>
                <a:off x="6297128" y="3639777"/>
                <a:ext cx="457200" cy="369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8</a:t>
                </a:r>
                <a:r>
                  <a:rPr lang="en-US" sz="1800" dirty="0">
                    <a:solidFill>
                      <a:srgbClr val="FFFF00"/>
                    </a:solidFill>
                  </a:rPr>
                  <a:t> </a:t>
                </a:r>
              </a:p>
            </p:txBody>
          </p:sp>
          <p:sp>
            <p:nvSpPr>
              <p:cNvPr id="7194" name="Rectangle 12"/>
              <p:cNvSpPr>
                <a:spLocks noChangeArrowheads="1"/>
              </p:cNvSpPr>
              <p:nvPr/>
            </p:nvSpPr>
            <p:spPr bwMode="auto">
              <a:xfrm>
                <a:off x="2743199" y="1167825"/>
                <a:ext cx="3657600" cy="369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dirty="0" smtClean="0">
                    <a:solidFill>
                      <a:schemeClr val="bg1"/>
                    </a:solidFill>
                  </a:rPr>
                  <a:t>(a) </a:t>
                </a:r>
                <a:r>
                  <a:rPr lang="en-US" dirty="0">
                    <a:solidFill>
                      <a:schemeClr val="bg1"/>
                    </a:solidFill>
                  </a:rPr>
                  <a:t>Initial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velocity </a:t>
                </a:r>
                <a:r>
                  <a:rPr lang="en-US" dirty="0">
                    <a:solidFill>
                      <a:schemeClr val="bg1"/>
                    </a:solidFill>
                  </a:rPr>
                  <a:t>m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odel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95" name="TextBox 14"/>
              <p:cNvSpPr txBox="1">
                <a:spLocks noChangeArrowheads="1"/>
              </p:cNvSpPr>
              <p:nvPr/>
            </p:nvSpPr>
            <p:spPr bwMode="auto">
              <a:xfrm>
                <a:off x="4190999" y="3682314"/>
                <a:ext cx="953802" cy="369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x (km)</a:t>
                </a:r>
              </a:p>
            </p:txBody>
          </p:sp>
          <p:sp>
            <p:nvSpPr>
              <p:cNvPr id="7196" name="TextBox 15"/>
              <p:cNvSpPr txBox="1">
                <a:spLocks noChangeArrowheads="1"/>
              </p:cNvSpPr>
              <p:nvPr/>
            </p:nvSpPr>
            <p:spPr bwMode="auto">
              <a:xfrm rot="-5400000">
                <a:off x="1523927" y="2304105"/>
                <a:ext cx="1295543" cy="369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z  (km)</a:t>
                </a:r>
              </a:p>
            </p:txBody>
          </p:sp>
        </p:grpSp>
      </p:grpSp>
      <p:grpSp>
        <p:nvGrpSpPr>
          <p:cNvPr id="7184" name="Group 19"/>
          <p:cNvGrpSpPr>
            <a:grpSpLocks/>
          </p:cNvGrpSpPr>
          <p:nvPr/>
        </p:nvGrpSpPr>
        <p:grpSpPr bwMode="auto">
          <a:xfrm>
            <a:off x="2186457" y="3888182"/>
            <a:ext cx="5116044" cy="2578696"/>
            <a:chOff x="2045865" y="4267200"/>
            <a:chExt cx="5116934" cy="2579188"/>
          </a:xfrm>
        </p:grpSpPr>
        <p:sp>
          <p:nvSpPr>
            <p:cNvPr id="7185" name="TextBox 9"/>
            <p:cNvSpPr txBox="1">
              <a:spLocks noChangeArrowheads="1"/>
            </p:cNvSpPr>
            <p:nvPr/>
          </p:nvSpPr>
          <p:spPr bwMode="auto">
            <a:xfrm>
              <a:off x="2209799" y="4572000"/>
              <a:ext cx="533400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>
                  <a:solidFill>
                    <a:schemeClr val="bg1"/>
                  </a:solidFill>
                </a:rPr>
                <a:t>0</a:t>
              </a:r>
              <a:r>
                <a:rPr lang="en-US" sz="1800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7186" name="TextBox 10"/>
            <p:cNvSpPr txBox="1">
              <a:spLocks noChangeArrowheads="1"/>
            </p:cNvSpPr>
            <p:nvPr/>
          </p:nvSpPr>
          <p:spPr bwMode="auto">
            <a:xfrm>
              <a:off x="2209799" y="6476999"/>
              <a:ext cx="457200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>
                  <a:solidFill>
                    <a:schemeClr val="bg1"/>
                  </a:solidFill>
                </a:rPr>
                <a:t>4</a:t>
              </a:r>
              <a:r>
                <a:rPr lang="en-US" sz="1800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7187" name="Rectangle 13"/>
            <p:cNvSpPr>
              <a:spLocks noChangeArrowheads="1"/>
            </p:cNvSpPr>
            <p:nvPr/>
          </p:nvSpPr>
          <p:spPr bwMode="auto">
            <a:xfrm>
              <a:off x="2209799" y="4267200"/>
              <a:ext cx="4953000" cy="369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(b)  </a:t>
              </a:r>
              <a:r>
                <a:rPr lang="en-US" dirty="0">
                  <a:solidFill>
                    <a:schemeClr val="bg1"/>
                  </a:solidFill>
                </a:rPr>
                <a:t>Inverted velocity model</a:t>
              </a:r>
            </a:p>
          </p:txBody>
        </p:sp>
        <p:sp>
          <p:nvSpPr>
            <p:cNvPr id="7188" name="TextBox 16"/>
            <p:cNvSpPr txBox="1">
              <a:spLocks noChangeArrowheads="1"/>
            </p:cNvSpPr>
            <p:nvPr/>
          </p:nvSpPr>
          <p:spPr bwMode="auto">
            <a:xfrm rot="16200000">
              <a:off x="1816604" y="5549649"/>
              <a:ext cx="827906" cy="369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>
                  <a:solidFill>
                    <a:schemeClr val="bg1"/>
                  </a:solidFill>
                  <a:latin typeface="+mn-lt"/>
                </a:rPr>
                <a:t>z  (km)</a:t>
              </a:r>
            </a:p>
          </p:txBody>
        </p:sp>
      </p:grpSp>
      <p:sp>
        <p:nvSpPr>
          <p:cNvPr id="7180" name="TextBox 4"/>
          <p:cNvSpPr txBox="1">
            <a:spLocks noChangeArrowheads="1"/>
          </p:cNvSpPr>
          <p:nvPr/>
        </p:nvSpPr>
        <p:spPr bwMode="auto">
          <a:xfrm>
            <a:off x="2578922" y="6391847"/>
            <a:ext cx="457120" cy="36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7181" name="TextBox 7"/>
          <p:cNvSpPr txBox="1">
            <a:spLocks noChangeArrowheads="1"/>
          </p:cNvSpPr>
          <p:nvPr/>
        </p:nvSpPr>
        <p:spPr bwMode="auto">
          <a:xfrm>
            <a:off x="6635160" y="6372049"/>
            <a:ext cx="457120" cy="36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8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182" name="TextBox 14"/>
          <p:cNvSpPr txBox="1">
            <a:spLocks noChangeArrowheads="1"/>
          </p:cNvSpPr>
          <p:nvPr/>
        </p:nvSpPr>
        <p:spPr bwMode="auto">
          <a:xfrm>
            <a:off x="4407403" y="6412481"/>
            <a:ext cx="1218988" cy="36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x (km)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4302125"/>
            <a:ext cx="4164012" cy="20891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73" name="组合 33"/>
          <p:cNvGrpSpPr>
            <a:grpSpLocks/>
          </p:cNvGrpSpPr>
          <p:nvPr/>
        </p:nvGrpSpPr>
        <p:grpSpPr bwMode="auto">
          <a:xfrm>
            <a:off x="7315200" y="2638425"/>
            <a:ext cx="1676400" cy="2162175"/>
            <a:chOff x="7390638" y="1447800"/>
            <a:chExt cx="1677162" cy="2162550"/>
          </a:xfrm>
        </p:grpSpPr>
        <p:pic>
          <p:nvPicPr>
            <p:cNvPr id="7175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0638" y="1626729"/>
              <a:ext cx="161925" cy="1876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76" name="TextBox 7"/>
            <p:cNvSpPr txBox="1">
              <a:spLocks noChangeArrowheads="1"/>
            </p:cNvSpPr>
            <p:nvPr/>
          </p:nvSpPr>
          <p:spPr bwMode="auto">
            <a:xfrm>
              <a:off x="7552563" y="3241018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smtClean="0">
                  <a:solidFill>
                    <a:schemeClr val="bg1"/>
                  </a:solidFill>
                </a:rPr>
                <a:t>1</a:t>
              </a:r>
              <a:r>
                <a:rPr lang="en-US" sz="1800" dirty="0" smtClean="0">
                  <a:solidFill>
                    <a:srgbClr val="FFFF00"/>
                  </a:solidFill>
                </a:rPr>
                <a:t> 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  <p:sp>
          <p:nvSpPr>
            <p:cNvPr id="7177" name="TextBox 7"/>
            <p:cNvSpPr txBox="1">
              <a:spLocks noChangeArrowheads="1"/>
            </p:cNvSpPr>
            <p:nvPr/>
          </p:nvSpPr>
          <p:spPr bwMode="auto">
            <a:xfrm>
              <a:off x="7467600" y="1447800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smtClean="0">
                  <a:solidFill>
                    <a:schemeClr val="bg1"/>
                  </a:solidFill>
                </a:rPr>
                <a:t>5</a:t>
              </a:r>
              <a:r>
                <a:rPr lang="en-US" sz="1800" dirty="0" smtClean="0">
                  <a:solidFill>
                    <a:srgbClr val="FFFF00"/>
                  </a:solidFill>
                </a:rPr>
                <a:t> 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  <p:sp>
          <p:nvSpPr>
            <p:cNvPr id="7178" name="TextBox 7"/>
            <p:cNvSpPr txBox="1">
              <a:spLocks noChangeArrowheads="1"/>
            </p:cNvSpPr>
            <p:nvPr/>
          </p:nvSpPr>
          <p:spPr bwMode="auto">
            <a:xfrm>
              <a:off x="7471600" y="2373868"/>
              <a:ext cx="1596200" cy="36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smtClean="0">
                  <a:solidFill>
                    <a:schemeClr val="bg1"/>
                  </a:solidFill>
                  <a:latin typeface="+mn-lt"/>
                </a:rPr>
                <a:t>Velocity(km/s</a:t>
              </a:r>
              <a:r>
                <a:rPr lang="en-US" sz="1800" dirty="0">
                  <a:solidFill>
                    <a:schemeClr val="bg1"/>
                  </a:solidFill>
                  <a:latin typeface="+mn-lt"/>
                </a:rPr>
                <a:t>)</a:t>
              </a:r>
              <a:r>
                <a:rPr lang="en-US" sz="1800" dirty="0">
                  <a:solidFill>
                    <a:srgbClr val="FFFF00"/>
                  </a:solidFill>
                </a:rPr>
                <a:t> </a:t>
              </a:r>
            </a:p>
          </p:txBody>
        </p:sp>
      </p:grp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1490663"/>
            <a:ext cx="4089400" cy="210343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363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475488"/>
            <a:ext cx="9144000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Outline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971800" y="1844824"/>
            <a:ext cx="4264496" cy="29843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457200" indent="-457200">
              <a:spcBef>
                <a:spcPts val="750"/>
              </a:spcBef>
              <a:buClr>
                <a:srgbClr val="FFFF00"/>
              </a:buClr>
              <a:buSzPct val="100000"/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 Introduction</a:t>
            </a:r>
          </a:p>
          <a:p>
            <a:pPr marL="457200" indent="-457200">
              <a:spcBef>
                <a:spcPts val="750"/>
              </a:spcBef>
              <a:buClr>
                <a:srgbClr val="FFFF00"/>
              </a:buClr>
              <a:buSzPct val="100000"/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 Theory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and method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  <a:p>
            <a:pPr marL="457200" indent="-457200">
              <a:spcBef>
                <a:spcPts val="750"/>
              </a:spcBef>
              <a:buClr>
                <a:srgbClr val="FFFF00"/>
              </a:buClr>
              <a:buSzPct val="100000"/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 Numerical examples</a:t>
            </a:r>
          </a:p>
          <a:p>
            <a:pPr marL="457200" indent="-457200">
              <a:spcBef>
                <a:spcPts val="750"/>
              </a:spcBef>
              <a:buClr>
                <a:srgbClr val="FFFF00"/>
              </a:buClr>
              <a:buSzPct val="100000"/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 Conclusions</a:t>
            </a:r>
          </a:p>
        </p:txBody>
      </p:sp>
    </p:spTree>
    <p:extLst>
      <p:ext uri="{BB962C8B-B14F-4D97-AF65-F5344CB8AC3E}">
        <p14:creationId xmlns:p14="http://schemas.microsoft.com/office/powerpoint/2010/main" val="8025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8580" y="406405"/>
            <a:ext cx="3326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  <a:cs typeface="+mn-cs"/>
              </a:rPr>
              <a:t>Inversion Result</a:t>
            </a:r>
          </a:p>
        </p:txBody>
      </p:sp>
      <p:grpSp>
        <p:nvGrpSpPr>
          <p:cNvPr id="8203" name="Group 19"/>
          <p:cNvGrpSpPr>
            <a:grpSpLocks/>
          </p:cNvGrpSpPr>
          <p:nvPr/>
        </p:nvGrpSpPr>
        <p:grpSpPr bwMode="auto">
          <a:xfrm>
            <a:off x="2258465" y="3888182"/>
            <a:ext cx="5044037" cy="2578696"/>
            <a:chOff x="2117885" y="4267200"/>
            <a:chExt cx="5044914" cy="2579188"/>
          </a:xfrm>
        </p:grpSpPr>
        <p:sp>
          <p:nvSpPr>
            <p:cNvPr id="8204" name="TextBox 9"/>
            <p:cNvSpPr txBox="1">
              <a:spLocks noChangeArrowheads="1"/>
            </p:cNvSpPr>
            <p:nvPr/>
          </p:nvSpPr>
          <p:spPr bwMode="auto">
            <a:xfrm>
              <a:off x="2271207" y="4572000"/>
              <a:ext cx="533400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>
                  <a:solidFill>
                    <a:schemeClr val="bg1"/>
                  </a:solidFill>
                  <a:latin typeface="+mn-lt"/>
                </a:rPr>
                <a:t>0</a:t>
              </a:r>
              <a:r>
                <a:rPr lang="en-US" sz="1800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8205" name="TextBox 10"/>
            <p:cNvSpPr txBox="1">
              <a:spLocks noChangeArrowheads="1"/>
            </p:cNvSpPr>
            <p:nvPr/>
          </p:nvSpPr>
          <p:spPr bwMode="auto">
            <a:xfrm>
              <a:off x="2209799" y="6476999"/>
              <a:ext cx="457200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>
                  <a:solidFill>
                    <a:schemeClr val="bg1"/>
                  </a:solidFill>
                  <a:latin typeface="+mn-lt"/>
                </a:rPr>
                <a:t>4</a:t>
              </a:r>
              <a:r>
                <a:rPr lang="en-US" sz="1800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8206" name="Rectangle 13"/>
            <p:cNvSpPr>
              <a:spLocks noChangeArrowheads="1"/>
            </p:cNvSpPr>
            <p:nvPr/>
          </p:nvSpPr>
          <p:spPr bwMode="auto">
            <a:xfrm>
              <a:off x="2209799" y="4267200"/>
              <a:ext cx="4953000" cy="369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chemeClr val="bg1"/>
                  </a:solidFill>
                </a:rPr>
                <a:t>(b) RTM image </a:t>
              </a:r>
            </a:p>
          </p:txBody>
        </p:sp>
        <p:sp>
          <p:nvSpPr>
            <p:cNvPr id="8207" name="TextBox 16"/>
            <p:cNvSpPr txBox="1">
              <a:spLocks noChangeArrowheads="1"/>
            </p:cNvSpPr>
            <p:nvPr/>
          </p:nvSpPr>
          <p:spPr bwMode="auto">
            <a:xfrm rot="16200000">
              <a:off x="1816602" y="5549647"/>
              <a:ext cx="971949" cy="369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>
                  <a:solidFill>
                    <a:schemeClr val="bg1"/>
                  </a:solidFill>
                  <a:latin typeface="+mn-lt"/>
                </a:rPr>
                <a:t>z  (km)</a:t>
              </a:r>
            </a:p>
          </p:txBody>
        </p:sp>
      </p:grpSp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2578922" y="6391847"/>
            <a:ext cx="457120" cy="36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6693006" y="6412481"/>
            <a:ext cx="457120" cy="36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8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201" name="TextBox 14"/>
          <p:cNvSpPr txBox="1">
            <a:spLocks noChangeArrowheads="1"/>
          </p:cNvSpPr>
          <p:nvPr/>
        </p:nvSpPr>
        <p:spPr bwMode="auto">
          <a:xfrm>
            <a:off x="4407403" y="6412481"/>
            <a:ext cx="1218988" cy="36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x (km)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258465" y="1079500"/>
            <a:ext cx="4811595" cy="2883439"/>
            <a:chOff x="2258465" y="1079500"/>
            <a:chExt cx="4811595" cy="2883439"/>
          </a:xfrm>
        </p:grpSpPr>
        <p:grpSp>
          <p:nvGrpSpPr>
            <p:cNvPr id="8202" name="Group 18"/>
            <p:cNvGrpSpPr>
              <a:grpSpLocks/>
            </p:cNvGrpSpPr>
            <p:nvPr/>
          </p:nvGrpSpPr>
          <p:grpSpPr bwMode="auto">
            <a:xfrm>
              <a:off x="2258465" y="1079500"/>
              <a:ext cx="4811595" cy="2883439"/>
              <a:chOff x="2350367" y="1351651"/>
              <a:chExt cx="4812432" cy="2883989"/>
            </a:xfrm>
          </p:grpSpPr>
          <p:sp>
            <p:nvSpPr>
              <p:cNvPr id="8208" name="TextBox 4"/>
              <p:cNvSpPr txBox="1">
                <a:spLocks noChangeArrowheads="1"/>
              </p:cNvSpPr>
              <p:nvPr/>
            </p:nvSpPr>
            <p:spPr bwMode="auto">
              <a:xfrm>
                <a:off x="2666999" y="3865561"/>
                <a:ext cx="457200" cy="369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800" dirty="0">
                    <a:solidFill>
                      <a:schemeClr val="bg1"/>
                    </a:solidFill>
                    <a:latin typeface="+mn-lt"/>
                  </a:rPr>
                  <a:t>0</a:t>
                </a:r>
              </a:p>
            </p:txBody>
          </p:sp>
          <p:grpSp>
            <p:nvGrpSpPr>
              <p:cNvPr id="8209" name="Group 20"/>
              <p:cNvGrpSpPr>
                <a:grpSpLocks/>
              </p:cNvGrpSpPr>
              <p:nvPr/>
            </p:nvGrpSpPr>
            <p:grpSpPr bwMode="auto">
              <a:xfrm>
                <a:off x="2350367" y="1351651"/>
                <a:ext cx="4812432" cy="2883989"/>
                <a:chOff x="2121767" y="1167825"/>
                <a:chExt cx="4812432" cy="2883862"/>
              </a:xfrm>
            </p:grpSpPr>
            <p:sp>
              <p:nvSpPr>
                <p:cNvPr id="8210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2209799" y="3453724"/>
                  <a:ext cx="609601" cy="369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800" dirty="0">
                      <a:solidFill>
                        <a:schemeClr val="bg1"/>
                      </a:solidFill>
                      <a:latin typeface="+mn-lt"/>
                    </a:rPr>
                    <a:t>4</a:t>
                  </a:r>
                  <a:r>
                    <a:rPr lang="en-US" sz="1800" dirty="0">
                      <a:solidFill>
                        <a:srgbClr val="FFFF00"/>
                      </a:solidFill>
                    </a:rPr>
                    <a:t> </a:t>
                  </a:r>
                </a:p>
              </p:txBody>
            </p:sp>
            <p:sp>
              <p:nvSpPr>
                <p:cNvPr id="8211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2209799" y="1492562"/>
                  <a:ext cx="457200" cy="369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800" dirty="0">
                      <a:solidFill>
                        <a:schemeClr val="bg1"/>
                      </a:solidFill>
                      <a:latin typeface="+mn-lt"/>
                    </a:rPr>
                    <a:t>0</a:t>
                  </a:r>
                  <a:r>
                    <a:rPr lang="en-US" sz="1800" dirty="0">
                      <a:solidFill>
                        <a:srgbClr val="FFFF00"/>
                      </a:solidFill>
                    </a:rPr>
                    <a:t> </a:t>
                  </a:r>
                </a:p>
              </p:txBody>
            </p:sp>
            <p:sp>
              <p:nvSpPr>
                <p:cNvPr id="8212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6476999" y="3670093"/>
                  <a:ext cx="457200" cy="369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800" dirty="0">
                      <a:solidFill>
                        <a:schemeClr val="bg1"/>
                      </a:solidFill>
                      <a:latin typeface="+mn-lt"/>
                    </a:rPr>
                    <a:t>8</a:t>
                  </a:r>
                  <a:r>
                    <a:rPr lang="en-US" sz="1800" dirty="0">
                      <a:solidFill>
                        <a:srgbClr val="FFFF00"/>
                      </a:solidFill>
                    </a:rPr>
                    <a:t> </a:t>
                  </a:r>
                </a:p>
              </p:txBody>
            </p:sp>
            <p:sp>
              <p:nvSpPr>
                <p:cNvPr id="8213" name="Rectangle 12"/>
                <p:cNvSpPr>
                  <a:spLocks noChangeArrowheads="1"/>
                </p:cNvSpPr>
                <p:nvPr/>
              </p:nvSpPr>
              <p:spPr bwMode="auto">
                <a:xfrm>
                  <a:off x="2743199" y="1167825"/>
                  <a:ext cx="3657600" cy="369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buClr>
                      <a:srgbClr val="000000"/>
                    </a:buClr>
                    <a:buSzPct val="10000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dirty="0">
                      <a:solidFill>
                        <a:schemeClr val="bg1"/>
                      </a:solidFill>
                    </a:rPr>
                    <a:t>(a) RTM image</a:t>
                  </a:r>
                </a:p>
              </p:txBody>
            </p:sp>
            <p:sp>
              <p:nvSpPr>
                <p:cNvPr id="8214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4190999" y="3682314"/>
                  <a:ext cx="1219200" cy="369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800" dirty="0">
                      <a:solidFill>
                        <a:schemeClr val="bg1"/>
                      </a:solidFill>
                      <a:latin typeface="+mn-lt"/>
                    </a:rPr>
                    <a:t>x (km)</a:t>
                  </a:r>
                </a:p>
              </p:txBody>
            </p:sp>
            <p:sp>
              <p:nvSpPr>
                <p:cNvPr id="8215" name="TextBox 15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1774728" y="2424338"/>
                  <a:ext cx="1063462" cy="3693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sz="1800" dirty="0">
                      <a:solidFill>
                        <a:schemeClr val="bg1"/>
                      </a:solidFill>
                      <a:latin typeface="+mn-lt"/>
                    </a:rPr>
                    <a:t>z  (km)</a:t>
                  </a:r>
                </a:p>
              </p:txBody>
            </p:sp>
          </p:grpSp>
        </p:grpSp>
        <p:pic>
          <p:nvPicPr>
            <p:cNvPr id="819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888" y="1522413"/>
              <a:ext cx="4125912" cy="2095500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4340225"/>
            <a:ext cx="4148137" cy="20716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82" y="1509713"/>
            <a:ext cx="4148137" cy="2108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344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667750" y="2132856"/>
            <a:ext cx="4818222" cy="3488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noAutofit/>
          </a:bodyPr>
          <a:lstStyle/>
          <a:p>
            <a:pPr marL="457200" indent="-457200">
              <a:spcBef>
                <a:spcPts val="750"/>
              </a:spcBef>
              <a:buClr>
                <a:srgbClr val="FFFF00"/>
              </a:buClr>
              <a:buSzPct val="100000"/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ea typeface="宋体" charset="-122"/>
              </a:rPr>
              <a:t>Introduction</a:t>
            </a:r>
          </a:p>
          <a:p>
            <a:pPr marL="457200" indent="-457200">
              <a:spcBef>
                <a:spcPts val="750"/>
              </a:spcBef>
              <a:buClr>
                <a:srgbClr val="FFFF00"/>
              </a:buClr>
              <a:buSzPct val="100000"/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en-US" sz="3200" i="1" dirty="0" smtClean="0">
                <a:solidFill>
                  <a:schemeClr val="bg1"/>
                </a:solidFill>
                <a:ea typeface="宋体" charset="-122"/>
              </a:rPr>
              <a:t> </a:t>
            </a:r>
            <a:r>
              <a:rPr lang="en-US" sz="3200" i="1" dirty="0">
                <a:solidFill>
                  <a:schemeClr val="bg1"/>
                </a:solidFill>
                <a:ea typeface="宋体" charset="-122"/>
              </a:rPr>
              <a:t>Theory and method</a:t>
            </a:r>
          </a:p>
          <a:p>
            <a:pPr marL="457200" indent="-457200">
              <a:spcBef>
                <a:spcPts val="750"/>
              </a:spcBef>
              <a:buClr>
                <a:srgbClr val="FFFF00"/>
              </a:buClr>
              <a:buSzPct val="100000"/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en-US" sz="3200" i="1" dirty="0" smtClean="0">
                <a:solidFill>
                  <a:schemeClr val="bg1"/>
                </a:solidFill>
                <a:ea typeface="宋体" charset="-122"/>
              </a:rPr>
              <a:t> </a:t>
            </a:r>
            <a:r>
              <a:rPr lang="en-US" sz="3200" i="1" dirty="0">
                <a:solidFill>
                  <a:schemeClr val="bg1"/>
                </a:solidFill>
                <a:ea typeface="宋体" charset="-122"/>
              </a:rPr>
              <a:t>Numerical examples</a:t>
            </a:r>
          </a:p>
          <a:p>
            <a:pPr>
              <a:spcBef>
                <a:spcPts val="750"/>
              </a:spcBef>
              <a:buClr>
                <a:srgbClr val="FFFF00"/>
              </a:buClr>
              <a:buSzPct val="10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en-US" sz="3200" i="1" dirty="0">
                <a:solidFill>
                  <a:schemeClr val="bg1"/>
                </a:solidFill>
                <a:ea typeface="宋体" charset="-122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ea typeface="宋体" charset="-122"/>
              </a:rPr>
              <a:t>       Simple Salt Model</a:t>
            </a:r>
          </a:p>
          <a:p>
            <a:pPr>
              <a:spcBef>
                <a:spcPts val="750"/>
              </a:spcBef>
              <a:buClr>
                <a:srgbClr val="FFFF00"/>
              </a:buClr>
              <a:buSzPct val="10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en-US" sz="3200" i="1" dirty="0">
                <a:solidFill>
                  <a:schemeClr val="bg1"/>
                </a:solidFill>
                <a:ea typeface="宋体" charset="-122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ea typeface="宋体" charset="-122"/>
              </a:rPr>
              <a:t>       Sigsbee Salt Model</a:t>
            </a:r>
          </a:p>
          <a:p>
            <a:pPr marL="457200" indent="-457200">
              <a:spcBef>
                <a:spcPts val="750"/>
              </a:spcBef>
              <a:buClr>
                <a:srgbClr val="FFFF00"/>
              </a:buClr>
              <a:buSzPct val="100000"/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en-US" sz="3200" i="1" dirty="0">
                <a:solidFill>
                  <a:schemeClr val="bg1"/>
                </a:solidFill>
                <a:ea typeface="宋体" charset="-122"/>
              </a:rPr>
              <a:t>Conclusions</a:t>
            </a:r>
          </a:p>
        </p:txBody>
      </p:sp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3491880" y="4442859"/>
            <a:ext cx="3168352" cy="642325"/>
          </a:xfrm>
          <a:prstGeom prst="rect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475488"/>
            <a:ext cx="9144000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139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ln>
            <a:round/>
            <a:headEnd/>
            <a:tailEnd/>
          </a:ln>
        </p:spPr>
        <p:txBody>
          <a:bodyPr lIns="90360" tIns="44280" rIns="90360" bIns="44280">
            <a:norm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60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  <a:cs typeface="+mn-cs"/>
              </a:rPr>
              <a:t>Sigsbee Model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66" y="1937074"/>
            <a:ext cx="3236658" cy="179942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77" y="1915422"/>
            <a:ext cx="3154923" cy="181707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614177" y="2823958"/>
            <a:ext cx="1469991" cy="90853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4576611" y="3047393"/>
            <a:ext cx="16515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 b="1" i="1" dirty="0" err="1" smtClean="0">
                <a:solidFill>
                  <a:srgbClr val="FF0000"/>
                </a:solidFill>
                <a:latin typeface="+mn-lt"/>
              </a:rPr>
              <a:t>V</a:t>
            </a:r>
            <a:r>
              <a:rPr lang="en-US" sz="1100" b="1" i="1" dirty="0" err="1" smtClean="0">
                <a:solidFill>
                  <a:srgbClr val="FF0000"/>
                </a:solidFill>
                <a:latin typeface="+mn-lt"/>
              </a:rPr>
              <a:t>initial</a:t>
            </a:r>
            <a:r>
              <a:rPr lang="en-US" sz="1400" b="1" i="1" dirty="0" smtClean="0">
                <a:solidFill>
                  <a:srgbClr val="FF0000"/>
                </a:solidFill>
                <a:latin typeface="+mn-lt"/>
              </a:rPr>
              <a:t> = 0.85 </a:t>
            </a:r>
            <a:r>
              <a:rPr lang="en-US" sz="1400" b="1" i="1" dirty="0" err="1" smtClean="0">
                <a:solidFill>
                  <a:srgbClr val="FF0000"/>
                </a:solidFill>
                <a:latin typeface="+mn-lt"/>
              </a:rPr>
              <a:t>V</a:t>
            </a:r>
            <a:r>
              <a:rPr lang="en-US" sz="1100" b="1" i="1" dirty="0" err="1" smtClean="0">
                <a:solidFill>
                  <a:srgbClr val="FF0000"/>
                </a:solidFill>
                <a:latin typeface="+mn-lt"/>
              </a:rPr>
              <a:t>true</a:t>
            </a:r>
            <a:endParaRPr lang="en-US" sz="1100" b="1" i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7504" y="1772816"/>
            <a:ext cx="3888432" cy="2344925"/>
            <a:chOff x="107504" y="1772816"/>
            <a:chExt cx="3888432" cy="2344925"/>
          </a:xfrm>
        </p:grpSpPr>
        <p:sp>
          <p:nvSpPr>
            <p:cNvPr id="2" name="TextBox 1"/>
            <p:cNvSpPr txBox="1"/>
            <p:nvPr/>
          </p:nvSpPr>
          <p:spPr>
            <a:xfrm>
              <a:off x="288032" y="1772816"/>
              <a:ext cx="2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8032" y="3501008"/>
              <a:ext cx="2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5536" y="3707740"/>
              <a:ext cx="2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1880" y="371703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-127542" y="2608598"/>
              <a:ext cx="839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z(km)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9983" y="3748409"/>
              <a:ext cx="839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</a:t>
              </a:r>
              <a:r>
                <a:rPr lang="en-US" dirty="0" smtClean="0">
                  <a:solidFill>
                    <a:schemeClr val="bg1"/>
                  </a:solidFill>
                </a:rPr>
                <a:t>(km)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139952" y="1732147"/>
            <a:ext cx="3888432" cy="2344925"/>
            <a:chOff x="107504" y="1772816"/>
            <a:chExt cx="3888432" cy="2344925"/>
          </a:xfrm>
        </p:grpSpPr>
        <p:sp>
          <p:nvSpPr>
            <p:cNvPr id="34" name="TextBox 33"/>
            <p:cNvSpPr txBox="1"/>
            <p:nvPr/>
          </p:nvSpPr>
          <p:spPr>
            <a:xfrm>
              <a:off x="288032" y="1772816"/>
              <a:ext cx="2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8032" y="3501008"/>
              <a:ext cx="2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5536" y="3707740"/>
              <a:ext cx="2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91880" y="371703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-127542" y="2608598"/>
              <a:ext cx="839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z(km)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59983" y="3748409"/>
              <a:ext cx="839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</a:t>
              </a:r>
              <a:r>
                <a:rPr lang="en-US" dirty="0" smtClean="0">
                  <a:solidFill>
                    <a:schemeClr val="bg1"/>
                  </a:solidFill>
                </a:rPr>
                <a:t>(km)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23158" y="4283785"/>
            <a:ext cx="1797114" cy="2034827"/>
            <a:chOff x="5223158" y="4283785"/>
            <a:chExt cx="1797114" cy="2034827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158" y="4437112"/>
              <a:ext cx="109194" cy="1800219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28591" y="5949280"/>
              <a:ext cx="755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1.5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84169" y="4283785"/>
              <a:ext cx="7555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  <a:r>
                <a:rPr lang="en-US" dirty="0" smtClean="0">
                  <a:solidFill>
                    <a:schemeClr val="bg1"/>
                  </a:solidFill>
                </a:rPr>
                <a:t>.5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02397" y="4921797"/>
              <a:ext cx="1617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Velocity (km/s)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115616" y="1556792"/>
            <a:ext cx="255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(a) True velocity model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12059" y="1547500"/>
            <a:ext cx="255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(b) Initial velocity model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7504" y="4067780"/>
            <a:ext cx="3888432" cy="2601580"/>
            <a:chOff x="107504" y="4067780"/>
            <a:chExt cx="3888432" cy="2601580"/>
          </a:xfrm>
        </p:grpSpPr>
        <p:grpSp>
          <p:nvGrpSpPr>
            <p:cNvPr id="8" name="组合 7"/>
            <p:cNvGrpSpPr/>
            <p:nvPr/>
          </p:nvGrpSpPr>
          <p:grpSpPr>
            <a:xfrm>
              <a:off x="107504" y="4324435"/>
              <a:ext cx="3888432" cy="2344925"/>
              <a:chOff x="107504" y="4077072"/>
              <a:chExt cx="3888432" cy="2344925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224" y="4221088"/>
                <a:ext cx="3236658" cy="1817073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6" name="组合 25"/>
              <p:cNvGrpSpPr/>
              <p:nvPr/>
            </p:nvGrpSpPr>
            <p:grpSpPr>
              <a:xfrm>
                <a:off x="107504" y="4077072"/>
                <a:ext cx="3888432" cy="2344925"/>
                <a:chOff x="107504" y="1772816"/>
                <a:chExt cx="3888432" cy="234492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288032" y="1772816"/>
                  <a:ext cx="25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0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88032" y="3501008"/>
                  <a:ext cx="25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95536" y="3707740"/>
                  <a:ext cx="25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0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491880" y="3717032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12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 rot="16200000">
                  <a:off x="-127542" y="2608598"/>
                  <a:ext cx="8394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z(km)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759983" y="3748409"/>
                  <a:ext cx="8394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x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(km)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6" name="TextBox 45"/>
            <p:cNvSpPr txBox="1"/>
            <p:nvPr/>
          </p:nvSpPr>
          <p:spPr>
            <a:xfrm>
              <a:off x="1432025" y="4067780"/>
              <a:ext cx="1699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(c) RTM image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539552" y="5373216"/>
            <a:ext cx="1469991" cy="90853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122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  <a:cs typeface="+mn-cs"/>
              </a:rPr>
              <a:t>Initial Velocity Model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30603" y="1196752"/>
            <a:ext cx="6970064" cy="2376264"/>
            <a:chOff x="2012697" y="1391541"/>
            <a:chExt cx="7188413" cy="2376264"/>
          </a:xfrm>
        </p:grpSpPr>
        <p:grpSp>
          <p:nvGrpSpPr>
            <p:cNvPr id="3" name="组合 2"/>
            <p:cNvGrpSpPr/>
            <p:nvPr/>
          </p:nvGrpSpPr>
          <p:grpSpPr>
            <a:xfrm>
              <a:off x="2012697" y="1391541"/>
              <a:ext cx="7188413" cy="2376264"/>
              <a:chOff x="4418692" y="1729069"/>
              <a:chExt cx="3405038" cy="2376264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4177" y="1915422"/>
                <a:ext cx="3154923" cy="1817073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7" name="组合 6"/>
              <p:cNvGrpSpPr/>
              <p:nvPr/>
            </p:nvGrpSpPr>
            <p:grpSpPr>
              <a:xfrm>
                <a:off x="4418692" y="1729069"/>
                <a:ext cx="3405038" cy="2376264"/>
                <a:chOff x="386244" y="1769738"/>
                <a:chExt cx="3405038" cy="237626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435838" y="1769738"/>
                  <a:ext cx="25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0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435838" y="3560646"/>
                  <a:ext cx="25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04056" y="3776670"/>
                  <a:ext cx="25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0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59098" y="3717032"/>
                  <a:ext cx="2321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12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 rot="16200000">
                  <a:off x="151198" y="2608598"/>
                  <a:ext cx="8394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z(km)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682388" y="3748409"/>
                  <a:ext cx="4197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x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(km)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6" name="直接连接符 5"/>
            <p:cNvCxnSpPr/>
            <p:nvPr/>
          </p:nvCxnSpPr>
          <p:spPr bwMode="auto">
            <a:xfrm>
              <a:off x="2792398" y="1576207"/>
              <a:ext cx="0" cy="179400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989" y="3817451"/>
            <a:ext cx="1648964" cy="270789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91" y="3789039"/>
            <a:ext cx="1666376" cy="273630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1160693" y="3429000"/>
            <a:ext cx="2214102" cy="3456384"/>
            <a:chOff x="1160693" y="3284984"/>
            <a:chExt cx="2214102" cy="345638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269" y="3673437"/>
              <a:ext cx="1626323" cy="27078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160693" y="3501008"/>
              <a:ext cx="530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60693" y="6165304"/>
              <a:ext cx="530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0693" y="6372036"/>
              <a:ext cx="67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-50°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99792" y="6372036"/>
              <a:ext cx="67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  <a:r>
                <a:rPr lang="en-US" dirty="0" smtClean="0">
                  <a:solidFill>
                    <a:schemeClr val="bg1"/>
                  </a:solidFill>
                </a:rPr>
                <a:t>50°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2781" y="3284984"/>
              <a:ext cx="67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CIG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83875" y="6516052"/>
                <a:ext cx="675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875" y="6516052"/>
                <a:ext cx="67500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491880" y="65160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-0.04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4048" y="65253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683568" y="4805972"/>
            <a:ext cx="96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</a:t>
            </a:r>
            <a:r>
              <a:rPr lang="en-US" dirty="0" smtClean="0">
                <a:solidFill>
                  <a:schemeClr val="bg1"/>
                </a:solidFill>
              </a:rPr>
              <a:t>(km)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5191" y="3388350"/>
            <a:ext cx="169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Crosscorrelation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6136" y="6525344"/>
            <a:ext cx="67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-50°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25389" y="6525344"/>
            <a:ext cx="67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  <a:r>
              <a:rPr lang="en-US" dirty="0" smtClean="0">
                <a:solidFill>
                  <a:schemeClr val="bg1"/>
                </a:solidFill>
              </a:rPr>
              <a:t>50°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64949" y="3707740"/>
            <a:ext cx="53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64949" y="6309320"/>
            <a:ext cx="53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3041720" y="4733964"/>
            <a:ext cx="96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</a:t>
            </a:r>
            <a:r>
              <a:rPr lang="en-US" dirty="0" smtClean="0">
                <a:solidFill>
                  <a:schemeClr val="bg1"/>
                </a:solidFill>
              </a:rPr>
              <a:t>(km)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276430" y="5301208"/>
            <a:ext cx="4095770" cy="504056"/>
            <a:chOff x="2276430" y="5301208"/>
            <a:chExt cx="4095770" cy="504056"/>
          </a:xfrm>
        </p:grpSpPr>
        <p:cxnSp>
          <p:nvCxnSpPr>
            <p:cNvPr id="38" name="直接箭头连接符 37"/>
            <p:cNvCxnSpPr/>
            <p:nvPr/>
          </p:nvCxnSpPr>
          <p:spPr>
            <a:xfrm flipV="1">
              <a:off x="4860032" y="5301208"/>
              <a:ext cx="1512168" cy="504056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2276430" y="5805264"/>
              <a:ext cx="2583602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062726" y="5400148"/>
                <a:ext cx="1726114" cy="372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726" y="5400148"/>
                <a:ext cx="1726114" cy="372681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123728" y="6516052"/>
                <a:ext cx="374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6516052"/>
                <a:ext cx="37414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6790148" y="6525344"/>
                <a:ext cx="374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148" y="6525344"/>
                <a:ext cx="37414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3995936" y="3429000"/>
            <a:ext cx="120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Semblance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 rot="16200000">
                <a:off x="5486866" y="5003884"/>
                <a:ext cx="790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86866" y="5003884"/>
                <a:ext cx="790666" cy="369332"/>
              </a:xfrm>
              <a:prstGeom prst="rect">
                <a:avLst/>
              </a:prstGeom>
              <a:blipFill rotWithShape="1">
                <a:blip r:embed="rId10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5545133" y="3613666"/>
            <a:ext cx="70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-0.2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80112" y="6300028"/>
            <a:ext cx="70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30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  <a:cs typeface="+mn-cs"/>
              </a:rPr>
              <a:t>Initial Velocity Model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30603" y="1196752"/>
            <a:ext cx="6970064" cy="2376264"/>
            <a:chOff x="2012697" y="1391541"/>
            <a:chExt cx="7188413" cy="2376264"/>
          </a:xfrm>
        </p:grpSpPr>
        <p:grpSp>
          <p:nvGrpSpPr>
            <p:cNvPr id="3" name="组合 2"/>
            <p:cNvGrpSpPr/>
            <p:nvPr/>
          </p:nvGrpSpPr>
          <p:grpSpPr>
            <a:xfrm>
              <a:off x="2012697" y="1391541"/>
              <a:ext cx="7188413" cy="2376264"/>
              <a:chOff x="4418692" y="1729069"/>
              <a:chExt cx="3405038" cy="2376264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4177" y="1915422"/>
                <a:ext cx="3154923" cy="1817073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7" name="组合 6"/>
              <p:cNvGrpSpPr/>
              <p:nvPr/>
            </p:nvGrpSpPr>
            <p:grpSpPr>
              <a:xfrm>
                <a:off x="4418692" y="1729069"/>
                <a:ext cx="3405038" cy="2376264"/>
                <a:chOff x="386244" y="1769738"/>
                <a:chExt cx="3405038" cy="237626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435838" y="1769738"/>
                  <a:ext cx="25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0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435838" y="3560646"/>
                  <a:ext cx="25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04056" y="3776670"/>
                  <a:ext cx="25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0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59098" y="3717032"/>
                  <a:ext cx="2321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12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 rot="16200000">
                  <a:off x="151198" y="2608598"/>
                  <a:ext cx="8394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z(km)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682388" y="3748409"/>
                  <a:ext cx="4197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x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(km)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6" name="直接连接符 5"/>
            <p:cNvCxnSpPr/>
            <p:nvPr/>
          </p:nvCxnSpPr>
          <p:spPr bwMode="auto">
            <a:xfrm>
              <a:off x="3614518" y="1576207"/>
              <a:ext cx="0" cy="179400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1160693" y="3429000"/>
            <a:ext cx="2214102" cy="3456384"/>
            <a:chOff x="1160693" y="3284984"/>
            <a:chExt cx="2214102" cy="3456384"/>
          </a:xfrm>
        </p:grpSpPr>
        <p:sp>
          <p:nvSpPr>
            <p:cNvPr id="17" name="TextBox 16"/>
            <p:cNvSpPr txBox="1"/>
            <p:nvPr/>
          </p:nvSpPr>
          <p:spPr>
            <a:xfrm>
              <a:off x="1160693" y="3501008"/>
              <a:ext cx="530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60693" y="6165304"/>
              <a:ext cx="530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0693" y="6372036"/>
              <a:ext cx="67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-50°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99792" y="6372036"/>
              <a:ext cx="67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  <a:r>
                <a:rPr lang="en-US" dirty="0" smtClean="0">
                  <a:solidFill>
                    <a:schemeClr val="bg1"/>
                  </a:solidFill>
                </a:rPr>
                <a:t>50°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2781" y="3284984"/>
              <a:ext cx="67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CIG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83968" y="6493986"/>
                <a:ext cx="675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6493986"/>
                <a:ext cx="67500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491880" y="65160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-0.04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4048" y="65253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683568" y="4805972"/>
            <a:ext cx="96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</a:t>
            </a:r>
            <a:r>
              <a:rPr lang="en-US" dirty="0" smtClean="0">
                <a:solidFill>
                  <a:schemeClr val="bg1"/>
                </a:solidFill>
              </a:rPr>
              <a:t>(km)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84168" y="3356992"/>
            <a:ext cx="169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Crosscorrelation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6136" y="6525344"/>
            <a:ext cx="67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-50°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25389" y="6525344"/>
            <a:ext cx="67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  <a:r>
              <a:rPr lang="en-US" dirty="0" smtClean="0">
                <a:solidFill>
                  <a:schemeClr val="bg1"/>
                </a:solidFill>
              </a:rPr>
              <a:t>50°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64949" y="3707740"/>
            <a:ext cx="53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64949" y="6309320"/>
            <a:ext cx="53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3041720" y="4733964"/>
            <a:ext cx="96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</a:t>
            </a:r>
            <a:r>
              <a:rPr lang="en-US" dirty="0" smtClean="0">
                <a:solidFill>
                  <a:schemeClr val="bg1"/>
                </a:solidFill>
              </a:rPr>
              <a:t>(km)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91" y="3789040"/>
            <a:ext cx="1774657" cy="274914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42" y="3798332"/>
            <a:ext cx="1777662" cy="273985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91" y="3771438"/>
            <a:ext cx="1657699" cy="276674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组合 35"/>
          <p:cNvGrpSpPr/>
          <p:nvPr/>
        </p:nvGrpSpPr>
        <p:grpSpPr>
          <a:xfrm>
            <a:off x="2276430" y="5301208"/>
            <a:ext cx="4095770" cy="504056"/>
            <a:chOff x="2276430" y="5301208"/>
            <a:chExt cx="4095770" cy="504056"/>
          </a:xfrm>
        </p:grpSpPr>
        <p:cxnSp>
          <p:nvCxnSpPr>
            <p:cNvPr id="37" name="直接箭头连接符 36"/>
            <p:cNvCxnSpPr/>
            <p:nvPr/>
          </p:nvCxnSpPr>
          <p:spPr>
            <a:xfrm flipV="1">
              <a:off x="4860032" y="5301208"/>
              <a:ext cx="1512168" cy="504056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276430" y="5805264"/>
              <a:ext cx="2583602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2123728" y="6516052"/>
                <a:ext cx="374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6516052"/>
                <a:ext cx="37414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3995936" y="3429000"/>
            <a:ext cx="120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Semblance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6804248" y="6525344"/>
                <a:ext cx="374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6525344"/>
                <a:ext cx="37414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158254" y="5373216"/>
                <a:ext cx="1726114" cy="372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254" y="5373216"/>
                <a:ext cx="1726114" cy="372681"/>
              </a:xfrm>
              <a:prstGeom prst="rect">
                <a:avLst/>
              </a:prstGeom>
              <a:blipFill rotWithShape="1"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5545133" y="3613666"/>
            <a:ext cx="70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-0.2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0112" y="6228020"/>
            <a:ext cx="70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0.2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 rot="16200000">
                <a:off x="5437518" y="4869160"/>
                <a:ext cx="790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37518" y="4869160"/>
                <a:ext cx="790666" cy="369332"/>
              </a:xfrm>
              <a:prstGeom prst="rect">
                <a:avLst/>
              </a:prstGeom>
              <a:blipFill rotWithShape="1">
                <a:blip r:embed="rId10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045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  <a:cs typeface="+mn-cs"/>
              </a:rPr>
              <a:t>Initial Velocity Model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30603" y="1196752"/>
            <a:ext cx="6970064" cy="2376264"/>
            <a:chOff x="2012697" y="1391541"/>
            <a:chExt cx="7188413" cy="2376264"/>
          </a:xfrm>
        </p:grpSpPr>
        <p:grpSp>
          <p:nvGrpSpPr>
            <p:cNvPr id="3" name="组合 2"/>
            <p:cNvGrpSpPr/>
            <p:nvPr/>
          </p:nvGrpSpPr>
          <p:grpSpPr>
            <a:xfrm>
              <a:off x="2012697" y="1391541"/>
              <a:ext cx="7188413" cy="2376264"/>
              <a:chOff x="4418692" y="1729069"/>
              <a:chExt cx="3405038" cy="2376264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4177" y="1915422"/>
                <a:ext cx="3154923" cy="1817073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7" name="组合 6"/>
              <p:cNvGrpSpPr/>
              <p:nvPr/>
            </p:nvGrpSpPr>
            <p:grpSpPr>
              <a:xfrm>
                <a:off x="4418692" y="1729069"/>
                <a:ext cx="3405038" cy="2376264"/>
                <a:chOff x="386244" y="1769738"/>
                <a:chExt cx="3405038" cy="237626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435838" y="1769738"/>
                  <a:ext cx="25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0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435838" y="3560646"/>
                  <a:ext cx="25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04056" y="3776670"/>
                  <a:ext cx="25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0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59098" y="3717032"/>
                  <a:ext cx="2321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12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 rot="16200000">
                  <a:off x="151198" y="2608598"/>
                  <a:ext cx="8394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z(km)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682388" y="3748409"/>
                  <a:ext cx="4197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x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(km)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6" name="直接连接符 5"/>
            <p:cNvCxnSpPr/>
            <p:nvPr/>
          </p:nvCxnSpPr>
          <p:spPr bwMode="auto">
            <a:xfrm>
              <a:off x="3614518" y="1576207"/>
              <a:ext cx="0" cy="179400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1160693" y="3429000"/>
            <a:ext cx="2214102" cy="3456384"/>
            <a:chOff x="1160693" y="3284984"/>
            <a:chExt cx="2214102" cy="3456384"/>
          </a:xfrm>
        </p:grpSpPr>
        <p:sp>
          <p:nvSpPr>
            <p:cNvPr id="17" name="TextBox 16"/>
            <p:cNvSpPr txBox="1"/>
            <p:nvPr/>
          </p:nvSpPr>
          <p:spPr>
            <a:xfrm>
              <a:off x="1160693" y="3501008"/>
              <a:ext cx="530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60693" y="6165304"/>
              <a:ext cx="530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0693" y="6372036"/>
              <a:ext cx="67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-50°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99792" y="6372036"/>
              <a:ext cx="67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  <a:r>
                <a:rPr lang="en-US" dirty="0" smtClean="0">
                  <a:solidFill>
                    <a:schemeClr val="bg1"/>
                  </a:solidFill>
                </a:rPr>
                <a:t>50°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2781" y="3284984"/>
              <a:ext cx="67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CIG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22297" y="6488668"/>
                <a:ext cx="675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297" y="6488668"/>
                <a:ext cx="67500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491880" y="65160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-0.04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4048" y="65253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683568" y="4805972"/>
            <a:ext cx="96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</a:t>
            </a:r>
            <a:r>
              <a:rPr lang="en-US" dirty="0" smtClean="0">
                <a:solidFill>
                  <a:schemeClr val="bg1"/>
                </a:solidFill>
              </a:rPr>
              <a:t>(km)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5191" y="3388350"/>
            <a:ext cx="169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Crosscorrelation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6136" y="6525344"/>
            <a:ext cx="67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-50°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25389" y="6525344"/>
            <a:ext cx="67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  <a:r>
              <a:rPr lang="en-US" dirty="0" smtClean="0">
                <a:solidFill>
                  <a:schemeClr val="bg1"/>
                </a:solidFill>
              </a:rPr>
              <a:t>50°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64949" y="3707740"/>
            <a:ext cx="53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64949" y="6309320"/>
            <a:ext cx="53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3041720" y="4733964"/>
            <a:ext cx="96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</a:t>
            </a:r>
            <a:r>
              <a:rPr lang="en-US" dirty="0" smtClean="0">
                <a:solidFill>
                  <a:schemeClr val="bg1"/>
                </a:solidFill>
              </a:rPr>
              <a:t>(km)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91" y="3789040"/>
            <a:ext cx="1774657" cy="274914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42" y="3798332"/>
            <a:ext cx="1777662" cy="273985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3757682"/>
            <a:ext cx="1678722" cy="278050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组合 34"/>
          <p:cNvGrpSpPr/>
          <p:nvPr/>
        </p:nvGrpSpPr>
        <p:grpSpPr>
          <a:xfrm>
            <a:off x="2348438" y="5373216"/>
            <a:ext cx="4095770" cy="504056"/>
            <a:chOff x="2276430" y="5301208"/>
            <a:chExt cx="4095770" cy="504056"/>
          </a:xfrm>
        </p:grpSpPr>
        <p:cxnSp>
          <p:nvCxnSpPr>
            <p:cNvPr id="36" name="直接箭头连接符 35"/>
            <p:cNvCxnSpPr/>
            <p:nvPr/>
          </p:nvCxnSpPr>
          <p:spPr>
            <a:xfrm flipV="1">
              <a:off x="4860032" y="5301208"/>
              <a:ext cx="1512168" cy="504056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2276430" y="5805264"/>
              <a:ext cx="2583602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2123728" y="6516052"/>
                <a:ext cx="374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6516052"/>
                <a:ext cx="37414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6804248" y="6525344"/>
                <a:ext cx="374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6525344"/>
                <a:ext cx="37414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84168" y="5373216"/>
                <a:ext cx="1726114" cy="372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373216"/>
                <a:ext cx="1726114" cy="372681"/>
              </a:xfrm>
              <a:prstGeom prst="rect">
                <a:avLst/>
              </a:prstGeom>
              <a:blipFill rotWithShape="1"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995936" y="3429000"/>
            <a:ext cx="120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Semblance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 rot="16200000">
                <a:off x="5441453" y="5003884"/>
                <a:ext cx="790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41453" y="5003884"/>
                <a:ext cx="790666" cy="369332"/>
              </a:xfrm>
              <a:prstGeom prst="rect">
                <a:avLst/>
              </a:prstGeom>
              <a:blipFill rotWithShape="1">
                <a:blip r:embed="rId10"/>
                <a:stretch>
                  <a:fillRect r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5598009" y="6228020"/>
            <a:ext cx="70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0112" y="3645024"/>
            <a:ext cx="70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-0.2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99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  <a:cs typeface="+mn-cs"/>
              </a:rPr>
              <a:t>Inverted </a:t>
            </a:r>
            <a:r>
              <a:rPr lang="en-US" sz="48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  <a:cs typeface="+mn-cs"/>
              </a:rPr>
              <a:t>Velocity Model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30603" y="1196752"/>
            <a:ext cx="6970064" cy="2376264"/>
            <a:chOff x="2012697" y="1391541"/>
            <a:chExt cx="7188413" cy="2376264"/>
          </a:xfrm>
        </p:grpSpPr>
        <p:grpSp>
          <p:nvGrpSpPr>
            <p:cNvPr id="3" name="组合 2"/>
            <p:cNvGrpSpPr/>
            <p:nvPr/>
          </p:nvGrpSpPr>
          <p:grpSpPr>
            <a:xfrm>
              <a:off x="2012697" y="1391541"/>
              <a:ext cx="7188413" cy="2376264"/>
              <a:chOff x="4418692" y="1729069"/>
              <a:chExt cx="3405038" cy="2376264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4177" y="1915422"/>
                <a:ext cx="3154923" cy="1817073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7" name="组合 6"/>
              <p:cNvGrpSpPr/>
              <p:nvPr/>
            </p:nvGrpSpPr>
            <p:grpSpPr>
              <a:xfrm>
                <a:off x="4418692" y="1729069"/>
                <a:ext cx="3405038" cy="2376264"/>
                <a:chOff x="386244" y="1769738"/>
                <a:chExt cx="3405038" cy="237626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435838" y="1769738"/>
                  <a:ext cx="25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0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435838" y="3560646"/>
                  <a:ext cx="25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04056" y="3776670"/>
                  <a:ext cx="25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0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59098" y="3717032"/>
                  <a:ext cx="2321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12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 rot="16200000">
                  <a:off x="151198" y="2608598"/>
                  <a:ext cx="8394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z(km)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682388" y="3748409"/>
                  <a:ext cx="4197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x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(km)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6" name="直接连接符 5"/>
            <p:cNvCxnSpPr/>
            <p:nvPr/>
          </p:nvCxnSpPr>
          <p:spPr bwMode="auto">
            <a:xfrm>
              <a:off x="5099793" y="1576207"/>
              <a:ext cx="0" cy="179400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1160693" y="3429000"/>
            <a:ext cx="2214102" cy="3456384"/>
            <a:chOff x="1160693" y="3284984"/>
            <a:chExt cx="2214102" cy="3456384"/>
          </a:xfrm>
        </p:grpSpPr>
        <p:sp>
          <p:nvSpPr>
            <p:cNvPr id="17" name="TextBox 16"/>
            <p:cNvSpPr txBox="1"/>
            <p:nvPr/>
          </p:nvSpPr>
          <p:spPr>
            <a:xfrm>
              <a:off x="1160693" y="3501008"/>
              <a:ext cx="530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60693" y="6165304"/>
              <a:ext cx="530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0693" y="6372036"/>
              <a:ext cx="67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-50°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99792" y="6372036"/>
              <a:ext cx="67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  <a:r>
                <a:rPr lang="en-US" dirty="0" smtClean="0">
                  <a:solidFill>
                    <a:schemeClr val="bg1"/>
                  </a:solidFill>
                </a:rPr>
                <a:t>50°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2781" y="3284984"/>
              <a:ext cx="67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CIG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04211" y="6487261"/>
                <a:ext cx="675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211" y="6487261"/>
                <a:ext cx="67500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491880" y="65160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-0.04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4048" y="65253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683568" y="4805972"/>
            <a:ext cx="96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</a:t>
            </a:r>
            <a:r>
              <a:rPr lang="en-US" dirty="0" smtClean="0">
                <a:solidFill>
                  <a:schemeClr val="bg1"/>
                </a:solidFill>
              </a:rPr>
              <a:t>(km)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5191" y="3388350"/>
            <a:ext cx="169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Crosscorrelation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6136" y="6525344"/>
            <a:ext cx="67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-50°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25389" y="6525344"/>
            <a:ext cx="67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  <a:r>
              <a:rPr lang="en-US" dirty="0" smtClean="0">
                <a:solidFill>
                  <a:schemeClr val="bg1"/>
                </a:solidFill>
              </a:rPr>
              <a:t>50°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64949" y="3707740"/>
            <a:ext cx="53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64949" y="6309320"/>
            <a:ext cx="53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3041720" y="4733964"/>
            <a:ext cx="96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</a:t>
            </a:r>
            <a:r>
              <a:rPr lang="en-US" dirty="0" smtClean="0">
                <a:solidFill>
                  <a:schemeClr val="bg1"/>
                </a:solidFill>
              </a:rPr>
              <a:t>(km)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09" y="3766103"/>
            <a:ext cx="1773039" cy="2772079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23" y="3766103"/>
            <a:ext cx="1732781" cy="277208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91" y="3766103"/>
            <a:ext cx="1807207" cy="277208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组合 34"/>
          <p:cNvGrpSpPr/>
          <p:nvPr/>
        </p:nvGrpSpPr>
        <p:grpSpPr>
          <a:xfrm>
            <a:off x="2339752" y="5373216"/>
            <a:ext cx="4311794" cy="864096"/>
            <a:chOff x="2276430" y="4941168"/>
            <a:chExt cx="4311794" cy="864096"/>
          </a:xfrm>
        </p:grpSpPr>
        <p:cxnSp>
          <p:nvCxnSpPr>
            <p:cNvPr id="36" name="直接箭头连接符 35"/>
            <p:cNvCxnSpPr/>
            <p:nvPr/>
          </p:nvCxnSpPr>
          <p:spPr>
            <a:xfrm flipV="1">
              <a:off x="4860032" y="4941168"/>
              <a:ext cx="1728192" cy="864096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2276430" y="5805264"/>
              <a:ext cx="2583602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3995936" y="3429000"/>
            <a:ext cx="120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Semblance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2123728" y="6516052"/>
                <a:ext cx="374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6516052"/>
                <a:ext cx="37414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6862156" y="6525344"/>
                <a:ext cx="374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156" y="6525344"/>
                <a:ext cx="37414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 rot="16200000">
                <a:off x="5441453" y="5003884"/>
                <a:ext cx="790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41453" y="5003884"/>
                <a:ext cx="790666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5580112" y="3645024"/>
            <a:ext cx="70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-0.2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70017" y="6300028"/>
            <a:ext cx="70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0.2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230262" y="5373216"/>
                <a:ext cx="1726114" cy="372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262" y="5373216"/>
                <a:ext cx="1726114" cy="372681"/>
              </a:xfrm>
              <a:prstGeom prst="rect">
                <a:avLst/>
              </a:prstGeom>
              <a:blipFill rotWithShape="1">
                <a:blip r:embed="rId1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6387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67101"/>
            <a:ext cx="6373665" cy="180832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  <a:cs typeface="+mn-cs"/>
              </a:rPr>
              <a:t>Inverted </a:t>
            </a:r>
            <a:r>
              <a:rPr lang="en-US" sz="48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  <a:cs typeface="+mn-cs"/>
              </a:rPr>
              <a:t>Velocity Model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30603" y="1196752"/>
            <a:ext cx="6970064" cy="2376264"/>
            <a:chOff x="2012697" y="1391541"/>
            <a:chExt cx="7188413" cy="2376264"/>
          </a:xfrm>
        </p:grpSpPr>
        <p:grpSp>
          <p:nvGrpSpPr>
            <p:cNvPr id="7" name="组合 6"/>
            <p:cNvGrpSpPr/>
            <p:nvPr/>
          </p:nvGrpSpPr>
          <p:grpSpPr>
            <a:xfrm>
              <a:off x="2012697" y="1391541"/>
              <a:ext cx="7188413" cy="2376264"/>
              <a:chOff x="386244" y="1769738"/>
              <a:chExt cx="3405038" cy="237626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35838" y="1769738"/>
                <a:ext cx="25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35838" y="3560646"/>
                <a:ext cx="25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04056" y="3776670"/>
                <a:ext cx="25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559098" y="3717032"/>
                <a:ext cx="232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12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6200000">
                <a:off x="151198" y="2608598"/>
                <a:ext cx="839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z(km)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82388" y="3748409"/>
                <a:ext cx="4197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x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(km)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6" name="直接连接符 5"/>
            <p:cNvCxnSpPr/>
            <p:nvPr/>
          </p:nvCxnSpPr>
          <p:spPr bwMode="auto">
            <a:xfrm>
              <a:off x="3614518" y="1561890"/>
              <a:ext cx="0" cy="179400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1160693" y="3429000"/>
            <a:ext cx="2214102" cy="3456384"/>
            <a:chOff x="1160693" y="3284984"/>
            <a:chExt cx="2214102" cy="3456384"/>
          </a:xfrm>
        </p:grpSpPr>
        <p:sp>
          <p:nvSpPr>
            <p:cNvPr id="17" name="TextBox 16"/>
            <p:cNvSpPr txBox="1"/>
            <p:nvPr/>
          </p:nvSpPr>
          <p:spPr>
            <a:xfrm>
              <a:off x="1160693" y="3501008"/>
              <a:ext cx="530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60693" y="6165304"/>
              <a:ext cx="530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0693" y="6372036"/>
              <a:ext cx="67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-50°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99792" y="6372036"/>
              <a:ext cx="67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  <a:r>
                <a:rPr lang="en-US" dirty="0" smtClean="0">
                  <a:solidFill>
                    <a:schemeClr val="bg1"/>
                  </a:solidFill>
                </a:rPr>
                <a:t>50°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2781" y="3284984"/>
              <a:ext cx="67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CIG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70502" y="6470338"/>
                <a:ext cx="675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502" y="6470338"/>
                <a:ext cx="67500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491880" y="65160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-0.04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4048" y="65253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683568" y="4805972"/>
            <a:ext cx="96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</a:t>
            </a:r>
            <a:r>
              <a:rPr lang="en-US" dirty="0" smtClean="0">
                <a:solidFill>
                  <a:schemeClr val="bg1"/>
                </a:solidFill>
              </a:rPr>
              <a:t>(km)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5191" y="3388350"/>
            <a:ext cx="169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Crosscorrelation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6136" y="6525344"/>
            <a:ext cx="67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-50°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25389" y="6525344"/>
            <a:ext cx="67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  <a:r>
              <a:rPr lang="en-US" dirty="0" smtClean="0">
                <a:solidFill>
                  <a:schemeClr val="bg1"/>
                </a:solidFill>
              </a:rPr>
              <a:t>50°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64949" y="3707740"/>
            <a:ext cx="53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64949" y="6309320"/>
            <a:ext cx="53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3041720" y="4733964"/>
            <a:ext cx="96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</a:t>
            </a:r>
            <a:r>
              <a:rPr lang="en-US" dirty="0" smtClean="0">
                <a:solidFill>
                  <a:schemeClr val="bg1"/>
                </a:solidFill>
              </a:rPr>
              <a:t>(km)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47" y="3779353"/>
            <a:ext cx="1723901" cy="2743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44044"/>
            <a:ext cx="1656184" cy="27813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638" y="3789040"/>
            <a:ext cx="1678722" cy="27717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995936" y="3356992"/>
            <a:ext cx="120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Semblance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2123728" y="6516052"/>
                <a:ext cx="374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6516052"/>
                <a:ext cx="37414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6862156" y="6525344"/>
                <a:ext cx="374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156" y="6525344"/>
                <a:ext cx="37414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5580112" y="3645024"/>
            <a:ext cx="70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-0.2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70017" y="6300028"/>
            <a:ext cx="70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0.2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 rot="16200000">
                <a:off x="5441453" y="5003884"/>
                <a:ext cx="790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41453" y="5003884"/>
                <a:ext cx="790666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230262" y="5373216"/>
                <a:ext cx="1726114" cy="372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262" y="5373216"/>
                <a:ext cx="1726114" cy="372681"/>
              </a:xfrm>
              <a:prstGeom prst="rect">
                <a:avLst/>
              </a:prstGeom>
              <a:blipFill rotWithShape="1">
                <a:blip r:embed="rId1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116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67101"/>
            <a:ext cx="6373665" cy="180832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  <a:cs typeface="+mn-cs"/>
              </a:rPr>
              <a:t>Inverted </a:t>
            </a:r>
            <a:r>
              <a:rPr lang="en-US" sz="48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  <a:cs typeface="+mn-cs"/>
              </a:rPr>
              <a:t>Velocity Model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30603" y="1196752"/>
            <a:ext cx="6970064" cy="2376264"/>
            <a:chOff x="2012697" y="1391541"/>
            <a:chExt cx="7188413" cy="2376264"/>
          </a:xfrm>
        </p:grpSpPr>
        <p:grpSp>
          <p:nvGrpSpPr>
            <p:cNvPr id="7" name="组合 6"/>
            <p:cNvGrpSpPr/>
            <p:nvPr/>
          </p:nvGrpSpPr>
          <p:grpSpPr>
            <a:xfrm>
              <a:off x="2012697" y="1391541"/>
              <a:ext cx="7188413" cy="2376264"/>
              <a:chOff x="386244" y="1769738"/>
              <a:chExt cx="3405038" cy="237626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35838" y="1769738"/>
                <a:ext cx="25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35838" y="3560646"/>
                <a:ext cx="25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04056" y="3776670"/>
                <a:ext cx="25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559098" y="3717032"/>
                <a:ext cx="232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12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6200000">
                <a:off x="151198" y="2608598"/>
                <a:ext cx="839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z(km)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82388" y="3748409"/>
                <a:ext cx="4197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x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(km)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6" name="直接连接符 5"/>
            <p:cNvCxnSpPr/>
            <p:nvPr/>
          </p:nvCxnSpPr>
          <p:spPr bwMode="auto">
            <a:xfrm>
              <a:off x="5471112" y="1561890"/>
              <a:ext cx="0" cy="1794005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1160693" y="3429000"/>
            <a:ext cx="2214102" cy="3456384"/>
            <a:chOff x="1160693" y="3284984"/>
            <a:chExt cx="2214102" cy="3456384"/>
          </a:xfrm>
        </p:grpSpPr>
        <p:sp>
          <p:nvSpPr>
            <p:cNvPr id="17" name="TextBox 16"/>
            <p:cNvSpPr txBox="1"/>
            <p:nvPr/>
          </p:nvSpPr>
          <p:spPr>
            <a:xfrm>
              <a:off x="1160693" y="3501008"/>
              <a:ext cx="530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60693" y="6165304"/>
              <a:ext cx="530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0693" y="6372036"/>
              <a:ext cx="67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-50°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99792" y="6372036"/>
              <a:ext cx="67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  <a:r>
                <a:rPr lang="en-US" dirty="0" smtClean="0">
                  <a:solidFill>
                    <a:schemeClr val="bg1"/>
                  </a:solidFill>
                </a:rPr>
                <a:t>50°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2781" y="3284984"/>
              <a:ext cx="675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CIG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83968" y="6488668"/>
                <a:ext cx="675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6488668"/>
                <a:ext cx="67500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491880" y="65160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-0.04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4048" y="65253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0.04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683568" y="4805972"/>
            <a:ext cx="96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</a:t>
            </a:r>
            <a:r>
              <a:rPr lang="en-US" dirty="0" smtClean="0">
                <a:solidFill>
                  <a:schemeClr val="bg1"/>
                </a:solidFill>
              </a:rPr>
              <a:t>(km)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5191" y="3388350"/>
            <a:ext cx="169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Crosscorrelation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6136" y="6525344"/>
            <a:ext cx="67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-50°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25389" y="6525344"/>
            <a:ext cx="67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+</a:t>
            </a:r>
            <a:r>
              <a:rPr lang="en-US" dirty="0" smtClean="0">
                <a:solidFill>
                  <a:schemeClr val="bg1"/>
                </a:solidFill>
              </a:rPr>
              <a:t>50°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64949" y="3707740"/>
            <a:ext cx="53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64949" y="6309320"/>
            <a:ext cx="53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3041720" y="4733964"/>
            <a:ext cx="96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</a:t>
            </a:r>
            <a:r>
              <a:rPr lang="en-US" dirty="0" smtClean="0">
                <a:solidFill>
                  <a:schemeClr val="bg1"/>
                </a:solidFill>
              </a:rPr>
              <a:t>(km)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068" y="3777916"/>
            <a:ext cx="1672771" cy="27527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42" y="3798332"/>
            <a:ext cx="1777662" cy="27336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459" y="3787441"/>
            <a:ext cx="1669431" cy="2743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995936" y="3429000"/>
            <a:ext cx="120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Semblance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2123728" y="6516052"/>
                <a:ext cx="374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6516052"/>
                <a:ext cx="37414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6790148" y="6525344"/>
                <a:ext cx="374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148" y="6525344"/>
                <a:ext cx="37414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 rot="16200000">
                <a:off x="5441453" y="4937233"/>
                <a:ext cx="790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41453" y="4937233"/>
                <a:ext cx="790666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580112" y="3645024"/>
            <a:ext cx="70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-0.2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70017" y="6300028"/>
            <a:ext cx="70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0.2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84168" y="5373216"/>
                <a:ext cx="1726114" cy="372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373216"/>
                <a:ext cx="1726114" cy="372681"/>
              </a:xfrm>
              <a:prstGeom prst="rect">
                <a:avLst/>
              </a:prstGeom>
              <a:blipFill rotWithShape="1">
                <a:blip r:embed="rId10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6566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ln>
            <a:round/>
            <a:headEnd/>
            <a:tailEnd/>
          </a:ln>
        </p:spPr>
        <p:txBody>
          <a:bodyPr lIns="90360" tIns="44280" rIns="90360" bIns="44280">
            <a:noAutofit/>
          </a:bodyPr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  <a:cs typeface="+mn-cs"/>
              </a:rPr>
              <a:t>RTM Image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77" y="2262808"/>
            <a:ext cx="3306639" cy="419052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337716" y="1772816"/>
            <a:ext cx="4018260" cy="5049852"/>
            <a:chOff x="107504" y="3995772"/>
            <a:chExt cx="4018260" cy="5049852"/>
          </a:xfrm>
        </p:grpSpPr>
        <p:grpSp>
          <p:nvGrpSpPr>
            <p:cNvPr id="9" name="组合 8"/>
            <p:cNvGrpSpPr/>
            <p:nvPr/>
          </p:nvGrpSpPr>
          <p:grpSpPr>
            <a:xfrm>
              <a:off x="107504" y="4324435"/>
              <a:ext cx="3888432" cy="4721189"/>
              <a:chOff x="107504" y="4077072"/>
              <a:chExt cx="3888432" cy="4721189"/>
            </a:xfrm>
          </p:grpSpPr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224" y="4221088"/>
                <a:ext cx="3236658" cy="4198549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2" name="组合 11"/>
              <p:cNvGrpSpPr/>
              <p:nvPr/>
            </p:nvGrpSpPr>
            <p:grpSpPr>
              <a:xfrm>
                <a:off x="107504" y="4077072"/>
                <a:ext cx="3888432" cy="4721189"/>
                <a:chOff x="107504" y="1772816"/>
                <a:chExt cx="3888432" cy="4721189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288032" y="1772816"/>
                  <a:ext cx="25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0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88032" y="3460377"/>
                  <a:ext cx="25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95536" y="6115381"/>
                  <a:ext cx="2515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0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491880" y="6124673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12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 rot="16200000">
                  <a:off x="-127542" y="2608598"/>
                  <a:ext cx="8394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z(km)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774172" y="6115381"/>
                  <a:ext cx="8394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x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(km)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348202" y="3995772"/>
              <a:ext cx="3777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(a) RTM image  using initial velocity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547326" y="1844820"/>
            <a:ext cx="3985114" cy="4986790"/>
            <a:chOff x="107504" y="4004261"/>
            <a:chExt cx="3985114" cy="5050639"/>
          </a:xfrm>
        </p:grpSpPr>
        <p:grpSp>
          <p:nvGrpSpPr>
            <p:cNvPr id="23" name="组合 22"/>
            <p:cNvGrpSpPr/>
            <p:nvPr/>
          </p:nvGrpSpPr>
          <p:grpSpPr>
            <a:xfrm>
              <a:off x="107504" y="4324435"/>
              <a:ext cx="3985114" cy="4730465"/>
              <a:chOff x="107504" y="1772816"/>
              <a:chExt cx="3985114" cy="473046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88032" y="1772816"/>
                <a:ext cx="25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88032" y="3421750"/>
                <a:ext cx="251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56722" y="6097016"/>
                <a:ext cx="251520" cy="40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0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588562" y="6029810"/>
                <a:ext cx="504056" cy="40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12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-127542" y="2608598"/>
                <a:ext cx="839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z(km)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813034" y="6078549"/>
                <a:ext cx="839424" cy="40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x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(km)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48202" y="4004261"/>
              <a:ext cx="3672408" cy="374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(b) RTM image using inverted  model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8" y="2270379"/>
            <a:ext cx="3232179" cy="416010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385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475488"/>
            <a:ext cx="9144000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Outline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971800" y="1812800"/>
            <a:ext cx="4264496" cy="2984352"/>
            <a:chOff x="2303748" y="1503558"/>
            <a:chExt cx="3276364" cy="1905000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2303748" y="1503558"/>
              <a:ext cx="3276364" cy="1905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marL="457200" indent="-457200">
                <a:spcBef>
                  <a:spcPts val="750"/>
                </a:spcBef>
                <a:buClr>
                  <a:srgbClr val="FFFF00"/>
                </a:buClr>
                <a:buSzPct val="100000"/>
                <a:buFont typeface="Wingdings" pitchFamily="2" charset="2"/>
                <a:buChar char="§"/>
                <a:tabLst>
                  <a:tab pos="284163" algn="l"/>
                  <a:tab pos="1198563" algn="l"/>
                  <a:tab pos="2112963" algn="l"/>
                  <a:tab pos="3027363" algn="l"/>
                  <a:tab pos="3941763" algn="l"/>
                  <a:tab pos="4856163" algn="l"/>
                  <a:tab pos="5770563" algn="l"/>
                  <a:tab pos="6684963" algn="l"/>
                  <a:tab pos="7599363" algn="l"/>
                  <a:tab pos="8513763" algn="l"/>
                  <a:tab pos="9428163" algn="l"/>
                  <a:tab pos="10342563" algn="l"/>
                </a:tabLst>
                <a:defRPr/>
              </a:pPr>
              <a:r>
                <a:rPr lang="en-US" sz="32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 Introduction</a:t>
              </a:r>
            </a:p>
            <a:p>
              <a:pPr marL="457200" indent="-457200">
                <a:spcBef>
                  <a:spcPts val="750"/>
                </a:spcBef>
                <a:buClr>
                  <a:srgbClr val="FFFF00"/>
                </a:buClr>
                <a:buSzPct val="100000"/>
                <a:buFont typeface="Wingdings" pitchFamily="2" charset="2"/>
                <a:buChar char="§"/>
                <a:tabLst>
                  <a:tab pos="284163" algn="l"/>
                  <a:tab pos="1198563" algn="l"/>
                  <a:tab pos="2112963" algn="l"/>
                  <a:tab pos="3027363" algn="l"/>
                  <a:tab pos="3941763" algn="l"/>
                  <a:tab pos="4856163" algn="l"/>
                  <a:tab pos="5770563" algn="l"/>
                  <a:tab pos="6684963" algn="l"/>
                  <a:tab pos="7599363" algn="l"/>
                  <a:tab pos="8513763" algn="l"/>
                  <a:tab pos="9428163" algn="l"/>
                  <a:tab pos="10342563" algn="l"/>
                </a:tabLst>
                <a:defRPr/>
              </a:pPr>
              <a:r>
                <a:rPr lang="en-US" sz="32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 Theory </a:t>
              </a:r>
              <a:r>
                <a:rPr lang="en-US" sz="32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and method</a:t>
              </a:r>
              <a:endPara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endParaRPr>
            </a:p>
            <a:p>
              <a:pPr marL="457200" indent="-457200">
                <a:spcBef>
                  <a:spcPts val="750"/>
                </a:spcBef>
                <a:buClr>
                  <a:srgbClr val="FFFF00"/>
                </a:buClr>
                <a:buSzPct val="100000"/>
                <a:buFont typeface="Wingdings" pitchFamily="2" charset="2"/>
                <a:buChar char="§"/>
                <a:tabLst>
                  <a:tab pos="284163" algn="l"/>
                  <a:tab pos="1198563" algn="l"/>
                  <a:tab pos="2112963" algn="l"/>
                  <a:tab pos="3027363" algn="l"/>
                  <a:tab pos="3941763" algn="l"/>
                  <a:tab pos="4856163" algn="l"/>
                  <a:tab pos="5770563" algn="l"/>
                  <a:tab pos="6684963" algn="l"/>
                  <a:tab pos="7599363" algn="l"/>
                  <a:tab pos="8513763" algn="l"/>
                  <a:tab pos="9428163" algn="l"/>
                  <a:tab pos="10342563" algn="l"/>
                </a:tabLst>
                <a:defRPr/>
              </a:pPr>
              <a:r>
                <a:rPr lang="en-US" sz="32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 Numerical examples</a:t>
              </a:r>
            </a:p>
            <a:p>
              <a:pPr marL="457200" indent="-457200">
                <a:spcBef>
                  <a:spcPts val="750"/>
                </a:spcBef>
                <a:buClr>
                  <a:srgbClr val="FFFF00"/>
                </a:buClr>
                <a:buSzPct val="100000"/>
                <a:buFont typeface="Wingdings" pitchFamily="2" charset="2"/>
                <a:buChar char="§"/>
                <a:tabLst>
                  <a:tab pos="284163" algn="l"/>
                  <a:tab pos="1198563" algn="l"/>
                  <a:tab pos="2112963" algn="l"/>
                  <a:tab pos="3027363" algn="l"/>
                  <a:tab pos="3941763" algn="l"/>
                  <a:tab pos="4856163" algn="l"/>
                  <a:tab pos="5770563" algn="l"/>
                  <a:tab pos="6684963" algn="l"/>
                  <a:tab pos="7599363" algn="l"/>
                  <a:tab pos="8513763" algn="l"/>
                  <a:tab pos="9428163" algn="l"/>
                  <a:tab pos="10342563" algn="l"/>
                </a:tabLst>
                <a:defRPr/>
              </a:pPr>
              <a:r>
                <a:rPr lang="en-US" sz="32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 Conclusions</a:t>
              </a:r>
            </a:p>
          </p:txBody>
        </p:sp>
        <p:sp>
          <p:nvSpPr>
            <p:cNvPr id="4100" name="Rectangle 3"/>
            <p:cNvSpPr>
              <a:spLocks noChangeArrowheads="1"/>
            </p:cNvSpPr>
            <p:nvPr/>
          </p:nvSpPr>
          <p:spPr bwMode="auto">
            <a:xfrm>
              <a:off x="2722561" y="1524000"/>
              <a:ext cx="1751092" cy="316632"/>
            </a:xfrm>
            <a:prstGeom prst="rect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830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475488"/>
            <a:ext cx="9144000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Outline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971800" y="1988840"/>
            <a:ext cx="4264496" cy="2984352"/>
            <a:chOff x="2303748" y="1524000"/>
            <a:chExt cx="3276364" cy="1905000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2303748" y="1524000"/>
              <a:ext cx="3276364" cy="1905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marL="457200" indent="-457200">
                <a:spcBef>
                  <a:spcPts val="750"/>
                </a:spcBef>
                <a:buClr>
                  <a:srgbClr val="FFFF00"/>
                </a:buClr>
                <a:buSzPct val="100000"/>
                <a:buFont typeface="Wingdings" pitchFamily="2" charset="2"/>
                <a:buChar char="§"/>
                <a:tabLst>
                  <a:tab pos="284163" algn="l"/>
                  <a:tab pos="1198563" algn="l"/>
                  <a:tab pos="2112963" algn="l"/>
                  <a:tab pos="3027363" algn="l"/>
                  <a:tab pos="3941763" algn="l"/>
                  <a:tab pos="4856163" algn="l"/>
                  <a:tab pos="5770563" algn="l"/>
                  <a:tab pos="6684963" algn="l"/>
                  <a:tab pos="7599363" algn="l"/>
                  <a:tab pos="8513763" algn="l"/>
                  <a:tab pos="9428163" algn="l"/>
                  <a:tab pos="10342563" algn="l"/>
                </a:tabLst>
                <a:defRPr/>
              </a:pPr>
              <a:r>
                <a:rPr lang="en-US" sz="32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 Introduction</a:t>
              </a:r>
            </a:p>
            <a:p>
              <a:pPr marL="457200" indent="-457200">
                <a:spcBef>
                  <a:spcPts val="750"/>
                </a:spcBef>
                <a:buClr>
                  <a:srgbClr val="FFFF00"/>
                </a:buClr>
                <a:buSzPct val="100000"/>
                <a:buFont typeface="Wingdings" pitchFamily="2" charset="2"/>
                <a:buChar char="§"/>
                <a:tabLst>
                  <a:tab pos="284163" algn="l"/>
                  <a:tab pos="1198563" algn="l"/>
                  <a:tab pos="2112963" algn="l"/>
                  <a:tab pos="3027363" algn="l"/>
                  <a:tab pos="3941763" algn="l"/>
                  <a:tab pos="4856163" algn="l"/>
                  <a:tab pos="5770563" algn="l"/>
                  <a:tab pos="6684963" algn="l"/>
                  <a:tab pos="7599363" algn="l"/>
                  <a:tab pos="8513763" algn="l"/>
                  <a:tab pos="9428163" algn="l"/>
                  <a:tab pos="10342563" algn="l"/>
                </a:tabLst>
                <a:defRPr/>
              </a:pPr>
              <a:r>
                <a:rPr lang="en-US" sz="32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 Theory </a:t>
              </a:r>
              <a:r>
                <a:rPr lang="en-US" sz="32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and method</a:t>
              </a:r>
              <a:endPara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endParaRPr>
            </a:p>
            <a:p>
              <a:pPr marL="457200" indent="-457200">
                <a:spcBef>
                  <a:spcPts val="750"/>
                </a:spcBef>
                <a:buClr>
                  <a:srgbClr val="FFFF00"/>
                </a:buClr>
                <a:buSzPct val="100000"/>
                <a:buFont typeface="Wingdings" pitchFamily="2" charset="2"/>
                <a:buChar char="§"/>
                <a:tabLst>
                  <a:tab pos="284163" algn="l"/>
                  <a:tab pos="1198563" algn="l"/>
                  <a:tab pos="2112963" algn="l"/>
                  <a:tab pos="3027363" algn="l"/>
                  <a:tab pos="3941763" algn="l"/>
                  <a:tab pos="4856163" algn="l"/>
                  <a:tab pos="5770563" algn="l"/>
                  <a:tab pos="6684963" algn="l"/>
                  <a:tab pos="7599363" algn="l"/>
                  <a:tab pos="8513763" algn="l"/>
                  <a:tab pos="9428163" algn="l"/>
                  <a:tab pos="10342563" algn="l"/>
                </a:tabLst>
                <a:defRPr/>
              </a:pPr>
              <a:r>
                <a:rPr lang="en-US" sz="32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 Numerical examples</a:t>
              </a:r>
            </a:p>
            <a:p>
              <a:pPr marL="457200" indent="-457200">
                <a:spcBef>
                  <a:spcPts val="750"/>
                </a:spcBef>
                <a:buClr>
                  <a:srgbClr val="FFFF00"/>
                </a:buClr>
                <a:buSzPct val="100000"/>
                <a:buFont typeface="Wingdings" pitchFamily="2" charset="2"/>
                <a:buChar char="§"/>
                <a:tabLst>
                  <a:tab pos="284163" algn="l"/>
                  <a:tab pos="1198563" algn="l"/>
                  <a:tab pos="2112963" algn="l"/>
                  <a:tab pos="3027363" algn="l"/>
                  <a:tab pos="3941763" algn="l"/>
                  <a:tab pos="4856163" algn="l"/>
                  <a:tab pos="5770563" algn="l"/>
                  <a:tab pos="6684963" algn="l"/>
                  <a:tab pos="7599363" algn="l"/>
                  <a:tab pos="8513763" algn="l"/>
                  <a:tab pos="9428163" algn="l"/>
                  <a:tab pos="10342563" algn="l"/>
                </a:tabLst>
                <a:defRPr/>
              </a:pPr>
              <a:r>
                <a:rPr lang="en-US" sz="32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 Conclusions</a:t>
              </a:r>
            </a:p>
          </p:txBody>
        </p:sp>
        <p:sp>
          <p:nvSpPr>
            <p:cNvPr id="4100" name="Rectangle 3"/>
            <p:cNvSpPr>
              <a:spLocks noChangeArrowheads="1"/>
            </p:cNvSpPr>
            <p:nvPr/>
          </p:nvSpPr>
          <p:spPr bwMode="auto">
            <a:xfrm>
              <a:off x="2748419" y="2673121"/>
              <a:ext cx="1669912" cy="316632"/>
            </a:xfrm>
            <a:prstGeom prst="rect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927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530225"/>
            <a:ext cx="9144000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Velocity Inversion Methods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07504" y="1772816"/>
            <a:ext cx="9433048" cy="3525580"/>
            <a:chOff x="107504" y="1772816"/>
            <a:chExt cx="8794650" cy="3525580"/>
          </a:xfrm>
        </p:grpSpPr>
        <p:grpSp>
          <p:nvGrpSpPr>
            <p:cNvPr id="2" name="组合 1"/>
            <p:cNvGrpSpPr/>
            <p:nvPr/>
          </p:nvGrpSpPr>
          <p:grpSpPr>
            <a:xfrm>
              <a:off x="1785872" y="1772816"/>
              <a:ext cx="7116282" cy="3525580"/>
              <a:chOff x="572452" y="1870968"/>
              <a:chExt cx="7116282" cy="3525580"/>
            </a:xfrm>
          </p:grpSpPr>
          <p:sp>
            <p:nvSpPr>
              <p:cNvPr id="5123" name="左大括号 2"/>
              <p:cNvSpPr>
                <a:spLocks/>
              </p:cNvSpPr>
              <p:nvPr/>
            </p:nvSpPr>
            <p:spPr bwMode="auto">
              <a:xfrm>
                <a:off x="572452" y="2159000"/>
                <a:ext cx="304800" cy="2946400"/>
              </a:xfrm>
              <a:prstGeom prst="leftBrace">
                <a:avLst>
                  <a:gd name="adj1" fmla="val 8329"/>
                  <a:gd name="adj2" fmla="val 50000"/>
                </a:avLst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 bwMode="auto">
              <a:xfrm>
                <a:off x="990600" y="2032142"/>
                <a:ext cx="2133600" cy="5818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360" tIns="44280" rIns="90360" bIns="44280" anchor="ctr">
                <a:spAutoFit/>
              </a:bodyPr>
              <a:lstStyle/>
              <a:p>
                <a:pPr>
                  <a:spcBef>
                    <a:spcPts val="750"/>
                  </a:spcBef>
                  <a:buClr>
                    <a:srgbClr val="FFFF00"/>
                  </a:buClr>
                  <a:buSzPct val="100000"/>
                  <a:buFont typeface="Times New Roman" pitchFamily="16" charset="0"/>
                  <a:buNone/>
                  <a:tabLst>
                    <a:tab pos="284163" algn="l"/>
                    <a:tab pos="1198563" algn="l"/>
                    <a:tab pos="2112963" algn="l"/>
                    <a:tab pos="3027363" algn="l"/>
                    <a:tab pos="3941763" algn="l"/>
                    <a:tab pos="4856163" algn="l"/>
                    <a:tab pos="5770563" algn="l"/>
                    <a:tab pos="6684963" algn="l"/>
                    <a:tab pos="7599363" algn="l"/>
                    <a:tab pos="8513763" algn="l"/>
                    <a:tab pos="9428163" algn="l"/>
                    <a:tab pos="10342563" algn="l"/>
                  </a:tabLst>
                  <a:defRPr/>
                </a:pPr>
                <a:r>
                  <a:rPr lang="en-US" sz="3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charset="-122"/>
                  </a:rPr>
                  <a:t>Data space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 bwMode="auto">
              <a:xfrm>
                <a:off x="904875" y="4300857"/>
                <a:ext cx="2476500" cy="5818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360" tIns="44280" rIns="90360" bIns="44280" anchor="ctr">
                <a:spAutoFit/>
              </a:bodyPr>
              <a:lstStyle/>
              <a:p>
                <a:pPr>
                  <a:spcBef>
                    <a:spcPts val="750"/>
                  </a:spcBef>
                  <a:buClr>
                    <a:srgbClr val="FFFF00"/>
                  </a:buClr>
                  <a:buSzPct val="100000"/>
                  <a:tabLst>
                    <a:tab pos="284163" algn="l"/>
                    <a:tab pos="1198563" algn="l"/>
                    <a:tab pos="2112963" algn="l"/>
                    <a:tab pos="3027363" algn="l"/>
                    <a:tab pos="3941763" algn="l"/>
                    <a:tab pos="4856163" algn="l"/>
                    <a:tab pos="5770563" algn="l"/>
                    <a:tab pos="6684963" algn="l"/>
                    <a:tab pos="7599363" algn="l"/>
                    <a:tab pos="8513763" algn="l"/>
                    <a:tab pos="9428163" algn="l"/>
                    <a:tab pos="10342563" algn="l"/>
                  </a:tabLst>
                  <a:defRPr/>
                </a:pPr>
                <a:r>
                  <a:rPr lang="en-US" sz="32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charset="-122"/>
                  </a:rPr>
                  <a:t>Image space</a:t>
                </a:r>
                <a:endParaRPr lang="en-US" sz="3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charset="-122"/>
                </a:endParaRPr>
              </a:p>
            </p:txBody>
          </p:sp>
          <p:sp>
            <p:nvSpPr>
              <p:cNvPr id="5126" name="左大括号 7"/>
              <p:cNvSpPr>
                <a:spLocks/>
              </p:cNvSpPr>
              <p:nvPr/>
            </p:nvSpPr>
            <p:spPr bwMode="auto">
              <a:xfrm>
                <a:off x="3200400" y="1870968"/>
                <a:ext cx="361950" cy="1346200"/>
              </a:xfrm>
              <a:prstGeom prst="leftBrace">
                <a:avLst>
                  <a:gd name="adj1" fmla="val 8334"/>
                  <a:gd name="adj2" fmla="val 50000"/>
                </a:avLst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5127" name="左大括号 8"/>
              <p:cNvSpPr>
                <a:spLocks/>
              </p:cNvSpPr>
              <p:nvPr/>
            </p:nvSpPr>
            <p:spPr bwMode="auto">
              <a:xfrm>
                <a:off x="3155165" y="4091195"/>
                <a:ext cx="381000" cy="1295400"/>
              </a:xfrm>
              <a:prstGeom prst="leftBrace">
                <a:avLst>
                  <a:gd name="adj1" fmla="val 8327"/>
                  <a:gd name="adj2" fmla="val 50000"/>
                </a:avLst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3583335" y="1870968"/>
                <a:ext cx="3507878" cy="348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ts val="750"/>
                  </a:spcBef>
                  <a:buClr>
                    <a:srgbClr val="FFFF00"/>
                  </a:buClr>
                  <a:buSzPct val="100000"/>
                  <a:tabLst>
                    <a:tab pos="284163" algn="l"/>
                    <a:tab pos="1198563" algn="l"/>
                    <a:tab pos="2112963" algn="l"/>
                    <a:tab pos="3027363" algn="l"/>
                    <a:tab pos="3941763" algn="l"/>
                    <a:tab pos="4856163" algn="l"/>
                    <a:tab pos="5770563" algn="l"/>
                    <a:tab pos="6684963" algn="l"/>
                    <a:tab pos="7599363" algn="l"/>
                    <a:tab pos="8513763" algn="l"/>
                    <a:tab pos="9428163" algn="l"/>
                    <a:tab pos="10342563" algn="l"/>
                  </a:tabLst>
                  <a:defRPr/>
                </a:pPr>
                <a:r>
                  <a: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charset="-122"/>
                  </a:rPr>
                  <a:t>Ray-based </a:t>
                </a:r>
                <a:r>
                  <a:rPr 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charset="-122"/>
                  </a:rPr>
                  <a:t>tomography  </a:t>
                </a: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576225" y="2972574"/>
                <a:ext cx="411250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ts val="750"/>
                  </a:spcBef>
                  <a:buClr>
                    <a:srgbClr val="FFFF00"/>
                  </a:buClr>
                  <a:buSzPct val="100000"/>
                  <a:tabLst>
                    <a:tab pos="284163" algn="l"/>
                    <a:tab pos="1198563" algn="l"/>
                    <a:tab pos="2112963" algn="l"/>
                    <a:tab pos="3027363" algn="l"/>
                    <a:tab pos="3941763" algn="l"/>
                    <a:tab pos="4856163" algn="l"/>
                    <a:tab pos="5770563" algn="l"/>
                    <a:tab pos="6684963" algn="l"/>
                    <a:tab pos="7599363" algn="l"/>
                    <a:tab pos="8513763" algn="l"/>
                    <a:tab pos="9428163" algn="l"/>
                    <a:tab pos="10342563" algn="l"/>
                  </a:tabLst>
                  <a:defRPr/>
                </a:pPr>
                <a:r>
                  <a:rPr lang="en-US" sz="32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charset="-122"/>
                  </a:rPr>
                  <a:t>Full </a:t>
                </a:r>
                <a:r>
                  <a:rPr lang="en-US" sz="32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charset="-122"/>
                  </a:rPr>
                  <a:t>Wavform</a:t>
                </a:r>
                <a:r>
                  <a:rPr lang="en-US" sz="32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charset="-122"/>
                  </a:rPr>
                  <a:t> inversion</a:t>
                </a:r>
                <a:endParaRPr lang="en-US" sz="3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3583335" y="4027433"/>
                <a:ext cx="26070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ts val="750"/>
                  </a:spcBef>
                  <a:buClr>
                    <a:srgbClr val="FFFF00"/>
                  </a:buClr>
                  <a:buSzPct val="100000"/>
                  <a:tabLst>
                    <a:tab pos="284163" algn="l"/>
                    <a:tab pos="1198563" algn="l"/>
                    <a:tab pos="2112963" algn="l"/>
                    <a:tab pos="3027363" algn="l"/>
                    <a:tab pos="3941763" algn="l"/>
                    <a:tab pos="4856163" algn="l"/>
                    <a:tab pos="5770563" algn="l"/>
                    <a:tab pos="6684963" algn="l"/>
                    <a:tab pos="7599363" algn="l"/>
                    <a:tab pos="8513763" algn="l"/>
                    <a:tab pos="9428163" algn="l"/>
                    <a:tab pos="10342563" algn="l"/>
                  </a:tabLst>
                  <a:defRPr/>
                </a:pPr>
                <a:r>
                  <a:rPr lang="en-US" sz="3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charset="-122"/>
                  </a:rPr>
                  <a:t>Ray-based MVA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526381" y="5057994"/>
                <a:ext cx="267602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ts val="750"/>
                  </a:spcBef>
                  <a:buClr>
                    <a:srgbClr val="FFFF00"/>
                  </a:buClr>
                  <a:buSzPct val="100000"/>
                  <a:tabLst>
                    <a:tab pos="284163" algn="l"/>
                    <a:tab pos="1198563" algn="l"/>
                    <a:tab pos="2112963" algn="l"/>
                    <a:tab pos="3027363" algn="l"/>
                    <a:tab pos="3941763" algn="l"/>
                    <a:tab pos="4856163" algn="l"/>
                    <a:tab pos="5770563" algn="l"/>
                    <a:tab pos="6684963" algn="l"/>
                    <a:tab pos="7599363" algn="l"/>
                    <a:tab pos="8513763" algn="l"/>
                    <a:tab pos="9428163" algn="l"/>
                    <a:tab pos="10342563" algn="l"/>
                  </a:tabLst>
                  <a:defRPr/>
                </a:pPr>
                <a:r>
                  <a:rPr lang="en-US" sz="32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charset="-122"/>
                  </a:rPr>
                  <a:t>Wave-</a:t>
                </a:r>
                <a:r>
                  <a:rPr lang="en-US" sz="32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charset="-122"/>
                  </a:rPr>
                  <a:t>equ</a:t>
                </a:r>
                <a:r>
                  <a:rPr lang="en-US" sz="3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charset="-122"/>
                  </a:rPr>
                  <a:t>.</a:t>
                </a:r>
                <a:r>
                  <a:rPr lang="en-US" sz="32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charset="-122"/>
                  </a:rPr>
                  <a:t> </a:t>
                </a:r>
                <a:r>
                  <a:rPr lang="en-US" sz="3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charset="-122"/>
                  </a:rPr>
                  <a:t>MVA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07504" y="3212976"/>
              <a:ext cx="18805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750"/>
                </a:spcBef>
                <a:buClr>
                  <a:srgbClr val="FFFF00"/>
                </a:buClr>
                <a:buSzPct val="100000"/>
                <a:tabLst>
                  <a:tab pos="284163" algn="l"/>
                  <a:tab pos="1198563" algn="l"/>
                  <a:tab pos="2112963" algn="l"/>
                  <a:tab pos="3027363" algn="l"/>
                  <a:tab pos="3941763" algn="l"/>
                  <a:tab pos="4856163" algn="l"/>
                  <a:tab pos="5770563" algn="l"/>
                  <a:tab pos="6684963" algn="l"/>
                  <a:tab pos="7599363" algn="l"/>
                  <a:tab pos="8513763" algn="l"/>
                  <a:tab pos="9428163" algn="l"/>
                  <a:tab pos="10342563" algn="l"/>
                </a:tabLst>
                <a:defRPr/>
              </a:pPr>
              <a:r>
                <a:rPr lang="en-US" sz="3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charset="-122"/>
                  <a:cs typeface="Times New Roman" pitchFamily="18" charset="0"/>
                </a:rPr>
                <a:t>Inversion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95736" y="2255153"/>
            <a:ext cx="264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(Tomography)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07899" y="4648780"/>
            <a:ext cx="1432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50"/>
              </a:spcBef>
              <a:buClr>
                <a:srgbClr val="FFFF00"/>
              </a:buClr>
              <a:buSzPct val="10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en-US" sz="3200" dirty="0">
                <a:solidFill>
                  <a:schemeClr val="bg1"/>
                </a:solidFill>
              </a:rPr>
              <a:t>(MVA)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6057" y="2121501"/>
            <a:ext cx="3967617" cy="80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dirty="0" smtClean="0">
                <a:solidFill>
                  <a:srgbClr val="FFFF00"/>
                </a:solidFill>
              </a:rPr>
              <a:t>Wave-</a:t>
            </a:r>
            <a:r>
              <a:rPr lang="en-US" sz="3200" dirty="0" err="1" smtClean="0">
                <a:solidFill>
                  <a:srgbClr val="FFFF00"/>
                </a:solidFill>
              </a:rPr>
              <a:t>equ</a:t>
            </a:r>
            <a:r>
              <a:rPr lang="en-US" sz="3200" dirty="0" smtClean="0">
                <a:solidFill>
                  <a:srgbClr val="FFFF00"/>
                </a:solidFill>
              </a:rPr>
              <a:t>. </a:t>
            </a:r>
            <a:r>
              <a:rPr lang="en-US" sz="3200" dirty="0" err="1" smtClean="0">
                <a:solidFill>
                  <a:srgbClr val="FFFF00"/>
                </a:solidFill>
              </a:rPr>
              <a:t>traveltime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3200" dirty="0" smtClean="0">
                <a:solidFill>
                  <a:srgbClr val="FFFF00"/>
                </a:solidFill>
              </a:rPr>
              <a:t>inversion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48064" y="4281246"/>
            <a:ext cx="3967617" cy="80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dirty="0" smtClean="0">
                <a:solidFill>
                  <a:srgbClr val="FFFF00"/>
                </a:solidFill>
              </a:rPr>
              <a:t>Wave-</a:t>
            </a:r>
            <a:r>
              <a:rPr lang="en-US" sz="3200" dirty="0" err="1" smtClean="0">
                <a:solidFill>
                  <a:srgbClr val="FFFF00"/>
                </a:solidFill>
              </a:rPr>
              <a:t>equ</a:t>
            </a:r>
            <a:r>
              <a:rPr lang="en-US" sz="3200" dirty="0" smtClean="0">
                <a:solidFill>
                  <a:srgbClr val="FFFF00"/>
                </a:solidFill>
              </a:rPr>
              <a:t>. </a:t>
            </a:r>
            <a:r>
              <a:rPr lang="en-US" sz="3200" dirty="0" err="1" smtClean="0">
                <a:solidFill>
                  <a:srgbClr val="FFFF00"/>
                </a:solidFill>
              </a:rPr>
              <a:t>traveltime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3200" dirty="0" smtClean="0">
                <a:solidFill>
                  <a:srgbClr val="FFFF00"/>
                </a:solidFill>
              </a:rPr>
              <a:t>inversion</a:t>
            </a:r>
          </a:p>
        </p:txBody>
      </p:sp>
    </p:spTree>
    <p:extLst>
      <p:ext uri="{BB962C8B-B14F-4D97-AF65-F5344CB8AC3E}">
        <p14:creationId xmlns:p14="http://schemas.microsoft.com/office/powerpoint/2010/main" val="56244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475488"/>
            <a:ext cx="9144000" cy="1602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Angle-domain Wave-equation </a:t>
            </a:r>
          </a:p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Reflection </a:t>
            </a:r>
            <a:r>
              <a:rPr lang="en-US" sz="4800" b="1" i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Traveltime</a:t>
            </a:r>
            <a:r>
              <a:rPr lang="en-US" sz="4800" b="1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 </a:t>
            </a:r>
            <a:r>
              <a:rPr lang="en-US" sz="48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Inversion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11560" y="2276872"/>
            <a:ext cx="813690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-342900">
              <a:buClr>
                <a:srgbClr val="FFFF00"/>
              </a:buClr>
              <a:buSzPct val="100000"/>
              <a:buFont typeface="Wingdings" pitchFamily="2" charset="2"/>
              <a:buChar char="§"/>
            </a:pPr>
            <a:r>
              <a:rPr lang="en-US" sz="3200" dirty="0" err="1">
                <a:solidFill>
                  <a:prstClr val="white"/>
                </a:solidFill>
              </a:rPr>
              <a:t>Traveltime</a:t>
            </a:r>
            <a:r>
              <a:rPr lang="en-US" sz="3200" dirty="0">
                <a:solidFill>
                  <a:prstClr val="white"/>
                </a:solidFill>
              </a:rPr>
              <a:t> inversion without high-frequency approximation  </a:t>
            </a:r>
          </a:p>
          <a:p>
            <a:pPr indent="-342900">
              <a:buClr>
                <a:srgbClr val="FFFF00"/>
              </a:buClr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prstClr val="white"/>
                </a:solidFill>
              </a:rPr>
              <a:t>Misfit function somewhat linear with respect to velocity  perturbation</a:t>
            </a:r>
            <a:r>
              <a:rPr lang="en-US" sz="3200" dirty="0" smtClean="0">
                <a:solidFill>
                  <a:prstClr val="white"/>
                </a:solidFill>
              </a:rPr>
              <a:t>.</a:t>
            </a:r>
            <a:endParaRPr lang="en-US" sz="3200" dirty="0">
              <a:solidFill>
                <a:prstClr val="white"/>
              </a:solidFill>
            </a:endParaRPr>
          </a:p>
          <a:p>
            <a:pPr indent="-342900">
              <a:buClr>
                <a:srgbClr val="FFFF00"/>
              </a:buClr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prstClr val="white"/>
                </a:solidFill>
              </a:rPr>
              <a:t>Wave-equation inversion less </a:t>
            </a:r>
            <a:r>
              <a:rPr lang="en-US" sz="3200" dirty="0" smtClean="0">
                <a:solidFill>
                  <a:prstClr val="white"/>
                </a:solidFill>
              </a:rPr>
              <a:t>sensitive </a:t>
            </a:r>
            <a:r>
              <a:rPr lang="en-US" sz="3200" dirty="0">
                <a:solidFill>
                  <a:prstClr val="white"/>
                </a:solidFill>
              </a:rPr>
              <a:t>to </a:t>
            </a:r>
            <a:r>
              <a:rPr lang="en-US" sz="3200" dirty="0" smtClean="0">
                <a:solidFill>
                  <a:prstClr val="white"/>
                </a:solidFill>
              </a:rPr>
              <a:t>amplitude </a:t>
            </a:r>
            <a:endParaRPr lang="en-US" sz="3200" dirty="0">
              <a:solidFill>
                <a:prstClr val="white"/>
              </a:solidFill>
            </a:endParaRPr>
          </a:p>
          <a:p>
            <a:pPr indent="-342900">
              <a:buClr>
                <a:srgbClr val="FFFF00"/>
              </a:buClr>
              <a:buSzPct val="100000"/>
              <a:buFont typeface="Wingdings" pitchFamily="2" charset="2"/>
              <a:buChar char="§"/>
            </a:pPr>
            <a:r>
              <a:rPr lang="en-US" sz="3200" dirty="0" smtClean="0">
                <a:solidFill>
                  <a:prstClr val="white"/>
                </a:solidFill>
              </a:rPr>
              <a:t>Multi-arrival </a:t>
            </a:r>
            <a:r>
              <a:rPr lang="en-US" sz="3200" dirty="0" err="1">
                <a:solidFill>
                  <a:prstClr val="white"/>
                </a:solidFill>
              </a:rPr>
              <a:t>traveltime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smtClean="0">
                <a:solidFill>
                  <a:prstClr val="white"/>
                </a:solidFill>
              </a:rPr>
              <a:t>inversion</a:t>
            </a:r>
            <a:endParaRPr lang="en-US" sz="3200" dirty="0">
              <a:solidFill>
                <a:prstClr val="white"/>
              </a:solidFill>
            </a:endParaRPr>
          </a:p>
          <a:p>
            <a:pPr indent="-342900">
              <a:buClr>
                <a:srgbClr val="FFFF00"/>
              </a:buClr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prstClr val="white"/>
                </a:solidFill>
              </a:rPr>
              <a:t>Beam-based </a:t>
            </a:r>
            <a:r>
              <a:rPr lang="en-US" sz="3200" dirty="0" smtClean="0">
                <a:solidFill>
                  <a:prstClr val="white"/>
                </a:solidFill>
              </a:rPr>
              <a:t>reflection </a:t>
            </a:r>
            <a:r>
              <a:rPr lang="en-US" sz="3200" dirty="0" err="1">
                <a:solidFill>
                  <a:prstClr val="white"/>
                </a:solidFill>
              </a:rPr>
              <a:t>traveltime</a:t>
            </a:r>
            <a:r>
              <a:rPr lang="en-US" sz="3200" dirty="0">
                <a:solidFill>
                  <a:prstClr val="white"/>
                </a:solidFill>
              </a:rPr>
              <a:t> inversion</a:t>
            </a:r>
          </a:p>
        </p:txBody>
      </p:sp>
    </p:spTree>
    <p:extLst>
      <p:ext uri="{BB962C8B-B14F-4D97-AF65-F5344CB8AC3E}">
        <p14:creationId xmlns:p14="http://schemas.microsoft.com/office/powerpoint/2010/main" val="410977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7338" y="2348880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Thank you  for your attention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530225"/>
            <a:ext cx="9144000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Velocity Inversion Methods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07504" y="1772816"/>
            <a:ext cx="9379586" cy="3525580"/>
            <a:chOff x="107504" y="1772816"/>
            <a:chExt cx="8744805" cy="3525580"/>
          </a:xfrm>
        </p:grpSpPr>
        <p:grpSp>
          <p:nvGrpSpPr>
            <p:cNvPr id="2" name="组合 1"/>
            <p:cNvGrpSpPr/>
            <p:nvPr/>
          </p:nvGrpSpPr>
          <p:grpSpPr>
            <a:xfrm>
              <a:off x="1785872" y="1772816"/>
              <a:ext cx="7066437" cy="3525580"/>
              <a:chOff x="572452" y="1870968"/>
              <a:chExt cx="7066437" cy="3525580"/>
            </a:xfrm>
          </p:grpSpPr>
          <p:sp>
            <p:nvSpPr>
              <p:cNvPr id="5123" name="左大括号 2"/>
              <p:cNvSpPr>
                <a:spLocks/>
              </p:cNvSpPr>
              <p:nvPr/>
            </p:nvSpPr>
            <p:spPr bwMode="auto">
              <a:xfrm>
                <a:off x="572452" y="2159000"/>
                <a:ext cx="304800" cy="2946400"/>
              </a:xfrm>
              <a:prstGeom prst="leftBrace">
                <a:avLst>
                  <a:gd name="adj1" fmla="val 8329"/>
                  <a:gd name="adj2" fmla="val 50000"/>
                </a:avLst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 bwMode="auto">
              <a:xfrm>
                <a:off x="990600" y="2032142"/>
                <a:ext cx="2133600" cy="5818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360" tIns="44280" rIns="90360" bIns="44280" anchor="ctr">
                <a:spAutoFit/>
              </a:bodyPr>
              <a:lstStyle/>
              <a:p>
                <a:pPr>
                  <a:spcBef>
                    <a:spcPts val="750"/>
                  </a:spcBef>
                  <a:buClr>
                    <a:srgbClr val="FFFF00"/>
                  </a:buClr>
                  <a:buSzPct val="100000"/>
                  <a:buFont typeface="Times New Roman" pitchFamily="16" charset="0"/>
                  <a:buNone/>
                  <a:tabLst>
                    <a:tab pos="284163" algn="l"/>
                    <a:tab pos="1198563" algn="l"/>
                    <a:tab pos="2112963" algn="l"/>
                    <a:tab pos="3027363" algn="l"/>
                    <a:tab pos="3941763" algn="l"/>
                    <a:tab pos="4856163" algn="l"/>
                    <a:tab pos="5770563" algn="l"/>
                    <a:tab pos="6684963" algn="l"/>
                    <a:tab pos="7599363" algn="l"/>
                    <a:tab pos="8513763" algn="l"/>
                    <a:tab pos="9428163" algn="l"/>
                    <a:tab pos="10342563" algn="l"/>
                  </a:tabLst>
                  <a:defRPr/>
                </a:pPr>
                <a:r>
                  <a:rPr lang="en-US" sz="3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charset="-122"/>
                  </a:rPr>
                  <a:t>Data space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 bwMode="auto">
              <a:xfrm>
                <a:off x="904875" y="4300857"/>
                <a:ext cx="2476500" cy="5818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360" tIns="44280" rIns="90360" bIns="44280" anchor="ctr">
                <a:spAutoFit/>
              </a:bodyPr>
              <a:lstStyle/>
              <a:p>
                <a:pPr>
                  <a:spcBef>
                    <a:spcPts val="750"/>
                  </a:spcBef>
                  <a:buClr>
                    <a:srgbClr val="FFFF00"/>
                  </a:buClr>
                  <a:buSzPct val="100000"/>
                  <a:tabLst>
                    <a:tab pos="284163" algn="l"/>
                    <a:tab pos="1198563" algn="l"/>
                    <a:tab pos="2112963" algn="l"/>
                    <a:tab pos="3027363" algn="l"/>
                    <a:tab pos="3941763" algn="l"/>
                    <a:tab pos="4856163" algn="l"/>
                    <a:tab pos="5770563" algn="l"/>
                    <a:tab pos="6684963" algn="l"/>
                    <a:tab pos="7599363" algn="l"/>
                    <a:tab pos="8513763" algn="l"/>
                    <a:tab pos="9428163" algn="l"/>
                    <a:tab pos="10342563" algn="l"/>
                  </a:tabLst>
                  <a:defRPr/>
                </a:pPr>
                <a:r>
                  <a:rPr lang="en-US" sz="32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charset="-122"/>
                  </a:rPr>
                  <a:t>Image space</a:t>
                </a:r>
                <a:endParaRPr lang="en-US" sz="3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charset="-122"/>
                </a:endParaRPr>
              </a:p>
            </p:txBody>
          </p:sp>
          <p:sp>
            <p:nvSpPr>
              <p:cNvPr id="5126" name="左大括号 7"/>
              <p:cNvSpPr>
                <a:spLocks/>
              </p:cNvSpPr>
              <p:nvPr/>
            </p:nvSpPr>
            <p:spPr bwMode="auto">
              <a:xfrm>
                <a:off x="3200400" y="1870968"/>
                <a:ext cx="361950" cy="1346200"/>
              </a:xfrm>
              <a:prstGeom prst="leftBrace">
                <a:avLst>
                  <a:gd name="adj1" fmla="val 8334"/>
                  <a:gd name="adj2" fmla="val 50000"/>
                </a:avLst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5127" name="左大括号 8"/>
              <p:cNvSpPr>
                <a:spLocks/>
              </p:cNvSpPr>
              <p:nvPr/>
            </p:nvSpPr>
            <p:spPr bwMode="auto">
              <a:xfrm>
                <a:off x="3155165" y="4091195"/>
                <a:ext cx="381000" cy="1295400"/>
              </a:xfrm>
              <a:prstGeom prst="leftBrace">
                <a:avLst>
                  <a:gd name="adj1" fmla="val 8327"/>
                  <a:gd name="adj2" fmla="val 50000"/>
                </a:avLst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3583335" y="1870969"/>
                <a:ext cx="350118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ts val="750"/>
                  </a:spcBef>
                  <a:buClr>
                    <a:srgbClr val="FFFF00"/>
                  </a:buClr>
                  <a:buSzPct val="100000"/>
                  <a:tabLst>
                    <a:tab pos="284163" algn="l"/>
                    <a:tab pos="1198563" algn="l"/>
                    <a:tab pos="2112963" algn="l"/>
                    <a:tab pos="3027363" algn="l"/>
                    <a:tab pos="3941763" algn="l"/>
                    <a:tab pos="4856163" algn="l"/>
                    <a:tab pos="5770563" algn="l"/>
                    <a:tab pos="6684963" algn="l"/>
                    <a:tab pos="7599363" algn="l"/>
                    <a:tab pos="8513763" algn="l"/>
                    <a:tab pos="9428163" algn="l"/>
                    <a:tab pos="10342563" algn="l"/>
                  </a:tabLst>
                  <a:defRPr/>
                </a:pPr>
                <a:r>
                  <a: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charset="-122"/>
                  </a:rPr>
                  <a:t>Ray-based </a:t>
                </a:r>
                <a:r>
                  <a:rPr 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charset="-122"/>
                  </a:rPr>
                  <a:t> tomography  </a:t>
                </a: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526380" y="3034451"/>
                <a:ext cx="4112509" cy="348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ts val="750"/>
                  </a:spcBef>
                  <a:buClr>
                    <a:srgbClr val="FFFF00"/>
                  </a:buClr>
                  <a:buSzPct val="100000"/>
                  <a:tabLst>
                    <a:tab pos="284163" algn="l"/>
                    <a:tab pos="1198563" algn="l"/>
                    <a:tab pos="2112963" algn="l"/>
                    <a:tab pos="3027363" algn="l"/>
                    <a:tab pos="3941763" algn="l"/>
                    <a:tab pos="4856163" algn="l"/>
                    <a:tab pos="5770563" algn="l"/>
                    <a:tab pos="6684963" algn="l"/>
                    <a:tab pos="7599363" algn="l"/>
                    <a:tab pos="8513763" algn="l"/>
                    <a:tab pos="9428163" algn="l"/>
                    <a:tab pos="10342563" algn="l"/>
                  </a:tabLst>
                  <a:defRPr/>
                </a:pPr>
                <a:r>
                  <a:rPr lang="en-US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charset="-122"/>
                  </a:rPr>
                  <a:t>Full Waveform inversion</a:t>
                </a:r>
                <a:endPara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3583335" y="4027433"/>
                <a:ext cx="26070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ts val="750"/>
                  </a:spcBef>
                  <a:buClr>
                    <a:srgbClr val="FFFF00"/>
                  </a:buClr>
                  <a:buSzPct val="100000"/>
                  <a:tabLst>
                    <a:tab pos="284163" algn="l"/>
                    <a:tab pos="1198563" algn="l"/>
                    <a:tab pos="2112963" algn="l"/>
                    <a:tab pos="3027363" algn="l"/>
                    <a:tab pos="3941763" algn="l"/>
                    <a:tab pos="4856163" algn="l"/>
                    <a:tab pos="5770563" algn="l"/>
                    <a:tab pos="6684963" algn="l"/>
                    <a:tab pos="7599363" algn="l"/>
                    <a:tab pos="8513763" algn="l"/>
                    <a:tab pos="9428163" algn="l"/>
                    <a:tab pos="10342563" algn="l"/>
                  </a:tabLst>
                  <a:defRPr/>
                </a:pPr>
                <a:r>
                  <a:rPr lang="en-US" sz="3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charset="-122"/>
                  </a:rPr>
                  <a:t>Ray-based MVA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526381" y="5057994"/>
                <a:ext cx="267602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ts val="750"/>
                  </a:spcBef>
                  <a:buClr>
                    <a:srgbClr val="FFFF00"/>
                  </a:buClr>
                  <a:buSzPct val="100000"/>
                  <a:tabLst>
                    <a:tab pos="284163" algn="l"/>
                    <a:tab pos="1198563" algn="l"/>
                    <a:tab pos="2112963" algn="l"/>
                    <a:tab pos="3027363" algn="l"/>
                    <a:tab pos="3941763" algn="l"/>
                    <a:tab pos="4856163" algn="l"/>
                    <a:tab pos="5770563" algn="l"/>
                    <a:tab pos="6684963" algn="l"/>
                    <a:tab pos="7599363" algn="l"/>
                    <a:tab pos="8513763" algn="l"/>
                    <a:tab pos="9428163" algn="l"/>
                    <a:tab pos="10342563" algn="l"/>
                  </a:tabLst>
                  <a:defRPr/>
                </a:pPr>
                <a:r>
                  <a:rPr lang="en-US" sz="32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charset="-122"/>
                  </a:rPr>
                  <a:t>Wave-</a:t>
                </a:r>
                <a:r>
                  <a:rPr lang="en-US" sz="32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charset="-122"/>
                  </a:rPr>
                  <a:t>equ</a:t>
                </a:r>
                <a:r>
                  <a:rPr lang="en-US" sz="3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charset="-122"/>
                  </a:rPr>
                  <a:t>.</a:t>
                </a:r>
                <a:r>
                  <a:rPr lang="en-US" sz="32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charset="-122"/>
                  </a:rPr>
                  <a:t> </a:t>
                </a:r>
                <a:r>
                  <a:rPr lang="en-US" sz="3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charset="-122"/>
                  </a:rPr>
                  <a:t>MVA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07504" y="3212976"/>
              <a:ext cx="18805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750"/>
                </a:spcBef>
                <a:buClr>
                  <a:srgbClr val="FFFF00"/>
                </a:buClr>
                <a:buSzPct val="100000"/>
                <a:tabLst>
                  <a:tab pos="284163" algn="l"/>
                  <a:tab pos="1198563" algn="l"/>
                  <a:tab pos="2112963" algn="l"/>
                  <a:tab pos="3027363" algn="l"/>
                  <a:tab pos="3941763" algn="l"/>
                  <a:tab pos="4856163" algn="l"/>
                  <a:tab pos="5770563" algn="l"/>
                  <a:tab pos="6684963" algn="l"/>
                  <a:tab pos="7599363" algn="l"/>
                  <a:tab pos="8513763" algn="l"/>
                  <a:tab pos="9428163" algn="l"/>
                  <a:tab pos="10342563" algn="l"/>
                </a:tabLst>
                <a:defRPr/>
              </a:pPr>
              <a:r>
                <a:rPr lang="en-US" sz="3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charset="-122"/>
                  <a:cs typeface="Times New Roman" pitchFamily="18" charset="0"/>
                </a:rPr>
                <a:t>Inversion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95736" y="2255153"/>
            <a:ext cx="264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(Tomography)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07899" y="4648780"/>
            <a:ext cx="1432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50"/>
              </a:spcBef>
              <a:buClr>
                <a:srgbClr val="FFFF00"/>
              </a:buClr>
              <a:buSzPct val="10000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en-US" sz="3200" dirty="0">
                <a:solidFill>
                  <a:schemeClr val="bg1"/>
                </a:solidFill>
              </a:rPr>
              <a:t>(MVA)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6057" y="2121501"/>
            <a:ext cx="4968551" cy="80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dirty="0" smtClean="0">
                <a:solidFill>
                  <a:srgbClr val="FFFF00"/>
                </a:solidFill>
              </a:rPr>
              <a:t>Wave-</a:t>
            </a:r>
            <a:r>
              <a:rPr lang="en-US" sz="3200" dirty="0" err="1" smtClean="0">
                <a:solidFill>
                  <a:srgbClr val="FFFF00"/>
                </a:solidFill>
              </a:rPr>
              <a:t>equ</a:t>
            </a:r>
            <a:r>
              <a:rPr lang="en-US" sz="3200" dirty="0" smtClean="0">
                <a:solidFill>
                  <a:srgbClr val="FFFF00"/>
                </a:solidFill>
              </a:rPr>
              <a:t>.  Reflection </a:t>
            </a:r>
            <a:r>
              <a:rPr lang="en-US" sz="3200" dirty="0" err="1" smtClean="0">
                <a:solidFill>
                  <a:srgbClr val="FFFF00"/>
                </a:solidFill>
              </a:rPr>
              <a:t>traveltime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inversion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48064" y="4209238"/>
            <a:ext cx="4968551" cy="80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dirty="0" smtClean="0">
                <a:solidFill>
                  <a:srgbClr val="FFFF00"/>
                </a:solidFill>
              </a:rPr>
              <a:t>Wave-</a:t>
            </a:r>
            <a:r>
              <a:rPr lang="en-US" sz="3200" dirty="0" err="1" smtClean="0">
                <a:solidFill>
                  <a:srgbClr val="FFFF00"/>
                </a:solidFill>
              </a:rPr>
              <a:t>equ</a:t>
            </a:r>
            <a:r>
              <a:rPr lang="en-US" sz="3200" dirty="0" smtClean="0">
                <a:solidFill>
                  <a:srgbClr val="FFFF00"/>
                </a:solidFill>
              </a:rPr>
              <a:t>.  Reflection </a:t>
            </a:r>
            <a:r>
              <a:rPr lang="en-US" sz="3200" dirty="0" err="1" smtClean="0">
                <a:solidFill>
                  <a:srgbClr val="FFFF00"/>
                </a:solidFill>
              </a:rPr>
              <a:t>traveltime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inversion</a:t>
            </a:r>
          </a:p>
        </p:txBody>
      </p:sp>
    </p:spTree>
    <p:extLst>
      <p:ext uri="{BB962C8B-B14F-4D97-AF65-F5344CB8AC3E}">
        <p14:creationId xmlns:p14="http://schemas.microsoft.com/office/powerpoint/2010/main" val="321597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475488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Problem</a:t>
            </a:r>
          </a:p>
        </p:txBody>
      </p:sp>
      <p:sp>
        <p:nvSpPr>
          <p:cNvPr id="46086" name="Freeform 14"/>
          <p:cNvSpPr>
            <a:spLocks/>
          </p:cNvSpPr>
          <p:nvPr/>
        </p:nvSpPr>
        <p:spPr bwMode="auto">
          <a:xfrm flipV="1">
            <a:off x="5788670" y="2242549"/>
            <a:ext cx="2173288" cy="1281138"/>
          </a:xfrm>
          <a:custGeom>
            <a:avLst/>
            <a:gdLst>
              <a:gd name="T0" fmla="*/ 0 w 2172393"/>
              <a:gd name="T1" fmla="*/ 0 h 1625599"/>
              <a:gd name="T2" fmla="*/ 155939 w 2172393"/>
              <a:gd name="T3" fmla="*/ 29835 h 1625599"/>
              <a:gd name="T4" fmla="*/ 428836 w 2172393"/>
              <a:gd name="T5" fmla="*/ 59163 h 1625599"/>
              <a:gd name="T6" fmla="*/ 618194 w 2172393"/>
              <a:gd name="T7" fmla="*/ 69782 h 1625599"/>
              <a:gd name="T8" fmla="*/ 1063739 w 2172393"/>
              <a:gd name="T9" fmla="*/ 73069 h 1625599"/>
              <a:gd name="T10" fmla="*/ 1704206 w 2172393"/>
              <a:gd name="T11" fmla="*/ 74080 h 1625599"/>
              <a:gd name="T12" fmla="*/ 2183161 w 2172393"/>
              <a:gd name="T13" fmla="*/ 73574 h 16255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72393"/>
              <a:gd name="T22" fmla="*/ 0 h 1625599"/>
              <a:gd name="T23" fmla="*/ 2172393 w 2172393"/>
              <a:gd name="T24" fmla="*/ 1625599 h 16255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72393" h="1625599">
                <a:moveTo>
                  <a:pt x="0" y="0"/>
                </a:moveTo>
                <a:cubicBezTo>
                  <a:pt x="42025" y="218901"/>
                  <a:pt x="84051" y="437803"/>
                  <a:pt x="155171" y="653934"/>
                </a:cubicBezTo>
                <a:cubicBezTo>
                  <a:pt x="226291" y="870065"/>
                  <a:pt x="350058" y="1150851"/>
                  <a:pt x="426720" y="1296785"/>
                </a:cubicBezTo>
                <a:cubicBezTo>
                  <a:pt x="503382" y="1442719"/>
                  <a:pt x="509847" y="1478741"/>
                  <a:pt x="615142" y="1529541"/>
                </a:cubicBezTo>
                <a:cubicBezTo>
                  <a:pt x="720437" y="1580341"/>
                  <a:pt x="878379" y="1585883"/>
                  <a:pt x="1058488" y="1601585"/>
                </a:cubicBezTo>
                <a:cubicBezTo>
                  <a:pt x="1238597" y="1617287"/>
                  <a:pt x="1510146" y="1621905"/>
                  <a:pt x="1695797" y="1623752"/>
                </a:cubicBezTo>
                <a:cubicBezTo>
                  <a:pt x="1881448" y="1625599"/>
                  <a:pt x="2026920" y="1619134"/>
                  <a:pt x="2172393" y="1612669"/>
                </a:cubicBezTo>
              </a:path>
            </a:pathLst>
          </a:custGeom>
          <a:noFill/>
          <a:ln w="285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00334" y="2372749"/>
            <a:ext cx="3174596" cy="1855141"/>
            <a:chOff x="400334" y="2372749"/>
            <a:chExt cx="3174596" cy="1855141"/>
          </a:xfrm>
        </p:grpSpPr>
        <p:sp>
          <p:nvSpPr>
            <p:cNvPr id="3087" name="Rectangle 27"/>
            <p:cNvSpPr>
              <a:spLocks noChangeArrowheads="1"/>
            </p:cNvSpPr>
            <p:nvPr/>
          </p:nvSpPr>
          <p:spPr bwMode="auto">
            <a:xfrm>
              <a:off x="1447800" y="2514600"/>
              <a:ext cx="609600" cy="129540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pic>
          <p:nvPicPr>
            <p:cNvPr id="308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224" y="2525149"/>
              <a:ext cx="609600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564" y="2530773"/>
              <a:ext cx="6096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6" name="TextBox 26"/>
            <p:cNvSpPr txBox="1">
              <a:spLocks noChangeArrowheads="1"/>
            </p:cNvSpPr>
            <p:nvPr/>
          </p:nvSpPr>
          <p:spPr bwMode="auto">
            <a:xfrm>
              <a:off x="2025709" y="2753749"/>
              <a:ext cx="371475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FF00"/>
                  </a:solidFill>
                </a:rPr>
                <a:t>-</a:t>
              </a:r>
            </a:p>
          </p:txBody>
        </p:sp>
        <p:cxnSp>
          <p:nvCxnSpPr>
            <p:cNvPr id="3089" name="Straight Connector 30"/>
            <p:cNvCxnSpPr>
              <a:cxnSpLocks noChangeShapeType="1"/>
            </p:cNvCxnSpPr>
            <p:nvPr/>
          </p:nvCxnSpPr>
          <p:spPr bwMode="auto">
            <a:xfrm rot="5400000">
              <a:off x="595024" y="3210949"/>
              <a:ext cx="1219200" cy="0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0" name="Straight Connector 31"/>
            <p:cNvCxnSpPr>
              <a:cxnSpLocks noChangeShapeType="1"/>
            </p:cNvCxnSpPr>
            <p:nvPr/>
          </p:nvCxnSpPr>
          <p:spPr bwMode="auto">
            <a:xfrm rot="5400000">
              <a:off x="671224" y="3210949"/>
              <a:ext cx="1219200" cy="0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1" name="Straight Connector 32"/>
            <p:cNvCxnSpPr>
              <a:cxnSpLocks noChangeShapeType="1"/>
            </p:cNvCxnSpPr>
            <p:nvPr/>
          </p:nvCxnSpPr>
          <p:spPr bwMode="auto">
            <a:xfrm rot="5400000">
              <a:off x="2576224" y="3210949"/>
              <a:ext cx="1219200" cy="0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2" name="Straight Connector 33"/>
            <p:cNvCxnSpPr>
              <a:cxnSpLocks noChangeShapeType="1"/>
            </p:cNvCxnSpPr>
            <p:nvPr/>
          </p:nvCxnSpPr>
          <p:spPr bwMode="auto">
            <a:xfrm rot="5400000">
              <a:off x="2652424" y="3210949"/>
              <a:ext cx="1219200" cy="0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TextBox 34"/>
            <p:cNvSpPr txBox="1"/>
            <p:nvPr/>
          </p:nvSpPr>
          <p:spPr>
            <a:xfrm>
              <a:off x="3262024" y="2372749"/>
              <a:ext cx="312906" cy="40011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095" name="TextBox 25"/>
            <p:cNvSpPr txBox="1">
              <a:spLocks noChangeArrowheads="1"/>
            </p:cNvSpPr>
            <p:nvPr/>
          </p:nvSpPr>
          <p:spPr bwMode="auto">
            <a:xfrm>
              <a:off x="400334" y="2772313"/>
              <a:ext cx="62869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rgbClr val="FFFF00"/>
                  </a:solidFill>
                  <a:latin typeface="Symbol" pitchFamily="18" charset="2"/>
                </a:rPr>
                <a:t>e =</a:t>
              </a:r>
            </a:p>
          </p:txBody>
        </p:sp>
        <p:sp>
          <p:nvSpPr>
            <p:cNvPr id="3107" name="Rectangle 26"/>
            <p:cNvSpPr>
              <a:spLocks noChangeArrowheads="1"/>
            </p:cNvSpPr>
            <p:nvPr/>
          </p:nvSpPr>
          <p:spPr bwMode="auto">
            <a:xfrm>
              <a:off x="1298848" y="3919915"/>
              <a:ext cx="19050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Pred. data – Obs. data</a:t>
              </a:r>
            </a:p>
          </p:txBody>
        </p:sp>
      </p:grpSp>
      <p:sp>
        <p:nvSpPr>
          <p:cNvPr id="43" name="Flowchart: Summing Junction 42"/>
          <p:cNvSpPr>
            <a:spLocks noChangeArrowheads="1"/>
          </p:cNvSpPr>
          <p:nvPr/>
        </p:nvSpPr>
        <p:spPr bwMode="auto">
          <a:xfrm>
            <a:off x="2169319" y="4005064"/>
            <a:ext cx="98425" cy="152400"/>
          </a:xfrm>
          <a:prstGeom prst="flowChartSummingJunction">
            <a:avLst/>
          </a:prstGeom>
          <a:solidFill>
            <a:schemeClr val="accent1"/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3851920" y="2182813"/>
            <a:ext cx="4110038" cy="2011362"/>
            <a:chOff x="3810000" y="2182813"/>
            <a:chExt cx="4110038" cy="2011362"/>
          </a:xfrm>
        </p:grpSpPr>
        <p:cxnSp>
          <p:nvCxnSpPr>
            <p:cNvPr id="3102" name="Straight Connector 40"/>
            <p:cNvCxnSpPr>
              <a:cxnSpLocks noChangeShapeType="1"/>
              <a:stCxn id="3077" idx="0"/>
            </p:cNvCxnSpPr>
            <p:nvPr/>
          </p:nvCxnSpPr>
          <p:spPr bwMode="auto">
            <a:xfrm flipH="1">
              <a:off x="5715000" y="2565400"/>
              <a:ext cx="165100" cy="109220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" name="组合 3"/>
            <p:cNvGrpSpPr/>
            <p:nvPr/>
          </p:nvGrpSpPr>
          <p:grpSpPr>
            <a:xfrm>
              <a:off x="3810000" y="2182813"/>
              <a:ext cx="4110038" cy="2011362"/>
              <a:chOff x="3810000" y="2182813"/>
              <a:chExt cx="4110038" cy="2011362"/>
            </a:xfrm>
          </p:grpSpPr>
          <p:sp>
            <p:nvSpPr>
              <p:cNvPr id="3077" name="Freeform 13"/>
              <p:cNvSpPr>
                <a:spLocks/>
              </p:cNvSpPr>
              <p:nvPr/>
            </p:nvSpPr>
            <p:spPr bwMode="auto">
              <a:xfrm>
                <a:off x="5880100" y="2182813"/>
                <a:ext cx="2039938" cy="579437"/>
              </a:xfrm>
              <a:custGeom>
                <a:avLst/>
                <a:gdLst>
                  <a:gd name="T0" fmla="*/ 0 w 2039389"/>
                  <a:gd name="T1" fmla="*/ 384898 h 579121"/>
                  <a:gd name="T2" fmla="*/ 72272 w 2039389"/>
                  <a:gd name="T3" fmla="*/ 211971 h 579121"/>
                  <a:gd name="T4" fmla="*/ 116750 w 2039389"/>
                  <a:gd name="T5" fmla="*/ 396053 h 579121"/>
                  <a:gd name="T6" fmla="*/ 144555 w 2039389"/>
                  <a:gd name="T7" fmla="*/ 278911 h 579121"/>
                  <a:gd name="T8" fmla="*/ 194588 w 2039389"/>
                  <a:gd name="T9" fmla="*/ 357007 h 579121"/>
                  <a:gd name="T10" fmla="*/ 244632 w 2039389"/>
                  <a:gd name="T11" fmla="*/ 301224 h 579121"/>
                  <a:gd name="T12" fmla="*/ 277991 w 2039389"/>
                  <a:gd name="T13" fmla="*/ 401632 h 579121"/>
                  <a:gd name="T14" fmla="*/ 339143 w 2039389"/>
                  <a:gd name="T15" fmla="*/ 295646 h 579121"/>
                  <a:gd name="T16" fmla="*/ 383622 w 2039389"/>
                  <a:gd name="T17" fmla="*/ 423945 h 579121"/>
                  <a:gd name="T18" fmla="*/ 416980 w 2039389"/>
                  <a:gd name="T19" fmla="*/ 273333 h 579121"/>
                  <a:gd name="T20" fmla="*/ 455900 w 2039389"/>
                  <a:gd name="T21" fmla="*/ 407210 h 579121"/>
                  <a:gd name="T22" fmla="*/ 489257 w 2039389"/>
                  <a:gd name="T23" fmla="*/ 407210 h 579121"/>
                  <a:gd name="T24" fmla="*/ 511496 w 2039389"/>
                  <a:gd name="T25" fmla="*/ 273333 h 579121"/>
                  <a:gd name="T26" fmla="*/ 561536 w 2039389"/>
                  <a:gd name="T27" fmla="*/ 323536 h 579121"/>
                  <a:gd name="T28" fmla="*/ 583775 w 2039389"/>
                  <a:gd name="T29" fmla="*/ 407210 h 579121"/>
                  <a:gd name="T30" fmla="*/ 617134 w 2039389"/>
                  <a:gd name="T31" fmla="*/ 295646 h 579121"/>
                  <a:gd name="T32" fmla="*/ 650493 w 2039389"/>
                  <a:gd name="T33" fmla="*/ 401632 h 579121"/>
                  <a:gd name="T34" fmla="*/ 694971 w 2039389"/>
                  <a:gd name="T35" fmla="*/ 368163 h 579121"/>
                  <a:gd name="T36" fmla="*/ 711647 w 2039389"/>
                  <a:gd name="T37" fmla="*/ 368163 h 579121"/>
                  <a:gd name="T38" fmla="*/ 756124 w 2039389"/>
                  <a:gd name="T39" fmla="*/ 223128 h 579121"/>
                  <a:gd name="T40" fmla="*/ 795046 w 2039389"/>
                  <a:gd name="T41" fmla="*/ 373741 h 579121"/>
                  <a:gd name="T42" fmla="*/ 861762 w 2039389"/>
                  <a:gd name="T43" fmla="*/ 184080 h 579121"/>
                  <a:gd name="T44" fmla="*/ 884000 w 2039389"/>
                  <a:gd name="T45" fmla="*/ 412788 h 579121"/>
                  <a:gd name="T46" fmla="*/ 917359 w 2039389"/>
                  <a:gd name="T47" fmla="*/ 379319 h 579121"/>
                  <a:gd name="T48" fmla="*/ 967396 w 2039389"/>
                  <a:gd name="T49" fmla="*/ 189658 h 579121"/>
                  <a:gd name="T50" fmla="*/ 1006314 w 2039389"/>
                  <a:gd name="T51" fmla="*/ 407210 h 579121"/>
                  <a:gd name="T52" fmla="*/ 1022995 w 2039389"/>
                  <a:gd name="T53" fmla="*/ 401632 h 579121"/>
                  <a:gd name="T54" fmla="*/ 1056354 w 2039389"/>
                  <a:gd name="T55" fmla="*/ 245441 h 579121"/>
                  <a:gd name="T56" fmla="*/ 1106393 w 2039389"/>
                  <a:gd name="T57" fmla="*/ 462990 h 579121"/>
                  <a:gd name="T58" fmla="*/ 1123071 w 2039389"/>
                  <a:gd name="T59" fmla="*/ 457412 h 579121"/>
                  <a:gd name="T60" fmla="*/ 1161990 w 2039389"/>
                  <a:gd name="T61" fmla="*/ 340271 h 579121"/>
                  <a:gd name="T62" fmla="*/ 1178669 w 2039389"/>
                  <a:gd name="T63" fmla="*/ 457412 h 579121"/>
                  <a:gd name="T64" fmla="*/ 1295424 w 2039389"/>
                  <a:gd name="T65" fmla="*/ 513195 h 579121"/>
                  <a:gd name="T66" fmla="*/ 1362141 w 2039389"/>
                  <a:gd name="T67" fmla="*/ 39045 h 579121"/>
                  <a:gd name="T68" fmla="*/ 1384380 w 2039389"/>
                  <a:gd name="T69" fmla="*/ 278911 h 579121"/>
                  <a:gd name="T70" fmla="*/ 1423297 w 2039389"/>
                  <a:gd name="T71" fmla="*/ 396053 h 579121"/>
                  <a:gd name="T72" fmla="*/ 1467775 w 2039389"/>
                  <a:gd name="T73" fmla="*/ 133880 h 579121"/>
                  <a:gd name="T74" fmla="*/ 1501133 w 2039389"/>
                  <a:gd name="T75" fmla="*/ 407210 h 579121"/>
                  <a:gd name="T76" fmla="*/ 1517812 w 2039389"/>
                  <a:gd name="T77" fmla="*/ 401632 h 579121"/>
                  <a:gd name="T78" fmla="*/ 1556731 w 2039389"/>
                  <a:gd name="T79" fmla="*/ 156191 h 579121"/>
                  <a:gd name="T80" fmla="*/ 1595648 w 2039389"/>
                  <a:gd name="T81" fmla="*/ 440678 h 579121"/>
                  <a:gd name="T82" fmla="*/ 1617886 w 2039389"/>
                  <a:gd name="T83" fmla="*/ 462990 h 579121"/>
                  <a:gd name="T84" fmla="*/ 1656807 w 2039389"/>
                  <a:gd name="T85" fmla="*/ 206393 h 579121"/>
                  <a:gd name="T86" fmla="*/ 1695723 w 2039389"/>
                  <a:gd name="T87" fmla="*/ 446257 h 579121"/>
                  <a:gd name="T88" fmla="*/ 1862515 w 2039389"/>
                  <a:gd name="T89" fmla="*/ 518773 h 579121"/>
                  <a:gd name="T90" fmla="*/ 1895874 w 2039389"/>
                  <a:gd name="T91" fmla="*/ 262176 h 579121"/>
                  <a:gd name="T92" fmla="*/ 1895874 w 2039389"/>
                  <a:gd name="T93" fmla="*/ 262176 h 579121"/>
                  <a:gd name="T94" fmla="*/ 1940353 w 2039389"/>
                  <a:gd name="T95" fmla="*/ 401632 h 579121"/>
                  <a:gd name="T96" fmla="*/ 2001510 w 2039389"/>
                  <a:gd name="T97" fmla="*/ 440678 h 579121"/>
                  <a:gd name="T98" fmla="*/ 2045986 w 2039389"/>
                  <a:gd name="T99" fmla="*/ 278911 h 5791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039389"/>
                  <a:gd name="T151" fmla="*/ 0 h 579121"/>
                  <a:gd name="T152" fmla="*/ 2039389 w 2039389"/>
                  <a:gd name="T153" fmla="*/ 579121 h 5791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039389" h="579121">
                    <a:moveTo>
                      <a:pt x="0" y="382386"/>
                    </a:moveTo>
                    <a:cubicBezTo>
                      <a:pt x="26324" y="295564"/>
                      <a:pt x="52648" y="208742"/>
                      <a:pt x="72044" y="210589"/>
                    </a:cubicBezTo>
                    <a:cubicBezTo>
                      <a:pt x="91440" y="212436"/>
                      <a:pt x="104371" y="382385"/>
                      <a:pt x="116378" y="393469"/>
                    </a:cubicBezTo>
                    <a:cubicBezTo>
                      <a:pt x="128385" y="404553"/>
                      <a:pt x="131156" y="283556"/>
                      <a:pt x="144087" y="277091"/>
                    </a:cubicBezTo>
                    <a:cubicBezTo>
                      <a:pt x="157018" y="270626"/>
                      <a:pt x="177339" y="350982"/>
                      <a:pt x="193964" y="354677"/>
                    </a:cubicBezTo>
                    <a:cubicBezTo>
                      <a:pt x="210590" y="358372"/>
                      <a:pt x="229986" y="291870"/>
                      <a:pt x="243840" y="299259"/>
                    </a:cubicBezTo>
                    <a:cubicBezTo>
                      <a:pt x="257695" y="306648"/>
                      <a:pt x="261389" y="399935"/>
                      <a:pt x="277091" y="399011"/>
                    </a:cubicBezTo>
                    <a:cubicBezTo>
                      <a:pt x="292793" y="398087"/>
                      <a:pt x="320502" y="290022"/>
                      <a:pt x="338051" y="293717"/>
                    </a:cubicBezTo>
                    <a:cubicBezTo>
                      <a:pt x="355600" y="297412"/>
                      <a:pt x="369455" y="424874"/>
                      <a:pt x="382386" y="421179"/>
                    </a:cubicBezTo>
                    <a:cubicBezTo>
                      <a:pt x="395317" y="417484"/>
                      <a:pt x="403629" y="274320"/>
                      <a:pt x="415636" y="271549"/>
                    </a:cubicBezTo>
                    <a:cubicBezTo>
                      <a:pt x="427643" y="268778"/>
                      <a:pt x="442422" y="382386"/>
                      <a:pt x="454429" y="404553"/>
                    </a:cubicBezTo>
                    <a:cubicBezTo>
                      <a:pt x="466436" y="426720"/>
                      <a:pt x="478444" y="426720"/>
                      <a:pt x="487680" y="404553"/>
                    </a:cubicBezTo>
                    <a:cubicBezTo>
                      <a:pt x="496916" y="382386"/>
                      <a:pt x="497840" y="285404"/>
                      <a:pt x="509847" y="271549"/>
                    </a:cubicBezTo>
                    <a:cubicBezTo>
                      <a:pt x="521854" y="257695"/>
                      <a:pt x="547717" y="299259"/>
                      <a:pt x="559724" y="321426"/>
                    </a:cubicBezTo>
                    <a:cubicBezTo>
                      <a:pt x="571731" y="343593"/>
                      <a:pt x="572655" y="409171"/>
                      <a:pt x="581891" y="404553"/>
                    </a:cubicBezTo>
                    <a:cubicBezTo>
                      <a:pt x="591127" y="399935"/>
                      <a:pt x="604058" y="294641"/>
                      <a:pt x="615142" y="293717"/>
                    </a:cubicBezTo>
                    <a:cubicBezTo>
                      <a:pt x="626226" y="292793"/>
                      <a:pt x="635462" y="387004"/>
                      <a:pt x="648393" y="399011"/>
                    </a:cubicBezTo>
                    <a:cubicBezTo>
                      <a:pt x="661324" y="411018"/>
                      <a:pt x="682567" y="371302"/>
                      <a:pt x="692727" y="365760"/>
                    </a:cubicBezTo>
                    <a:cubicBezTo>
                      <a:pt x="702887" y="360218"/>
                      <a:pt x="699193" y="389774"/>
                      <a:pt x="709353" y="365760"/>
                    </a:cubicBezTo>
                    <a:cubicBezTo>
                      <a:pt x="719513" y="341746"/>
                      <a:pt x="739833" y="220749"/>
                      <a:pt x="753687" y="221673"/>
                    </a:cubicBezTo>
                    <a:cubicBezTo>
                      <a:pt x="767541" y="222597"/>
                      <a:pt x="774931" y="377768"/>
                      <a:pt x="792480" y="371302"/>
                    </a:cubicBezTo>
                    <a:cubicBezTo>
                      <a:pt x="810029" y="364837"/>
                      <a:pt x="844204" y="176415"/>
                      <a:pt x="858982" y="182880"/>
                    </a:cubicBezTo>
                    <a:cubicBezTo>
                      <a:pt x="873760" y="189346"/>
                      <a:pt x="871913" y="377768"/>
                      <a:pt x="881149" y="410095"/>
                    </a:cubicBezTo>
                    <a:cubicBezTo>
                      <a:pt x="890385" y="442422"/>
                      <a:pt x="900546" y="413790"/>
                      <a:pt x="914400" y="376844"/>
                    </a:cubicBezTo>
                    <a:cubicBezTo>
                      <a:pt x="928255" y="339899"/>
                      <a:pt x="949498" y="183804"/>
                      <a:pt x="964276" y="188422"/>
                    </a:cubicBezTo>
                    <a:cubicBezTo>
                      <a:pt x="979054" y="193040"/>
                      <a:pt x="993833" y="369455"/>
                      <a:pt x="1003069" y="404553"/>
                    </a:cubicBezTo>
                    <a:cubicBezTo>
                      <a:pt x="1012306" y="439651"/>
                      <a:pt x="1011382" y="425796"/>
                      <a:pt x="1019695" y="399011"/>
                    </a:cubicBezTo>
                    <a:cubicBezTo>
                      <a:pt x="1028008" y="372226"/>
                      <a:pt x="1039092" y="233680"/>
                      <a:pt x="1052946" y="243840"/>
                    </a:cubicBezTo>
                    <a:cubicBezTo>
                      <a:pt x="1066800" y="254000"/>
                      <a:pt x="1091739" y="424873"/>
                      <a:pt x="1102822" y="459971"/>
                    </a:cubicBezTo>
                    <a:cubicBezTo>
                      <a:pt x="1113906" y="495069"/>
                      <a:pt x="1110211" y="474749"/>
                      <a:pt x="1119447" y="454429"/>
                    </a:cubicBezTo>
                    <a:cubicBezTo>
                      <a:pt x="1128683" y="434109"/>
                      <a:pt x="1149004" y="338051"/>
                      <a:pt x="1158240" y="338051"/>
                    </a:cubicBezTo>
                    <a:cubicBezTo>
                      <a:pt x="1167476" y="338051"/>
                      <a:pt x="1152699" y="425796"/>
                      <a:pt x="1174866" y="454429"/>
                    </a:cubicBezTo>
                    <a:cubicBezTo>
                      <a:pt x="1197033" y="483062"/>
                      <a:pt x="1260764" y="579121"/>
                      <a:pt x="1291244" y="509848"/>
                    </a:cubicBezTo>
                    <a:cubicBezTo>
                      <a:pt x="1321724" y="440575"/>
                      <a:pt x="1342968" y="77586"/>
                      <a:pt x="1357746" y="38793"/>
                    </a:cubicBezTo>
                    <a:cubicBezTo>
                      <a:pt x="1372524" y="0"/>
                      <a:pt x="1369753" y="217978"/>
                      <a:pt x="1379913" y="277091"/>
                    </a:cubicBezTo>
                    <a:cubicBezTo>
                      <a:pt x="1390073" y="336204"/>
                      <a:pt x="1404852" y="417484"/>
                      <a:pt x="1418706" y="393469"/>
                    </a:cubicBezTo>
                    <a:cubicBezTo>
                      <a:pt x="1432561" y="369455"/>
                      <a:pt x="1450109" y="131157"/>
                      <a:pt x="1463040" y="133004"/>
                    </a:cubicBezTo>
                    <a:cubicBezTo>
                      <a:pt x="1475971" y="134851"/>
                      <a:pt x="1487978" y="360219"/>
                      <a:pt x="1496291" y="404553"/>
                    </a:cubicBezTo>
                    <a:cubicBezTo>
                      <a:pt x="1504604" y="448888"/>
                      <a:pt x="1503680" y="440575"/>
                      <a:pt x="1512916" y="399011"/>
                    </a:cubicBezTo>
                    <a:cubicBezTo>
                      <a:pt x="1522152" y="357447"/>
                      <a:pt x="1538778" y="148706"/>
                      <a:pt x="1551709" y="155171"/>
                    </a:cubicBezTo>
                    <a:cubicBezTo>
                      <a:pt x="1564640" y="161637"/>
                      <a:pt x="1580342" y="387004"/>
                      <a:pt x="1590502" y="437804"/>
                    </a:cubicBezTo>
                    <a:cubicBezTo>
                      <a:pt x="1600662" y="488604"/>
                      <a:pt x="1602509" y="498764"/>
                      <a:pt x="1612669" y="459971"/>
                    </a:cubicBezTo>
                    <a:cubicBezTo>
                      <a:pt x="1622829" y="421178"/>
                      <a:pt x="1638531" y="207819"/>
                      <a:pt x="1651462" y="205048"/>
                    </a:cubicBezTo>
                    <a:cubicBezTo>
                      <a:pt x="1664393" y="202277"/>
                      <a:pt x="1656081" y="391623"/>
                      <a:pt x="1690255" y="443346"/>
                    </a:cubicBezTo>
                    <a:cubicBezTo>
                      <a:pt x="1724429" y="495069"/>
                      <a:pt x="1823258" y="545869"/>
                      <a:pt x="1856509" y="515389"/>
                    </a:cubicBezTo>
                    <a:cubicBezTo>
                      <a:pt x="1889760" y="484909"/>
                      <a:pt x="1889760" y="260466"/>
                      <a:pt x="1889760" y="260466"/>
                    </a:cubicBezTo>
                    <a:cubicBezTo>
                      <a:pt x="1897149" y="283557"/>
                      <a:pt x="1916546" y="369455"/>
                      <a:pt x="1934095" y="399011"/>
                    </a:cubicBezTo>
                    <a:cubicBezTo>
                      <a:pt x="1951644" y="428567"/>
                      <a:pt x="1977506" y="458124"/>
                      <a:pt x="1995055" y="437804"/>
                    </a:cubicBezTo>
                    <a:cubicBezTo>
                      <a:pt x="2012604" y="417484"/>
                      <a:pt x="2025996" y="347287"/>
                      <a:pt x="2039389" y="277091"/>
                    </a:cubicBezTo>
                  </a:path>
                </a:pathLst>
              </a:cu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079" name="Straight Connector 16"/>
              <p:cNvCxnSpPr>
                <a:cxnSpLocks noChangeShapeType="1"/>
              </p:cNvCxnSpPr>
              <p:nvPr/>
            </p:nvCxnSpPr>
            <p:spPr bwMode="auto">
              <a:xfrm rot="16200000" flipH="1">
                <a:off x="4876800" y="3048000"/>
                <a:ext cx="1676400" cy="0"/>
              </a:xfrm>
              <a:prstGeom prst="line">
                <a:avLst/>
              </a:prstGeom>
              <a:noFill/>
              <a:ln w="38100" algn="ctr">
                <a:solidFill>
                  <a:srgbClr val="00B050"/>
                </a:solidFill>
                <a:round/>
                <a:headEnd type="arrow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80" name="Straight Connector 19"/>
              <p:cNvCxnSpPr>
                <a:cxnSpLocks noChangeShapeType="1"/>
              </p:cNvCxnSpPr>
              <p:nvPr/>
            </p:nvCxnSpPr>
            <p:spPr bwMode="auto">
              <a:xfrm rot="10800000">
                <a:off x="5715000" y="3886200"/>
                <a:ext cx="2133600" cy="0"/>
              </a:xfrm>
              <a:prstGeom prst="line">
                <a:avLst/>
              </a:prstGeom>
              <a:noFill/>
              <a:ln w="38100" algn="ctr">
                <a:solidFill>
                  <a:srgbClr val="00B050"/>
                </a:solidFill>
                <a:round/>
                <a:headEnd type="arrow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83" name="TextBox 23"/>
              <p:cNvSpPr txBox="1">
                <a:spLocks noChangeArrowheads="1"/>
              </p:cNvSpPr>
              <p:nvPr/>
            </p:nvSpPr>
            <p:spPr bwMode="auto">
              <a:xfrm>
                <a:off x="6324600" y="3886200"/>
                <a:ext cx="142716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solidFill>
                      <a:schemeClr val="bg1"/>
                    </a:solidFill>
                  </a:rPr>
                  <a:t>Model Parameter</a:t>
                </a:r>
              </a:p>
            </p:txBody>
          </p:sp>
          <p:cxnSp>
            <p:nvCxnSpPr>
              <p:cNvPr id="3094" name="Straight Arrow Connector 24"/>
              <p:cNvCxnSpPr>
                <a:cxnSpLocks noChangeShapeType="1"/>
              </p:cNvCxnSpPr>
              <p:nvPr/>
            </p:nvCxnSpPr>
            <p:spPr bwMode="auto">
              <a:xfrm>
                <a:off x="3810000" y="3200400"/>
                <a:ext cx="1143000" cy="1588"/>
              </a:xfrm>
              <a:prstGeom prst="straightConnector1">
                <a:avLst/>
              </a:prstGeom>
              <a:noFill/>
              <a:ln w="12700" algn="ctr">
                <a:solidFill>
                  <a:schemeClr val="bg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 rot="21421820">
                    <a:off x="5436132" y="2861772"/>
                    <a:ext cx="35067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421820">
                    <a:off x="5436132" y="2861772"/>
                    <a:ext cx="350672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" name="组合 9"/>
          <p:cNvGrpSpPr/>
          <p:nvPr/>
        </p:nvGrpSpPr>
        <p:grpSpPr>
          <a:xfrm>
            <a:off x="1468703" y="2519874"/>
            <a:ext cx="1516568" cy="1284851"/>
            <a:chOff x="1193295" y="574094"/>
            <a:chExt cx="1516568" cy="1284851"/>
          </a:xfrm>
        </p:grpSpPr>
        <p:pic>
          <p:nvPicPr>
            <p:cNvPr id="3119" name="Picture 2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5" y="574094"/>
              <a:ext cx="568542" cy="1284851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Flowchart: Summing Junction 32"/>
            <p:cNvSpPr>
              <a:spLocks noChangeArrowheads="1"/>
            </p:cNvSpPr>
            <p:nvPr/>
          </p:nvSpPr>
          <p:spPr bwMode="auto">
            <a:xfrm>
              <a:off x="1844366" y="1124703"/>
              <a:ext cx="231514" cy="209226"/>
            </a:xfrm>
            <a:prstGeom prst="flowChartSummingJunction">
              <a:avLst/>
            </a:prstGeom>
            <a:solidFill>
              <a:schemeClr val="accent1"/>
            </a:solidFill>
            <a:ln w="12700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888" y="613849"/>
              <a:ext cx="561975" cy="1219199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81000" y="1447800"/>
            <a:ext cx="8915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endParaRPr lang="en-US" sz="2800" dirty="0"/>
          </a:p>
          <a:p>
            <a:pPr>
              <a:buFont typeface="Wingdings" pitchFamily="2" charset="2"/>
              <a:buChar char="§"/>
            </a:pPr>
            <a:endParaRPr lang="en-US" sz="2800" dirty="0"/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endParaRPr lang="en-US" sz="2800" dirty="0"/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627784" y="3068960"/>
            <a:ext cx="1656184" cy="1224136"/>
            <a:chOff x="2627784" y="3068960"/>
            <a:chExt cx="1656184" cy="1224136"/>
          </a:xfrm>
        </p:grpSpPr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3131840" y="3892986"/>
              <a:ext cx="1152128" cy="400110"/>
              <a:chOff x="3196208" y="3820566"/>
              <a:chExt cx="1152128" cy="400484"/>
            </a:xfrm>
          </p:grpSpPr>
          <p:cxnSp>
            <p:nvCxnSpPr>
              <p:cNvPr id="3113" name="Straight Arrow Connector 40"/>
              <p:cNvCxnSpPr>
                <a:cxnSpLocks noChangeShapeType="1"/>
              </p:cNvCxnSpPr>
              <p:nvPr/>
            </p:nvCxnSpPr>
            <p:spPr bwMode="auto">
              <a:xfrm flipV="1">
                <a:off x="3196208" y="4020808"/>
                <a:ext cx="511696" cy="17792"/>
              </a:xfrm>
              <a:prstGeom prst="straightConnector1">
                <a:avLst/>
              </a:prstGeom>
              <a:noFill/>
              <a:ln w="12700" algn="ctr">
                <a:solidFill>
                  <a:schemeClr val="bg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15" name="Text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70559" y="3820566"/>
                    <a:ext cx="777777" cy="4004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44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1pPr>
                    <a:lvl2pPr marL="742950" indent="-285750" eaLnBrk="0" hangingPunct="0">
                      <a:defRPr sz="44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2pPr>
                    <a:lvl3pPr marL="1143000" indent="-228600" eaLnBrk="0" hangingPunct="0">
                      <a:defRPr sz="44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3pPr>
                    <a:lvl4pPr marL="1600200" indent="-228600" eaLnBrk="0" hangingPunct="0">
                      <a:defRPr sz="44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4pPr>
                    <a:lvl5pPr marL="2057400" indent="-228600" eaLnBrk="0" hangingPunct="0">
                      <a:defRPr sz="44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400">
                        <a:solidFill>
                          <a:schemeClr val="tx1"/>
                        </a:solidFill>
                        <a:latin typeface="Times New Roman" pitchFamily="18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00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FFFF00"/>
                      </a:solidFill>
                      <a:latin typeface="SymbolPS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3115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570559" y="3820566"/>
                    <a:ext cx="777777" cy="400484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" name="直接箭头连接符 6"/>
            <p:cNvCxnSpPr/>
            <p:nvPr/>
          </p:nvCxnSpPr>
          <p:spPr>
            <a:xfrm>
              <a:off x="2699792" y="3140968"/>
              <a:ext cx="0" cy="243978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2627784" y="3068960"/>
                  <a:ext cx="4909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  <a:latin typeface="SymbolPS" pitchFamily="18" charset="2"/>
                  </a:endParaRPr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784" y="3068960"/>
                  <a:ext cx="490967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矩形 10"/>
          <p:cNvSpPr/>
          <p:nvPr/>
        </p:nvSpPr>
        <p:spPr>
          <a:xfrm>
            <a:off x="0" y="1124744"/>
            <a:ext cx="929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The </a:t>
            </a:r>
            <a:r>
              <a:rPr lang="en-US" sz="3200" dirty="0">
                <a:solidFill>
                  <a:schemeClr val="bg1"/>
                </a:solidFill>
              </a:rPr>
              <a:t>waveform (</a:t>
            </a:r>
            <a:r>
              <a:rPr lang="en-US" sz="3200" dirty="0" smtClean="0">
                <a:solidFill>
                  <a:schemeClr val="bg1"/>
                </a:solidFill>
              </a:rPr>
              <a:t>image) </a:t>
            </a:r>
            <a:r>
              <a:rPr lang="en-US" sz="3200" dirty="0">
                <a:solidFill>
                  <a:schemeClr val="bg1"/>
                </a:solidFill>
              </a:rPr>
              <a:t>residual is highly nonlinear with respect to velocity change.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458403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 The </a:t>
            </a:r>
            <a:r>
              <a:rPr lang="en-US" sz="3200" dirty="0" err="1">
                <a:solidFill>
                  <a:schemeClr val="bg1"/>
                </a:solidFill>
              </a:rPr>
              <a:t>traveltime</a:t>
            </a:r>
            <a:r>
              <a:rPr lang="en-US" sz="3200" dirty="0">
                <a:solidFill>
                  <a:schemeClr val="bg1"/>
                </a:solidFill>
              </a:rPr>
              <a:t> misfit </a:t>
            </a:r>
            <a:r>
              <a:rPr lang="en-US" sz="3200" dirty="0" smtClean="0">
                <a:solidFill>
                  <a:schemeClr val="bg1"/>
                </a:solidFill>
              </a:rPr>
              <a:t>function enjoys </a:t>
            </a:r>
            <a:r>
              <a:rPr lang="en-US" sz="3200" dirty="0">
                <a:solidFill>
                  <a:schemeClr val="bg1"/>
                </a:solidFill>
              </a:rPr>
              <a:t>a somewhat linear relationship with velocity change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6163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086" grpId="0" animBg="1"/>
      <p:bldP spid="43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475488"/>
            <a:ext cx="9144000" cy="1602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Angle-domain Wave-equation </a:t>
            </a:r>
          </a:p>
          <a:p>
            <a:pPr algn="ct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Reflection </a:t>
            </a:r>
            <a:r>
              <a:rPr lang="en-US" sz="4800" b="1" i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Traveltime</a:t>
            </a:r>
            <a:r>
              <a:rPr lang="en-US" sz="4800" b="1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 </a:t>
            </a:r>
            <a:r>
              <a:rPr lang="en-US" sz="48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Inversion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11560" y="2276872"/>
            <a:ext cx="813690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-342900">
              <a:buClr>
                <a:srgbClr val="FFFF00"/>
              </a:buClr>
              <a:buSzPct val="100000"/>
              <a:buFont typeface="Wingdings" pitchFamily="2" charset="2"/>
              <a:buChar char="§"/>
            </a:pPr>
            <a:r>
              <a:rPr lang="en-US" sz="3200" dirty="0" err="1">
                <a:solidFill>
                  <a:schemeClr val="bg1"/>
                </a:solidFill>
              </a:rPr>
              <a:t>Traveltime</a:t>
            </a:r>
            <a:r>
              <a:rPr lang="en-US" sz="3200" dirty="0">
                <a:solidFill>
                  <a:schemeClr val="bg1"/>
                </a:solidFill>
              </a:rPr>
              <a:t> inversion without high-frequency approximation  </a:t>
            </a:r>
          </a:p>
          <a:p>
            <a:pPr indent="-342900">
              <a:buClr>
                <a:srgbClr val="FFFF00"/>
              </a:buClr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Misfit function somewhat linear with respect to velocity  perturbation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  <a:p>
            <a:pPr indent="-342900">
              <a:buClr>
                <a:srgbClr val="FFFF00"/>
              </a:buClr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Wave-equation inversion less </a:t>
            </a:r>
            <a:r>
              <a:rPr lang="en-US" sz="3200" dirty="0" smtClean="0">
                <a:solidFill>
                  <a:schemeClr val="bg1"/>
                </a:solidFill>
              </a:rPr>
              <a:t>sensitive </a:t>
            </a:r>
            <a:r>
              <a:rPr lang="en-US" sz="3200" dirty="0">
                <a:solidFill>
                  <a:schemeClr val="bg1"/>
                </a:solidFill>
              </a:rPr>
              <a:t>to </a:t>
            </a:r>
            <a:r>
              <a:rPr lang="en-US" sz="3200" dirty="0" smtClean="0">
                <a:solidFill>
                  <a:schemeClr val="bg1"/>
                </a:solidFill>
              </a:rPr>
              <a:t>amplitude </a:t>
            </a:r>
            <a:endParaRPr lang="en-US" sz="3200" dirty="0">
              <a:solidFill>
                <a:schemeClr val="bg1"/>
              </a:solidFill>
            </a:endParaRPr>
          </a:p>
          <a:p>
            <a:pPr indent="-342900">
              <a:buClr>
                <a:srgbClr val="FFFF00"/>
              </a:buClr>
              <a:buSzPct val="10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</a:rPr>
              <a:t>Multi-arrival </a:t>
            </a:r>
            <a:r>
              <a:rPr lang="en-US" sz="3200" dirty="0" err="1">
                <a:solidFill>
                  <a:schemeClr val="bg1"/>
                </a:solidFill>
              </a:rPr>
              <a:t>traveltime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inversion</a:t>
            </a:r>
            <a:endParaRPr lang="en-US" sz="3200" dirty="0">
              <a:solidFill>
                <a:schemeClr val="bg1"/>
              </a:solidFill>
            </a:endParaRPr>
          </a:p>
          <a:p>
            <a:pPr indent="-342900">
              <a:buClr>
                <a:srgbClr val="FFFF00"/>
              </a:buClr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Beam-based </a:t>
            </a:r>
            <a:r>
              <a:rPr lang="en-US" sz="3200" dirty="0" smtClean="0">
                <a:solidFill>
                  <a:schemeClr val="bg1"/>
                </a:solidFill>
              </a:rPr>
              <a:t>reflection </a:t>
            </a:r>
            <a:r>
              <a:rPr lang="en-US" sz="3200" dirty="0" err="1">
                <a:solidFill>
                  <a:schemeClr val="bg1"/>
                </a:solidFill>
              </a:rPr>
              <a:t>traveltime</a:t>
            </a:r>
            <a:r>
              <a:rPr lang="en-US" sz="3200" dirty="0">
                <a:solidFill>
                  <a:schemeClr val="bg1"/>
                </a:solidFill>
              </a:rPr>
              <a:t> inversion</a:t>
            </a:r>
          </a:p>
        </p:txBody>
      </p:sp>
    </p:spTree>
    <p:extLst>
      <p:ext uri="{BB962C8B-B14F-4D97-AF65-F5344CB8AC3E}">
        <p14:creationId xmlns:p14="http://schemas.microsoft.com/office/powerpoint/2010/main" val="277103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475488"/>
            <a:ext cx="9144000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宋体" charset="-122"/>
              </a:rPr>
              <a:t>Outline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971800" y="1988840"/>
            <a:ext cx="4264496" cy="2984352"/>
            <a:chOff x="2303748" y="1524000"/>
            <a:chExt cx="3276364" cy="1905000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2303748" y="1524000"/>
              <a:ext cx="3276364" cy="1905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marL="457200" indent="-457200">
                <a:spcBef>
                  <a:spcPts val="750"/>
                </a:spcBef>
                <a:buClr>
                  <a:srgbClr val="FFFF00"/>
                </a:buClr>
                <a:buSzPct val="100000"/>
                <a:buFont typeface="Wingdings" pitchFamily="2" charset="2"/>
                <a:buChar char="§"/>
                <a:tabLst>
                  <a:tab pos="284163" algn="l"/>
                  <a:tab pos="1198563" algn="l"/>
                  <a:tab pos="2112963" algn="l"/>
                  <a:tab pos="3027363" algn="l"/>
                  <a:tab pos="3941763" algn="l"/>
                  <a:tab pos="4856163" algn="l"/>
                  <a:tab pos="5770563" algn="l"/>
                  <a:tab pos="6684963" algn="l"/>
                  <a:tab pos="7599363" algn="l"/>
                  <a:tab pos="8513763" algn="l"/>
                  <a:tab pos="9428163" algn="l"/>
                  <a:tab pos="10342563" algn="l"/>
                </a:tabLst>
                <a:defRPr/>
              </a:pPr>
              <a:r>
                <a:rPr lang="en-US" sz="32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 Introduction</a:t>
              </a:r>
            </a:p>
            <a:p>
              <a:pPr marL="457200" indent="-457200">
                <a:spcBef>
                  <a:spcPts val="750"/>
                </a:spcBef>
                <a:buClr>
                  <a:srgbClr val="FFFF00"/>
                </a:buClr>
                <a:buSzPct val="100000"/>
                <a:buFont typeface="Wingdings" pitchFamily="2" charset="2"/>
                <a:buChar char="§"/>
                <a:tabLst>
                  <a:tab pos="284163" algn="l"/>
                  <a:tab pos="1198563" algn="l"/>
                  <a:tab pos="2112963" algn="l"/>
                  <a:tab pos="3027363" algn="l"/>
                  <a:tab pos="3941763" algn="l"/>
                  <a:tab pos="4856163" algn="l"/>
                  <a:tab pos="5770563" algn="l"/>
                  <a:tab pos="6684963" algn="l"/>
                  <a:tab pos="7599363" algn="l"/>
                  <a:tab pos="8513763" algn="l"/>
                  <a:tab pos="9428163" algn="l"/>
                  <a:tab pos="10342563" algn="l"/>
                </a:tabLst>
                <a:defRPr/>
              </a:pPr>
              <a:r>
                <a:rPr lang="en-US" sz="32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 Theory </a:t>
              </a:r>
              <a:r>
                <a:rPr lang="en-US" sz="32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and method</a:t>
              </a:r>
              <a:endPara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endParaRPr>
            </a:p>
            <a:p>
              <a:pPr marL="457200" indent="-457200">
                <a:spcBef>
                  <a:spcPts val="750"/>
                </a:spcBef>
                <a:buClr>
                  <a:srgbClr val="FFFF00"/>
                </a:buClr>
                <a:buSzPct val="100000"/>
                <a:buFont typeface="Wingdings" pitchFamily="2" charset="2"/>
                <a:buChar char="§"/>
                <a:tabLst>
                  <a:tab pos="284163" algn="l"/>
                  <a:tab pos="1198563" algn="l"/>
                  <a:tab pos="2112963" algn="l"/>
                  <a:tab pos="3027363" algn="l"/>
                  <a:tab pos="3941763" algn="l"/>
                  <a:tab pos="4856163" algn="l"/>
                  <a:tab pos="5770563" algn="l"/>
                  <a:tab pos="6684963" algn="l"/>
                  <a:tab pos="7599363" algn="l"/>
                  <a:tab pos="8513763" algn="l"/>
                  <a:tab pos="9428163" algn="l"/>
                  <a:tab pos="10342563" algn="l"/>
                </a:tabLst>
                <a:defRPr/>
              </a:pPr>
              <a:r>
                <a:rPr lang="en-US" sz="32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 Numerical examples</a:t>
              </a:r>
            </a:p>
            <a:p>
              <a:pPr marL="457200" indent="-457200">
                <a:spcBef>
                  <a:spcPts val="750"/>
                </a:spcBef>
                <a:buClr>
                  <a:srgbClr val="FFFF00"/>
                </a:buClr>
                <a:buSzPct val="100000"/>
                <a:buFont typeface="Wingdings" pitchFamily="2" charset="2"/>
                <a:buChar char="§"/>
                <a:tabLst>
                  <a:tab pos="284163" algn="l"/>
                  <a:tab pos="1198563" algn="l"/>
                  <a:tab pos="2112963" algn="l"/>
                  <a:tab pos="3027363" algn="l"/>
                  <a:tab pos="3941763" algn="l"/>
                  <a:tab pos="4856163" algn="l"/>
                  <a:tab pos="5770563" algn="l"/>
                  <a:tab pos="6684963" algn="l"/>
                  <a:tab pos="7599363" algn="l"/>
                  <a:tab pos="8513763" algn="l"/>
                  <a:tab pos="9428163" algn="l"/>
                  <a:tab pos="10342563" algn="l"/>
                </a:tabLst>
                <a:defRPr/>
              </a:pPr>
              <a:r>
                <a:rPr lang="en-US" sz="32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 Conclusions</a:t>
              </a:r>
            </a:p>
          </p:txBody>
        </p:sp>
        <p:sp>
          <p:nvSpPr>
            <p:cNvPr id="4100" name="Rectangle 3"/>
            <p:cNvSpPr>
              <a:spLocks noChangeArrowheads="1"/>
            </p:cNvSpPr>
            <p:nvPr/>
          </p:nvSpPr>
          <p:spPr bwMode="auto">
            <a:xfrm>
              <a:off x="2748420" y="1942805"/>
              <a:ext cx="2721046" cy="316632"/>
            </a:xfrm>
            <a:prstGeom prst="rect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758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17462" y="116632"/>
            <a:ext cx="9126538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Wave-equation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 </a:t>
            </a:r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Transmission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Traveltime</a:t>
            </a:r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 Inversion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251520" y="1508683"/>
            <a:ext cx="8712968" cy="1272245"/>
            <a:chOff x="251520" y="1508683"/>
            <a:chExt cx="8712968" cy="1272245"/>
          </a:xfrm>
        </p:grpSpPr>
        <p:grpSp>
          <p:nvGrpSpPr>
            <p:cNvPr id="65" name="组合 64"/>
            <p:cNvGrpSpPr/>
            <p:nvPr/>
          </p:nvGrpSpPr>
          <p:grpSpPr>
            <a:xfrm>
              <a:off x="251520" y="1508683"/>
              <a:ext cx="8712968" cy="1210701"/>
              <a:chOff x="251520" y="1508683"/>
              <a:chExt cx="8712968" cy="12107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5364088" y="1671191"/>
                    <a:ext cx="3600400" cy="5309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>
                        <a:solidFill>
                          <a:schemeClr val="bg1"/>
                        </a:solidFill>
                      </a:rPr>
                      <a:t>1). Observed data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𝑜𝑏𝑠</m:t>
                            </m:r>
                          </m:sup>
                        </m:sSup>
                      </m:oMath>
                    </a14:m>
                    <a:endParaRPr lang="en-US" sz="2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4088" y="1671191"/>
                    <a:ext cx="3600400" cy="53091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3553" t="-9195" b="-3218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8" name="组合 67"/>
              <p:cNvGrpSpPr/>
              <p:nvPr/>
            </p:nvGrpSpPr>
            <p:grpSpPr>
              <a:xfrm>
                <a:off x="251520" y="1508683"/>
                <a:ext cx="5052531" cy="1210701"/>
                <a:chOff x="251520" y="1508683"/>
                <a:chExt cx="5052531" cy="1210701"/>
              </a:xfrm>
            </p:grpSpPr>
            <p:pic>
              <p:nvPicPr>
                <p:cNvPr id="69" name="Picture 4"/>
                <p:cNvPicPr preferRelativeResize="0"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179" y="1508683"/>
                  <a:ext cx="4662200" cy="852202"/>
                </a:xfrm>
                <a:prstGeom prst="rect">
                  <a:avLst/>
                </a:prstGeom>
                <a:noFill/>
                <a:ln w="44450">
                  <a:solidFill>
                    <a:srgbClr val="FF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0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4860032" y="2339588"/>
                  <a:ext cx="44401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dirty="0">
                      <a:solidFill>
                        <a:srgbClr val="FFFF00"/>
                      </a:solidFill>
                    </a:rPr>
                    <a:t>5</a:t>
                  </a:r>
                  <a:r>
                    <a:rPr lang="en-US" dirty="0" smtClean="0">
                      <a:solidFill>
                        <a:srgbClr val="FFFF00"/>
                      </a:solidFill>
                    </a:rPr>
                    <a:t>   </a:t>
                  </a:r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71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402854" y="1522139"/>
                  <a:ext cx="1999280" cy="690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en-US" i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72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251520" y="2348880"/>
                  <a:ext cx="333014" cy="3705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dirty="0">
                      <a:solidFill>
                        <a:srgbClr val="FFFF00"/>
                      </a:solidFill>
                    </a:rPr>
                    <a:t>0  </a:t>
                  </a:r>
                  <a:r>
                    <a:rPr lang="en-US" dirty="0"/>
                    <a:t> </a:t>
                  </a:r>
                </a:p>
              </p:txBody>
            </p:sp>
          </p:grpSp>
        </p:grpSp>
        <p:sp>
          <p:nvSpPr>
            <p:cNvPr id="66" name="TextBox 13"/>
            <p:cNvSpPr txBox="1">
              <a:spLocks noChangeArrowheads="1"/>
            </p:cNvSpPr>
            <p:nvPr/>
          </p:nvSpPr>
          <p:spPr bwMode="auto">
            <a:xfrm>
              <a:off x="2411760" y="2377762"/>
              <a:ext cx="999043" cy="40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i="1" dirty="0">
                  <a:solidFill>
                    <a:srgbClr val="FFFF00"/>
                  </a:solidFill>
                </a:rPr>
                <a:t>Time (s)  </a:t>
              </a:r>
              <a:r>
                <a:rPr lang="en-US" i="1" dirty="0"/>
                <a:t> 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95536" y="5526807"/>
            <a:ext cx="8926443" cy="1070545"/>
            <a:chOff x="467544" y="5454799"/>
            <a:chExt cx="8783773" cy="1070545"/>
          </a:xfrm>
        </p:grpSpPr>
        <p:grpSp>
          <p:nvGrpSpPr>
            <p:cNvPr id="81" name="组合 80"/>
            <p:cNvGrpSpPr/>
            <p:nvPr/>
          </p:nvGrpSpPr>
          <p:grpSpPr>
            <a:xfrm>
              <a:off x="467544" y="5553857"/>
              <a:ext cx="4614497" cy="971487"/>
              <a:chOff x="884916" y="2064435"/>
              <a:chExt cx="6860637" cy="1906836"/>
            </a:xfrm>
          </p:grpSpPr>
          <p:grpSp>
            <p:nvGrpSpPr>
              <p:cNvPr id="83" name="组合 82"/>
              <p:cNvGrpSpPr/>
              <p:nvPr/>
            </p:nvGrpSpPr>
            <p:grpSpPr>
              <a:xfrm>
                <a:off x="884916" y="2064435"/>
                <a:ext cx="6860637" cy="1906836"/>
                <a:chOff x="795425" y="1680556"/>
                <a:chExt cx="6860637" cy="2979195"/>
              </a:xfrm>
            </p:grpSpPr>
            <p:pic>
              <p:nvPicPr>
                <p:cNvPr id="85" name="Picture 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5425" y="1680556"/>
                  <a:ext cx="6860637" cy="2979195"/>
                </a:xfrm>
                <a:prstGeom prst="rect">
                  <a:avLst/>
                </a:prstGeom>
                <a:noFill/>
                <a:ln w="38100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6" name="五角星 85"/>
                <p:cNvSpPr/>
                <p:nvPr/>
              </p:nvSpPr>
              <p:spPr bwMode="auto">
                <a:xfrm>
                  <a:off x="1437776" y="2672351"/>
                  <a:ext cx="512363" cy="872770"/>
                </a:xfrm>
                <a:prstGeom prst="star5">
                  <a:avLst/>
                </a:prstGeom>
                <a:solidFill>
                  <a:srgbClr val="C00000"/>
                </a:solidFill>
                <a:ln w="3810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>
                    <a:latin typeface="Times New Roman" pitchFamily="16" charset="0"/>
                    <a:ea typeface="宋体" charset="-122"/>
                  </a:endParaRPr>
                </a:p>
              </p:txBody>
            </p:sp>
            <p:cxnSp>
              <p:nvCxnSpPr>
                <p:cNvPr id="87" name="直接箭头连接符 86"/>
                <p:cNvCxnSpPr/>
                <p:nvPr/>
              </p:nvCxnSpPr>
              <p:spPr>
                <a:xfrm>
                  <a:off x="1950139" y="3170152"/>
                  <a:ext cx="1901781" cy="154147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prstDash val="sysDash"/>
                  <a:tailEnd type="arrow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箭头连接符 87"/>
                <p:cNvCxnSpPr/>
                <p:nvPr/>
              </p:nvCxnSpPr>
              <p:spPr>
                <a:xfrm flipH="1">
                  <a:off x="3851920" y="3255953"/>
                  <a:ext cx="2399570" cy="68346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prstDash val="sysDash"/>
                  <a:tailEnd type="arrow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Flowchart: Manual Operation 31"/>
              <p:cNvSpPr/>
              <p:nvPr/>
            </p:nvSpPr>
            <p:spPr>
              <a:xfrm>
                <a:off x="6344895" y="2806366"/>
                <a:ext cx="197400" cy="451486"/>
              </a:xfrm>
              <a:prstGeom prst="flowChartManualOperation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宋体" pitchFamily="2" charset="-12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5212461" y="5454799"/>
                  <a:ext cx="4038856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4). Smear time delay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</m:oMath>
                  </a14:m>
                  <a:endParaRPr lang="en-US" sz="2800" dirty="0">
                    <a:solidFill>
                      <a:srgbClr val="FFFF00"/>
                    </a:solidFill>
                  </a:endParaRPr>
                </a:p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along </a:t>
                  </a:r>
                  <a:r>
                    <a:rPr lang="en-US" sz="2800" dirty="0" err="1" smtClean="0">
                      <a:solidFill>
                        <a:schemeClr val="bg1"/>
                      </a:solidFill>
                    </a:rPr>
                    <a:t>wavepath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2461" y="5454799"/>
                  <a:ext cx="4038856" cy="95410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3120" t="-5769" b="-17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组合 5"/>
          <p:cNvGrpSpPr/>
          <p:nvPr/>
        </p:nvGrpSpPr>
        <p:grpSpPr>
          <a:xfrm>
            <a:off x="251520" y="2780928"/>
            <a:ext cx="8986043" cy="1224136"/>
            <a:chOff x="251520" y="2780928"/>
            <a:chExt cx="8986043" cy="1224136"/>
          </a:xfrm>
        </p:grpSpPr>
        <p:grpSp>
          <p:nvGrpSpPr>
            <p:cNvPr id="73" name="组合 72"/>
            <p:cNvGrpSpPr/>
            <p:nvPr/>
          </p:nvGrpSpPr>
          <p:grpSpPr>
            <a:xfrm>
              <a:off x="251520" y="2780928"/>
              <a:ext cx="8577162" cy="1224136"/>
              <a:chOff x="251520" y="2780928"/>
              <a:chExt cx="8577162" cy="1224136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5292080" y="3039343"/>
                <a:ext cx="35366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2). Calculated data 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5" name="组合 74"/>
              <p:cNvGrpSpPr/>
              <p:nvPr/>
            </p:nvGrpSpPr>
            <p:grpSpPr>
              <a:xfrm>
                <a:off x="251520" y="2780928"/>
                <a:ext cx="5112568" cy="1224136"/>
                <a:chOff x="251520" y="2852936"/>
                <a:chExt cx="5112568" cy="1224136"/>
              </a:xfrm>
            </p:grpSpPr>
            <p:pic>
              <p:nvPicPr>
                <p:cNvPr id="76" name="Picture 3"/>
                <p:cNvPicPr preferRelativeResize="0">
                  <a:picLocks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856" y="2852936"/>
                  <a:ext cx="4662200" cy="852202"/>
                </a:xfrm>
                <a:prstGeom prst="rect">
                  <a:avLst/>
                </a:prstGeom>
                <a:noFill/>
                <a:ln w="44450">
                  <a:solidFill>
                    <a:srgbClr val="FF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7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251520" y="3706568"/>
                  <a:ext cx="333014" cy="3705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dirty="0">
                      <a:solidFill>
                        <a:srgbClr val="FFFF00"/>
                      </a:solidFill>
                    </a:rPr>
                    <a:t>0  </a:t>
                  </a:r>
                  <a:r>
                    <a:rPr lang="en-US" dirty="0"/>
                    <a:t> </a:t>
                  </a:r>
                </a:p>
              </p:txBody>
            </p:sp>
            <p:sp>
              <p:nvSpPr>
                <p:cNvPr id="78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2402135" y="3673906"/>
                  <a:ext cx="999043" cy="403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i="1" dirty="0">
                      <a:solidFill>
                        <a:srgbClr val="FFFF00"/>
                      </a:solidFill>
                    </a:rPr>
                    <a:t>Time (s)  </a:t>
                  </a:r>
                  <a:r>
                    <a:rPr lang="en-US" i="1" dirty="0"/>
                    <a:t> </a:t>
                  </a:r>
                </a:p>
              </p:txBody>
            </p:sp>
            <p:sp>
              <p:nvSpPr>
                <p:cNvPr id="79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4920069" y="3707740"/>
                  <a:ext cx="44401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dirty="0">
                      <a:solidFill>
                        <a:srgbClr val="FFFF00"/>
                      </a:solidFill>
                    </a:rPr>
                    <a:t>5</a:t>
                  </a:r>
                  <a:r>
                    <a:rPr lang="en-US" dirty="0" smtClean="0">
                      <a:solidFill>
                        <a:srgbClr val="FFFF00"/>
                      </a:solidFill>
                    </a:rPr>
                    <a:t>   </a:t>
                  </a:r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/>
                <p:nvPr/>
              </p:nvSpPr>
              <p:spPr>
                <a:xfrm>
                  <a:off x="8100392" y="2979392"/>
                  <a:ext cx="1137171" cy="5936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𝑐𝑎𝑙𝑐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0392" y="2979392"/>
                  <a:ext cx="1137171" cy="593624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组合 2"/>
          <p:cNvGrpSpPr/>
          <p:nvPr/>
        </p:nvGrpSpPr>
        <p:grpSpPr>
          <a:xfrm>
            <a:off x="251520" y="4077072"/>
            <a:ext cx="8892480" cy="1440159"/>
            <a:chOff x="251520" y="4077072"/>
            <a:chExt cx="8892480" cy="1440159"/>
          </a:xfrm>
        </p:grpSpPr>
        <p:grpSp>
          <p:nvGrpSpPr>
            <p:cNvPr id="54" name="组合 53"/>
            <p:cNvGrpSpPr/>
            <p:nvPr/>
          </p:nvGrpSpPr>
          <p:grpSpPr>
            <a:xfrm>
              <a:off x="251520" y="4077072"/>
              <a:ext cx="8892480" cy="1440159"/>
              <a:chOff x="251520" y="4077072"/>
              <a:chExt cx="8953807" cy="1440159"/>
            </a:xfrm>
          </p:grpSpPr>
          <p:grpSp>
            <p:nvGrpSpPr>
              <p:cNvPr id="55" name="Group 6"/>
              <p:cNvGrpSpPr>
                <a:grpSpLocks/>
              </p:cNvGrpSpPr>
              <p:nvPr/>
            </p:nvGrpSpPr>
            <p:grpSpPr bwMode="auto">
              <a:xfrm>
                <a:off x="251520" y="4077072"/>
                <a:ext cx="5184576" cy="1440159"/>
                <a:chOff x="1219200" y="3948278"/>
                <a:chExt cx="7143135" cy="1806430"/>
              </a:xfrm>
            </p:grpSpPr>
            <p:pic>
              <p:nvPicPr>
                <p:cNvPr id="57" name="Picture 5"/>
                <p:cNvPicPr preferRelativeResize="0">
                  <a:picLocks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7800" y="3948278"/>
                  <a:ext cx="6400800" cy="1096163"/>
                </a:xfrm>
                <a:prstGeom prst="rect">
                  <a:avLst/>
                </a:prstGeom>
                <a:noFill/>
                <a:ln w="44450">
                  <a:solidFill>
                    <a:srgbClr val="FF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8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1219200" y="5029200"/>
                  <a:ext cx="894735" cy="4770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dirty="0" smtClean="0">
                      <a:solidFill>
                        <a:srgbClr val="FFFF00"/>
                      </a:solidFill>
                    </a:rPr>
                    <a:t>-1.5  </a:t>
                  </a:r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59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7467600" y="4992472"/>
                  <a:ext cx="894735" cy="463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dirty="0">
                      <a:solidFill>
                        <a:srgbClr val="FFFF00"/>
                      </a:solidFill>
                    </a:rPr>
                    <a:t>1</a:t>
                  </a:r>
                  <a:r>
                    <a:rPr lang="en-US" dirty="0" smtClean="0">
                      <a:solidFill>
                        <a:srgbClr val="FFFF00"/>
                      </a:solidFill>
                    </a:rPr>
                    <a:t>.5   </a:t>
                  </a:r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60" name="Straight Connector 3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411754" y="4570447"/>
                  <a:ext cx="1066801" cy="3107"/>
                </a:xfrm>
                <a:prstGeom prst="line">
                  <a:avLst/>
                </a:prstGeom>
                <a:noFill/>
                <a:ln w="50800" algn="ctr">
                  <a:solidFill>
                    <a:srgbClr val="C000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61" name="Object 5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5726471" y="5029200"/>
                    <a:ext cx="521929" cy="388713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539" name="Equation" r:id="rId16" imgW="228402" imgH="177646" progId="Equation.DSMT4">
                            <p:embed/>
                          </p:oleObj>
                        </mc:Choice>
                        <mc:Fallback>
                          <p:oleObj name="Equation" r:id="rId16" imgW="228402" imgH="177646" progId="Equation.DSMT4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7">
                                  <a:extLst>
                                    <a:ext uri="{28A0092B-C50C-407E-A947-70E740481C1C}">
                                      <a14:useLocalDpi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5726471" y="5029200"/>
                                  <a:ext cx="521929" cy="388713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61" name="Object 5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5726471" y="5029200"/>
                    <a:ext cx="521929" cy="388713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509" name="Equation" r:id="rId5" imgW="228402" imgH="177646" progId="Equation.DSMT4">
                            <p:embed/>
                          </p:oleObj>
                        </mc:Choice>
                        <mc:Fallback>
                          <p:oleObj name="Equation" r:id="rId5" imgW="228402" imgH="177646" progId="Equation.DSMT4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6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5726471" y="5029200"/>
                                  <a:ext cx="521929" cy="388713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p:sp>
              <p:nvSpPr>
                <p:cNvPr id="62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4508910" y="5000305"/>
                  <a:ext cx="596490" cy="4860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dirty="0">
                      <a:solidFill>
                        <a:srgbClr val="FFFF00"/>
                      </a:solidFill>
                    </a:rPr>
                    <a:t>0   </a:t>
                  </a:r>
                </a:p>
              </p:txBody>
            </p:sp>
            <p:sp>
              <p:nvSpPr>
                <p:cNvPr id="6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3942931" y="5277654"/>
                  <a:ext cx="2133600" cy="4770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i="1">
                      <a:solidFill>
                        <a:srgbClr val="FFFF00"/>
                      </a:solidFill>
                    </a:rPr>
                    <a:t>Lag time (s)  </a:t>
                  </a:r>
                  <a:r>
                    <a:rPr lang="en-US" i="1"/>
                    <a:t> 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5292080" y="4182179"/>
                    <a:ext cx="3913247" cy="5309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smtClean="0">
                        <a:solidFill>
                          <a:schemeClr val="bg1"/>
                        </a:solidFill>
                      </a:rPr>
                      <a:t>3).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𝑜𝑏𝑠</m:t>
                            </m:r>
                          </m:sup>
                        </m:sSup>
                      </m:oMath>
                    </a14:m>
                    <a:r>
                      <a:rPr lang="en-US" sz="2800" dirty="0" smtClean="0">
                        <a:solidFill>
                          <a:schemeClr val="bg1"/>
                        </a:solidFill>
                      </a:rPr>
                      <a:t> </a:t>
                    </a:r>
                    <a:endParaRPr lang="en-US" sz="2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2080" y="4182179"/>
                    <a:ext cx="3913247" cy="53091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3135" t="-9195" b="-3218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Flowchart: Summing Junction 32"/>
            <p:cNvSpPr>
              <a:spLocks noChangeArrowheads="1"/>
            </p:cNvSpPr>
            <p:nvPr/>
          </p:nvSpPr>
          <p:spPr bwMode="auto">
            <a:xfrm>
              <a:off x="6572734" y="4371902"/>
              <a:ext cx="231514" cy="209226"/>
            </a:xfrm>
            <a:prstGeom prst="flowChartSummingJunction">
              <a:avLst/>
            </a:prstGeom>
            <a:solidFill>
              <a:schemeClr val="accent1"/>
            </a:solidFill>
            <a:ln w="12700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/>
                <p:cNvSpPr/>
                <p:nvPr/>
              </p:nvSpPr>
              <p:spPr>
                <a:xfrm>
                  <a:off x="6804248" y="4131520"/>
                  <a:ext cx="1137171" cy="5936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𝑐𝑎𝑙𝑐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0" name="矩形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4248" y="4131520"/>
                  <a:ext cx="1137171" cy="593624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直接箭头连接符 3"/>
            <p:cNvCxnSpPr/>
            <p:nvPr/>
          </p:nvCxnSpPr>
          <p:spPr>
            <a:xfrm>
              <a:off x="7812360" y="4509120"/>
              <a:ext cx="447005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316864" y="4184127"/>
                  <a:ext cx="71929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320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oMath>
                    </m:oMathPara>
                  </a14:m>
                  <a:endParaRPr lang="en-US" sz="32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6864" y="4184127"/>
                  <a:ext cx="719299" cy="58477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9912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0" y="475488"/>
            <a:ext cx="9324528" cy="12474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Angle-domain Wave-equation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Reflection </a:t>
            </a:r>
            <a:r>
              <a:rPr lang="en-US" sz="4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Traveltime</a:t>
            </a:r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ea typeface="宋体" charset="-122"/>
              </a:rPr>
              <a:t> Inversion</a:t>
            </a:r>
            <a:endParaRPr lang="en-US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  <a:ea typeface="宋体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12269" y="1840127"/>
            <a:ext cx="9436798" cy="1140931"/>
            <a:chOff x="-112269" y="1840127"/>
            <a:chExt cx="9436798" cy="1140931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500391" y="1840127"/>
              <a:ext cx="7095945" cy="5203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360" tIns="44280" rIns="90360" bIns="44280" rtlCol="0" anchor="ctr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 dirty="0" err="1" smtClean="0">
                  <a:solidFill>
                    <a:schemeClr val="bg1"/>
                  </a:solidFill>
                  <a:ea typeface="宋体" charset="-122"/>
                </a:rPr>
                <a:t>Suboffset</a:t>
              </a:r>
              <a:r>
                <a:rPr lang="en-US" sz="2800" dirty="0" smtClean="0">
                  <a:solidFill>
                    <a:schemeClr val="bg1"/>
                  </a:solidFill>
                  <a:ea typeface="宋体" charset="-122"/>
                </a:rPr>
                <a:t>-domain </a:t>
              </a:r>
              <a:r>
                <a:rPr lang="en-US" sz="2800" dirty="0" err="1">
                  <a:solidFill>
                    <a:schemeClr val="bg1"/>
                  </a:solidFill>
                  <a:ea typeface="宋体" charset="-122"/>
                </a:rPr>
                <a:t>c</a:t>
              </a:r>
              <a:r>
                <a:rPr lang="en-US" sz="2800" dirty="0" err="1" smtClean="0">
                  <a:solidFill>
                    <a:schemeClr val="bg1"/>
                  </a:solidFill>
                  <a:ea typeface="宋体" charset="-122"/>
                </a:rPr>
                <a:t>rosscorrelation</a:t>
              </a:r>
              <a:r>
                <a:rPr lang="en-US" sz="2800" dirty="0" smtClean="0">
                  <a:solidFill>
                    <a:schemeClr val="bg1"/>
                  </a:solidFill>
                  <a:ea typeface="宋体" charset="-122"/>
                </a:rPr>
                <a:t> function : </a:t>
              </a:r>
              <a:endParaRPr lang="en-US" sz="2800" dirty="0">
                <a:solidFill>
                  <a:schemeClr val="bg1"/>
                </a:solidFill>
                <a:ea typeface="宋体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-112269" y="2391217"/>
                  <a:ext cx="9436798" cy="5898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800" i="1" dirty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sz="2800" b="0" i="1" dirty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80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800" b="0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800" b="0" i="1" dirty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sz="2800" b="0" i="1" dirty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solidFill>
                        <a:srgbClr val="FFFF00"/>
                      </a:solidFill>
                      <a:ea typeface="Cambria Math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𝑑𝑡</m:t>
                      </m:r>
                    </m:oMath>
                  </a14:m>
                  <a:endParaRPr lang="en-US" sz="2800" i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2269" y="2391217"/>
                  <a:ext cx="9436798" cy="5898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7216" b="-19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组合 5"/>
          <p:cNvGrpSpPr/>
          <p:nvPr/>
        </p:nvGrpSpPr>
        <p:grpSpPr>
          <a:xfrm>
            <a:off x="3570427" y="5683552"/>
            <a:ext cx="5475797" cy="910660"/>
            <a:chOff x="2004460" y="5877882"/>
            <a:chExt cx="5475797" cy="6800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2004460" y="5877882"/>
                  <a:ext cx="5055615" cy="3467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:  </m:t>
                          </m:r>
                        </m:sub>
                      </m:sSub>
                    </m:oMath>
                  </a14:m>
                  <a:r>
                    <a:rPr lang="en-US" sz="2800" dirty="0">
                      <a:solidFill>
                        <a:srgbClr val="FFFF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𝑓𝑜𝑤𝑎𝑟𝑑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𝑝𝑟𝑜𝑝𝑎𝑔𝑎𝑡𝑒𝑑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𝑑𝑎𝑡𝑎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460" y="5877882"/>
                  <a:ext cx="5055615" cy="34679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>
                  <a:off x="2051720" y="6232590"/>
                  <a:ext cx="5428537" cy="3253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:  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𝑏𝑎𝑐𝑘𝑤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𝑎𝑟𝑑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𝑝𝑟𝑜𝑝𝑎𝑔𝑎𝑡𝑒𝑑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𝑑𝑎𝑡𝑎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720" y="6232590"/>
                  <a:ext cx="5428537" cy="3253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组合 7"/>
          <p:cNvGrpSpPr/>
          <p:nvPr/>
        </p:nvGrpSpPr>
        <p:grpSpPr>
          <a:xfrm>
            <a:off x="921823" y="5778160"/>
            <a:ext cx="2211375" cy="912301"/>
            <a:chOff x="2483768" y="5897028"/>
            <a:chExt cx="2211375" cy="6290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2483768" y="5897028"/>
                  <a:ext cx="2211375" cy="3607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h</m:t>
                      </m:r>
                    </m:oMath>
                  </a14:m>
                  <a:r>
                    <a:rPr lang="en-US" sz="2800" i="1" dirty="0">
                      <a:solidFill>
                        <a:srgbClr val="FFFF00"/>
                      </a:solidFill>
                    </a:rPr>
                    <a:t>:</a:t>
                  </a:r>
                  <a:r>
                    <a:rPr lang="en-US" sz="2800" i="1" dirty="0" smtClean="0">
                      <a:solidFill>
                        <a:srgbClr val="FFFF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𝑠𝑢𝑏𝑜𝑓𝑓𝑠𝑒𝑡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768" y="5897028"/>
                  <a:ext cx="2211375" cy="36076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/>
                <p:cNvSpPr/>
                <p:nvPr/>
              </p:nvSpPr>
              <p:spPr>
                <a:xfrm>
                  <a:off x="2483768" y="6165304"/>
                  <a:ext cx="1909177" cy="3607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</m:oMath>
                  </a14:m>
                  <a:r>
                    <a:rPr lang="en-US" sz="2800" i="1" dirty="0" smtClean="0">
                      <a:solidFill>
                        <a:srgbClr val="FFFF00"/>
                      </a:solidFill>
                    </a:rPr>
                    <a:t>: </a:t>
                  </a:r>
                  <a:r>
                    <a:rPr lang="en-US" sz="2800" i="1" dirty="0" smtClean="0">
                      <a:solidFill>
                        <a:schemeClr val="bg1"/>
                      </a:solidFill>
                    </a:rPr>
                    <a:t>time shift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30" name="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768" y="6165304"/>
                  <a:ext cx="1909177" cy="36076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0465" r="-5751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组合 21"/>
          <p:cNvGrpSpPr/>
          <p:nvPr/>
        </p:nvGrpSpPr>
        <p:grpSpPr>
          <a:xfrm>
            <a:off x="1131768" y="2780928"/>
            <a:ext cx="7216748" cy="2899484"/>
            <a:chOff x="1131768" y="2780928"/>
            <a:chExt cx="7216748" cy="2899484"/>
          </a:xfrm>
        </p:grpSpPr>
        <p:grpSp>
          <p:nvGrpSpPr>
            <p:cNvPr id="27" name="组合 26"/>
            <p:cNvGrpSpPr/>
            <p:nvPr/>
          </p:nvGrpSpPr>
          <p:grpSpPr>
            <a:xfrm>
              <a:off x="1131768" y="2780928"/>
              <a:ext cx="7216748" cy="2899484"/>
              <a:chOff x="-1278940" y="3438675"/>
              <a:chExt cx="7216748" cy="2899484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547122" y="3438675"/>
                <a:ext cx="3664372" cy="2899484"/>
                <a:chOff x="-238859" y="4174729"/>
                <a:chExt cx="2520950" cy="2899484"/>
              </a:xfrm>
            </p:grpSpPr>
            <p:sp>
              <p:nvSpPr>
                <p:cNvPr id="1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687324" y="4174729"/>
                  <a:ext cx="325438" cy="561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sz="24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</a:p>
              </p:txBody>
            </p:sp>
            <p:sp>
              <p:nvSpPr>
                <p:cNvPr id="1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56531" y="4188921"/>
                  <a:ext cx="427037" cy="561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sz="2400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s</a:t>
                  </a:r>
                </a:p>
              </p:txBody>
            </p:sp>
            <p:grpSp>
              <p:nvGrpSpPr>
                <p:cNvPr id="14" name="组合 13"/>
                <p:cNvGrpSpPr/>
                <p:nvPr/>
              </p:nvGrpSpPr>
              <p:grpSpPr>
                <a:xfrm>
                  <a:off x="-238859" y="4525775"/>
                  <a:ext cx="2520950" cy="2548438"/>
                  <a:chOff x="-238859" y="4525775"/>
                  <a:chExt cx="2520950" cy="2548438"/>
                </a:xfrm>
              </p:grpSpPr>
              <p:sp>
                <p:nvSpPr>
                  <p:cNvPr id="15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3013" y="6550993"/>
                    <a:ext cx="277382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sz="2800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</a:p>
                </p:txBody>
              </p:sp>
              <p:cxnSp>
                <p:nvCxnSpPr>
                  <p:cNvPr id="16" name="直接连接符 15"/>
                  <p:cNvCxnSpPr/>
                  <p:nvPr/>
                </p:nvCxnSpPr>
                <p:spPr bwMode="auto">
                  <a:xfrm flipV="1">
                    <a:off x="-238859" y="4788369"/>
                    <a:ext cx="2520950" cy="17378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5-Point Star 30"/>
                  <p:cNvSpPr/>
                  <p:nvPr/>
                </p:nvSpPr>
                <p:spPr bwMode="auto">
                  <a:xfrm>
                    <a:off x="121503" y="4525775"/>
                    <a:ext cx="287338" cy="436369"/>
                  </a:xfrm>
                  <a:prstGeom prst="star5">
                    <a:avLst/>
                  </a:prstGeom>
                  <a:solidFill>
                    <a:srgbClr val="FF00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8" name="Flowchart: Manual Operation 31"/>
                  <p:cNvSpPr/>
                  <p:nvPr/>
                </p:nvSpPr>
                <p:spPr>
                  <a:xfrm>
                    <a:off x="1634143" y="4661436"/>
                    <a:ext cx="215900" cy="262593"/>
                  </a:xfrm>
                  <a:prstGeom prst="flowChartManualOperation">
                    <a:avLst/>
                  </a:prstGeom>
                  <a:solidFill>
                    <a:srgbClr val="FFFF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  <a:ea typeface="宋体" pitchFamily="2" charset="-122"/>
                    </a:endParaRPr>
                  </a:p>
                </p:txBody>
              </p:sp>
              <p:sp>
                <p:nvSpPr>
                  <p:cNvPr id="19" name="Freeform 14"/>
                  <p:cNvSpPr>
                    <a:spLocks/>
                  </p:cNvSpPr>
                  <p:nvPr/>
                </p:nvSpPr>
                <p:spPr bwMode="auto">
                  <a:xfrm rot="1383892">
                    <a:off x="64876" y="4982817"/>
                    <a:ext cx="572845" cy="1528493"/>
                  </a:xfrm>
                  <a:custGeom>
                    <a:avLst/>
                    <a:gdLst>
                      <a:gd name="T0" fmla="*/ 0 w 2189"/>
                      <a:gd name="T1" fmla="*/ 0 h 2189"/>
                      <a:gd name="T2" fmla="*/ 39012608 w 2189"/>
                      <a:gd name="T3" fmla="*/ 388253414 h 2189"/>
                      <a:gd name="T4" fmla="*/ 223774175 w 2189"/>
                      <a:gd name="T5" fmla="*/ 621475882 h 2189"/>
                      <a:gd name="T6" fmla="*/ 369691627 w 2189"/>
                      <a:gd name="T7" fmla="*/ 983666127 h 21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89"/>
                      <a:gd name="T13" fmla="*/ 0 h 2189"/>
                      <a:gd name="T14" fmla="*/ 2189 w 2189"/>
                      <a:gd name="T15" fmla="*/ 2189 h 21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89" h="2189">
                        <a:moveTo>
                          <a:pt x="0" y="0"/>
                        </a:moveTo>
                        <a:cubicBezTo>
                          <a:pt x="5" y="317"/>
                          <a:pt x="10" y="634"/>
                          <a:pt x="231" y="864"/>
                        </a:cubicBezTo>
                        <a:cubicBezTo>
                          <a:pt x="452" y="1094"/>
                          <a:pt x="999" y="1162"/>
                          <a:pt x="1325" y="1383"/>
                        </a:cubicBezTo>
                        <a:cubicBezTo>
                          <a:pt x="1651" y="1604"/>
                          <a:pt x="1920" y="1896"/>
                          <a:pt x="2189" y="2189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" name="Freeform 14"/>
                  <p:cNvSpPr>
                    <a:spLocks/>
                  </p:cNvSpPr>
                  <p:nvPr/>
                </p:nvSpPr>
                <p:spPr bwMode="auto">
                  <a:xfrm rot="4797341">
                    <a:off x="709383" y="5433992"/>
                    <a:ext cx="1637618" cy="595245"/>
                  </a:xfrm>
                  <a:custGeom>
                    <a:avLst/>
                    <a:gdLst>
                      <a:gd name="T0" fmla="*/ 0 w 2189"/>
                      <a:gd name="T1" fmla="*/ 0 h 2189"/>
                      <a:gd name="T2" fmla="*/ 75844995 w 2189"/>
                      <a:gd name="T3" fmla="*/ 597005812 h 2189"/>
                      <a:gd name="T4" fmla="*/ 435040645 w 2189"/>
                      <a:gd name="T5" fmla="*/ 955624426 h 2189"/>
                      <a:gd name="T6" fmla="*/ 718720203 w 2189"/>
                      <a:gd name="T7" fmla="*/ 1512553930 h 21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89"/>
                      <a:gd name="T13" fmla="*/ 0 h 2189"/>
                      <a:gd name="T14" fmla="*/ 2189 w 2189"/>
                      <a:gd name="T15" fmla="*/ 2189 h 21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89" h="2189">
                        <a:moveTo>
                          <a:pt x="0" y="0"/>
                        </a:moveTo>
                        <a:cubicBezTo>
                          <a:pt x="5" y="317"/>
                          <a:pt x="10" y="634"/>
                          <a:pt x="231" y="864"/>
                        </a:cubicBezTo>
                        <a:cubicBezTo>
                          <a:pt x="452" y="1094"/>
                          <a:pt x="999" y="1162"/>
                          <a:pt x="1325" y="1383"/>
                        </a:cubicBezTo>
                        <a:cubicBezTo>
                          <a:pt x="1651" y="1604"/>
                          <a:pt x="1920" y="1896"/>
                          <a:pt x="2189" y="2189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cxnSp>
            <p:nvCxnSpPr>
              <p:cNvPr id="21" name="直接连接符 20"/>
              <p:cNvCxnSpPr/>
              <p:nvPr/>
            </p:nvCxnSpPr>
            <p:spPr bwMode="auto">
              <a:xfrm>
                <a:off x="1488598" y="5877272"/>
                <a:ext cx="1355210" cy="0"/>
              </a:xfrm>
              <a:prstGeom prst="line">
                <a:avLst/>
              </a:prstGeom>
              <a:ln w="25400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椭圆 1"/>
              <p:cNvSpPr/>
              <p:nvPr/>
            </p:nvSpPr>
            <p:spPr>
              <a:xfrm>
                <a:off x="2064712" y="5805264"/>
                <a:ext cx="157297" cy="175515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 Box 17"/>
              <p:cNvSpPr txBox="1">
                <a:spLocks noChangeArrowheads="1"/>
              </p:cNvSpPr>
              <p:nvPr/>
            </p:nvSpPr>
            <p:spPr bwMode="auto">
              <a:xfrm>
                <a:off x="1115616" y="5805264"/>
                <a:ext cx="77231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sz="28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x-h</a:t>
                </a:r>
                <a:endParaRPr lang="en-US" sz="28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17"/>
              <p:cNvSpPr txBox="1">
                <a:spLocks noChangeArrowheads="1"/>
              </p:cNvSpPr>
              <p:nvPr/>
            </p:nvSpPr>
            <p:spPr bwMode="auto">
              <a:xfrm>
                <a:off x="2627784" y="5775647"/>
                <a:ext cx="80896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sz="2800" i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x+h</a:t>
                </a:r>
                <a:endParaRPr lang="en-US" sz="28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矩形 24"/>
                  <p:cNvSpPr/>
                  <p:nvPr/>
                </p:nvSpPr>
                <p:spPr>
                  <a:xfrm>
                    <a:off x="-1278940" y="5186051"/>
                    <a:ext cx="2800831" cy="5577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en-US" sz="2800" i="1" dirty="0">
                        <a:solidFill>
                          <a:schemeClr val="bg1"/>
                        </a:solidFill>
                      </a:rPr>
                      <a:t> </a:t>
                    </a:r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矩形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278940" y="5186051"/>
                    <a:ext cx="2800831" cy="557717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矩形 25"/>
                  <p:cNvSpPr/>
                  <p:nvPr/>
                </p:nvSpPr>
                <p:spPr>
                  <a:xfrm>
                    <a:off x="3134348" y="5157205"/>
                    <a:ext cx="2803460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en-US" sz="2800" i="1" dirty="0">
                        <a:solidFill>
                          <a:schemeClr val="bg1"/>
                        </a:solidFill>
                      </a:rPr>
                      <a:t> </a:t>
                    </a:r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6" name="矩形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4348" y="5157205"/>
                    <a:ext cx="2803460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组合 4"/>
            <p:cNvGrpSpPr/>
            <p:nvPr/>
          </p:nvGrpSpPr>
          <p:grpSpPr>
            <a:xfrm>
              <a:off x="5266287" y="3238415"/>
              <a:ext cx="1131706" cy="262593"/>
              <a:chOff x="5266287" y="3238415"/>
              <a:chExt cx="1131706" cy="262593"/>
            </a:xfrm>
          </p:grpSpPr>
          <p:sp>
            <p:nvSpPr>
              <p:cNvPr id="31" name="Flowchart: Manual Operation 31"/>
              <p:cNvSpPr/>
              <p:nvPr/>
            </p:nvSpPr>
            <p:spPr>
              <a:xfrm>
                <a:off x="5266287" y="3238415"/>
                <a:ext cx="313825" cy="262593"/>
              </a:xfrm>
              <a:prstGeom prst="flowChartManualOperation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宋体" pitchFamily="2" charset="-122"/>
                </a:endParaRPr>
              </a:p>
            </p:txBody>
          </p:sp>
          <p:sp>
            <p:nvSpPr>
              <p:cNvPr id="32" name="Flowchart: Manual Operation 31"/>
              <p:cNvSpPr/>
              <p:nvPr/>
            </p:nvSpPr>
            <p:spPr>
              <a:xfrm>
                <a:off x="6084168" y="3238415"/>
                <a:ext cx="313825" cy="262593"/>
              </a:xfrm>
              <a:prstGeom prst="flowChartManualOperation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ea typeface="宋体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44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6215</TotalTime>
  <Words>2031</Words>
  <Application>Microsoft Office PowerPoint</Application>
  <PresentationFormat>全屏显示(4:3)</PresentationFormat>
  <Paragraphs>511</Paragraphs>
  <Slides>33</Slides>
  <Notes>15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5" baseType="lpstr">
      <vt:lpstr>Office 主题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Angle-domain Crosscorrelation</vt:lpstr>
      <vt:lpstr>PowerPoint 演示文稿</vt:lpstr>
      <vt:lpstr>PowerPoint 演示文稿</vt:lpstr>
      <vt:lpstr>PowerPoint 演示文稿</vt:lpstr>
      <vt:lpstr>Sigsbee Model</vt:lpstr>
      <vt:lpstr>Initial Velocity Model</vt:lpstr>
      <vt:lpstr>Initial Velocity Model</vt:lpstr>
      <vt:lpstr>Initial Velocity Model</vt:lpstr>
      <vt:lpstr>Inverted Velocity Model</vt:lpstr>
      <vt:lpstr>Inverted Velocity Model</vt:lpstr>
      <vt:lpstr>Inverted Velocity Model</vt:lpstr>
      <vt:lpstr>RTM Image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Wave-equaiton Reflection Traveltime Inversion</dc:title>
  <dc:creator>quan</dc:creator>
  <cp:lastModifiedBy>quan</cp:lastModifiedBy>
  <cp:revision>422</cp:revision>
  <dcterms:created xsi:type="dcterms:W3CDTF">2012-02-03T18:55:08Z</dcterms:created>
  <dcterms:modified xsi:type="dcterms:W3CDTF">2012-11-21T11:20:05Z</dcterms:modified>
</cp:coreProperties>
</file>