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286" r:id="rId4"/>
    <p:sldId id="293" r:id="rId5"/>
    <p:sldId id="301" r:id="rId6"/>
    <p:sldId id="285" r:id="rId7"/>
    <p:sldId id="302" r:id="rId8"/>
    <p:sldId id="295" r:id="rId9"/>
    <p:sldId id="298" r:id="rId10"/>
    <p:sldId id="299" r:id="rId11"/>
    <p:sldId id="307" r:id="rId12"/>
    <p:sldId id="296" r:id="rId13"/>
    <p:sldId id="297" r:id="rId14"/>
    <p:sldId id="306" r:id="rId15"/>
    <p:sldId id="289" r:id="rId16"/>
    <p:sldId id="281" r:id="rId17"/>
    <p:sldId id="283" r:id="rId18"/>
    <p:sldId id="284" r:id="rId19"/>
    <p:sldId id="304" r:id="rId20"/>
    <p:sldId id="260" r:id="rId21"/>
    <p:sldId id="261" r:id="rId22"/>
    <p:sldId id="274" r:id="rId23"/>
    <p:sldId id="266" r:id="rId24"/>
    <p:sldId id="275" r:id="rId25"/>
    <p:sldId id="305" r:id="rId26"/>
    <p:sldId id="279" r:id="rId27"/>
    <p:sldId id="300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7" autoAdjust="0"/>
    <p:restoredTop sz="94660"/>
  </p:normalViewPr>
  <p:slideViewPr>
    <p:cSldViewPr>
      <p:cViewPr varScale="1">
        <p:scale>
          <a:sx n="86" d="100"/>
          <a:sy n="86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244B5-C186-4E08-8CC9-DD1F49DAC25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67F1-DAB6-435E-A254-F920A1AE7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67F1-DAB6-435E-A254-F920A1AE77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67F1-DAB6-435E-A254-F920A1AE77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F3DF-9C28-4D4C-9B03-49AF10244CCA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Fault Detection by a Seismic Scanning Tunneling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Macroscope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609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Sherif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M. 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Hanafy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Post-stack Migration with Point Scatterer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2000" y="949920"/>
                <a:ext cx="5884431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p>
                        <m:e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𝒅𝒈𝒅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49920"/>
                <a:ext cx="5884431" cy="720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000" y="1697739"/>
                <a:ext cx="2286075" cy="737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97739"/>
                <a:ext cx="2286075" cy="737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2000" y="2462999"/>
                <a:ext cx="5373266" cy="7548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𝒔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𝒐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𝒐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)/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𝒅𝒈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62999"/>
                <a:ext cx="5373266" cy="754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0" y="3245186"/>
                <a:ext cx="7586885" cy="71917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)/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𝒅𝒈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45186"/>
                <a:ext cx="7586885" cy="7191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4605048"/>
                <a:ext cx="1535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05048"/>
                <a:ext cx="153516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42"/>
          <p:cNvGrpSpPr>
            <a:grpSpLocks/>
          </p:cNvGrpSpPr>
          <p:nvPr/>
        </p:nvGrpSpPr>
        <p:grpSpPr bwMode="auto">
          <a:xfrm>
            <a:off x="7188200" y="4038600"/>
            <a:ext cx="1878013" cy="2616200"/>
            <a:chOff x="7239000" y="3886200"/>
            <a:chExt cx="1877437" cy="2616974"/>
          </a:xfrm>
        </p:grpSpPr>
        <p:sp>
          <p:nvSpPr>
            <p:cNvPr id="82" name="TextBox 27"/>
            <p:cNvSpPr txBox="1">
              <a:spLocks noChangeArrowheads="1"/>
            </p:cNvSpPr>
            <p:nvPr/>
          </p:nvSpPr>
          <p:spPr bwMode="auto">
            <a:xfrm>
              <a:off x="7239000" y="6172200"/>
              <a:ext cx="1877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0.2                                  0.7</a:t>
              </a:r>
            </a:p>
          </p:txBody>
        </p:sp>
        <p:sp>
          <p:nvSpPr>
            <p:cNvPr id="83" name="TextBox 29"/>
            <p:cNvSpPr txBox="1">
              <a:spLocks noChangeArrowheads="1"/>
            </p:cNvSpPr>
            <p:nvPr/>
          </p:nvSpPr>
          <p:spPr bwMode="auto">
            <a:xfrm>
              <a:off x="8064247" y="6226867"/>
              <a:ext cx="320577" cy="27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7431029" y="4184738"/>
              <a:ext cx="1490205" cy="990893"/>
            </a:xfrm>
            <a:custGeom>
              <a:avLst/>
              <a:gdLst>
                <a:gd name="connsiteX0" fmla="*/ 0 w 1490134"/>
                <a:gd name="connsiteY0" fmla="*/ 980252 h 991541"/>
                <a:gd name="connsiteX1" fmla="*/ 361245 w 1490134"/>
                <a:gd name="connsiteY1" fmla="*/ 652874 h 991541"/>
                <a:gd name="connsiteX2" fmla="*/ 677334 w 1490134"/>
                <a:gd name="connsiteY2" fmla="*/ 122296 h 991541"/>
                <a:gd name="connsiteX3" fmla="*/ 790223 w 1490134"/>
                <a:gd name="connsiteY3" fmla="*/ 43274 h 991541"/>
                <a:gd name="connsiteX4" fmla="*/ 993423 w 1490134"/>
                <a:gd name="connsiteY4" fmla="*/ 381941 h 991541"/>
                <a:gd name="connsiteX5" fmla="*/ 1320800 w 1490134"/>
                <a:gd name="connsiteY5" fmla="*/ 810918 h 991541"/>
                <a:gd name="connsiteX6" fmla="*/ 1490134 w 1490134"/>
                <a:gd name="connsiteY6" fmla="*/ 991541 h 9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0134" h="991541">
                  <a:moveTo>
                    <a:pt x="0" y="980252"/>
                  </a:moveTo>
                  <a:cubicBezTo>
                    <a:pt x="124178" y="888059"/>
                    <a:pt x="248356" y="795867"/>
                    <a:pt x="361245" y="652874"/>
                  </a:cubicBezTo>
                  <a:cubicBezTo>
                    <a:pt x="474134" y="509881"/>
                    <a:pt x="605838" y="223896"/>
                    <a:pt x="677334" y="122296"/>
                  </a:cubicBezTo>
                  <a:cubicBezTo>
                    <a:pt x="748830" y="20696"/>
                    <a:pt x="737542" y="0"/>
                    <a:pt x="790223" y="43274"/>
                  </a:cubicBezTo>
                  <a:cubicBezTo>
                    <a:pt x="842904" y="86548"/>
                    <a:pt x="904994" y="254000"/>
                    <a:pt x="993423" y="381941"/>
                  </a:cubicBezTo>
                  <a:cubicBezTo>
                    <a:pt x="1081852" y="509882"/>
                    <a:pt x="1238015" y="709318"/>
                    <a:pt x="1320800" y="810918"/>
                  </a:cubicBezTo>
                  <a:cubicBezTo>
                    <a:pt x="1403585" y="912518"/>
                    <a:pt x="1446859" y="952029"/>
                    <a:pt x="1490134" y="99154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7442138" y="4194266"/>
              <a:ext cx="1502902" cy="2065949"/>
            </a:xfrm>
            <a:custGeom>
              <a:avLst/>
              <a:gdLst>
                <a:gd name="connsiteX0" fmla="*/ 0 w 1501422"/>
                <a:gd name="connsiteY0" fmla="*/ 1715910 h 2065866"/>
                <a:gd name="connsiteX1" fmla="*/ 101600 w 1501422"/>
                <a:gd name="connsiteY1" fmla="*/ 1975555 h 2065866"/>
                <a:gd name="connsiteX2" fmla="*/ 169334 w 1501422"/>
                <a:gd name="connsiteY2" fmla="*/ 1952977 h 2065866"/>
                <a:gd name="connsiteX3" fmla="*/ 316089 w 1501422"/>
                <a:gd name="connsiteY3" fmla="*/ 1298221 h 2065866"/>
                <a:gd name="connsiteX4" fmla="*/ 451556 w 1501422"/>
                <a:gd name="connsiteY4" fmla="*/ 451555 h 2065866"/>
                <a:gd name="connsiteX5" fmla="*/ 609600 w 1501422"/>
                <a:gd name="connsiteY5" fmla="*/ 67733 h 2065866"/>
                <a:gd name="connsiteX6" fmla="*/ 835378 w 1501422"/>
                <a:gd name="connsiteY6" fmla="*/ 45155 h 2065866"/>
                <a:gd name="connsiteX7" fmla="*/ 970845 w 1501422"/>
                <a:gd name="connsiteY7" fmla="*/ 135466 h 2065866"/>
                <a:gd name="connsiteX8" fmla="*/ 1083734 w 1501422"/>
                <a:gd name="connsiteY8" fmla="*/ 699910 h 2065866"/>
                <a:gd name="connsiteX9" fmla="*/ 1253067 w 1501422"/>
                <a:gd name="connsiteY9" fmla="*/ 1817510 h 2065866"/>
                <a:gd name="connsiteX10" fmla="*/ 1399822 w 1501422"/>
                <a:gd name="connsiteY10" fmla="*/ 1964266 h 2065866"/>
                <a:gd name="connsiteX11" fmla="*/ 1501422 w 1501422"/>
                <a:gd name="connsiteY11" fmla="*/ 1715910 h 20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1422" h="2065866">
                  <a:moveTo>
                    <a:pt x="0" y="1715910"/>
                  </a:moveTo>
                  <a:cubicBezTo>
                    <a:pt x="36689" y="1825977"/>
                    <a:pt x="73378" y="1936044"/>
                    <a:pt x="101600" y="1975555"/>
                  </a:cubicBezTo>
                  <a:cubicBezTo>
                    <a:pt x="129822" y="2015066"/>
                    <a:pt x="133586" y="2065866"/>
                    <a:pt x="169334" y="1952977"/>
                  </a:cubicBezTo>
                  <a:cubicBezTo>
                    <a:pt x="205082" y="1840088"/>
                    <a:pt x="269052" y="1548458"/>
                    <a:pt x="316089" y="1298221"/>
                  </a:cubicBezTo>
                  <a:cubicBezTo>
                    <a:pt x="363126" y="1047984"/>
                    <a:pt x="402638" y="656636"/>
                    <a:pt x="451556" y="451555"/>
                  </a:cubicBezTo>
                  <a:cubicBezTo>
                    <a:pt x="500474" y="246474"/>
                    <a:pt x="545630" y="135466"/>
                    <a:pt x="609600" y="67733"/>
                  </a:cubicBezTo>
                  <a:cubicBezTo>
                    <a:pt x="673570" y="0"/>
                    <a:pt x="775170" y="33866"/>
                    <a:pt x="835378" y="45155"/>
                  </a:cubicBezTo>
                  <a:cubicBezTo>
                    <a:pt x="895586" y="56444"/>
                    <a:pt x="929452" y="26340"/>
                    <a:pt x="970845" y="135466"/>
                  </a:cubicBezTo>
                  <a:cubicBezTo>
                    <a:pt x="1012238" y="244592"/>
                    <a:pt x="1036697" y="419569"/>
                    <a:pt x="1083734" y="699910"/>
                  </a:cubicBezTo>
                  <a:cubicBezTo>
                    <a:pt x="1130771" y="980251"/>
                    <a:pt x="1200386" y="1606784"/>
                    <a:pt x="1253067" y="1817510"/>
                  </a:cubicBezTo>
                  <a:cubicBezTo>
                    <a:pt x="1305748" y="2028236"/>
                    <a:pt x="1358430" y="1981199"/>
                    <a:pt x="1399822" y="1964266"/>
                  </a:cubicBezTo>
                  <a:cubicBezTo>
                    <a:pt x="1441215" y="1947333"/>
                    <a:pt x="1471318" y="1831621"/>
                    <a:pt x="1501422" y="1715910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19919" y="4191090"/>
              <a:ext cx="1525120" cy="1981786"/>
            </a:xfrm>
            <a:prstGeom prst="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TextBox 34"/>
            <p:cNvSpPr txBox="1">
              <a:spLocks noChangeArrowheads="1"/>
            </p:cNvSpPr>
            <p:nvPr/>
          </p:nvSpPr>
          <p:spPr bwMode="auto">
            <a:xfrm>
              <a:off x="7592437" y="3886200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|s-s</a:t>
              </a:r>
              <a:r>
                <a:rPr lang="en-US" sz="600">
                  <a:solidFill>
                    <a:srgbClr val="FFFFFF"/>
                  </a:solidFill>
                </a:rPr>
                <a:t>0</a:t>
              </a:r>
              <a:r>
                <a:rPr lang="en-US" sz="1400">
                  <a:solidFill>
                    <a:srgbClr val="FFFFFF"/>
                  </a:solidFill>
                </a:rPr>
                <a:t>| ~ </a:t>
              </a:r>
              <a:r>
                <a:rPr lang="en-US" sz="140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83200" y="4038600"/>
            <a:ext cx="1800225" cy="2638425"/>
            <a:chOff x="5283200" y="4038600"/>
            <a:chExt cx="1800225" cy="2638425"/>
          </a:xfrm>
        </p:grpSpPr>
        <p:sp>
          <p:nvSpPr>
            <p:cNvPr id="89" name="TextBox 25"/>
            <p:cNvSpPr txBox="1">
              <a:spLocks noChangeArrowheads="1"/>
            </p:cNvSpPr>
            <p:nvPr/>
          </p:nvSpPr>
          <p:spPr bwMode="auto">
            <a:xfrm>
              <a:off x="6045200" y="6400800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grpSp>
          <p:nvGrpSpPr>
            <p:cNvPr id="90" name="Group 180"/>
            <p:cNvGrpSpPr>
              <a:grpSpLocks/>
            </p:cNvGrpSpPr>
            <p:nvPr/>
          </p:nvGrpSpPr>
          <p:grpSpPr bwMode="auto">
            <a:xfrm>
              <a:off x="5283200" y="4038600"/>
              <a:ext cx="1800225" cy="2486025"/>
              <a:chOff x="5334000" y="3886200"/>
              <a:chExt cx="1800493" cy="2486799"/>
            </a:xfrm>
          </p:grpSpPr>
          <p:sp>
            <p:nvSpPr>
              <p:cNvPr id="93" name="Freeform 92"/>
              <p:cNvSpPr/>
              <p:nvPr/>
            </p:nvSpPr>
            <p:spPr bwMode="auto">
              <a:xfrm>
                <a:off x="5543581" y="4164099"/>
                <a:ext cx="1411498" cy="1657866"/>
              </a:xfrm>
              <a:custGeom>
                <a:avLst/>
                <a:gdLst>
                  <a:gd name="connsiteX0" fmla="*/ 0 w 1411111"/>
                  <a:gd name="connsiteY0" fmla="*/ 1644414 h 1657584"/>
                  <a:gd name="connsiteX1" fmla="*/ 361244 w 1411111"/>
                  <a:gd name="connsiteY1" fmla="*/ 1633125 h 1657584"/>
                  <a:gd name="connsiteX2" fmla="*/ 654755 w 1411111"/>
                  <a:gd name="connsiteY2" fmla="*/ 1497659 h 1657584"/>
                  <a:gd name="connsiteX3" fmla="*/ 699911 w 1411111"/>
                  <a:gd name="connsiteY3" fmla="*/ 809037 h 1657584"/>
                  <a:gd name="connsiteX4" fmla="*/ 722489 w 1411111"/>
                  <a:gd name="connsiteY4" fmla="*/ 97837 h 1657584"/>
                  <a:gd name="connsiteX5" fmla="*/ 790222 w 1411111"/>
                  <a:gd name="connsiteY5" fmla="*/ 1396059 h 1657584"/>
                  <a:gd name="connsiteX6" fmla="*/ 1016000 w 1411111"/>
                  <a:gd name="connsiteY6" fmla="*/ 1610548 h 1657584"/>
                  <a:gd name="connsiteX7" fmla="*/ 1411111 w 1411111"/>
                  <a:gd name="connsiteY7" fmla="*/ 1644414 h 165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1111" h="1657584">
                    <a:moveTo>
                      <a:pt x="0" y="1644414"/>
                    </a:moveTo>
                    <a:cubicBezTo>
                      <a:pt x="126059" y="1650999"/>
                      <a:pt x="252118" y="1657584"/>
                      <a:pt x="361244" y="1633125"/>
                    </a:cubicBezTo>
                    <a:cubicBezTo>
                      <a:pt x="470370" y="1608666"/>
                      <a:pt x="598311" y="1635007"/>
                      <a:pt x="654755" y="1497659"/>
                    </a:cubicBezTo>
                    <a:cubicBezTo>
                      <a:pt x="711199" y="1360311"/>
                      <a:pt x="688622" y="1042341"/>
                      <a:pt x="699911" y="809037"/>
                    </a:cubicBezTo>
                    <a:cubicBezTo>
                      <a:pt x="711200" y="575733"/>
                      <a:pt x="707437" y="0"/>
                      <a:pt x="722489" y="97837"/>
                    </a:cubicBezTo>
                    <a:cubicBezTo>
                      <a:pt x="737541" y="195674"/>
                      <a:pt x="741304" y="1143941"/>
                      <a:pt x="790222" y="1396059"/>
                    </a:cubicBezTo>
                    <a:cubicBezTo>
                      <a:pt x="839140" y="1648177"/>
                      <a:pt x="912519" y="1569156"/>
                      <a:pt x="1016000" y="1610548"/>
                    </a:cubicBezTo>
                    <a:cubicBezTo>
                      <a:pt x="1119481" y="1651940"/>
                      <a:pt x="1265296" y="1648177"/>
                      <a:pt x="1411111" y="164441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5532468" y="4199035"/>
                <a:ext cx="1479770" cy="2010401"/>
              </a:xfrm>
              <a:custGeom>
                <a:avLst/>
                <a:gdLst>
                  <a:gd name="connsiteX0" fmla="*/ 0 w 1478844"/>
                  <a:gd name="connsiteY0" fmla="*/ 1608666 h 2009422"/>
                  <a:gd name="connsiteX1" fmla="*/ 67733 w 1478844"/>
                  <a:gd name="connsiteY1" fmla="*/ 1450622 h 2009422"/>
                  <a:gd name="connsiteX2" fmla="*/ 112889 w 1478844"/>
                  <a:gd name="connsiteY2" fmla="*/ 1428044 h 2009422"/>
                  <a:gd name="connsiteX3" fmla="*/ 259644 w 1478844"/>
                  <a:gd name="connsiteY3" fmla="*/ 1766711 h 2009422"/>
                  <a:gd name="connsiteX4" fmla="*/ 349955 w 1478844"/>
                  <a:gd name="connsiteY4" fmla="*/ 1981200 h 2009422"/>
                  <a:gd name="connsiteX5" fmla="*/ 462844 w 1478844"/>
                  <a:gd name="connsiteY5" fmla="*/ 1631244 h 2009422"/>
                  <a:gd name="connsiteX6" fmla="*/ 598311 w 1478844"/>
                  <a:gd name="connsiteY6" fmla="*/ 479777 h 2009422"/>
                  <a:gd name="connsiteX7" fmla="*/ 711200 w 1478844"/>
                  <a:gd name="connsiteY7" fmla="*/ 28222 h 2009422"/>
                  <a:gd name="connsiteX8" fmla="*/ 824089 w 1478844"/>
                  <a:gd name="connsiteY8" fmla="*/ 310444 h 2009422"/>
                  <a:gd name="connsiteX9" fmla="*/ 914400 w 1478844"/>
                  <a:gd name="connsiteY9" fmla="*/ 987777 h 2009422"/>
                  <a:gd name="connsiteX10" fmla="*/ 993422 w 1478844"/>
                  <a:gd name="connsiteY10" fmla="*/ 1665111 h 2009422"/>
                  <a:gd name="connsiteX11" fmla="*/ 1061155 w 1478844"/>
                  <a:gd name="connsiteY11" fmla="*/ 1969911 h 2009422"/>
                  <a:gd name="connsiteX12" fmla="*/ 1174044 w 1478844"/>
                  <a:gd name="connsiteY12" fmla="*/ 1902177 h 2009422"/>
                  <a:gd name="connsiteX13" fmla="*/ 1264355 w 1478844"/>
                  <a:gd name="connsiteY13" fmla="*/ 1574800 h 2009422"/>
                  <a:gd name="connsiteX14" fmla="*/ 1332089 w 1478844"/>
                  <a:gd name="connsiteY14" fmla="*/ 1439333 h 2009422"/>
                  <a:gd name="connsiteX15" fmla="*/ 1478844 w 1478844"/>
                  <a:gd name="connsiteY15" fmla="*/ 1608666 h 200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78844" h="2009422">
                    <a:moveTo>
                      <a:pt x="0" y="1608666"/>
                    </a:moveTo>
                    <a:cubicBezTo>
                      <a:pt x="24459" y="1544696"/>
                      <a:pt x="48918" y="1480726"/>
                      <a:pt x="67733" y="1450622"/>
                    </a:cubicBezTo>
                    <a:cubicBezTo>
                      <a:pt x="86548" y="1420518"/>
                      <a:pt x="80904" y="1375363"/>
                      <a:pt x="112889" y="1428044"/>
                    </a:cubicBezTo>
                    <a:cubicBezTo>
                      <a:pt x="144874" y="1480726"/>
                      <a:pt x="220133" y="1674518"/>
                      <a:pt x="259644" y="1766711"/>
                    </a:cubicBezTo>
                    <a:cubicBezTo>
                      <a:pt x="299155" y="1858904"/>
                      <a:pt x="316088" y="2003778"/>
                      <a:pt x="349955" y="1981200"/>
                    </a:cubicBezTo>
                    <a:cubicBezTo>
                      <a:pt x="383822" y="1958622"/>
                      <a:pt x="421451" y="1881481"/>
                      <a:pt x="462844" y="1631244"/>
                    </a:cubicBezTo>
                    <a:cubicBezTo>
                      <a:pt x="504237" y="1381007"/>
                      <a:pt x="556918" y="746947"/>
                      <a:pt x="598311" y="479777"/>
                    </a:cubicBezTo>
                    <a:cubicBezTo>
                      <a:pt x="639704" y="212607"/>
                      <a:pt x="673570" y="56444"/>
                      <a:pt x="711200" y="28222"/>
                    </a:cubicBezTo>
                    <a:cubicBezTo>
                      <a:pt x="748830" y="0"/>
                      <a:pt x="790222" y="150518"/>
                      <a:pt x="824089" y="310444"/>
                    </a:cubicBezTo>
                    <a:cubicBezTo>
                      <a:pt x="857956" y="470370"/>
                      <a:pt x="886178" y="761999"/>
                      <a:pt x="914400" y="987777"/>
                    </a:cubicBezTo>
                    <a:cubicBezTo>
                      <a:pt x="942622" y="1213555"/>
                      <a:pt x="968963" y="1501422"/>
                      <a:pt x="993422" y="1665111"/>
                    </a:cubicBezTo>
                    <a:cubicBezTo>
                      <a:pt x="1017881" y="1828800"/>
                      <a:pt x="1031051" y="1930400"/>
                      <a:pt x="1061155" y="1969911"/>
                    </a:cubicBezTo>
                    <a:cubicBezTo>
                      <a:pt x="1091259" y="2009422"/>
                      <a:pt x="1140177" y="1968029"/>
                      <a:pt x="1174044" y="1902177"/>
                    </a:cubicBezTo>
                    <a:cubicBezTo>
                      <a:pt x="1207911" y="1836325"/>
                      <a:pt x="1238014" y="1651941"/>
                      <a:pt x="1264355" y="1574800"/>
                    </a:cubicBezTo>
                    <a:cubicBezTo>
                      <a:pt x="1290696" y="1497659"/>
                      <a:pt x="1296341" y="1433689"/>
                      <a:pt x="1332089" y="1439333"/>
                    </a:cubicBezTo>
                    <a:cubicBezTo>
                      <a:pt x="1367837" y="1444977"/>
                      <a:pt x="1423340" y="1526821"/>
                      <a:pt x="1478844" y="1608666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TextBox 26"/>
              <p:cNvSpPr txBox="1">
                <a:spLocks noChangeArrowheads="1"/>
              </p:cNvSpPr>
              <p:nvPr/>
            </p:nvSpPr>
            <p:spPr bwMode="auto">
              <a:xfrm>
                <a:off x="5334000" y="6096000"/>
                <a:ext cx="18004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0.2                               0.7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5459432" y="4191095"/>
                <a:ext cx="1524227" cy="1981817"/>
              </a:xfrm>
              <a:prstGeom prst="rect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TextBox 33"/>
              <p:cNvSpPr txBox="1">
                <a:spLocks noChangeArrowheads="1"/>
              </p:cNvSpPr>
              <p:nvPr/>
            </p:nvSpPr>
            <p:spPr bwMode="auto">
              <a:xfrm>
                <a:off x="5763673" y="3886200"/>
                <a:ext cx="1031137" cy="30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FFFF"/>
                    </a:solidFill>
                  </a:rPr>
                  <a:t>|s-s</a:t>
                </a:r>
                <a:r>
                  <a:rPr lang="en-US" sz="600">
                    <a:solidFill>
                      <a:srgbClr val="FFFFFF"/>
                    </a:solidFill>
                  </a:rPr>
                  <a:t>0</a:t>
                </a:r>
                <a:r>
                  <a:rPr lang="en-US" sz="1400">
                    <a:solidFill>
                      <a:srgbClr val="FFFFFF"/>
                    </a:solidFill>
                  </a:rPr>
                  <a:t>| ~ </a:t>
                </a:r>
                <a:r>
                  <a:rPr lang="en-US" sz="1400">
                    <a:solidFill>
                      <a:srgbClr val="FFFFFF"/>
                    </a:solidFill>
                    <a:latin typeface="Symbol" pitchFamily="18" charset="2"/>
                  </a:rPr>
                  <a:t>l</a:t>
                </a:r>
                <a:r>
                  <a:rPr lang="en-US" sz="1400">
                    <a:solidFill>
                      <a:srgbClr val="FFFFFF"/>
                    </a:solidFill>
                  </a:rPr>
                  <a:t>/40</a:t>
                </a:r>
              </a:p>
            </p:txBody>
          </p:sp>
        </p:grpSp>
      </p:grpSp>
      <p:grpSp>
        <p:nvGrpSpPr>
          <p:cNvPr id="99" name="Group 198"/>
          <p:cNvGrpSpPr>
            <a:grpSpLocks/>
          </p:cNvGrpSpPr>
          <p:nvPr/>
        </p:nvGrpSpPr>
        <p:grpSpPr bwMode="auto">
          <a:xfrm>
            <a:off x="5181600" y="6611938"/>
            <a:ext cx="3835400" cy="246062"/>
            <a:chOff x="5232782" y="6459379"/>
            <a:chExt cx="3835018" cy="246221"/>
          </a:xfrm>
        </p:grpSpPr>
        <p:sp>
          <p:nvSpPr>
            <p:cNvPr id="100" name="TextBox 196"/>
            <p:cNvSpPr txBox="1">
              <a:spLocks noChangeArrowheads="1"/>
            </p:cNvSpPr>
            <p:nvPr/>
          </p:nvSpPr>
          <p:spPr bwMode="auto">
            <a:xfrm>
              <a:off x="5232782" y="6459379"/>
              <a:ext cx="17123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dirty="0">
                  <a:solidFill>
                    <a:srgbClr val="FFFFFF"/>
                  </a:solidFill>
                </a:rPr>
                <a:t>Near-field-&gt;super-resolution</a:t>
              </a:r>
            </a:p>
          </p:txBody>
        </p:sp>
        <p:sp>
          <p:nvSpPr>
            <p:cNvPr id="101" name="TextBox 197"/>
            <p:cNvSpPr txBox="1">
              <a:spLocks noChangeArrowheads="1"/>
            </p:cNvSpPr>
            <p:nvPr/>
          </p:nvSpPr>
          <p:spPr bwMode="auto">
            <a:xfrm>
              <a:off x="7254483" y="6459379"/>
              <a:ext cx="18133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>
                  <a:solidFill>
                    <a:srgbClr val="FFFFFF"/>
                  </a:solidFill>
                </a:rPr>
                <a:t>Far-field-&gt;Rayleigh resolution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6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5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Reversal Mirror</a:t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(TRM)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Reversal Mirrors (TRM)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800" y="4525381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914399" y="2551991"/>
            <a:ext cx="1676400" cy="17447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2308" y="2551991"/>
            <a:ext cx="1674892" cy="17447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38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826101" y="2709691"/>
            <a:ext cx="4173515" cy="1587090"/>
            <a:chOff x="4916408" y="2709691"/>
            <a:chExt cx="4173515" cy="1587090"/>
          </a:xfrm>
        </p:grpSpPr>
        <p:sp>
          <p:nvSpPr>
            <p:cNvPr id="86" name="TextBox 147"/>
            <p:cNvSpPr txBox="1">
              <a:spLocks noChangeArrowheads="1"/>
            </p:cNvSpPr>
            <p:nvPr/>
          </p:nvSpPr>
          <p:spPr bwMode="auto">
            <a:xfrm>
              <a:off x="5668832" y="2709691"/>
              <a:ext cx="2660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</a:rPr>
                <a:t>ZO Migration Formula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916408" y="3261241"/>
                  <a:ext cx="4173515" cy="1035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𝑮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𝒐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FF00"/>
                                </a:solidFill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408" y="3261241"/>
                  <a:ext cx="4173515" cy="10355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122714"/>
            <a:ext cx="4724400" cy="584775"/>
            <a:chOff x="304800" y="2122714"/>
            <a:chExt cx="4724400" cy="5847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838200" y="2438400"/>
              <a:ext cx="4191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47"/>
            <p:cNvSpPr txBox="1">
              <a:spLocks noChangeArrowheads="1"/>
            </p:cNvSpPr>
            <p:nvPr/>
          </p:nvSpPr>
          <p:spPr bwMode="auto">
            <a:xfrm>
              <a:off x="304800" y="2122714"/>
              <a:ext cx="7264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solidFill>
                    <a:srgbClr val="FFFFFF"/>
                  </a:solidFill>
                </a:rPr>
                <a:t>Image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</a:rPr>
                <a:t>Plane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3008" y="1780852"/>
            <a:ext cx="4038600" cy="2744529"/>
            <a:chOff x="877808" y="1780852"/>
            <a:chExt cx="4038600" cy="2744529"/>
          </a:xfrm>
        </p:grpSpPr>
        <p:grpSp>
          <p:nvGrpSpPr>
            <p:cNvPr id="30" name="Group 29"/>
            <p:cNvGrpSpPr/>
            <p:nvPr/>
          </p:nvGrpSpPr>
          <p:grpSpPr>
            <a:xfrm>
              <a:off x="877808" y="4362095"/>
              <a:ext cx="4038600" cy="163286"/>
              <a:chOff x="2503714" y="3722914"/>
              <a:chExt cx="4038600" cy="16328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503714" y="3886200"/>
                <a:ext cx="4038600" cy="0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rapezoid 17"/>
              <p:cNvSpPr/>
              <p:nvPr/>
            </p:nvSpPr>
            <p:spPr bwMode="auto">
              <a:xfrm flipV="1">
                <a:off x="35118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rapezoid 18"/>
              <p:cNvSpPr/>
              <p:nvPr/>
            </p:nvSpPr>
            <p:spPr bwMode="auto">
              <a:xfrm flipV="1">
                <a:off x="30641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rapezoid 19"/>
              <p:cNvSpPr/>
              <p:nvPr/>
            </p:nvSpPr>
            <p:spPr bwMode="auto">
              <a:xfrm flipV="1">
                <a:off x="39595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 bwMode="auto">
              <a:xfrm flipV="1">
                <a:off x="440720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rapezoid 21"/>
              <p:cNvSpPr/>
              <p:nvPr/>
            </p:nvSpPr>
            <p:spPr bwMode="auto">
              <a:xfrm flipV="1">
                <a:off x="48548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rapezoid 22"/>
              <p:cNvSpPr/>
              <p:nvPr/>
            </p:nvSpPr>
            <p:spPr bwMode="auto">
              <a:xfrm flipV="1">
                <a:off x="57502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rapezoid 23"/>
              <p:cNvSpPr/>
              <p:nvPr/>
            </p:nvSpPr>
            <p:spPr bwMode="auto">
              <a:xfrm flipV="1">
                <a:off x="53025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rapezoid 24"/>
              <p:cNvSpPr/>
              <p:nvPr/>
            </p:nvSpPr>
            <p:spPr bwMode="auto">
              <a:xfrm flipV="1">
                <a:off x="6197906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Trapezoid 25"/>
              <p:cNvSpPr/>
              <p:nvPr/>
            </p:nvSpPr>
            <p:spPr bwMode="auto">
              <a:xfrm flipV="1">
                <a:off x="2616505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5-Point Star 30"/>
            <p:cNvSpPr/>
            <p:nvPr/>
          </p:nvSpPr>
          <p:spPr>
            <a:xfrm>
              <a:off x="2744919" y="2242517"/>
              <a:ext cx="279268" cy="23641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644456" y="1780852"/>
                  <a:ext cx="5500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56" y="1780852"/>
                  <a:ext cx="55008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626072" y="3918727"/>
            <a:ext cx="2127827" cy="584775"/>
            <a:chOff x="6716379" y="3918727"/>
            <a:chExt cx="2127827" cy="584775"/>
          </a:xfrm>
        </p:grpSpPr>
        <p:sp>
          <p:nvSpPr>
            <p:cNvPr id="53" name="TextBox 147"/>
            <p:cNvSpPr txBox="1">
              <a:spLocks noChangeArrowheads="1"/>
            </p:cNvSpPr>
            <p:nvPr/>
          </p:nvSpPr>
          <p:spPr bwMode="auto">
            <a:xfrm>
              <a:off x="7814757" y="3918727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Measured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147"/>
            <p:cNvSpPr txBox="1">
              <a:spLocks noChangeArrowheads="1"/>
            </p:cNvSpPr>
            <p:nvPr/>
          </p:nvSpPr>
          <p:spPr bwMode="auto">
            <a:xfrm>
              <a:off x="6716379" y="3918727"/>
              <a:ext cx="10983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Calculated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308" y="452538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85799" y="4340323"/>
            <a:ext cx="3835335" cy="236410"/>
            <a:chOff x="685799" y="4340323"/>
            <a:chExt cx="3835335" cy="236410"/>
          </a:xfrm>
        </p:grpSpPr>
        <p:sp>
          <p:nvSpPr>
            <p:cNvPr id="58" name="5-Point Star 57"/>
            <p:cNvSpPr/>
            <p:nvPr/>
          </p:nvSpPr>
          <p:spPr>
            <a:xfrm>
              <a:off x="685799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1130307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1574815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2019323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2463831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2908339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3352847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3797355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4241866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1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Reversal Mirrors (TRM)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800" y="4525381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38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826101" y="2709691"/>
            <a:ext cx="4173515" cy="1587090"/>
            <a:chOff x="4916408" y="2709691"/>
            <a:chExt cx="4173515" cy="1587090"/>
          </a:xfrm>
        </p:grpSpPr>
        <p:sp>
          <p:nvSpPr>
            <p:cNvPr id="86" name="TextBox 147"/>
            <p:cNvSpPr txBox="1">
              <a:spLocks noChangeArrowheads="1"/>
            </p:cNvSpPr>
            <p:nvPr/>
          </p:nvSpPr>
          <p:spPr bwMode="auto">
            <a:xfrm>
              <a:off x="5668832" y="2709691"/>
              <a:ext cx="2660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</a:rPr>
                <a:t>ZO Migration Formula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916408" y="3261241"/>
                  <a:ext cx="4173515" cy="1035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𝑮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𝒐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FF00"/>
                                </a:solidFill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408" y="3261241"/>
                  <a:ext cx="4173515" cy="10355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122714"/>
            <a:ext cx="4724400" cy="584775"/>
            <a:chOff x="304800" y="2122714"/>
            <a:chExt cx="4724400" cy="5847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838200" y="2438400"/>
              <a:ext cx="4191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47"/>
            <p:cNvSpPr txBox="1">
              <a:spLocks noChangeArrowheads="1"/>
            </p:cNvSpPr>
            <p:nvPr/>
          </p:nvSpPr>
          <p:spPr bwMode="auto">
            <a:xfrm>
              <a:off x="304800" y="2122714"/>
              <a:ext cx="7264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solidFill>
                    <a:srgbClr val="FFFFFF"/>
                  </a:solidFill>
                </a:rPr>
                <a:t>Image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</a:rPr>
                <a:t>Plane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3008" y="4362095"/>
            <a:ext cx="4038600" cy="163286"/>
            <a:chOff x="2503714" y="3722914"/>
            <a:chExt cx="4038600" cy="16328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503714" y="3886200"/>
              <a:ext cx="40386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apezoid 17"/>
            <p:cNvSpPr/>
            <p:nvPr/>
          </p:nvSpPr>
          <p:spPr bwMode="auto">
            <a:xfrm flipV="1">
              <a:off x="3511855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flipV="1">
              <a:off x="306418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rapezoid 19"/>
            <p:cNvSpPr/>
            <p:nvPr/>
          </p:nvSpPr>
          <p:spPr bwMode="auto">
            <a:xfrm flipV="1">
              <a:off x="395953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rapezoid 20"/>
            <p:cNvSpPr/>
            <p:nvPr/>
          </p:nvSpPr>
          <p:spPr bwMode="auto">
            <a:xfrm flipV="1">
              <a:off x="4407205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rapezoid 21"/>
            <p:cNvSpPr/>
            <p:nvPr/>
          </p:nvSpPr>
          <p:spPr bwMode="auto">
            <a:xfrm flipV="1">
              <a:off x="485488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rapezoid 22"/>
            <p:cNvSpPr/>
            <p:nvPr/>
          </p:nvSpPr>
          <p:spPr bwMode="auto">
            <a:xfrm flipV="1">
              <a:off x="575023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rapezoid 23"/>
            <p:cNvSpPr/>
            <p:nvPr/>
          </p:nvSpPr>
          <p:spPr bwMode="auto">
            <a:xfrm flipV="1">
              <a:off x="5302555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rapezoid 24"/>
            <p:cNvSpPr/>
            <p:nvPr/>
          </p:nvSpPr>
          <p:spPr bwMode="auto">
            <a:xfrm flipV="1">
              <a:off x="6197906" y="3722914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rapezoid 25"/>
            <p:cNvSpPr/>
            <p:nvPr/>
          </p:nvSpPr>
          <p:spPr bwMode="auto">
            <a:xfrm flipV="1">
              <a:off x="2616505" y="3722914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317265" y="2489812"/>
                <a:ext cx="550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265" y="2489812"/>
                <a:ext cx="55008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26072" y="3918727"/>
            <a:ext cx="2127827" cy="584775"/>
            <a:chOff x="6716379" y="3918727"/>
            <a:chExt cx="2127827" cy="584775"/>
          </a:xfrm>
        </p:grpSpPr>
        <p:sp>
          <p:nvSpPr>
            <p:cNvPr id="53" name="TextBox 147"/>
            <p:cNvSpPr txBox="1">
              <a:spLocks noChangeArrowheads="1"/>
            </p:cNvSpPr>
            <p:nvPr/>
          </p:nvSpPr>
          <p:spPr bwMode="auto">
            <a:xfrm>
              <a:off x="7814757" y="3918727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Measured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147"/>
            <p:cNvSpPr txBox="1">
              <a:spLocks noChangeArrowheads="1"/>
            </p:cNvSpPr>
            <p:nvPr/>
          </p:nvSpPr>
          <p:spPr bwMode="auto">
            <a:xfrm>
              <a:off x="6716379" y="3918727"/>
              <a:ext cx="10983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Calculated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5-Point Star 30"/>
          <p:cNvSpPr/>
          <p:nvPr/>
        </p:nvSpPr>
        <p:spPr>
          <a:xfrm>
            <a:off x="2440119" y="2242517"/>
            <a:ext cx="279268" cy="23641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685799" y="2242517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1130307" y="2242517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1574815" y="2242517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2019323" y="2242517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56282" y="2500685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2" y="2500685"/>
                <a:ext cx="48763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55801" y="1828800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00169" y="1828800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644537" y="1965415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88905" y="1965415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533273" y="875754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08339" y="1752600"/>
            <a:ext cx="1612795" cy="726327"/>
            <a:chOff x="2908339" y="1752600"/>
            <a:chExt cx="1612795" cy="726327"/>
          </a:xfrm>
        </p:grpSpPr>
        <p:sp>
          <p:nvSpPr>
            <p:cNvPr id="65" name="5-Point Star 64"/>
            <p:cNvSpPr/>
            <p:nvPr/>
          </p:nvSpPr>
          <p:spPr>
            <a:xfrm>
              <a:off x="2908339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3352847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3797355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4241866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977641" y="2050868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422009" y="1752600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866377" y="1863090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10744" y="1828800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>
            <a:off x="827314" y="936171"/>
            <a:ext cx="3570515" cy="1186543"/>
          </a:xfrm>
          <a:custGeom>
            <a:avLst/>
            <a:gdLst>
              <a:gd name="connsiteX0" fmla="*/ 0 w 3570515"/>
              <a:gd name="connsiteY0" fmla="*/ 957943 h 1186543"/>
              <a:gd name="connsiteX1" fmla="*/ 478972 w 3570515"/>
              <a:gd name="connsiteY1" fmla="*/ 979715 h 1186543"/>
              <a:gd name="connsiteX2" fmla="*/ 903515 w 3570515"/>
              <a:gd name="connsiteY2" fmla="*/ 1121229 h 1186543"/>
              <a:gd name="connsiteX3" fmla="*/ 1338943 w 3570515"/>
              <a:gd name="connsiteY3" fmla="*/ 1153886 h 1186543"/>
              <a:gd name="connsiteX4" fmla="*/ 1502229 w 3570515"/>
              <a:gd name="connsiteY4" fmla="*/ 1110343 h 1186543"/>
              <a:gd name="connsiteX5" fmla="*/ 1578429 w 3570515"/>
              <a:gd name="connsiteY5" fmla="*/ 1012372 h 1186543"/>
              <a:gd name="connsiteX6" fmla="*/ 1774372 w 3570515"/>
              <a:gd name="connsiteY6" fmla="*/ 0 h 1186543"/>
              <a:gd name="connsiteX7" fmla="*/ 1894115 w 3570515"/>
              <a:gd name="connsiteY7" fmla="*/ 1012372 h 1186543"/>
              <a:gd name="connsiteX8" fmla="*/ 1981200 w 3570515"/>
              <a:gd name="connsiteY8" fmla="*/ 1099458 h 1186543"/>
              <a:gd name="connsiteX9" fmla="*/ 2198915 w 3570515"/>
              <a:gd name="connsiteY9" fmla="*/ 1186543 h 1186543"/>
              <a:gd name="connsiteX10" fmla="*/ 2645229 w 3570515"/>
              <a:gd name="connsiteY10" fmla="*/ 914400 h 1186543"/>
              <a:gd name="connsiteX11" fmla="*/ 3091543 w 3570515"/>
              <a:gd name="connsiteY11" fmla="*/ 1001486 h 1186543"/>
              <a:gd name="connsiteX12" fmla="*/ 3570515 w 3570515"/>
              <a:gd name="connsiteY12" fmla="*/ 979715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0515" h="1186543">
                <a:moveTo>
                  <a:pt x="0" y="957943"/>
                </a:moveTo>
                <a:lnTo>
                  <a:pt x="478972" y="979715"/>
                </a:lnTo>
                <a:lnTo>
                  <a:pt x="903515" y="1121229"/>
                </a:lnTo>
                <a:lnTo>
                  <a:pt x="1338943" y="1153886"/>
                </a:lnTo>
                <a:lnTo>
                  <a:pt x="1502229" y="1110343"/>
                </a:lnTo>
                <a:lnTo>
                  <a:pt x="1578429" y="1012372"/>
                </a:lnTo>
                <a:lnTo>
                  <a:pt x="1774372" y="0"/>
                </a:lnTo>
                <a:lnTo>
                  <a:pt x="1894115" y="1012372"/>
                </a:lnTo>
                <a:lnTo>
                  <a:pt x="1981200" y="1099458"/>
                </a:lnTo>
                <a:lnTo>
                  <a:pt x="2198915" y="1186543"/>
                </a:lnTo>
                <a:lnTo>
                  <a:pt x="2645229" y="914400"/>
                </a:lnTo>
                <a:lnTo>
                  <a:pt x="3091543" y="1001486"/>
                </a:lnTo>
                <a:lnTo>
                  <a:pt x="3570515" y="97971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626072" y="4038600"/>
            <a:ext cx="1029449" cy="995356"/>
            <a:chOff x="6626072" y="4038600"/>
            <a:chExt cx="1029449" cy="995356"/>
          </a:xfrm>
        </p:grpSpPr>
        <p:sp>
          <p:nvSpPr>
            <p:cNvPr id="63" name="TextBox 147"/>
            <p:cNvSpPr txBox="1">
              <a:spLocks noChangeArrowheads="1"/>
            </p:cNvSpPr>
            <p:nvPr/>
          </p:nvSpPr>
          <p:spPr bwMode="auto">
            <a:xfrm>
              <a:off x="6626072" y="4449181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Measured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858000" y="4038600"/>
              <a:ext cx="685800" cy="4433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858000" y="4038600"/>
              <a:ext cx="685800" cy="3780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147"/>
          <p:cNvSpPr txBox="1">
            <a:spLocks noChangeArrowheads="1"/>
          </p:cNvSpPr>
          <p:nvPr/>
        </p:nvSpPr>
        <p:spPr bwMode="auto">
          <a:xfrm>
            <a:off x="2966214" y="1197429"/>
            <a:ext cx="1529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</a:rPr>
              <a:t>TRM Profile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45" grpId="0"/>
      <p:bldP spid="46" grpId="0" animBg="1"/>
      <p:bldP spid="48" grpId="0" animBg="1"/>
      <p:bldP spid="49" grpId="0" animBg="1"/>
      <p:bldP spid="50" grpId="0" animBg="1"/>
      <p:bldP spid="51" grpId="0" animBg="1"/>
      <p:bldP spid="14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9694" y="1219200"/>
            <a:ext cx="3884613" cy="2819400"/>
            <a:chOff x="2547143" y="1219200"/>
            <a:chExt cx="3884613" cy="2819400"/>
          </a:xfrm>
        </p:grpSpPr>
        <p:grpSp>
          <p:nvGrpSpPr>
            <p:cNvPr id="81" name="Group 42"/>
            <p:cNvGrpSpPr>
              <a:grpSpLocks/>
            </p:cNvGrpSpPr>
            <p:nvPr/>
          </p:nvGrpSpPr>
          <p:grpSpPr bwMode="auto">
            <a:xfrm>
              <a:off x="4553743" y="1219200"/>
              <a:ext cx="1878013" cy="2616200"/>
              <a:chOff x="7239000" y="3886200"/>
              <a:chExt cx="1877437" cy="2616974"/>
            </a:xfrm>
          </p:grpSpPr>
          <p:sp>
            <p:nvSpPr>
              <p:cNvPr id="82" name="TextBox 27"/>
              <p:cNvSpPr txBox="1">
                <a:spLocks noChangeArrowheads="1"/>
              </p:cNvSpPr>
              <p:nvPr/>
            </p:nvSpPr>
            <p:spPr bwMode="auto">
              <a:xfrm>
                <a:off x="7239000" y="6172200"/>
                <a:ext cx="18774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0.2                                  0.7</a:t>
                </a:r>
              </a:p>
            </p:txBody>
          </p:sp>
          <p:sp>
            <p:nvSpPr>
              <p:cNvPr id="83" name="TextBox 29"/>
              <p:cNvSpPr txBox="1">
                <a:spLocks noChangeArrowheads="1"/>
              </p:cNvSpPr>
              <p:nvPr/>
            </p:nvSpPr>
            <p:spPr bwMode="auto">
              <a:xfrm>
                <a:off x="8064247" y="6226867"/>
                <a:ext cx="320577" cy="276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S’</a:t>
                </a: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7431029" y="4184738"/>
                <a:ext cx="1490205" cy="990893"/>
              </a:xfrm>
              <a:custGeom>
                <a:avLst/>
                <a:gdLst>
                  <a:gd name="connsiteX0" fmla="*/ 0 w 1490134"/>
                  <a:gd name="connsiteY0" fmla="*/ 980252 h 991541"/>
                  <a:gd name="connsiteX1" fmla="*/ 361245 w 1490134"/>
                  <a:gd name="connsiteY1" fmla="*/ 652874 h 991541"/>
                  <a:gd name="connsiteX2" fmla="*/ 677334 w 1490134"/>
                  <a:gd name="connsiteY2" fmla="*/ 122296 h 991541"/>
                  <a:gd name="connsiteX3" fmla="*/ 790223 w 1490134"/>
                  <a:gd name="connsiteY3" fmla="*/ 43274 h 991541"/>
                  <a:gd name="connsiteX4" fmla="*/ 993423 w 1490134"/>
                  <a:gd name="connsiteY4" fmla="*/ 381941 h 991541"/>
                  <a:gd name="connsiteX5" fmla="*/ 1320800 w 1490134"/>
                  <a:gd name="connsiteY5" fmla="*/ 810918 h 991541"/>
                  <a:gd name="connsiteX6" fmla="*/ 1490134 w 1490134"/>
                  <a:gd name="connsiteY6" fmla="*/ 991541 h 99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0134" h="991541">
                    <a:moveTo>
                      <a:pt x="0" y="980252"/>
                    </a:moveTo>
                    <a:cubicBezTo>
                      <a:pt x="124178" y="888059"/>
                      <a:pt x="248356" y="795867"/>
                      <a:pt x="361245" y="652874"/>
                    </a:cubicBezTo>
                    <a:cubicBezTo>
                      <a:pt x="474134" y="509881"/>
                      <a:pt x="605838" y="223896"/>
                      <a:pt x="677334" y="122296"/>
                    </a:cubicBezTo>
                    <a:cubicBezTo>
                      <a:pt x="748830" y="20696"/>
                      <a:pt x="737542" y="0"/>
                      <a:pt x="790223" y="43274"/>
                    </a:cubicBezTo>
                    <a:cubicBezTo>
                      <a:pt x="842904" y="86548"/>
                      <a:pt x="904994" y="254000"/>
                      <a:pt x="993423" y="381941"/>
                    </a:cubicBezTo>
                    <a:cubicBezTo>
                      <a:pt x="1081852" y="509882"/>
                      <a:pt x="1238015" y="709318"/>
                      <a:pt x="1320800" y="810918"/>
                    </a:cubicBezTo>
                    <a:cubicBezTo>
                      <a:pt x="1403585" y="912518"/>
                      <a:pt x="1446859" y="952029"/>
                      <a:pt x="1490134" y="991541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7442138" y="4194266"/>
                <a:ext cx="1502902" cy="2065949"/>
              </a:xfrm>
              <a:custGeom>
                <a:avLst/>
                <a:gdLst>
                  <a:gd name="connsiteX0" fmla="*/ 0 w 1501422"/>
                  <a:gd name="connsiteY0" fmla="*/ 1715910 h 2065866"/>
                  <a:gd name="connsiteX1" fmla="*/ 101600 w 1501422"/>
                  <a:gd name="connsiteY1" fmla="*/ 1975555 h 2065866"/>
                  <a:gd name="connsiteX2" fmla="*/ 169334 w 1501422"/>
                  <a:gd name="connsiteY2" fmla="*/ 1952977 h 2065866"/>
                  <a:gd name="connsiteX3" fmla="*/ 316089 w 1501422"/>
                  <a:gd name="connsiteY3" fmla="*/ 1298221 h 2065866"/>
                  <a:gd name="connsiteX4" fmla="*/ 451556 w 1501422"/>
                  <a:gd name="connsiteY4" fmla="*/ 451555 h 2065866"/>
                  <a:gd name="connsiteX5" fmla="*/ 609600 w 1501422"/>
                  <a:gd name="connsiteY5" fmla="*/ 67733 h 2065866"/>
                  <a:gd name="connsiteX6" fmla="*/ 835378 w 1501422"/>
                  <a:gd name="connsiteY6" fmla="*/ 45155 h 2065866"/>
                  <a:gd name="connsiteX7" fmla="*/ 970845 w 1501422"/>
                  <a:gd name="connsiteY7" fmla="*/ 135466 h 2065866"/>
                  <a:gd name="connsiteX8" fmla="*/ 1083734 w 1501422"/>
                  <a:gd name="connsiteY8" fmla="*/ 699910 h 2065866"/>
                  <a:gd name="connsiteX9" fmla="*/ 1253067 w 1501422"/>
                  <a:gd name="connsiteY9" fmla="*/ 1817510 h 2065866"/>
                  <a:gd name="connsiteX10" fmla="*/ 1399822 w 1501422"/>
                  <a:gd name="connsiteY10" fmla="*/ 1964266 h 2065866"/>
                  <a:gd name="connsiteX11" fmla="*/ 1501422 w 1501422"/>
                  <a:gd name="connsiteY11" fmla="*/ 1715910 h 20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1422" h="2065866">
                    <a:moveTo>
                      <a:pt x="0" y="1715910"/>
                    </a:moveTo>
                    <a:cubicBezTo>
                      <a:pt x="36689" y="1825977"/>
                      <a:pt x="73378" y="1936044"/>
                      <a:pt x="101600" y="1975555"/>
                    </a:cubicBezTo>
                    <a:cubicBezTo>
                      <a:pt x="129822" y="2015066"/>
                      <a:pt x="133586" y="2065866"/>
                      <a:pt x="169334" y="1952977"/>
                    </a:cubicBezTo>
                    <a:cubicBezTo>
                      <a:pt x="205082" y="1840088"/>
                      <a:pt x="269052" y="1548458"/>
                      <a:pt x="316089" y="1298221"/>
                    </a:cubicBezTo>
                    <a:cubicBezTo>
                      <a:pt x="363126" y="1047984"/>
                      <a:pt x="402638" y="656636"/>
                      <a:pt x="451556" y="451555"/>
                    </a:cubicBezTo>
                    <a:cubicBezTo>
                      <a:pt x="500474" y="246474"/>
                      <a:pt x="545630" y="135466"/>
                      <a:pt x="609600" y="67733"/>
                    </a:cubicBezTo>
                    <a:cubicBezTo>
                      <a:pt x="673570" y="0"/>
                      <a:pt x="775170" y="33866"/>
                      <a:pt x="835378" y="45155"/>
                    </a:cubicBezTo>
                    <a:cubicBezTo>
                      <a:pt x="895586" y="56444"/>
                      <a:pt x="929452" y="26340"/>
                      <a:pt x="970845" y="135466"/>
                    </a:cubicBezTo>
                    <a:cubicBezTo>
                      <a:pt x="1012238" y="244592"/>
                      <a:pt x="1036697" y="419569"/>
                      <a:pt x="1083734" y="699910"/>
                    </a:cubicBezTo>
                    <a:cubicBezTo>
                      <a:pt x="1130771" y="980251"/>
                      <a:pt x="1200386" y="1606784"/>
                      <a:pt x="1253067" y="1817510"/>
                    </a:cubicBezTo>
                    <a:cubicBezTo>
                      <a:pt x="1305748" y="2028236"/>
                      <a:pt x="1358430" y="1981199"/>
                      <a:pt x="1399822" y="1964266"/>
                    </a:cubicBezTo>
                    <a:cubicBezTo>
                      <a:pt x="1441215" y="1947333"/>
                      <a:pt x="1471318" y="1831621"/>
                      <a:pt x="1501422" y="171591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7419919" y="4191090"/>
                <a:ext cx="1525120" cy="1981786"/>
              </a:xfrm>
              <a:prstGeom prst="rect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TextBox 34"/>
              <p:cNvSpPr txBox="1">
                <a:spLocks noChangeArrowheads="1"/>
              </p:cNvSpPr>
              <p:nvPr/>
            </p:nvSpPr>
            <p:spPr bwMode="auto">
              <a:xfrm>
                <a:off x="7592437" y="3886200"/>
                <a:ext cx="8082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FFFF"/>
                    </a:solidFill>
                  </a:rPr>
                  <a:t>|s-s</a:t>
                </a:r>
                <a:r>
                  <a:rPr lang="en-US" sz="600">
                    <a:solidFill>
                      <a:srgbClr val="FFFFFF"/>
                    </a:solidFill>
                  </a:rPr>
                  <a:t>0</a:t>
                </a:r>
                <a:r>
                  <a:rPr lang="en-US" sz="1400">
                    <a:solidFill>
                      <a:srgbClr val="FFFFFF"/>
                    </a:solidFill>
                  </a:rPr>
                  <a:t>| ~ </a:t>
                </a:r>
                <a:r>
                  <a:rPr lang="en-US" sz="1400">
                    <a:solidFill>
                      <a:srgbClr val="FFFFFF"/>
                    </a:solidFill>
                    <a:latin typeface="Symbol" pitchFamily="18" charset="2"/>
                  </a:rPr>
                  <a:t>l</a:t>
                </a:r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648743" y="1219200"/>
              <a:ext cx="1800225" cy="2638425"/>
              <a:chOff x="5283200" y="4038600"/>
              <a:chExt cx="1800225" cy="2638425"/>
            </a:xfrm>
          </p:grpSpPr>
          <p:sp>
            <p:nvSpPr>
              <p:cNvPr id="89" name="TextBox 25"/>
              <p:cNvSpPr txBox="1">
                <a:spLocks noChangeArrowheads="1"/>
              </p:cNvSpPr>
              <p:nvPr/>
            </p:nvSpPr>
            <p:spPr bwMode="auto">
              <a:xfrm>
                <a:off x="6045200" y="6400800"/>
                <a:ext cx="3206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S’</a:t>
                </a:r>
              </a:p>
            </p:txBody>
          </p:sp>
          <p:grpSp>
            <p:nvGrpSpPr>
              <p:cNvPr id="90" name="Group 180"/>
              <p:cNvGrpSpPr>
                <a:grpSpLocks/>
              </p:cNvGrpSpPr>
              <p:nvPr/>
            </p:nvGrpSpPr>
            <p:grpSpPr bwMode="auto">
              <a:xfrm>
                <a:off x="5283200" y="4038600"/>
                <a:ext cx="1800225" cy="2486025"/>
                <a:chOff x="5334000" y="3886200"/>
                <a:chExt cx="1800493" cy="2486799"/>
              </a:xfrm>
            </p:grpSpPr>
            <p:sp>
              <p:nvSpPr>
                <p:cNvPr id="93" name="Freeform 92"/>
                <p:cNvSpPr/>
                <p:nvPr/>
              </p:nvSpPr>
              <p:spPr bwMode="auto">
                <a:xfrm>
                  <a:off x="5543581" y="4164099"/>
                  <a:ext cx="1411498" cy="1657866"/>
                </a:xfrm>
                <a:custGeom>
                  <a:avLst/>
                  <a:gdLst>
                    <a:gd name="connsiteX0" fmla="*/ 0 w 1411111"/>
                    <a:gd name="connsiteY0" fmla="*/ 1644414 h 1657584"/>
                    <a:gd name="connsiteX1" fmla="*/ 361244 w 1411111"/>
                    <a:gd name="connsiteY1" fmla="*/ 1633125 h 1657584"/>
                    <a:gd name="connsiteX2" fmla="*/ 654755 w 1411111"/>
                    <a:gd name="connsiteY2" fmla="*/ 1497659 h 1657584"/>
                    <a:gd name="connsiteX3" fmla="*/ 699911 w 1411111"/>
                    <a:gd name="connsiteY3" fmla="*/ 809037 h 1657584"/>
                    <a:gd name="connsiteX4" fmla="*/ 722489 w 1411111"/>
                    <a:gd name="connsiteY4" fmla="*/ 97837 h 1657584"/>
                    <a:gd name="connsiteX5" fmla="*/ 790222 w 1411111"/>
                    <a:gd name="connsiteY5" fmla="*/ 1396059 h 1657584"/>
                    <a:gd name="connsiteX6" fmla="*/ 1016000 w 1411111"/>
                    <a:gd name="connsiteY6" fmla="*/ 1610548 h 1657584"/>
                    <a:gd name="connsiteX7" fmla="*/ 1411111 w 1411111"/>
                    <a:gd name="connsiteY7" fmla="*/ 1644414 h 165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111" h="1657584">
                      <a:moveTo>
                        <a:pt x="0" y="1644414"/>
                      </a:moveTo>
                      <a:cubicBezTo>
                        <a:pt x="126059" y="1650999"/>
                        <a:pt x="252118" y="1657584"/>
                        <a:pt x="361244" y="1633125"/>
                      </a:cubicBezTo>
                      <a:cubicBezTo>
                        <a:pt x="470370" y="1608666"/>
                        <a:pt x="598311" y="1635007"/>
                        <a:pt x="654755" y="1497659"/>
                      </a:cubicBezTo>
                      <a:cubicBezTo>
                        <a:pt x="711199" y="1360311"/>
                        <a:pt x="688622" y="1042341"/>
                        <a:pt x="699911" y="809037"/>
                      </a:cubicBezTo>
                      <a:cubicBezTo>
                        <a:pt x="711200" y="575733"/>
                        <a:pt x="707437" y="0"/>
                        <a:pt x="722489" y="97837"/>
                      </a:cubicBezTo>
                      <a:cubicBezTo>
                        <a:pt x="737541" y="195674"/>
                        <a:pt x="741304" y="1143941"/>
                        <a:pt x="790222" y="1396059"/>
                      </a:cubicBezTo>
                      <a:cubicBezTo>
                        <a:pt x="839140" y="1648177"/>
                        <a:pt x="912519" y="1569156"/>
                        <a:pt x="1016000" y="1610548"/>
                      </a:cubicBezTo>
                      <a:cubicBezTo>
                        <a:pt x="1119481" y="1651940"/>
                        <a:pt x="1265296" y="1648177"/>
                        <a:pt x="1411111" y="1644414"/>
                      </a:cubicBezTo>
                    </a:path>
                  </a:pathLst>
                </a:cu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 bwMode="auto">
                <a:xfrm>
                  <a:off x="5532468" y="4199035"/>
                  <a:ext cx="1479770" cy="2010401"/>
                </a:xfrm>
                <a:custGeom>
                  <a:avLst/>
                  <a:gdLst>
                    <a:gd name="connsiteX0" fmla="*/ 0 w 1478844"/>
                    <a:gd name="connsiteY0" fmla="*/ 1608666 h 2009422"/>
                    <a:gd name="connsiteX1" fmla="*/ 67733 w 1478844"/>
                    <a:gd name="connsiteY1" fmla="*/ 1450622 h 2009422"/>
                    <a:gd name="connsiteX2" fmla="*/ 112889 w 1478844"/>
                    <a:gd name="connsiteY2" fmla="*/ 1428044 h 2009422"/>
                    <a:gd name="connsiteX3" fmla="*/ 259644 w 1478844"/>
                    <a:gd name="connsiteY3" fmla="*/ 1766711 h 2009422"/>
                    <a:gd name="connsiteX4" fmla="*/ 349955 w 1478844"/>
                    <a:gd name="connsiteY4" fmla="*/ 1981200 h 2009422"/>
                    <a:gd name="connsiteX5" fmla="*/ 462844 w 1478844"/>
                    <a:gd name="connsiteY5" fmla="*/ 1631244 h 2009422"/>
                    <a:gd name="connsiteX6" fmla="*/ 598311 w 1478844"/>
                    <a:gd name="connsiteY6" fmla="*/ 479777 h 2009422"/>
                    <a:gd name="connsiteX7" fmla="*/ 711200 w 1478844"/>
                    <a:gd name="connsiteY7" fmla="*/ 28222 h 2009422"/>
                    <a:gd name="connsiteX8" fmla="*/ 824089 w 1478844"/>
                    <a:gd name="connsiteY8" fmla="*/ 310444 h 2009422"/>
                    <a:gd name="connsiteX9" fmla="*/ 914400 w 1478844"/>
                    <a:gd name="connsiteY9" fmla="*/ 987777 h 2009422"/>
                    <a:gd name="connsiteX10" fmla="*/ 993422 w 1478844"/>
                    <a:gd name="connsiteY10" fmla="*/ 1665111 h 2009422"/>
                    <a:gd name="connsiteX11" fmla="*/ 1061155 w 1478844"/>
                    <a:gd name="connsiteY11" fmla="*/ 1969911 h 2009422"/>
                    <a:gd name="connsiteX12" fmla="*/ 1174044 w 1478844"/>
                    <a:gd name="connsiteY12" fmla="*/ 1902177 h 2009422"/>
                    <a:gd name="connsiteX13" fmla="*/ 1264355 w 1478844"/>
                    <a:gd name="connsiteY13" fmla="*/ 1574800 h 2009422"/>
                    <a:gd name="connsiteX14" fmla="*/ 1332089 w 1478844"/>
                    <a:gd name="connsiteY14" fmla="*/ 1439333 h 2009422"/>
                    <a:gd name="connsiteX15" fmla="*/ 1478844 w 1478844"/>
                    <a:gd name="connsiteY15" fmla="*/ 1608666 h 200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78844" h="2009422">
                      <a:moveTo>
                        <a:pt x="0" y="1608666"/>
                      </a:moveTo>
                      <a:cubicBezTo>
                        <a:pt x="24459" y="1544696"/>
                        <a:pt x="48918" y="1480726"/>
                        <a:pt x="67733" y="1450622"/>
                      </a:cubicBezTo>
                      <a:cubicBezTo>
                        <a:pt x="86548" y="1420518"/>
                        <a:pt x="80904" y="1375363"/>
                        <a:pt x="112889" y="1428044"/>
                      </a:cubicBezTo>
                      <a:cubicBezTo>
                        <a:pt x="144874" y="1480726"/>
                        <a:pt x="220133" y="1674518"/>
                        <a:pt x="259644" y="1766711"/>
                      </a:cubicBezTo>
                      <a:cubicBezTo>
                        <a:pt x="299155" y="1858904"/>
                        <a:pt x="316088" y="2003778"/>
                        <a:pt x="349955" y="1981200"/>
                      </a:cubicBezTo>
                      <a:cubicBezTo>
                        <a:pt x="383822" y="1958622"/>
                        <a:pt x="421451" y="1881481"/>
                        <a:pt x="462844" y="1631244"/>
                      </a:cubicBezTo>
                      <a:cubicBezTo>
                        <a:pt x="504237" y="1381007"/>
                        <a:pt x="556918" y="746947"/>
                        <a:pt x="598311" y="479777"/>
                      </a:cubicBezTo>
                      <a:cubicBezTo>
                        <a:pt x="639704" y="212607"/>
                        <a:pt x="673570" y="56444"/>
                        <a:pt x="711200" y="28222"/>
                      </a:cubicBezTo>
                      <a:cubicBezTo>
                        <a:pt x="748830" y="0"/>
                        <a:pt x="790222" y="150518"/>
                        <a:pt x="824089" y="310444"/>
                      </a:cubicBezTo>
                      <a:cubicBezTo>
                        <a:pt x="857956" y="470370"/>
                        <a:pt x="886178" y="761999"/>
                        <a:pt x="914400" y="987777"/>
                      </a:cubicBezTo>
                      <a:cubicBezTo>
                        <a:pt x="942622" y="1213555"/>
                        <a:pt x="968963" y="1501422"/>
                        <a:pt x="993422" y="1665111"/>
                      </a:cubicBezTo>
                      <a:cubicBezTo>
                        <a:pt x="1017881" y="1828800"/>
                        <a:pt x="1031051" y="1930400"/>
                        <a:pt x="1061155" y="1969911"/>
                      </a:cubicBezTo>
                      <a:cubicBezTo>
                        <a:pt x="1091259" y="2009422"/>
                        <a:pt x="1140177" y="1968029"/>
                        <a:pt x="1174044" y="1902177"/>
                      </a:cubicBezTo>
                      <a:cubicBezTo>
                        <a:pt x="1207911" y="1836325"/>
                        <a:pt x="1238014" y="1651941"/>
                        <a:pt x="1264355" y="1574800"/>
                      </a:cubicBezTo>
                      <a:cubicBezTo>
                        <a:pt x="1290696" y="1497659"/>
                        <a:pt x="1296341" y="1433689"/>
                        <a:pt x="1332089" y="1439333"/>
                      </a:cubicBezTo>
                      <a:cubicBezTo>
                        <a:pt x="1367837" y="1444977"/>
                        <a:pt x="1423340" y="1526821"/>
                        <a:pt x="1478844" y="160866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334000" y="6096000"/>
                  <a:ext cx="180049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>
                      <a:solidFill>
                        <a:srgbClr val="FFFFFF"/>
                      </a:solidFill>
                    </a:rPr>
                    <a:t>0.2                               0.7</a:t>
                  </a: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9432" y="4191095"/>
                  <a:ext cx="1524227" cy="19818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5763673" y="3886200"/>
                  <a:ext cx="1031137" cy="307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 i="1">
                      <a:solidFill>
                        <a:schemeClr val="hlink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400">
                      <a:solidFill>
                        <a:srgbClr val="FFFFFF"/>
                      </a:solidFill>
                    </a:rPr>
                    <a:t>|s-s</a:t>
                  </a:r>
                  <a:r>
                    <a:rPr lang="en-US" sz="600">
                      <a:solidFill>
                        <a:srgbClr val="FFFFFF"/>
                      </a:solidFill>
                    </a:rPr>
                    <a:t>0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| ~ </a:t>
                  </a:r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l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/40</a:t>
                  </a:r>
                </a:p>
              </p:txBody>
            </p:sp>
          </p:grpSp>
        </p:grpSp>
        <p:grpSp>
          <p:nvGrpSpPr>
            <p:cNvPr id="99" name="Group 198"/>
            <p:cNvGrpSpPr>
              <a:grpSpLocks/>
            </p:cNvGrpSpPr>
            <p:nvPr/>
          </p:nvGrpSpPr>
          <p:grpSpPr bwMode="auto">
            <a:xfrm>
              <a:off x="2547143" y="3792538"/>
              <a:ext cx="3835400" cy="246062"/>
              <a:chOff x="5232782" y="6459379"/>
              <a:chExt cx="3835018" cy="246221"/>
            </a:xfrm>
          </p:grpSpPr>
          <p:sp>
            <p:nvSpPr>
              <p:cNvPr id="100" name="TextBox 196"/>
              <p:cNvSpPr txBox="1">
                <a:spLocks noChangeArrowheads="1"/>
              </p:cNvSpPr>
              <p:nvPr/>
            </p:nvSpPr>
            <p:spPr bwMode="auto">
              <a:xfrm>
                <a:off x="5232782" y="6459379"/>
                <a:ext cx="171232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000" dirty="0">
                    <a:solidFill>
                      <a:srgbClr val="FFFFFF"/>
                    </a:solidFill>
                  </a:rPr>
                  <a:t>Near-field-&gt;super-resolution</a:t>
                </a:r>
              </a:p>
            </p:txBody>
          </p:sp>
          <p:sp>
            <p:nvSpPr>
              <p:cNvPr id="101" name="TextBox 197"/>
              <p:cNvSpPr txBox="1">
                <a:spLocks noChangeArrowheads="1"/>
              </p:cNvSpPr>
              <p:nvPr/>
            </p:nvSpPr>
            <p:spPr bwMode="auto">
              <a:xfrm>
                <a:off x="7254483" y="6459379"/>
                <a:ext cx="181331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000">
                    <a:solidFill>
                      <a:srgbClr val="FFFFFF"/>
                    </a:solidFill>
                  </a:rPr>
                  <a:t>Far-field-&gt;Rayleigh resolution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209800" y="4468040"/>
            <a:ext cx="4724400" cy="2086596"/>
            <a:chOff x="2209800" y="4468040"/>
            <a:chExt cx="4724400" cy="2086596"/>
          </a:xfrm>
        </p:grpSpPr>
        <p:grpSp>
          <p:nvGrpSpPr>
            <p:cNvPr id="26" name="Group 25"/>
            <p:cNvGrpSpPr/>
            <p:nvPr/>
          </p:nvGrpSpPr>
          <p:grpSpPr>
            <a:xfrm>
              <a:off x="2209800" y="5715000"/>
              <a:ext cx="4724400" cy="584775"/>
              <a:chOff x="304800" y="2122714"/>
              <a:chExt cx="4724400" cy="584775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838200" y="2438400"/>
                <a:ext cx="4191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147"/>
              <p:cNvSpPr txBox="1">
                <a:spLocks noChangeArrowheads="1"/>
              </p:cNvSpPr>
              <p:nvPr/>
            </p:nvSpPr>
            <p:spPr bwMode="auto">
              <a:xfrm>
                <a:off x="304800" y="2122714"/>
                <a:ext cx="72648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Image</a:t>
                </a:r>
              </a:p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Plane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4527065" y="6082098"/>
                  <a:ext cx="5500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065" y="6082098"/>
                  <a:ext cx="55008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5-Point Star 29"/>
            <p:cNvSpPr/>
            <p:nvPr/>
          </p:nvSpPr>
          <p:spPr>
            <a:xfrm>
              <a:off x="4649919" y="5834803"/>
              <a:ext cx="279268" cy="23641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2895599" y="583480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3340107" y="583480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3784615" y="583480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4229123" y="583480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/>
                <p:cNvSpPr/>
                <p:nvPr/>
              </p:nvSpPr>
              <p:spPr>
                <a:xfrm>
                  <a:off x="2766082" y="6092971"/>
                  <a:ext cx="4876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6082" y="6092971"/>
                  <a:ext cx="48763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2965601" y="5421086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09969" y="5421086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54337" y="5557701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98705" y="5557701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743073" y="4468040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18139" y="5344886"/>
              <a:ext cx="1612795" cy="726327"/>
              <a:chOff x="2908339" y="1752600"/>
              <a:chExt cx="1612795" cy="726327"/>
            </a:xfrm>
          </p:grpSpPr>
          <p:sp>
            <p:nvSpPr>
              <p:cNvPr id="44" name="5-Point Star 43"/>
              <p:cNvSpPr/>
              <p:nvPr/>
            </p:nvSpPr>
            <p:spPr>
              <a:xfrm>
                <a:off x="2908339" y="2242517"/>
                <a:ext cx="279268" cy="236410"/>
              </a:xfrm>
              <a:prstGeom prst="star5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3352847" y="2242517"/>
                <a:ext cx="279268" cy="236410"/>
              </a:xfrm>
              <a:prstGeom prst="star5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5-Point Star 46"/>
              <p:cNvSpPr/>
              <p:nvPr/>
            </p:nvSpPr>
            <p:spPr>
              <a:xfrm>
                <a:off x="3797355" y="2242517"/>
                <a:ext cx="279268" cy="236410"/>
              </a:xfrm>
              <a:prstGeom prst="star5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4241866" y="2242517"/>
                <a:ext cx="279268" cy="236410"/>
              </a:xfrm>
              <a:prstGeom prst="star5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77641" y="2050868"/>
                <a:ext cx="139264" cy="152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422009" y="1752600"/>
                <a:ext cx="139264" cy="152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866377" y="1863090"/>
                <a:ext cx="139264" cy="152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310744" y="1828800"/>
                <a:ext cx="139264" cy="152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3037114" y="4528457"/>
              <a:ext cx="3570515" cy="1186543"/>
            </a:xfrm>
            <a:custGeom>
              <a:avLst/>
              <a:gdLst>
                <a:gd name="connsiteX0" fmla="*/ 0 w 3570515"/>
                <a:gd name="connsiteY0" fmla="*/ 957943 h 1186543"/>
                <a:gd name="connsiteX1" fmla="*/ 478972 w 3570515"/>
                <a:gd name="connsiteY1" fmla="*/ 979715 h 1186543"/>
                <a:gd name="connsiteX2" fmla="*/ 903515 w 3570515"/>
                <a:gd name="connsiteY2" fmla="*/ 1121229 h 1186543"/>
                <a:gd name="connsiteX3" fmla="*/ 1338943 w 3570515"/>
                <a:gd name="connsiteY3" fmla="*/ 1153886 h 1186543"/>
                <a:gd name="connsiteX4" fmla="*/ 1502229 w 3570515"/>
                <a:gd name="connsiteY4" fmla="*/ 1110343 h 1186543"/>
                <a:gd name="connsiteX5" fmla="*/ 1578429 w 3570515"/>
                <a:gd name="connsiteY5" fmla="*/ 1012372 h 1186543"/>
                <a:gd name="connsiteX6" fmla="*/ 1774372 w 3570515"/>
                <a:gd name="connsiteY6" fmla="*/ 0 h 1186543"/>
                <a:gd name="connsiteX7" fmla="*/ 1894115 w 3570515"/>
                <a:gd name="connsiteY7" fmla="*/ 1012372 h 1186543"/>
                <a:gd name="connsiteX8" fmla="*/ 1981200 w 3570515"/>
                <a:gd name="connsiteY8" fmla="*/ 1099458 h 1186543"/>
                <a:gd name="connsiteX9" fmla="*/ 2198915 w 3570515"/>
                <a:gd name="connsiteY9" fmla="*/ 1186543 h 1186543"/>
                <a:gd name="connsiteX10" fmla="*/ 2645229 w 3570515"/>
                <a:gd name="connsiteY10" fmla="*/ 914400 h 1186543"/>
                <a:gd name="connsiteX11" fmla="*/ 3091543 w 3570515"/>
                <a:gd name="connsiteY11" fmla="*/ 1001486 h 1186543"/>
                <a:gd name="connsiteX12" fmla="*/ 3570515 w 3570515"/>
                <a:gd name="connsiteY12" fmla="*/ 979715 h 118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0515" h="1186543">
                  <a:moveTo>
                    <a:pt x="0" y="957943"/>
                  </a:moveTo>
                  <a:lnTo>
                    <a:pt x="478972" y="979715"/>
                  </a:lnTo>
                  <a:lnTo>
                    <a:pt x="903515" y="1121229"/>
                  </a:lnTo>
                  <a:lnTo>
                    <a:pt x="1338943" y="1153886"/>
                  </a:lnTo>
                  <a:lnTo>
                    <a:pt x="1502229" y="1110343"/>
                  </a:lnTo>
                  <a:lnTo>
                    <a:pt x="1578429" y="1012372"/>
                  </a:lnTo>
                  <a:lnTo>
                    <a:pt x="1774372" y="0"/>
                  </a:lnTo>
                  <a:lnTo>
                    <a:pt x="1894115" y="1012372"/>
                  </a:lnTo>
                  <a:lnTo>
                    <a:pt x="1981200" y="1099458"/>
                  </a:lnTo>
                  <a:lnTo>
                    <a:pt x="2198915" y="1186543"/>
                  </a:lnTo>
                  <a:lnTo>
                    <a:pt x="2645229" y="914400"/>
                  </a:lnTo>
                  <a:lnTo>
                    <a:pt x="3091543" y="1001486"/>
                  </a:lnTo>
                  <a:lnTo>
                    <a:pt x="3570515" y="979715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147"/>
            <p:cNvSpPr txBox="1">
              <a:spLocks noChangeArrowheads="1"/>
            </p:cNvSpPr>
            <p:nvPr/>
          </p:nvSpPr>
          <p:spPr bwMode="auto">
            <a:xfrm>
              <a:off x="4963464" y="4608757"/>
              <a:ext cx="1263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solidFill>
                    <a:srgbClr val="FFFF00"/>
                  </a:solidFill>
                </a:rPr>
                <a:t>TRM Profile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6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The mute-window test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Synthetic Test.   2D elastic simulation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3D fault test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Velocity Model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334000"/>
            <a:ext cx="41656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120 receivers at 1 m receiver interval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120 shots at 1 m shot interval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90599" y="1580903"/>
            <a:ext cx="7690156" cy="3476425"/>
            <a:chOff x="990599" y="1580903"/>
            <a:chExt cx="7690156" cy="3476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816" y="1734792"/>
              <a:ext cx="6477000" cy="2139826"/>
            </a:xfrm>
            <a:prstGeom prst="rect">
              <a:avLst/>
            </a:prstGeom>
          </p:spPr>
        </p:pic>
        <p:sp>
          <p:nvSpPr>
            <p:cNvPr id="5" name="Isosceles Triangle 4"/>
            <p:cNvSpPr/>
            <p:nvPr/>
          </p:nvSpPr>
          <p:spPr>
            <a:xfrm rot="10800000">
              <a:off x="6265046" y="1658591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1642245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1997845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23534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27090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30646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34202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7758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41314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48426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553846" y="1658591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4870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5198246" y="1658591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5909446" y="1658591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620646" y="1658591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69762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76874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7331846" y="1658590"/>
              <a:ext cx="135754" cy="152400"/>
            </a:xfrm>
            <a:prstGeom prst="triangle">
              <a:avLst>
                <a:gd name="adj" fmla="val 4755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3035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1680781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2036381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23919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7475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31031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34587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38143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41699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48811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55923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70147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77259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45255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52367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59479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66591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7370382" y="1658590"/>
              <a:ext cx="67877" cy="6581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90599" y="2255196"/>
              <a:ext cx="461665" cy="109901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Depth (m)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93649" y="3906678"/>
              <a:ext cx="75533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 (m)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25766" y="1580903"/>
              <a:ext cx="27443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35998" y="3693888"/>
              <a:ext cx="364202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47513" y="3849602"/>
              <a:ext cx="27443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783444" y="3849602"/>
              <a:ext cx="45397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175827" y="4267200"/>
              <a:ext cx="3504928" cy="790128"/>
              <a:chOff x="5175827" y="4267200"/>
              <a:chExt cx="3504928" cy="790128"/>
            </a:xfrm>
          </p:grpSpPr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4267200"/>
                <a:ext cx="1891093" cy="124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7467600" y="4419600"/>
                <a:ext cx="752129" cy="276999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Vp</a:t>
                </a:r>
                <a:r>
                  <a:rPr lang="en-US" sz="1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(m/s)</a:t>
                </a:r>
                <a:endParaRPr lang="en-US" sz="1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175827" y="4391472"/>
                <a:ext cx="453970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500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041071" y="4391472"/>
                <a:ext cx="543739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3500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73373" y="4600128"/>
                <a:ext cx="726481" cy="276999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Vs (m/s)</a:t>
                </a:r>
                <a:endParaRPr lang="en-US" sz="1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181600" y="4572000"/>
                <a:ext cx="453970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250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046844" y="4572000"/>
                <a:ext cx="543739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1750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473373" y="4777679"/>
                <a:ext cx="1207382" cy="276999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Density (gm/cc)</a:t>
                </a:r>
                <a:endParaRPr lang="en-US" sz="1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81600" y="4749551"/>
                <a:ext cx="409086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2.0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046844" y="4749551"/>
                <a:ext cx="409086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2.6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0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TRM Profiles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14400" y="399026"/>
            <a:ext cx="1591384" cy="925811"/>
            <a:chOff x="1532816" y="1360189"/>
            <a:chExt cx="1591384" cy="925811"/>
          </a:xfrm>
        </p:grpSpPr>
        <p:grpSp>
          <p:nvGrpSpPr>
            <p:cNvPr id="7" name="Group 6"/>
            <p:cNvGrpSpPr/>
            <p:nvPr/>
          </p:nvGrpSpPr>
          <p:grpSpPr>
            <a:xfrm>
              <a:off x="1532816" y="1668974"/>
              <a:ext cx="1591384" cy="617026"/>
              <a:chOff x="1532816" y="1668974"/>
              <a:chExt cx="6477000" cy="2205644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816" y="1734792"/>
                <a:ext cx="6477000" cy="2139826"/>
              </a:xfrm>
              <a:prstGeom prst="rect">
                <a:avLst/>
              </a:prstGeom>
            </p:spPr>
          </p:pic>
          <p:sp>
            <p:nvSpPr>
              <p:cNvPr id="97" name="5-Point Star 96"/>
              <p:cNvSpPr/>
              <p:nvPr/>
            </p:nvSpPr>
            <p:spPr>
              <a:xfrm>
                <a:off x="3276600" y="1668974"/>
                <a:ext cx="67877" cy="6581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1882713" y="1360189"/>
              <a:ext cx="106946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Source # 34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79732" y="399026"/>
            <a:ext cx="1591384" cy="947786"/>
            <a:chOff x="5257800" y="1361197"/>
            <a:chExt cx="1591384" cy="947786"/>
          </a:xfrm>
        </p:grpSpPr>
        <p:grpSp>
          <p:nvGrpSpPr>
            <p:cNvPr id="8" name="Group 7"/>
            <p:cNvGrpSpPr/>
            <p:nvPr/>
          </p:nvGrpSpPr>
          <p:grpSpPr>
            <a:xfrm>
              <a:off x="5257800" y="1691957"/>
              <a:ext cx="1591384" cy="617026"/>
              <a:chOff x="5257800" y="1691957"/>
              <a:chExt cx="1591384" cy="617026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1710369"/>
                <a:ext cx="1591384" cy="598614"/>
              </a:xfrm>
              <a:prstGeom prst="rect">
                <a:avLst/>
              </a:prstGeom>
            </p:spPr>
          </p:pic>
          <p:sp>
            <p:nvSpPr>
              <p:cNvPr id="117" name="5-Point Star 116"/>
              <p:cNvSpPr/>
              <p:nvPr/>
            </p:nvSpPr>
            <p:spPr>
              <a:xfrm>
                <a:off x="6155523" y="1691957"/>
                <a:ext cx="16677" cy="18412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5607697" y="1361197"/>
              <a:ext cx="106946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Source # 80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3400" y="1447800"/>
            <a:ext cx="3767578" cy="1697006"/>
            <a:chOff x="88063" y="1565808"/>
            <a:chExt cx="3767578" cy="169700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76400"/>
              <a:ext cx="3200400" cy="1316909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88063" y="1938431"/>
              <a:ext cx="369332" cy="7928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Amplitude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558577" y="2985815"/>
              <a:ext cx="99764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Trial Source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74983" y="1565808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1644" y="2811298"/>
              <a:ext cx="467956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-0.2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46924" y="2948729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459379" y="2945726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45108" y="1668282"/>
              <a:ext cx="1512402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TRM Profile</a:t>
              </a:r>
            </a:p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No traces are muted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08" name="Group 17407"/>
          <p:cNvGrpSpPr/>
          <p:nvPr/>
        </p:nvGrpSpPr>
        <p:grpSpPr>
          <a:xfrm>
            <a:off x="533400" y="3234536"/>
            <a:ext cx="3767578" cy="1697006"/>
            <a:chOff x="-112730" y="3434899"/>
            <a:chExt cx="3767578" cy="169700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18" y="3532804"/>
              <a:ext cx="3200400" cy="1309911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-112730" y="3807522"/>
              <a:ext cx="369332" cy="7928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Amplitude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357784" y="4854906"/>
              <a:ext cx="99764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Trial Source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190" y="3434899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59149" y="4680389"/>
              <a:ext cx="467956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-0.2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46131" y="4817820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258586" y="4814817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61147" y="3537373"/>
              <a:ext cx="1478739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TRM Profile</a:t>
              </a:r>
            </a:p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21 traces are muted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09" name="Group 17408"/>
          <p:cNvGrpSpPr/>
          <p:nvPr/>
        </p:nvGrpSpPr>
        <p:grpSpPr>
          <a:xfrm>
            <a:off x="533400" y="5021271"/>
            <a:ext cx="3767578" cy="1697006"/>
            <a:chOff x="-122670" y="5248439"/>
            <a:chExt cx="3767578" cy="1697006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79" y="5334000"/>
              <a:ext cx="3200400" cy="1314568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-122670" y="5621062"/>
              <a:ext cx="369332" cy="7928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Amplitude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347844" y="6668446"/>
              <a:ext cx="99764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Trial Source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4250" y="5248439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69089" y="6493929"/>
              <a:ext cx="467956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-0.2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36191" y="6631360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248646" y="6628357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912735" y="5350913"/>
              <a:ext cx="1555683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TRM Profile</a:t>
              </a:r>
            </a:p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101 traces are muted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13" name="Group 17412"/>
          <p:cNvGrpSpPr/>
          <p:nvPr/>
        </p:nvGrpSpPr>
        <p:grpSpPr>
          <a:xfrm>
            <a:off x="4991640" y="1447800"/>
            <a:ext cx="3767578" cy="1697006"/>
            <a:chOff x="4490756" y="2045351"/>
            <a:chExt cx="3767578" cy="1697006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832" y="2134771"/>
              <a:ext cx="3200400" cy="1315738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4490756" y="2417974"/>
              <a:ext cx="369332" cy="7928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Amplitude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961270" y="3465358"/>
              <a:ext cx="99764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Trial Source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677676" y="2045351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544337" y="3290841"/>
              <a:ext cx="467956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-0.2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49617" y="3428272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862072" y="3425269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547801" y="2147825"/>
              <a:ext cx="1512402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TRM Profile</a:t>
              </a:r>
            </a:p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No traces are muted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12" name="Group 17411"/>
          <p:cNvGrpSpPr/>
          <p:nvPr/>
        </p:nvGrpSpPr>
        <p:grpSpPr>
          <a:xfrm>
            <a:off x="4991640" y="3234536"/>
            <a:ext cx="3767578" cy="1697006"/>
            <a:chOff x="4490756" y="4253950"/>
            <a:chExt cx="3767578" cy="1697006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832" y="4344571"/>
              <a:ext cx="3200400" cy="1315738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4490756" y="4626573"/>
              <a:ext cx="369332" cy="7928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Amplitude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61270" y="5673957"/>
              <a:ext cx="99764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Trial Source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77676" y="4253950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544337" y="5499440"/>
              <a:ext cx="467956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-0.2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749617" y="5636871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862072" y="5633868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64633" y="4356424"/>
              <a:ext cx="1478739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TRM Profile</a:t>
              </a:r>
            </a:p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21 traces are muted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11" name="Group 17410"/>
          <p:cNvGrpSpPr/>
          <p:nvPr/>
        </p:nvGrpSpPr>
        <p:grpSpPr>
          <a:xfrm>
            <a:off x="4991640" y="5021271"/>
            <a:ext cx="3767578" cy="1697006"/>
            <a:chOff x="4800600" y="6055516"/>
            <a:chExt cx="3767578" cy="169700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6151409"/>
              <a:ext cx="3200400" cy="1311072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4800600" y="6428139"/>
              <a:ext cx="369332" cy="7928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Amplitude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71114" y="7475523"/>
              <a:ext cx="99764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Trial Source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987520" y="6055516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854181" y="7301006"/>
              <a:ext cx="467956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-0.2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059461" y="7438437"/>
              <a:ext cx="255198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171916" y="7435434"/>
              <a:ext cx="39626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836005" y="6157990"/>
              <a:ext cx="1555683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TRM Profile</a:t>
              </a:r>
            </a:p>
            <a:p>
              <a:pPr algn="ctr"/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101 traces are muted</a:t>
              </a:r>
              <a:endPara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8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TRM Images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14400" y="399026"/>
            <a:ext cx="1591384" cy="925811"/>
            <a:chOff x="1532816" y="1360189"/>
            <a:chExt cx="1591384" cy="925811"/>
          </a:xfrm>
        </p:grpSpPr>
        <p:grpSp>
          <p:nvGrpSpPr>
            <p:cNvPr id="7" name="Group 6"/>
            <p:cNvGrpSpPr/>
            <p:nvPr/>
          </p:nvGrpSpPr>
          <p:grpSpPr>
            <a:xfrm>
              <a:off x="1532816" y="1668974"/>
              <a:ext cx="1591384" cy="617026"/>
              <a:chOff x="1532816" y="1668974"/>
              <a:chExt cx="6477000" cy="2205644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816" y="1734792"/>
                <a:ext cx="6477000" cy="2139826"/>
              </a:xfrm>
              <a:prstGeom prst="rect">
                <a:avLst/>
              </a:prstGeom>
            </p:spPr>
          </p:pic>
          <p:sp>
            <p:nvSpPr>
              <p:cNvPr id="97" name="5-Point Star 96"/>
              <p:cNvSpPr/>
              <p:nvPr/>
            </p:nvSpPr>
            <p:spPr>
              <a:xfrm>
                <a:off x="3276600" y="1668974"/>
                <a:ext cx="67877" cy="6581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1882713" y="1360189"/>
              <a:ext cx="106946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Source # 34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79732" y="399026"/>
            <a:ext cx="1591384" cy="947786"/>
            <a:chOff x="5257800" y="1361197"/>
            <a:chExt cx="1591384" cy="947786"/>
          </a:xfrm>
        </p:grpSpPr>
        <p:grpSp>
          <p:nvGrpSpPr>
            <p:cNvPr id="8" name="Group 7"/>
            <p:cNvGrpSpPr/>
            <p:nvPr/>
          </p:nvGrpSpPr>
          <p:grpSpPr>
            <a:xfrm>
              <a:off x="5257800" y="1691957"/>
              <a:ext cx="1591384" cy="617026"/>
              <a:chOff x="5257800" y="1691957"/>
              <a:chExt cx="1591384" cy="617026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1710369"/>
                <a:ext cx="1591384" cy="598614"/>
              </a:xfrm>
              <a:prstGeom prst="rect">
                <a:avLst/>
              </a:prstGeom>
            </p:spPr>
          </p:pic>
          <p:sp>
            <p:nvSpPr>
              <p:cNvPr id="117" name="5-Point Star 116"/>
              <p:cNvSpPr/>
              <p:nvPr/>
            </p:nvSpPr>
            <p:spPr>
              <a:xfrm>
                <a:off x="6155523" y="1691957"/>
                <a:ext cx="16677" cy="18412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5607697" y="1361197"/>
              <a:ext cx="106946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Source # 80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3" y="2838678"/>
            <a:ext cx="3711661" cy="2209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03821" y="3084689"/>
            <a:ext cx="430887" cy="17177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Mute-window Size</a:t>
            </a:r>
            <a:endParaRPr lang="en-US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72308" y="5175055"/>
            <a:ext cx="1266950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Trial Source</a:t>
            </a:r>
            <a:endParaRPr lang="en-US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8215" y="2704086"/>
            <a:ext cx="261610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" y="4906922"/>
            <a:ext cx="46795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9930" y="5123109"/>
            <a:ext cx="261610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56502" y="5123109"/>
            <a:ext cx="41549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92771" y="2819400"/>
            <a:ext cx="1612429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Source Location</a:t>
            </a:r>
            <a:endParaRPr lang="en-US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71974" y="2829128"/>
            <a:ext cx="1" cy="245251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400" y="2362200"/>
            <a:ext cx="315682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TRM Image of Shot # 34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7770" y="2362200"/>
            <a:ext cx="4368179" cy="3151409"/>
            <a:chOff x="4677770" y="2362200"/>
            <a:chExt cx="4368179" cy="3151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35" y="2829491"/>
              <a:ext cx="3717394" cy="2212666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677770" y="3084689"/>
              <a:ext cx="430887" cy="171777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Mute-window Size</a:t>
              </a:r>
              <a:endPara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46257" y="5175055"/>
              <a:ext cx="1266950" cy="33855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Trial Source</a:t>
              </a:r>
              <a:endPara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62164" y="2704086"/>
              <a:ext cx="261610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778749" y="4906922"/>
              <a:ext cx="467956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111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93879" y="5123109"/>
              <a:ext cx="261610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630451" y="5123109"/>
              <a:ext cx="415498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15000" y="2819400"/>
              <a:ext cx="1612429" cy="33855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Source Location</a:t>
              </a:r>
              <a:endPara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7566057" y="2819400"/>
              <a:ext cx="1" cy="245251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34000" y="2362200"/>
              <a:ext cx="3171253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b) TRM Image of Shot # 80</a:t>
              </a:r>
              <a:endPara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108657" y="4419600"/>
            <a:ext cx="3729543" cy="622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8041" y="4419600"/>
            <a:ext cx="3729543" cy="622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4708" y="2797630"/>
            <a:ext cx="8203721" cy="1600200"/>
            <a:chOff x="634708" y="2797630"/>
            <a:chExt cx="8203721" cy="1600200"/>
          </a:xfrm>
        </p:grpSpPr>
        <p:sp>
          <p:nvSpPr>
            <p:cNvPr id="10" name="Rectangle 9"/>
            <p:cNvSpPr/>
            <p:nvPr/>
          </p:nvSpPr>
          <p:spPr>
            <a:xfrm>
              <a:off x="5108657" y="2797630"/>
              <a:ext cx="3729772" cy="1600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4708" y="2797630"/>
              <a:ext cx="3729772" cy="1600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7015" y="5715000"/>
            <a:ext cx="4117537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Scatterers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the near-field of the source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Receiver are only at far-field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80035" y="5715000"/>
            <a:ext cx="396364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Scatterers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the far-field of the source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Receiver are only at far-field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TRM &amp;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mute-window test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Synthetic Test.   2D elastic simulation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Field Test.          3D fault test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Method.            TRM &amp; mute-window test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Synthetic Test.   2D elastic simulation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Test.          3D fault test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Field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828800"/>
            <a:ext cx="4572000" cy="4038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Data Collected at Washington Fault Area, north of Arizona, USA.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Lines of receivers/shots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80 receivers/line at 1 m receiver interval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40 shots/line at 2 m shot interval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03" y="1303020"/>
            <a:ext cx="314216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8"/>
          <p:cNvGrpSpPr/>
          <p:nvPr/>
        </p:nvGrpSpPr>
        <p:grpSpPr>
          <a:xfrm>
            <a:off x="560151" y="2671572"/>
            <a:ext cx="3124200" cy="3352800"/>
            <a:chOff x="990600" y="2895600"/>
            <a:chExt cx="3124200" cy="3352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90600" y="2895600"/>
              <a:ext cx="1143000" cy="981218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90600" y="2895600"/>
              <a:ext cx="1524000" cy="2286000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86000" y="2895600"/>
              <a:ext cx="533400" cy="3352800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124200" y="2895600"/>
              <a:ext cx="990600" cy="3200400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352800" y="2971800"/>
              <a:ext cx="762000" cy="685800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560151" y="2976372"/>
            <a:ext cx="312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65151" y="2973310"/>
            <a:ext cx="152400" cy="792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45334" y="2972709"/>
            <a:ext cx="152400" cy="792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Data Collection</a:t>
            </a:r>
          </a:p>
        </p:txBody>
      </p:sp>
      <p:pic>
        <p:nvPicPr>
          <p:cNvPr id="6" name="Picture 5" descr="IMG_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6858000" cy="4572000"/>
          </a:xfrm>
          <a:prstGeom prst="rect">
            <a:avLst/>
          </a:prstGeom>
        </p:spPr>
      </p:pic>
      <p:pic>
        <p:nvPicPr>
          <p:cNvPr id="7" name="Picture 6" descr="IMG_0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3048000" cy="4572000"/>
          </a:xfrm>
          <a:prstGeom prst="rect">
            <a:avLst/>
          </a:prstGeom>
        </p:spPr>
      </p:pic>
      <p:pic>
        <p:nvPicPr>
          <p:cNvPr id="4" name="Content Placeholder 3" descr="DSCF375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1447800"/>
            <a:ext cx="3048000" cy="4572000"/>
          </a:xfrm>
        </p:spPr>
      </p:pic>
      <p:pic>
        <p:nvPicPr>
          <p:cNvPr id="5" name="Picture 4" descr="DSCN1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133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Tomography and Ground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7624744" cy="25704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030" y="1143001"/>
            <a:ext cx="75599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1659467" y="1507067"/>
            <a:ext cx="5274733" cy="4741333"/>
            <a:chOff x="1659467" y="1507067"/>
            <a:chExt cx="5274733" cy="4741333"/>
          </a:xfrm>
        </p:grpSpPr>
        <p:sp>
          <p:nvSpPr>
            <p:cNvPr id="6" name="Freeform 5"/>
            <p:cNvSpPr/>
            <p:nvPr/>
          </p:nvSpPr>
          <p:spPr>
            <a:xfrm>
              <a:off x="1659467" y="1507067"/>
              <a:ext cx="2379133" cy="1083733"/>
            </a:xfrm>
            <a:custGeom>
              <a:avLst/>
              <a:gdLst>
                <a:gd name="connsiteX0" fmla="*/ 16933 w 2379133"/>
                <a:gd name="connsiteY0" fmla="*/ 0 h 1083733"/>
                <a:gd name="connsiteX1" fmla="*/ 2370666 w 2379133"/>
                <a:gd name="connsiteY1" fmla="*/ 177800 h 1083733"/>
                <a:gd name="connsiteX2" fmla="*/ 2379133 w 2379133"/>
                <a:gd name="connsiteY2" fmla="*/ 1083733 h 1083733"/>
                <a:gd name="connsiteX3" fmla="*/ 0 w 2379133"/>
                <a:gd name="connsiteY3" fmla="*/ 1075266 h 1083733"/>
                <a:gd name="connsiteX4" fmla="*/ 16933 w 2379133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133" h="1083733">
                  <a:moveTo>
                    <a:pt x="16933" y="0"/>
                  </a:moveTo>
                  <a:lnTo>
                    <a:pt x="2370666" y="177800"/>
                  </a:lnTo>
                  <a:cubicBezTo>
                    <a:pt x="2373488" y="479778"/>
                    <a:pt x="2376311" y="781755"/>
                    <a:pt x="2379133" y="1083733"/>
                  </a:cubicBezTo>
                  <a:lnTo>
                    <a:pt x="0" y="1075266"/>
                  </a:lnTo>
                  <a:lnTo>
                    <a:pt x="16933" y="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2200" y="4495800"/>
              <a:ext cx="4572000" cy="1752600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>
              <a:off x="1659467" y="2582333"/>
              <a:ext cx="702733" cy="1913467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>
              <a:off x="4038600" y="2590800"/>
              <a:ext cx="2895600" cy="19050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 Resolution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71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Pixel size: 2 x 1.5 m</a:t>
            </a:r>
            <a:r>
              <a:rPr lang="en-US" sz="1400" b="1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Wavelength: 10 m </a:t>
            </a:r>
            <a:endParaRPr lang="en-US" sz="1400" b="1" baseline="30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7010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743200" y="3276600"/>
            <a:ext cx="609600" cy="2133600"/>
            <a:chOff x="2743200" y="1981200"/>
            <a:chExt cx="609600" cy="2133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048000" y="2286000"/>
              <a:ext cx="0" cy="18288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43200" y="1981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Fault</a:t>
              </a:r>
              <a:endParaRPr lang="en-US" sz="14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62075"/>
            <a:ext cx="70294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14400" y="2438400"/>
            <a:ext cx="7543800" cy="2438400"/>
            <a:chOff x="838200" y="2209800"/>
            <a:chExt cx="7543800" cy="2438400"/>
          </a:xfrm>
        </p:grpSpPr>
        <p:sp>
          <p:nvSpPr>
            <p:cNvPr id="18" name="Rectangle 17"/>
            <p:cNvSpPr/>
            <p:nvPr/>
          </p:nvSpPr>
          <p:spPr>
            <a:xfrm>
              <a:off x="838200" y="2209800"/>
              <a:ext cx="75438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2609850"/>
              <a:ext cx="7315200" cy="199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447800" y="2209800"/>
              <a:ext cx="670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Migration Image – Traces within 0.8 </a:t>
              </a:r>
              <a:r>
                <a:rPr lang="el-GR" sz="1400" b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are muted</a:t>
              </a:r>
              <a:endParaRPr lang="en-US" sz="14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2438400"/>
            <a:ext cx="7543800" cy="2438400"/>
            <a:chOff x="838200" y="2209800"/>
            <a:chExt cx="7543800" cy="2438400"/>
          </a:xfrm>
        </p:grpSpPr>
        <p:sp>
          <p:nvSpPr>
            <p:cNvPr id="14" name="Rectangle 13"/>
            <p:cNvSpPr/>
            <p:nvPr/>
          </p:nvSpPr>
          <p:spPr>
            <a:xfrm>
              <a:off x="838200" y="2209800"/>
              <a:ext cx="75438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609850"/>
              <a:ext cx="7315200" cy="199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447800" y="2209800"/>
              <a:ext cx="670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Migration Image – Traces within 0.4 </a:t>
              </a:r>
              <a:r>
                <a:rPr lang="el-GR" sz="1400" b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are muted</a:t>
              </a:r>
              <a:endParaRPr lang="en-US" sz="14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 Resolution Results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2438400"/>
            <a:ext cx="7543800" cy="2438400"/>
            <a:chOff x="838200" y="2209800"/>
            <a:chExt cx="7543800" cy="2438400"/>
          </a:xfrm>
        </p:grpSpPr>
        <p:sp>
          <p:nvSpPr>
            <p:cNvPr id="10" name="Rectangle 9"/>
            <p:cNvSpPr/>
            <p:nvPr/>
          </p:nvSpPr>
          <p:spPr>
            <a:xfrm>
              <a:off x="838200" y="2209800"/>
              <a:ext cx="75438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2609850"/>
              <a:ext cx="7315200" cy="199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447800" y="2209800"/>
              <a:ext cx="670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Migration Image – Traces within 0.1 </a:t>
              </a:r>
              <a:r>
                <a:rPr lang="el-GR" sz="1400" b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are muted</a:t>
              </a:r>
              <a:endParaRPr lang="en-US" sz="14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2438400"/>
            <a:ext cx="7543800" cy="2438400"/>
            <a:chOff x="838200" y="2209800"/>
            <a:chExt cx="7543800" cy="2438400"/>
          </a:xfrm>
        </p:grpSpPr>
        <p:sp>
          <p:nvSpPr>
            <p:cNvPr id="7" name="Rectangle 6"/>
            <p:cNvSpPr/>
            <p:nvPr/>
          </p:nvSpPr>
          <p:spPr>
            <a:xfrm>
              <a:off x="838200" y="2209800"/>
              <a:ext cx="75438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2609850"/>
              <a:ext cx="7315200" cy="199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447800" y="2209800"/>
              <a:ext cx="670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Migration Image using All Traces</a:t>
              </a:r>
              <a:endParaRPr lang="en-US" sz="14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3200" y="2592288"/>
            <a:ext cx="609600" cy="1598712"/>
            <a:chOff x="2743200" y="1981200"/>
            <a:chExt cx="609600" cy="21336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048000" y="2286000"/>
              <a:ext cx="0" cy="18288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743200" y="1981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Fault</a:t>
              </a:r>
              <a:endParaRPr lang="en-US" sz="14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TRM &amp;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mute-window test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Synthetic Test.   2D elastic simulation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3D fault test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02919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TRM profiles have the shape of a sink curve if no scatterer in the near-field of the shot point</a:t>
            </a:r>
          </a:p>
          <a:p>
            <a:pPr algn="just"/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TRM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profiles have the shape of a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spike if scatterer exists in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near-field of the shot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</a:p>
          <a:p>
            <a:pPr algn="just"/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Muting the near-field traces tends to decrease the amplitude of the TRM profile and its resolution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54302" y="1371600"/>
            <a:ext cx="1878013" cy="2616200"/>
            <a:chOff x="7254302" y="1676400"/>
            <a:chExt cx="1878013" cy="2616200"/>
          </a:xfrm>
        </p:grpSpPr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7254302" y="3961724"/>
              <a:ext cx="1878013" cy="276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0.2                                  0.7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8079802" y="4016375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457502" y="1984375"/>
              <a:ext cx="1503363" cy="2065338"/>
            </a:xfrm>
            <a:custGeom>
              <a:avLst/>
              <a:gdLst>
                <a:gd name="connsiteX0" fmla="*/ 0 w 1501422"/>
                <a:gd name="connsiteY0" fmla="*/ 1715910 h 2065866"/>
                <a:gd name="connsiteX1" fmla="*/ 101600 w 1501422"/>
                <a:gd name="connsiteY1" fmla="*/ 1975555 h 2065866"/>
                <a:gd name="connsiteX2" fmla="*/ 169334 w 1501422"/>
                <a:gd name="connsiteY2" fmla="*/ 1952977 h 2065866"/>
                <a:gd name="connsiteX3" fmla="*/ 316089 w 1501422"/>
                <a:gd name="connsiteY3" fmla="*/ 1298221 h 2065866"/>
                <a:gd name="connsiteX4" fmla="*/ 451556 w 1501422"/>
                <a:gd name="connsiteY4" fmla="*/ 451555 h 2065866"/>
                <a:gd name="connsiteX5" fmla="*/ 609600 w 1501422"/>
                <a:gd name="connsiteY5" fmla="*/ 67733 h 2065866"/>
                <a:gd name="connsiteX6" fmla="*/ 835378 w 1501422"/>
                <a:gd name="connsiteY6" fmla="*/ 45155 h 2065866"/>
                <a:gd name="connsiteX7" fmla="*/ 970845 w 1501422"/>
                <a:gd name="connsiteY7" fmla="*/ 135466 h 2065866"/>
                <a:gd name="connsiteX8" fmla="*/ 1083734 w 1501422"/>
                <a:gd name="connsiteY8" fmla="*/ 699910 h 2065866"/>
                <a:gd name="connsiteX9" fmla="*/ 1253067 w 1501422"/>
                <a:gd name="connsiteY9" fmla="*/ 1817510 h 2065866"/>
                <a:gd name="connsiteX10" fmla="*/ 1399822 w 1501422"/>
                <a:gd name="connsiteY10" fmla="*/ 1964266 h 2065866"/>
                <a:gd name="connsiteX11" fmla="*/ 1501422 w 1501422"/>
                <a:gd name="connsiteY11" fmla="*/ 1715910 h 20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1422" h="2065866">
                  <a:moveTo>
                    <a:pt x="0" y="1715910"/>
                  </a:moveTo>
                  <a:cubicBezTo>
                    <a:pt x="36689" y="1825977"/>
                    <a:pt x="73378" y="1936044"/>
                    <a:pt x="101600" y="1975555"/>
                  </a:cubicBezTo>
                  <a:cubicBezTo>
                    <a:pt x="129822" y="2015066"/>
                    <a:pt x="133586" y="2065866"/>
                    <a:pt x="169334" y="1952977"/>
                  </a:cubicBezTo>
                  <a:cubicBezTo>
                    <a:pt x="205082" y="1840088"/>
                    <a:pt x="269052" y="1548458"/>
                    <a:pt x="316089" y="1298221"/>
                  </a:cubicBezTo>
                  <a:cubicBezTo>
                    <a:pt x="363126" y="1047984"/>
                    <a:pt x="402638" y="656636"/>
                    <a:pt x="451556" y="451555"/>
                  </a:cubicBezTo>
                  <a:cubicBezTo>
                    <a:pt x="500474" y="246474"/>
                    <a:pt x="545630" y="135466"/>
                    <a:pt x="609600" y="67733"/>
                  </a:cubicBezTo>
                  <a:cubicBezTo>
                    <a:pt x="673570" y="0"/>
                    <a:pt x="775170" y="33866"/>
                    <a:pt x="835378" y="45155"/>
                  </a:cubicBezTo>
                  <a:cubicBezTo>
                    <a:pt x="895586" y="56444"/>
                    <a:pt x="929452" y="26340"/>
                    <a:pt x="970845" y="135466"/>
                  </a:cubicBezTo>
                  <a:cubicBezTo>
                    <a:pt x="1012238" y="244592"/>
                    <a:pt x="1036697" y="419569"/>
                    <a:pt x="1083734" y="699910"/>
                  </a:cubicBezTo>
                  <a:cubicBezTo>
                    <a:pt x="1130771" y="980251"/>
                    <a:pt x="1200386" y="1606784"/>
                    <a:pt x="1253067" y="1817510"/>
                  </a:cubicBezTo>
                  <a:cubicBezTo>
                    <a:pt x="1305748" y="2028236"/>
                    <a:pt x="1358430" y="1981199"/>
                    <a:pt x="1399822" y="1964266"/>
                  </a:cubicBezTo>
                  <a:cubicBezTo>
                    <a:pt x="1441215" y="1947333"/>
                    <a:pt x="1471318" y="1831621"/>
                    <a:pt x="1501422" y="1715910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435277" y="1981200"/>
              <a:ext cx="1525588" cy="1981200"/>
            </a:xfrm>
            <a:prstGeom prst="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4"/>
            <p:cNvSpPr txBox="1">
              <a:spLocks noChangeArrowheads="1"/>
            </p:cNvSpPr>
            <p:nvPr/>
          </p:nvSpPr>
          <p:spPr bwMode="auto">
            <a:xfrm>
              <a:off x="7607847" y="1676400"/>
              <a:ext cx="808483" cy="30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|s-s</a:t>
              </a:r>
              <a:r>
                <a:rPr lang="en-US" sz="600">
                  <a:solidFill>
                    <a:srgbClr val="FFFFFF"/>
                  </a:solidFill>
                </a:rPr>
                <a:t>0</a:t>
              </a:r>
              <a:r>
                <a:rPr lang="en-US" sz="1400">
                  <a:solidFill>
                    <a:srgbClr val="FFFFFF"/>
                  </a:solidFill>
                </a:rPr>
                <a:t>| ~ </a:t>
              </a:r>
              <a:r>
                <a:rPr lang="en-US" sz="140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49302" y="1371600"/>
            <a:ext cx="1800225" cy="2638425"/>
            <a:chOff x="5349302" y="1676400"/>
            <a:chExt cx="1800225" cy="2638425"/>
          </a:xfrm>
        </p:grpSpPr>
        <p:sp>
          <p:nvSpPr>
            <p:cNvPr id="35" name="TextBox 25"/>
            <p:cNvSpPr txBox="1">
              <a:spLocks noChangeArrowheads="1"/>
            </p:cNvSpPr>
            <p:nvPr/>
          </p:nvSpPr>
          <p:spPr bwMode="auto">
            <a:xfrm>
              <a:off x="6111302" y="4038600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558852" y="1954213"/>
              <a:ext cx="1411288" cy="1657350"/>
            </a:xfrm>
            <a:custGeom>
              <a:avLst/>
              <a:gdLst>
                <a:gd name="connsiteX0" fmla="*/ 0 w 1411111"/>
                <a:gd name="connsiteY0" fmla="*/ 1644414 h 1657584"/>
                <a:gd name="connsiteX1" fmla="*/ 361244 w 1411111"/>
                <a:gd name="connsiteY1" fmla="*/ 1633125 h 1657584"/>
                <a:gd name="connsiteX2" fmla="*/ 654755 w 1411111"/>
                <a:gd name="connsiteY2" fmla="*/ 1497659 h 1657584"/>
                <a:gd name="connsiteX3" fmla="*/ 699911 w 1411111"/>
                <a:gd name="connsiteY3" fmla="*/ 809037 h 1657584"/>
                <a:gd name="connsiteX4" fmla="*/ 722489 w 1411111"/>
                <a:gd name="connsiteY4" fmla="*/ 97837 h 1657584"/>
                <a:gd name="connsiteX5" fmla="*/ 790222 w 1411111"/>
                <a:gd name="connsiteY5" fmla="*/ 1396059 h 1657584"/>
                <a:gd name="connsiteX6" fmla="*/ 1016000 w 1411111"/>
                <a:gd name="connsiteY6" fmla="*/ 1610548 h 1657584"/>
                <a:gd name="connsiteX7" fmla="*/ 1411111 w 1411111"/>
                <a:gd name="connsiteY7" fmla="*/ 1644414 h 165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1111" h="1657584">
                  <a:moveTo>
                    <a:pt x="0" y="1644414"/>
                  </a:moveTo>
                  <a:cubicBezTo>
                    <a:pt x="126059" y="1650999"/>
                    <a:pt x="252118" y="1657584"/>
                    <a:pt x="361244" y="1633125"/>
                  </a:cubicBezTo>
                  <a:cubicBezTo>
                    <a:pt x="470370" y="1608666"/>
                    <a:pt x="598311" y="1635007"/>
                    <a:pt x="654755" y="1497659"/>
                  </a:cubicBezTo>
                  <a:cubicBezTo>
                    <a:pt x="711199" y="1360311"/>
                    <a:pt x="688622" y="1042341"/>
                    <a:pt x="699911" y="809037"/>
                  </a:cubicBezTo>
                  <a:cubicBezTo>
                    <a:pt x="711200" y="575733"/>
                    <a:pt x="707437" y="0"/>
                    <a:pt x="722489" y="97837"/>
                  </a:cubicBezTo>
                  <a:cubicBezTo>
                    <a:pt x="737541" y="195674"/>
                    <a:pt x="741304" y="1143941"/>
                    <a:pt x="790222" y="1396059"/>
                  </a:cubicBezTo>
                  <a:cubicBezTo>
                    <a:pt x="839140" y="1648177"/>
                    <a:pt x="912519" y="1569156"/>
                    <a:pt x="1016000" y="1610548"/>
                  </a:cubicBezTo>
                  <a:cubicBezTo>
                    <a:pt x="1119481" y="1651940"/>
                    <a:pt x="1265296" y="1648177"/>
                    <a:pt x="1411111" y="164441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26"/>
            <p:cNvSpPr txBox="1">
              <a:spLocks noChangeArrowheads="1"/>
            </p:cNvSpPr>
            <p:nvPr/>
          </p:nvSpPr>
          <p:spPr bwMode="auto">
            <a:xfrm>
              <a:off x="5349302" y="3885512"/>
              <a:ext cx="1800225" cy="27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dirty="0">
                  <a:solidFill>
                    <a:srgbClr val="FFFFFF"/>
                  </a:solidFill>
                </a:rPr>
                <a:t>0.2                               0.7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474715" y="1981200"/>
              <a:ext cx="1524000" cy="1981200"/>
            </a:xfrm>
            <a:prstGeom prst="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33"/>
            <p:cNvSpPr txBox="1">
              <a:spLocks noChangeArrowheads="1"/>
            </p:cNvSpPr>
            <p:nvPr/>
          </p:nvSpPr>
          <p:spPr bwMode="auto">
            <a:xfrm>
              <a:off x="5778911" y="1676400"/>
              <a:ext cx="1030984" cy="30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|s-s</a:t>
              </a:r>
              <a:r>
                <a:rPr lang="en-US" sz="600">
                  <a:solidFill>
                    <a:srgbClr val="FFFFFF"/>
                  </a:solidFill>
                </a:rPr>
                <a:t>0</a:t>
              </a:r>
              <a:r>
                <a:rPr lang="en-US" sz="1400">
                  <a:solidFill>
                    <a:srgbClr val="FFFFFF"/>
                  </a:solidFill>
                </a:rPr>
                <a:t>| ~ </a:t>
              </a:r>
              <a:r>
                <a:rPr lang="en-US" sz="140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r>
                <a:rPr lang="en-US" sz="1400">
                  <a:solidFill>
                    <a:srgbClr val="FFFFFF"/>
                  </a:solidFill>
                </a:rPr>
                <a:t>/40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01497" y="4572000"/>
            <a:ext cx="3696277" cy="1060678"/>
            <a:chOff x="5201497" y="4572000"/>
            <a:chExt cx="3696277" cy="106067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97" y="4579687"/>
              <a:ext cx="1768642" cy="105299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399" y="4572000"/>
              <a:ext cx="1771375" cy="105435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62427" y="6172200"/>
            <a:ext cx="8000573" cy="497712"/>
            <a:chOff x="762427" y="6172200"/>
            <a:chExt cx="8000573" cy="497712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427" y="6172200"/>
              <a:ext cx="3768436" cy="49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4564" y="6172200"/>
              <a:ext cx="3768436" cy="49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Possible Applications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Find local anomalies, faults, and scatterer points around boreholes in VSP 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24743" y="3733800"/>
            <a:ext cx="5257800" cy="2590800"/>
            <a:chOff x="2024743" y="3733800"/>
            <a:chExt cx="5257800" cy="2590800"/>
          </a:xfrm>
        </p:grpSpPr>
        <p:sp>
          <p:nvSpPr>
            <p:cNvPr id="4" name="Rectangle 3"/>
            <p:cNvSpPr/>
            <p:nvPr/>
          </p:nvSpPr>
          <p:spPr>
            <a:xfrm>
              <a:off x="2024743" y="3733800"/>
              <a:ext cx="52578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86000" y="4191000"/>
              <a:ext cx="4724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95800" y="4419600"/>
              <a:ext cx="381000" cy="762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4332514" y="5344886"/>
              <a:ext cx="849086" cy="468085"/>
            </a:xfrm>
            <a:custGeom>
              <a:avLst/>
              <a:gdLst>
                <a:gd name="connsiteX0" fmla="*/ 195943 w 849086"/>
                <a:gd name="connsiteY0" fmla="*/ 119743 h 468085"/>
                <a:gd name="connsiteX1" fmla="*/ 272143 w 849086"/>
                <a:gd name="connsiteY1" fmla="*/ 32657 h 468085"/>
                <a:gd name="connsiteX2" fmla="*/ 424543 w 849086"/>
                <a:gd name="connsiteY2" fmla="*/ 0 h 468085"/>
                <a:gd name="connsiteX3" fmla="*/ 653143 w 849086"/>
                <a:gd name="connsiteY3" fmla="*/ 76200 h 468085"/>
                <a:gd name="connsiteX4" fmla="*/ 772886 w 849086"/>
                <a:gd name="connsiteY4" fmla="*/ 228600 h 468085"/>
                <a:gd name="connsiteX5" fmla="*/ 849086 w 849086"/>
                <a:gd name="connsiteY5" fmla="*/ 402771 h 468085"/>
                <a:gd name="connsiteX6" fmla="*/ 718457 w 849086"/>
                <a:gd name="connsiteY6" fmla="*/ 348343 h 468085"/>
                <a:gd name="connsiteX7" fmla="*/ 566057 w 849086"/>
                <a:gd name="connsiteY7" fmla="*/ 326571 h 468085"/>
                <a:gd name="connsiteX8" fmla="*/ 413657 w 849086"/>
                <a:gd name="connsiteY8" fmla="*/ 402771 h 468085"/>
                <a:gd name="connsiteX9" fmla="*/ 261257 w 849086"/>
                <a:gd name="connsiteY9" fmla="*/ 468085 h 468085"/>
                <a:gd name="connsiteX10" fmla="*/ 195943 w 849086"/>
                <a:gd name="connsiteY10" fmla="*/ 337457 h 468085"/>
                <a:gd name="connsiteX11" fmla="*/ 0 w 849086"/>
                <a:gd name="connsiteY11" fmla="*/ 250371 h 468085"/>
                <a:gd name="connsiteX12" fmla="*/ 97972 w 849086"/>
                <a:gd name="connsiteY12" fmla="*/ 119743 h 468085"/>
                <a:gd name="connsiteX13" fmla="*/ 195943 w 849086"/>
                <a:gd name="connsiteY13" fmla="*/ 119743 h 4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086" h="468085">
                  <a:moveTo>
                    <a:pt x="195943" y="119743"/>
                  </a:moveTo>
                  <a:lnTo>
                    <a:pt x="272143" y="32657"/>
                  </a:lnTo>
                  <a:lnTo>
                    <a:pt x="424543" y="0"/>
                  </a:lnTo>
                  <a:lnTo>
                    <a:pt x="653143" y="76200"/>
                  </a:lnTo>
                  <a:lnTo>
                    <a:pt x="772886" y="228600"/>
                  </a:lnTo>
                  <a:lnTo>
                    <a:pt x="849086" y="402771"/>
                  </a:lnTo>
                  <a:lnTo>
                    <a:pt x="718457" y="348343"/>
                  </a:lnTo>
                  <a:lnTo>
                    <a:pt x="566057" y="326571"/>
                  </a:lnTo>
                  <a:lnTo>
                    <a:pt x="413657" y="402771"/>
                  </a:lnTo>
                  <a:lnTo>
                    <a:pt x="261257" y="468085"/>
                  </a:lnTo>
                  <a:lnTo>
                    <a:pt x="195943" y="337457"/>
                  </a:lnTo>
                  <a:lnTo>
                    <a:pt x="0" y="250371"/>
                  </a:lnTo>
                  <a:lnTo>
                    <a:pt x="97972" y="119743"/>
                  </a:lnTo>
                  <a:lnTo>
                    <a:pt x="195943" y="11974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4653643" y="4191000"/>
              <a:ext cx="0" cy="1828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91943" y="385354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Ground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5955268"/>
              <a:ext cx="1104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Borehole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39984" y="4036280"/>
            <a:ext cx="3788178" cy="1970714"/>
            <a:chOff x="2539984" y="4036280"/>
            <a:chExt cx="3788178" cy="1970714"/>
          </a:xfrm>
        </p:grpSpPr>
        <p:sp>
          <p:nvSpPr>
            <p:cNvPr id="42" name="5-Point Star 41"/>
            <p:cNvSpPr/>
            <p:nvPr/>
          </p:nvSpPr>
          <p:spPr>
            <a:xfrm>
              <a:off x="4535061" y="5770584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4535061" y="5342518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4535061" y="4914452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4535061" y="4486386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2539984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3041257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3542530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4043803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4545076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5046349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5547622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6048894" y="4036280"/>
              <a:ext cx="279268" cy="2364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TRM &amp;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mute-window test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Synthetic Test.   2D elastic simulation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3D fault test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Introduction: Resolution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00548" y="1524000"/>
            <a:ext cx="1328652" cy="381000"/>
            <a:chOff x="6291348" y="2819400"/>
            <a:chExt cx="1328652" cy="381000"/>
          </a:xfrm>
        </p:grpSpPr>
        <p:grpSp>
          <p:nvGrpSpPr>
            <p:cNvPr id="28" name="Group 27"/>
            <p:cNvGrpSpPr/>
            <p:nvPr/>
          </p:nvGrpSpPr>
          <p:grpSpPr>
            <a:xfrm>
              <a:off x="6316287" y="3124200"/>
              <a:ext cx="1295400" cy="76200"/>
              <a:chOff x="6316287" y="3124200"/>
              <a:chExt cx="1295400" cy="76200"/>
            </a:xfrm>
          </p:grpSpPr>
          <p:sp>
            <p:nvSpPr>
              <p:cNvPr id="19" name="Isosceles Triangle 18"/>
              <p:cNvSpPr/>
              <p:nvPr/>
            </p:nvSpPr>
            <p:spPr>
              <a:xfrm flipV="1">
                <a:off x="63162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flipV="1">
                <a:off x="64686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flipV="1">
                <a:off x="66210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flipV="1">
                <a:off x="67734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69258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flipV="1">
                <a:off x="70782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72306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flipV="1">
                <a:off x="73830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flipV="1">
                <a:off x="7535487" y="3124200"/>
                <a:ext cx="76200" cy="76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>
              <a:off x="6291348" y="3048000"/>
              <a:ext cx="1328652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8580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76652" y="1905000"/>
            <a:ext cx="195348" cy="1295400"/>
            <a:chOff x="6967452" y="3200400"/>
            <a:chExt cx="195348" cy="1295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967452" y="3200400"/>
              <a:ext cx="0" cy="12954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010400" y="3733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91000" y="3124200"/>
            <a:ext cx="381000" cy="413266"/>
            <a:chOff x="6781800" y="4419600"/>
            <a:chExt cx="381000" cy="413266"/>
          </a:xfrm>
        </p:grpSpPr>
        <p:sp>
          <p:nvSpPr>
            <p:cNvPr id="7" name="Oval 6"/>
            <p:cNvSpPr/>
            <p:nvPr/>
          </p:nvSpPr>
          <p:spPr>
            <a:xfrm>
              <a:off x="6781800" y="4419600"/>
              <a:ext cx="152400" cy="1524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4419600"/>
              <a:ext cx="152400" cy="1524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874626" y="4656513"/>
              <a:ext cx="228600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899565" y="46482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2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2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24200" y="1828800"/>
            <a:ext cx="2438400" cy="1676400"/>
            <a:chOff x="5715000" y="3124200"/>
            <a:chExt cx="2438400" cy="1676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43600" y="3200400"/>
              <a:ext cx="2057400" cy="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43600" y="3200400"/>
              <a:ext cx="0" cy="160020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001000" y="3124200"/>
              <a:ext cx="1524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15000" y="3810000"/>
              <a:ext cx="184666" cy="553998"/>
            </a:xfrm>
            <a:prstGeom prst="rect">
              <a:avLst/>
            </a:prstGeom>
            <a:noFill/>
            <a:ln>
              <a:noFill/>
            </a:ln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Depth</a:t>
              </a:r>
              <a:endParaRPr lang="en-US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91169" y="4281213"/>
            <a:ext cx="22201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Rayleigh resolution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49535" y="4069602"/>
            <a:ext cx="1298865" cy="730998"/>
            <a:chOff x="7234669" y="4267200"/>
            <a:chExt cx="689265" cy="457200"/>
          </a:xfrm>
        </p:grpSpPr>
        <p:sp>
          <p:nvSpPr>
            <p:cNvPr id="3" name="Rounded Rectangle 2"/>
            <p:cNvSpPr/>
            <p:nvPr/>
          </p:nvSpPr>
          <p:spPr>
            <a:xfrm>
              <a:off x="7234669" y="4267200"/>
              <a:ext cx="689265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704328"/>
                </p:ext>
              </p:extLst>
            </p:nvPr>
          </p:nvGraphicFramePr>
          <p:xfrm>
            <a:off x="7277100" y="4315083"/>
            <a:ext cx="571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2" name="Equation" r:id="rId3" imgW="571252" imgH="393529" progId="Equation.3">
                    <p:embed/>
                  </p:oleObj>
                </mc:Choice>
                <mc:Fallback>
                  <p:oleObj name="Equation" r:id="rId3" imgW="57125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7100" y="4315083"/>
                          <a:ext cx="5715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Box 42"/>
          <p:cNvSpPr txBox="1"/>
          <p:nvPr/>
        </p:nvSpPr>
        <p:spPr>
          <a:xfrm>
            <a:off x="2191169" y="5110226"/>
            <a:ext cx="17706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Abbe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resolution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49535" y="4897416"/>
            <a:ext cx="1298865" cy="733396"/>
            <a:chOff x="7234669" y="4770783"/>
            <a:chExt cx="689265" cy="458700"/>
          </a:xfrm>
        </p:grpSpPr>
        <p:sp>
          <p:nvSpPr>
            <p:cNvPr id="46" name="Rounded Rectangle 45"/>
            <p:cNvSpPr/>
            <p:nvPr/>
          </p:nvSpPr>
          <p:spPr>
            <a:xfrm>
              <a:off x="7234669" y="4770783"/>
              <a:ext cx="689265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450528"/>
                </p:ext>
              </p:extLst>
            </p:nvPr>
          </p:nvGraphicFramePr>
          <p:xfrm>
            <a:off x="7321550" y="4835783"/>
            <a:ext cx="482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3" name="Equation" r:id="rId5" imgW="482400" imgH="393480" progId="Equation.3">
                    <p:embed/>
                  </p:oleObj>
                </mc:Choice>
                <mc:Fallback>
                  <p:oleObj name="Equation" r:id="rId5" imgW="482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1550" y="4835783"/>
                          <a:ext cx="4826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Box 44"/>
          <p:cNvSpPr txBox="1"/>
          <p:nvPr/>
        </p:nvSpPr>
        <p:spPr>
          <a:xfrm>
            <a:off x="2191169" y="5956493"/>
            <a:ext cx="26864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Super resolution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49535" y="5743762"/>
            <a:ext cx="1298865" cy="733238"/>
            <a:chOff x="7234669" y="4770783"/>
            <a:chExt cx="689265" cy="458601"/>
          </a:xfrm>
        </p:grpSpPr>
        <p:sp>
          <p:nvSpPr>
            <p:cNvPr id="48" name="Rounded Rectangle 47"/>
            <p:cNvSpPr/>
            <p:nvPr/>
          </p:nvSpPr>
          <p:spPr>
            <a:xfrm>
              <a:off x="7234669" y="4770783"/>
              <a:ext cx="689265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94632"/>
                </p:ext>
              </p:extLst>
            </p:nvPr>
          </p:nvGraphicFramePr>
          <p:xfrm>
            <a:off x="7283577" y="4835684"/>
            <a:ext cx="558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4" name="Equation" r:id="rId7" imgW="558720" imgH="393480" progId="Equation.3">
                    <p:embed/>
                  </p:oleObj>
                </mc:Choice>
                <mc:Fallback>
                  <p:oleObj name="Equation" r:id="rId7" imgW="558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3577" y="4835684"/>
                          <a:ext cx="5588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196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TRM &amp;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mute-window test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Synthetic Test.   2D elastic simulation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3D fault test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Motivation: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Achieve super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</a:p>
          <a:p>
            <a:pPr lvl="2">
              <a:lnSpc>
                <a:spcPct val="20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IBM, 1986, Scanning Tunneling Microscope</a:t>
            </a:r>
            <a:endParaRPr lang="en-U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Problem:</a:t>
            </a:r>
            <a:r>
              <a:rPr lang="en-US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Source and receiver need to be in the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near-field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Solution:</a:t>
            </a:r>
            <a:r>
              <a:rPr lang="en-US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scatterer points</a:t>
            </a:r>
          </a:p>
          <a:p>
            <a:pPr>
              <a:lnSpc>
                <a:spcPct val="200000"/>
              </a:lnSpc>
              <a:buNone/>
            </a:pPr>
            <a:endParaRPr lang="en-US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Method.     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TRM &amp; The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mute-window test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Synthetic Test.   2D elastic simulation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3D fault test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Post-stack Migration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800" y="4525381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914399" y="2551991"/>
            <a:ext cx="1676400" cy="17447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2308" y="2551991"/>
            <a:ext cx="1674892" cy="17447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38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888695" y="2467981"/>
            <a:ext cx="1676400" cy="174479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41295" y="2467981"/>
            <a:ext cx="1674892" cy="174479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16107" y="2242517"/>
            <a:ext cx="3505521" cy="1973331"/>
            <a:chOff x="1120907" y="2242517"/>
            <a:chExt cx="3505521" cy="1973331"/>
          </a:xfrm>
        </p:grpSpPr>
        <p:sp>
          <p:nvSpPr>
            <p:cNvPr id="49" name="5-Point Star 48"/>
            <p:cNvSpPr/>
            <p:nvPr/>
          </p:nvSpPr>
          <p:spPr>
            <a:xfrm>
              <a:off x="1120907" y="2242517"/>
              <a:ext cx="279268" cy="236410"/>
            </a:xfrm>
            <a:prstGeom prst="star5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1198936" y="2551991"/>
              <a:ext cx="61605" cy="1663857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260541" y="2551991"/>
              <a:ext cx="3365887" cy="1663857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92629" y="2242517"/>
            <a:ext cx="3427491" cy="1968598"/>
            <a:chOff x="1197429" y="2242517"/>
            <a:chExt cx="3427491" cy="1968598"/>
          </a:xfrm>
        </p:grpSpPr>
        <p:sp>
          <p:nvSpPr>
            <p:cNvPr id="46" name="5-Point Star 45"/>
            <p:cNvSpPr/>
            <p:nvPr/>
          </p:nvSpPr>
          <p:spPr>
            <a:xfrm>
              <a:off x="1932913" y="2242517"/>
              <a:ext cx="279268" cy="236410"/>
            </a:xfrm>
            <a:prstGeom prst="star5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1197429" y="2551991"/>
              <a:ext cx="834266" cy="1659124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057399" y="2551991"/>
              <a:ext cx="2567521" cy="1659124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92628" y="2242517"/>
            <a:ext cx="3427491" cy="1963865"/>
            <a:chOff x="1197428" y="2242517"/>
            <a:chExt cx="3427491" cy="1963865"/>
          </a:xfrm>
        </p:grpSpPr>
        <p:sp>
          <p:nvSpPr>
            <p:cNvPr id="48" name="5-Point Star 47"/>
            <p:cNvSpPr/>
            <p:nvPr/>
          </p:nvSpPr>
          <p:spPr>
            <a:xfrm>
              <a:off x="3556925" y="2242517"/>
              <a:ext cx="279268" cy="236410"/>
            </a:xfrm>
            <a:prstGeom prst="star5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1197428" y="2551991"/>
              <a:ext cx="2479221" cy="1654391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734554" y="2551991"/>
              <a:ext cx="890365" cy="1654391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92629" y="2242517"/>
            <a:ext cx="3450771" cy="1948246"/>
            <a:chOff x="1197429" y="2242517"/>
            <a:chExt cx="3450771" cy="1948246"/>
          </a:xfrm>
        </p:grpSpPr>
        <p:sp>
          <p:nvSpPr>
            <p:cNvPr id="45" name="5-Point Star 44"/>
            <p:cNvSpPr/>
            <p:nvPr/>
          </p:nvSpPr>
          <p:spPr>
            <a:xfrm>
              <a:off x="4368932" y="2242517"/>
              <a:ext cx="279268" cy="236410"/>
            </a:xfrm>
            <a:prstGeom prst="star5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1197429" y="2551991"/>
              <a:ext cx="3311137" cy="1638772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508566" y="2551991"/>
              <a:ext cx="116353" cy="1638772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132"/>
          <p:cNvGrpSpPr>
            <a:grpSpLocks/>
          </p:cNvGrpSpPr>
          <p:nvPr/>
        </p:nvGrpSpPr>
        <p:grpSpPr bwMode="auto">
          <a:xfrm>
            <a:off x="1934979" y="976484"/>
            <a:ext cx="1189221" cy="1827214"/>
            <a:chOff x="7086605" y="3733800"/>
            <a:chExt cx="1189221" cy="1065213"/>
          </a:xfrm>
        </p:grpSpPr>
        <p:grpSp>
          <p:nvGrpSpPr>
            <p:cNvPr id="78" name="Group 122"/>
            <p:cNvGrpSpPr>
              <a:grpSpLocks/>
            </p:cNvGrpSpPr>
            <p:nvPr/>
          </p:nvGrpSpPr>
          <p:grpSpPr bwMode="auto">
            <a:xfrm>
              <a:off x="7086605" y="3735387"/>
              <a:ext cx="595825" cy="1063626"/>
              <a:chOff x="6342743" y="-1293812"/>
              <a:chExt cx="638388" cy="1064003"/>
            </a:xfrm>
          </p:grpSpPr>
          <p:sp>
            <p:nvSpPr>
              <p:cNvPr id="82" name="Freeform 81"/>
              <p:cNvSpPr/>
              <p:nvPr/>
            </p:nvSpPr>
            <p:spPr bwMode="auto">
              <a:xfrm>
                <a:off x="6633402" y="-1293547"/>
                <a:ext cx="346984" cy="785999"/>
              </a:xfrm>
              <a:custGeom>
                <a:avLst/>
                <a:gdLst>
                  <a:gd name="connsiteX0" fmla="*/ 0 w 348343"/>
                  <a:gd name="connsiteY0" fmla="*/ 786191 h 786191"/>
                  <a:gd name="connsiteX1" fmla="*/ 72571 w 348343"/>
                  <a:gd name="connsiteY1" fmla="*/ 510420 h 786191"/>
                  <a:gd name="connsiteX2" fmla="*/ 174171 w 348343"/>
                  <a:gd name="connsiteY2" fmla="*/ 191106 h 786191"/>
                  <a:gd name="connsiteX3" fmla="*/ 290286 w 348343"/>
                  <a:gd name="connsiteY3" fmla="*/ 31448 h 786191"/>
                  <a:gd name="connsiteX4" fmla="*/ 348343 w 348343"/>
                  <a:gd name="connsiteY4" fmla="*/ 2420 h 78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343" h="786191">
                    <a:moveTo>
                      <a:pt x="0" y="786191"/>
                    </a:moveTo>
                    <a:cubicBezTo>
                      <a:pt x="21771" y="697896"/>
                      <a:pt x="43543" y="609601"/>
                      <a:pt x="72571" y="510420"/>
                    </a:cubicBezTo>
                    <a:cubicBezTo>
                      <a:pt x="101599" y="411239"/>
                      <a:pt x="137885" y="270935"/>
                      <a:pt x="174171" y="191106"/>
                    </a:cubicBezTo>
                    <a:cubicBezTo>
                      <a:pt x="210457" y="111277"/>
                      <a:pt x="261257" y="62896"/>
                      <a:pt x="290286" y="31448"/>
                    </a:cubicBezTo>
                    <a:cubicBezTo>
                      <a:pt x="319315" y="0"/>
                      <a:pt x="333829" y="1210"/>
                      <a:pt x="348343" y="242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6342548" y="-580685"/>
                <a:ext cx="306163" cy="350876"/>
              </a:xfrm>
              <a:custGeom>
                <a:avLst/>
                <a:gdLst>
                  <a:gd name="connsiteX0" fmla="*/ 304800 w 304800"/>
                  <a:gd name="connsiteY0" fmla="*/ 0 h 350762"/>
                  <a:gd name="connsiteX1" fmla="*/ 232228 w 304800"/>
                  <a:gd name="connsiteY1" fmla="*/ 304800 h 350762"/>
                  <a:gd name="connsiteX2" fmla="*/ 116114 w 304800"/>
                  <a:gd name="connsiteY2" fmla="*/ 275771 h 350762"/>
                  <a:gd name="connsiteX3" fmla="*/ 0 w 304800"/>
                  <a:gd name="connsiteY3" fmla="*/ 29028 h 350762"/>
                  <a:gd name="connsiteX4" fmla="*/ 0 w 304800"/>
                  <a:gd name="connsiteY4" fmla="*/ 29028 h 35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50762">
                    <a:moveTo>
                      <a:pt x="304800" y="0"/>
                    </a:moveTo>
                    <a:cubicBezTo>
                      <a:pt x="284238" y="129419"/>
                      <a:pt x="263676" y="258838"/>
                      <a:pt x="232228" y="304800"/>
                    </a:cubicBezTo>
                    <a:cubicBezTo>
                      <a:pt x="200780" y="350762"/>
                      <a:pt x="154819" y="321733"/>
                      <a:pt x="116114" y="275771"/>
                    </a:cubicBezTo>
                    <a:cubicBezTo>
                      <a:pt x="77409" y="229809"/>
                      <a:pt x="0" y="29028"/>
                      <a:pt x="0" y="29028"/>
                    </a:cubicBezTo>
                    <a:lnTo>
                      <a:pt x="0" y="29028"/>
                    </a:lnTo>
                  </a:path>
                </a:pathLst>
              </a:cu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" name="Group 123"/>
            <p:cNvGrpSpPr>
              <a:grpSpLocks/>
            </p:cNvGrpSpPr>
            <p:nvPr/>
          </p:nvGrpSpPr>
          <p:grpSpPr bwMode="auto">
            <a:xfrm flipH="1">
              <a:off x="7680004" y="3733800"/>
              <a:ext cx="595822" cy="1063626"/>
              <a:chOff x="6342743" y="-1294191"/>
              <a:chExt cx="638387" cy="1064003"/>
            </a:xfrm>
          </p:grpSpPr>
          <p:sp>
            <p:nvSpPr>
              <p:cNvPr id="80" name="Freeform 79"/>
              <p:cNvSpPr/>
              <p:nvPr/>
            </p:nvSpPr>
            <p:spPr bwMode="auto">
              <a:xfrm>
                <a:off x="6633990" y="-1294190"/>
                <a:ext cx="346986" cy="785999"/>
              </a:xfrm>
              <a:custGeom>
                <a:avLst/>
                <a:gdLst>
                  <a:gd name="connsiteX0" fmla="*/ 0 w 348343"/>
                  <a:gd name="connsiteY0" fmla="*/ 786191 h 786191"/>
                  <a:gd name="connsiteX1" fmla="*/ 72571 w 348343"/>
                  <a:gd name="connsiteY1" fmla="*/ 510420 h 786191"/>
                  <a:gd name="connsiteX2" fmla="*/ 174171 w 348343"/>
                  <a:gd name="connsiteY2" fmla="*/ 191106 h 786191"/>
                  <a:gd name="connsiteX3" fmla="*/ 290286 w 348343"/>
                  <a:gd name="connsiteY3" fmla="*/ 31448 h 786191"/>
                  <a:gd name="connsiteX4" fmla="*/ 348343 w 348343"/>
                  <a:gd name="connsiteY4" fmla="*/ 2420 h 78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343" h="786191">
                    <a:moveTo>
                      <a:pt x="0" y="786191"/>
                    </a:moveTo>
                    <a:cubicBezTo>
                      <a:pt x="21771" y="697896"/>
                      <a:pt x="43543" y="609601"/>
                      <a:pt x="72571" y="510420"/>
                    </a:cubicBezTo>
                    <a:cubicBezTo>
                      <a:pt x="101599" y="411239"/>
                      <a:pt x="137885" y="270935"/>
                      <a:pt x="174171" y="191106"/>
                    </a:cubicBezTo>
                    <a:cubicBezTo>
                      <a:pt x="210457" y="111277"/>
                      <a:pt x="261257" y="62896"/>
                      <a:pt x="290286" y="31448"/>
                    </a:cubicBezTo>
                    <a:cubicBezTo>
                      <a:pt x="319315" y="0"/>
                      <a:pt x="333829" y="1210"/>
                      <a:pt x="348343" y="242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6343135" y="-581328"/>
                <a:ext cx="306164" cy="350876"/>
              </a:xfrm>
              <a:custGeom>
                <a:avLst/>
                <a:gdLst>
                  <a:gd name="connsiteX0" fmla="*/ 304800 w 304800"/>
                  <a:gd name="connsiteY0" fmla="*/ 0 h 350762"/>
                  <a:gd name="connsiteX1" fmla="*/ 232228 w 304800"/>
                  <a:gd name="connsiteY1" fmla="*/ 304800 h 350762"/>
                  <a:gd name="connsiteX2" fmla="*/ 116114 w 304800"/>
                  <a:gd name="connsiteY2" fmla="*/ 275771 h 350762"/>
                  <a:gd name="connsiteX3" fmla="*/ 0 w 304800"/>
                  <a:gd name="connsiteY3" fmla="*/ 29028 h 350762"/>
                  <a:gd name="connsiteX4" fmla="*/ 0 w 304800"/>
                  <a:gd name="connsiteY4" fmla="*/ 29028 h 35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50762">
                    <a:moveTo>
                      <a:pt x="304800" y="0"/>
                    </a:moveTo>
                    <a:cubicBezTo>
                      <a:pt x="284238" y="129419"/>
                      <a:pt x="263676" y="258838"/>
                      <a:pt x="232228" y="304800"/>
                    </a:cubicBezTo>
                    <a:cubicBezTo>
                      <a:pt x="200780" y="350762"/>
                      <a:pt x="154819" y="321733"/>
                      <a:pt x="116114" y="275771"/>
                    </a:cubicBezTo>
                    <a:cubicBezTo>
                      <a:pt x="77409" y="229809"/>
                      <a:pt x="0" y="29028"/>
                      <a:pt x="0" y="29028"/>
                    </a:cubicBezTo>
                    <a:lnTo>
                      <a:pt x="0" y="29028"/>
                    </a:lnTo>
                  </a:path>
                </a:pathLst>
              </a:cu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826101" y="2709691"/>
            <a:ext cx="4173515" cy="1587090"/>
            <a:chOff x="4916408" y="2709691"/>
            <a:chExt cx="4173515" cy="1587090"/>
          </a:xfrm>
        </p:grpSpPr>
        <p:sp>
          <p:nvSpPr>
            <p:cNvPr id="86" name="TextBox 147"/>
            <p:cNvSpPr txBox="1">
              <a:spLocks noChangeArrowheads="1"/>
            </p:cNvSpPr>
            <p:nvPr/>
          </p:nvSpPr>
          <p:spPr bwMode="auto">
            <a:xfrm>
              <a:off x="5668832" y="2709691"/>
              <a:ext cx="2660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</a:rPr>
                <a:t>ZO Migration Formula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916408" y="3261241"/>
                  <a:ext cx="4173515" cy="1035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𝑮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𝒐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FF00"/>
                                </a:solidFill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408" y="3261241"/>
                  <a:ext cx="4173515" cy="10355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122714"/>
            <a:ext cx="4724400" cy="584775"/>
            <a:chOff x="304800" y="2122714"/>
            <a:chExt cx="4724400" cy="5847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838200" y="2438400"/>
              <a:ext cx="4191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47"/>
            <p:cNvSpPr txBox="1">
              <a:spLocks noChangeArrowheads="1"/>
            </p:cNvSpPr>
            <p:nvPr/>
          </p:nvSpPr>
          <p:spPr bwMode="auto">
            <a:xfrm>
              <a:off x="304800" y="2122714"/>
              <a:ext cx="7264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solidFill>
                    <a:srgbClr val="FFFFFF"/>
                  </a:solidFill>
                </a:rPr>
                <a:t>Image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</a:rPr>
                <a:t>Plane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3008" y="1780852"/>
            <a:ext cx="4038600" cy="2744529"/>
            <a:chOff x="877808" y="1780852"/>
            <a:chExt cx="4038600" cy="2744529"/>
          </a:xfrm>
        </p:grpSpPr>
        <p:grpSp>
          <p:nvGrpSpPr>
            <p:cNvPr id="30" name="Group 29"/>
            <p:cNvGrpSpPr/>
            <p:nvPr/>
          </p:nvGrpSpPr>
          <p:grpSpPr>
            <a:xfrm>
              <a:off x="877808" y="4362095"/>
              <a:ext cx="4038600" cy="163286"/>
              <a:chOff x="2503714" y="3722914"/>
              <a:chExt cx="4038600" cy="16328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503714" y="3886200"/>
                <a:ext cx="4038600" cy="0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rapezoid 17"/>
              <p:cNvSpPr/>
              <p:nvPr/>
            </p:nvSpPr>
            <p:spPr bwMode="auto">
              <a:xfrm flipV="1">
                <a:off x="35118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rapezoid 18"/>
              <p:cNvSpPr/>
              <p:nvPr/>
            </p:nvSpPr>
            <p:spPr bwMode="auto">
              <a:xfrm flipV="1">
                <a:off x="30641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rapezoid 19"/>
              <p:cNvSpPr/>
              <p:nvPr/>
            </p:nvSpPr>
            <p:spPr bwMode="auto">
              <a:xfrm flipV="1">
                <a:off x="39595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 bwMode="auto">
              <a:xfrm flipV="1">
                <a:off x="440720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rapezoid 21"/>
              <p:cNvSpPr/>
              <p:nvPr/>
            </p:nvSpPr>
            <p:spPr bwMode="auto">
              <a:xfrm flipV="1">
                <a:off x="48548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rapezoid 22"/>
              <p:cNvSpPr/>
              <p:nvPr/>
            </p:nvSpPr>
            <p:spPr bwMode="auto">
              <a:xfrm flipV="1">
                <a:off x="57502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rapezoid 23"/>
              <p:cNvSpPr/>
              <p:nvPr/>
            </p:nvSpPr>
            <p:spPr bwMode="auto">
              <a:xfrm flipV="1">
                <a:off x="53025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rapezoid 24"/>
              <p:cNvSpPr/>
              <p:nvPr/>
            </p:nvSpPr>
            <p:spPr bwMode="auto">
              <a:xfrm flipV="1">
                <a:off x="6197906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Trapezoid 25"/>
              <p:cNvSpPr/>
              <p:nvPr/>
            </p:nvSpPr>
            <p:spPr bwMode="auto">
              <a:xfrm flipV="1">
                <a:off x="2616505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5-Point Star 30"/>
            <p:cNvSpPr/>
            <p:nvPr/>
          </p:nvSpPr>
          <p:spPr>
            <a:xfrm>
              <a:off x="2744919" y="2242517"/>
              <a:ext cx="279268" cy="23641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644456" y="1780852"/>
                  <a:ext cx="5500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56" y="1780852"/>
                  <a:ext cx="55008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626072" y="3918727"/>
            <a:ext cx="2127827" cy="584775"/>
            <a:chOff x="6716379" y="3918727"/>
            <a:chExt cx="2127827" cy="584775"/>
          </a:xfrm>
        </p:grpSpPr>
        <p:sp>
          <p:nvSpPr>
            <p:cNvPr id="53" name="TextBox 147"/>
            <p:cNvSpPr txBox="1">
              <a:spLocks noChangeArrowheads="1"/>
            </p:cNvSpPr>
            <p:nvPr/>
          </p:nvSpPr>
          <p:spPr bwMode="auto">
            <a:xfrm>
              <a:off x="7814757" y="3918727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Measured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147"/>
            <p:cNvSpPr txBox="1">
              <a:spLocks noChangeArrowheads="1"/>
            </p:cNvSpPr>
            <p:nvPr/>
          </p:nvSpPr>
          <p:spPr bwMode="auto">
            <a:xfrm>
              <a:off x="6716379" y="3918727"/>
              <a:ext cx="10983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Calculated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9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Post-stack Migration with Point Scatterer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800" y="4525381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914399" y="3109741"/>
            <a:ext cx="1650696" cy="1187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98562" y="3109741"/>
            <a:ext cx="1568638" cy="1187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76499" y="3756395"/>
                <a:ext cx="1319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99" y="3756395"/>
                <a:ext cx="1319528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38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888695" y="2997125"/>
            <a:ext cx="1587804" cy="1215646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43199" y="2997125"/>
            <a:ext cx="1572988" cy="1215646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47"/>
          <p:cNvSpPr txBox="1">
            <a:spLocks noChangeArrowheads="1"/>
          </p:cNvSpPr>
          <p:nvPr/>
        </p:nvSpPr>
        <p:spPr bwMode="auto">
          <a:xfrm>
            <a:off x="5371351" y="3897335"/>
            <a:ext cx="266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ZO Migration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90041" y="2718031"/>
                <a:ext cx="5884431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p>
                        <m:e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𝒅𝒈𝒅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41" y="2718031"/>
                <a:ext cx="5884431" cy="720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122714"/>
            <a:ext cx="4724400" cy="584775"/>
            <a:chOff x="304800" y="2122714"/>
            <a:chExt cx="4724400" cy="5847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838200" y="2438400"/>
              <a:ext cx="4191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47"/>
            <p:cNvSpPr txBox="1">
              <a:spLocks noChangeArrowheads="1"/>
            </p:cNvSpPr>
            <p:nvPr/>
          </p:nvSpPr>
          <p:spPr bwMode="auto">
            <a:xfrm>
              <a:off x="304800" y="2122714"/>
              <a:ext cx="7264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solidFill>
                    <a:srgbClr val="FFFFFF"/>
                  </a:solidFill>
                </a:rPr>
                <a:t>Image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</a:rPr>
                <a:t>Plane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3008" y="2242517"/>
            <a:ext cx="4038600" cy="2282864"/>
            <a:chOff x="877808" y="2242517"/>
            <a:chExt cx="4038600" cy="2282864"/>
          </a:xfrm>
        </p:grpSpPr>
        <p:grpSp>
          <p:nvGrpSpPr>
            <p:cNvPr id="30" name="Group 29"/>
            <p:cNvGrpSpPr/>
            <p:nvPr/>
          </p:nvGrpSpPr>
          <p:grpSpPr>
            <a:xfrm>
              <a:off x="877808" y="4362095"/>
              <a:ext cx="4038600" cy="163286"/>
              <a:chOff x="2503714" y="3722914"/>
              <a:chExt cx="4038600" cy="16328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503714" y="3886200"/>
                <a:ext cx="4038600" cy="0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rapezoid 17"/>
              <p:cNvSpPr/>
              <p:nvPr/>
            </p:nvSpPr>
            <p:spPr bwMode="auto">
              <a:xfrm flipV="1">
                <a:off x="35118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rapezoid 18"/>
              <p:cNvSpPr/>
              <p:nvPr/>
            </p:nvSpPr>
            <p:spPr bwMode="auto">
              <a:xfrm flipV="1">
                <a:off x="30641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rapezoid 19"/>
              <p:cNvSpPr/>
              <p:nvPr/>
            </p:nvSpPr>
            <p:spPr bwMode="auto">
              <a:xfrm flipV="1">
                <a:off x="39595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 bwMode="auto">
              <a:xfrm flipV="1">
                <a:off x="440720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rapezoid 21"/>
              <p:cNvSpPr/>
              <p:nvPr/>
            </p:nvSpPr>
            <p:spPr bwMode="auto">
              <a:xfrm flipV="1">
                <a:off x="48548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rapezoid 22"/>
              <p:cNvSpPr/>
              <p:nvPr/>
            </p:nvSpPr>
            <p:spPr bwMode="auto">
              <a:xfrm flipV="1">
                <a:off x="57502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rapezoid 23"/>
              <p:cNvSpPr/>
              <p:nvPr/>
            </p:nvSpPr>
            <p:spPr bwMode="auto">
              <a:xfrm flipV="1">
                <a:off x="53025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rapezoid 24"/>
              <p:cNvSpPr/>
              <p:nvPr/>
            </p:nvSpPr>
            <p:spPr bwMode="auto">
              <a:xfrm flipV="1">
                <a:off x="6197906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Trapezoid 25"/>
              <p:cNvSpPr/>
              <p:nvPr/>
            </p:nvSpPr>
            <p:spPr bwMode="auto">
              <a:xfrm flipV="1">
                <a:off x="2616505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5-Point Star 30"/>
            <p:cNvSpPr/>
            <p:nvPr/>
          </p:nvSpPr>
          <p:spPr>
            <a:xfrm>
              <a:off x="2744919" y="2242517"/>
              <a:ext cx="279268" cy="23641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971800" y="2590800"/>
                  <a:ext cx="5500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2590800"/>
                  <a:ext cx="55008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11"/>
          <p:cNvSpPr/>
          <p:nvPr/>
        </p:nvSpPr>
        <p:spPr>
          <a:xfrm>
            <a:off x="2438399" y="2748829"/>
            <a:ext cx="304800" cy="248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553582" y="2487267"/>
            <a:ext cx="0" cy="2307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628900" y="2478927"/>
            <a:ext cx="0" cy="22856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317265" y="1763546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265" y="1763546"/>
                <a:ext cx="40748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35685" y="2475851"/>
                <a:ext cx="1265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85" y="2475851"/>
                <a:ext cx="1265026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44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13048" y="6354181"/>
                <a:ext cx="24159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48" y="6354181"/>
                <a:ext cx="2415918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5112001" y="2937516"/>
            <a:ext cx="1593599" cy="959818"/>
            <a:chOff x="5112001" y="2937516"/>
            <a:chExt cx="1593599" cy="959818"/>
          </a:xfrm>
        </p:grpSpPr>
        <p:sp>
          <p:nvSpPr>
            <p:cNvPr id="53" name="TextBox 147"/>
            <p:cNvSpPr txBox="1">
              <a:spLocks noChangeArrowheads="1"/>
            </p:cNvSpPr>
            <p:nvPr/>
          </p:nvSpPr>
          <p:spPr bwMode="auto">
            <a:xfrm>
              <a:off x="5371351" y="3312559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Measured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12001" y="2937516"/>
              <a:ext cx="1593599" cy="95981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05600" y="2937268"/>
            <a:ext cx="1801368" cy="960067"/>
            <a:chOff x="6705600" y="2937268"/>
            <a:chExt cx="1801368" cy="960067"/>
          </a:xfrm>
        </p:grpSpPr>
        <p:sp>
          <p:nvSpPr>
            <p:cNvPr id="54" name="TextBox 147"/>
            <p:cNvSpPr txBox="1">
              <a:spLocks noChangeArrowheads="1"/>
            </p:cNvSpPr>
            <p:nvPr/>
          </p:nvSpPr>
          <p:spPr bwMode="auto">
            <a:xfrm>
              <a:off x="7086600" y="3312560"/>
              <a:ext cx="10983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Calculated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705600" y="2937268"/>
              <a:ext cx="1801368" cy="95981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0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6" grpId="0"/>
      <p:bldP spid="91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1210</Words>
  <Application>Microsoft Office PowerPoint</Application>
  <PresentationFormat>On-screen Show (4:3)</PresentationFormat>
  <Paragraphs>277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Fault Detection by a Seismic Scanning Tunneling Macroscope</vt:lpstr>
      <vt:lpstr>Outline</vt:lpstr>
      <vt:lpstr>Outline</vt:lpstr>
      <vt:lpstr>Introduction: Resolution</vt:lpstr>
      <vt:lpstr>Outline</vt:lpstr>
      <vt:lpstr>Motivation</vt:lpstr>
      <vt:lpstr>Outline</vt:lpstr>
      <vt:lpstr>Post-stack Migration</vt:lpstr>
      <vt:lpstr>Post-stack Migration with Point Scatterer</vt:lpstr>
      <vt:lpstr>Post-stack Migration with Point Scatterer</vt:lpstr>
      <vt:lpstr>Time Reversal Mirror (TRM)</vt:lpstr>
      <vt:lpstr>Time Reversal Mirrors (TRM)</vt:lpstr>
      <vt:lpstr>Time Reversal Mirrors (TRM)</vt:lpstr>
      <vt:lpstr>Summary</vt:lpstr>
      <vt:lpstr>Outline</vt:lpstr>
      <vt:lpstr>Velocity Model</vt:lpstr>
      <vt:lpstr>TRM Profiles</vt:lpstr>
      <vt:lpstr>TRM Images</vt:lpstr>
      <vt:lpstr>Outline</vt:lpstr>
      <vt:lpstr>Field Test</vt:lpstr>
      <vt:lpstr>Data Collection</vt:lpstr>
      <vt:lpstr>Tomography and Ground Truth</vt:lpstr>
      <vt:lpstr>Super Resolution Test</vt:lpstr>
      <vt:lpstr>Super Resolution Results</vt:lpstr>
      <vt:lpstr>Outline</vt:lpstr>
      <vt:lpstr>Conclusions</vt:lpstr>
      <vt:lpstr>Possible Applications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Detection by a Seismic Scanning Tunneling Macroscope</dc:title>
  <dc:creator>user</dc:creator>
  <cp:lastModifiedBy>Windows User</cp:lastModifiedBy>
  <cp:revision>313</cp:revision>
  <dcterms:created xsi:type="dcterms:W3CDTF">2011-11-02T08:40:53Z</dcterms:created>
  <dcterms:modified xsi:type="dcterms:W3CDTF">2012-02-09T11:01:43Z</dcterms:modified>
</cp:coreProperties>
</file>