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2.xml" ContentType="application/vnd.openxmlformats-officedocument.presentationml.tag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ags/tag3.xml" ContentType="application/vnd.openxmlformats-officedocument.presentationml.tag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tags/tag4.xml" ContentType="application/vnd.openxmlformats-officedocument.presentationml.tags+xml"/>
  <Override PartName="/ppt/notesSlides/notesSlide9.xml" ContentType="application/vnd.openxmlformats-officedocument.presentationml.notesSlide+xml"/>
  <Override PartName="/ppt/tags/tag5.xml" ContentType="application/vnd.openxmlformats-officedocument.presentationml.tags+xml"/>
  <Override PartName="/ppt/notesSlides/notesSlide10.xml" ContentType="application/vnd.openxmlformats-officedocument.presentationml.notesSlide+xml"/>
  <Override PartName="/ppt/tags/tag6.xml" ContentType="application/vnd.openxmlformats-officedocument.presentationml.tags+xml"/>
  <Override PartName="/ppt/notesSlides/notesSlide11.xml" ContentType="application/vnd.openxmlformats-officedocument.presentationml.notesSlide+xml"/>
  <Override PartName="/ppt/tags/tag7.xml" ContentType="application/vnd.openxmlformats-officedocument.presentationml.tags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796" r:id="rId2"/>
    <p:sldId id="910" r:id="rId3"/>
    <p:sldId id="891" r:id="rId4"/>
    <p:sldId id="917" r:id="rId5"/>
    <p:sldId id="923" r:id="rId6"/>
    <p:sldId id="924" r:id="rId7"/>
    <p:sldId id="925" r:id="rId8"/>
    <p:sldId id="926" r:id="rId9"/>
    <p:sldId id="902" r:id="rId10"/>
    <p:sldId id="905" r:id="rId11"/>
    <p:sldId id="927" r:id="rId12"/>
    <p:sldId id="920" r:id="rId13"/>
    <p:sldId id="896" r:id="rId14"/>
    <p:sldId id="921" r:id="rId15"/>
    <p:sldId id="888" r:id="rId16"/>
    <p:sldId id="863" r:id="rId17"/>
    <p:sldId id="889" r:id="rId18"/>
    <p:sldId id="899" r:id="rId19"/>
    <p:sldId id="922" r:id="rId20"/>
    <p:sldId id="857" r:id="rId21"/>
    <p:sldId id="928" r:id="rId22"/>
    <p:sldId id="901" r:id="rId23"/>
    <p:sldId id="916" r:id="rId24"/>
    <p:sldId id="898" r:id="rId25"/>
    <p:sldId id="895" r:id="rId26"/>
  </p:sldIdLst>
  <p:sldSz cx="9144000" cy="6858000" type="screen4x3"/>
  <p:notesSz cx="6858000" cy="9199563"/>
  <p:kinsoku lang="zh-CN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4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4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4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4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4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4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4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4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4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00082"/>
    <a:srgbClr val="FFFF00"/>
    <a:srgbClr val="FF0066"/>
    <a:srgbClr val="000000"/>
    <a:srgbClr val="DADADA"/>
    <a:srgbClr val="CECECE"/>
    <a:srgbClr val="011341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vertBarState="minimized">
    <p:restoredLeft sz="15532" autoAdjust="0"/>
    <p:restoredTop sz="98720" autoAdjust="0"/>
  </p:normalViewPr>
  <p:slideViewPr>
    <p:cSldViewPr snapToObjects="1">
      <p:cViewPr>
        <p:scale>
          <a:sx n="60" d="100"/>
          <a:sy n="60" d="100"/>
        </p:scale>
        <p:origin x="-1218" y="-168"/>
      </p:cViewPr>
      <p:guideLst>
        <p:guide orient="horz" pos="3974"/>
        <p:guide pos="355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0" d="100"/>
        <a:sy n="70" d="100"/>
      </p:scale>
      <p:origin x="0" y="1920"/>
    </p:cViewPr>
  </p:sorterViewPr>
  <p:notesViewPr>
    <p:cSldViewPr snapToObjects="1">
      <p:cViewPr varScale="1">
        <p:scale>
          <a:sx n="61" d="100"/>
          <a:sy n="61" d="100"/>
        </p:scale>
        <p:origin x="-1176" y="-78"/>
      </p:cViewPr>
      <p:guideLst>
        <p:guide orient="horz" pos="2898"/>
        <p:guide pos="2160"/>
      </p:guideLst>
    </p:cSldViewPr>
  </p:notes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149188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70388"/>
            <a:ext cx="5029200" cy="41386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 smtClean="0"/>
              <a:t>Click to edit Master text styles</a:t>
            </a:r>
          </a:p>
          <a:p>
            <a:pPr lvl="1"/>
            <a:r>
              <a:rPr lang="en-US" altLang="zh-CN" noProof="0" smtClean="0"/>
              <a:t>Second level</a:t>
            </a:r>
          </a:p>
          <a:p>
            <a:pPr lvl="2"/>
            <a:r>
              <a:rPr lang="en-US" altLang="zh-CN" noProof="0" smtClean="0"/>
              <a:t>Third level</a:t>
            </a:r>
          </a:p>
          <a:p>
            <a:pPr lvl="3"/>
            <a:r>
              <a:rPr lang="en-US" altLang="zh-CN" noProof="0" smtClean="0"/>
              <a:t>Fourth level</a:t>
            </a:r>
          </a:p>
          <a:p>
            <a:pPr lvl="4"/>
            <a:r>
              <a:rPr lang="en-US" altLang="zh-CN" noProof="0" smtClean="0"/>
              <a:t>Fifth level</a:t>
            </a:r>
          </a:p>
        </p:txBody>
      </p:sp>
      <p:sp>
        <p:nvSpPr>
          <p:cNvPr id="28675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38238" y="696913"/>
            <a:ext cx="4583112" cy="343693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1396681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39825" y="696913"/>
            <a:ext cx="4579938" cy="3435350"/>
          </a:xfrm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71975"/>
            <a:ext cx="5029200" cy="4137025"/>
          </a:xfrm>
          <a:noFill/>
          <a:ln w="9525"/>
        </p:spPr>
        <p:txBody>
          <a:bodyPr lIns="90004" tIns="45002" rIns="90004" bIns="45002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30300" y="690563"/>
            <a:ext cx="4598988" cy="3449637"/>
          </a:xfrm>
          <a:ln/>
        </p:spPr>
      </p:sp>
      <p:sp>
        <p:nvSpPr>
          <p:cNvPr id="31747" name="ノート プレースホルダ 2"/>
          <p:cNvSpPr>
            <a:spLocks noGrp="1"/>
          </p:cNvSpPr>
          <p:nvPr>
            <p:ph type="body" idx="1"/>
          </p:nvPr>
        </p:nvSpPr>
        <p:spPr>
          <a:xfrm>
            <a:off x="685800" y="4370388"/>
            <a:ext cx="5486400" cy="4138612"/>
          </a:xfrm>
          <a:noFill/>
          <a:ln w="9525"/>
        </p:spPr>
        <p:txBody>
          <a:bodyPr lIns="91440" tIns="45720" rIns="91440" bIns="45720"/>
          <a:lstStyle/>
          <a:p>
            <a:pPr>
              <a:spcBef>
                <a:spcPct val="0"/>
              </a:spcBef>
            </a:pPr>
            <a:endParaRPr lang="en-US" altLang="ja-JP" dirty="0" smtClean="0"/>
          </a:p>
        </p:txBody>
      </p:sp>
      <p:sp>
        <p:nvSpPr>
          <p:cNvPr id="31748" name="スライド番号プレースホルダ 3"/>
          <p:cNvSpPr txBox="1">
            <a:spLocks noGrp="1"/>
          </p:cNvSpPr>
          <p:nvPr/>
        </p:nvSpPr>
        <p:spPr bwMode="auto">
          <a:xfrm>
            <a:off x="3884613" y="8737600"/>
            <a:ext cx="29718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F732016C-2120-4E20-B1E8-9CB0D2260317}" type="slidenum">
              <a:rPr kumimoji="1" lang="ja-JP" altLang="en-US" sz="1200">
                <a:latin typeface="Calibri" pitchFamily="34" charset="0"/>
              </a:rPr>
              <a:pPr algn="r"/>
              <a:t>14</a:t>
            </a:fld>
            <a:endParaRPr kumimoji="1" lang="en-US" altLang="ja-JP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30300" y="690563"/>
            <a:ext cx="4598988" cy="3449637"/>
          </a:xfrm>
          <a:ln/>
        </p:spPr>
      </p:sp>
      <p:sp>
        <p:nvSpPr>
          <p:cNvPr id="31747" name="ノート プレースホルダ 2"/>
          <p:cNvSpPr>
            <a:spLocks noGrp="1"/>
          </p:cNvSpPr>
          <p:nvPr>
            <p:ph type="body" idx="1"/>
          </p:nvPr>
        </p:nvSpPr>
        <p:spPr>
          <a:xfrm>
            <a:off x="685800" y="4370388"/>
            <a:ext cx="5486400" cy="4138612"/>
          </a:xfrm>
          <a:noFill/>
          <a:ln w="9525"/>
        </p:spPr>
        <p:txBody>
          <a:bodyPr lIns="91440" tIns="45720" rIns="91440" bIns="45720"/>
          <a:lstStyle/>
          <a:p>
            <a:pPr>
              <a:spcBef>
                <a:spcPct val="0"/>
              </a:spcBef>
            </a:pPr>
            <a:endParaRPr lang="en-US" altLang="ja-JP" dirty="0" smtClean="0"/>
          </a:p>
        </p:txBody>
      </p:sp>
      <p:sp>
        <p:nvSpPr>
          <p:cNvPr id="31748" name="スライド番号プレースホルダ 3"/>
          <p:cNvSpPr txBox="1">
            <a:spLocks noGrp="1"/>
          </p:cNvSpPr>
          <p:nvPr/>
        </p:nvSpPr>
        <p:spPr bwMode="auto">
          <a:xfrm>
            <a:off x="3884613" y="8737600"/>
            <a:ext cx="29718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F732016C-2120-4E20-B1E8-9CB0D2260317}" type="slidenum">
              <a:rPr kumimoji="1" lang="ja-JP" altLang="en-US" sz="1200">
                <a:latin typeface="Calibri" pitchFamily="34" charset="0"/>
              </a:rPr>
              <a:pPr algn="r"/>
              <a:t>20</a:t>
            </a:fld>
            <a:endParaRPr kumimoji="1" lang="en-US" altLang="ja-JP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30300" y="690563"/>
            <a:ext cx="4598988" cy="3449637"/>
          </a:xfrm>
          <a:ln/>
        </p:spPr>
      </p:sp>
      <p:sp>
        <p:nvSpPr>
          <p:cNvPr id="31747" name="ノート プレースホルダ 2"/>
          <p:cNvSpPr>
            <a:spLocks noGrp="1"/>
          </p:cNvSpPr>
          <p:nvPr>
            <p:ph type="body" idx="1"/>
          </p:nvPr>
        </p:nvSpPr>
        <p:spPr>
          <a:xfrm>
            <a:off x="685800" y="4370388"/>
            <a:ext cx="5486400" cy="4138612"/>
          </a:xfrm>
          <a:noFill/>
          <a:ln w="9525"/>
        </p:spPr>
        <p:txBody>
          <a:bodyPr lIns="91440" tIns="45720" rIns="91440" bIns="45720"/>
          <a:lstStyle/>
          <a:p>
            <a:pPr>
              <a:spcBef>
                <a:spcPct val="0"/>
              </a:spcBef>
            </a:pPr>
            <a:r>
              <a:rPr lang="en-US" altLang="ja-JP" dirty="0" smtClean="0"/>
              <a:t>…, since it only accounts for</a:t>
            </a:r>
            <a:r>
              <a:rPr lang="en-US" altLang="ja-JP" baseline="0" dirty="0" smtClean="0"/>
              <a:t> roughly</a:t>
            </a:r>
            <a:r>
              <a:rPr lang="en-US" altLang="ja-JP" dirty="0" smtClean="0"/>
              <a:t> 1/16 of the total computation cost (assuming with the same iteration number)</a:t>
            </a:r>
          </a:p>
        </p:txBody>
      </p:sp>
      <p:sp>
        <p:nvSpPr>
          <p:cNvPr id="31748" name="スライド番号プレースホルダ 3"/>
          <p:cNvSpPr txBox="1">
            <a:spLocks noGrp="1"/>
          </p:cNvSpPr>
          <p:nvPr/>
        </p:nvSpPr>
        <p:spPr bwMode="auto">
          <a:xfrm>
            <a:off x="3884613" y="8737600"/>
            <a:ext cx="29718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F732016C-2120-4E20-B1E8-9CB0D2260317}" type="slidenum">
              <a:rPr kumimoji="1" lang="ja-JP" altLang="en-US" sz="1200">
                <a:latin typeface="Calibri" pitchFamily="34" charset="0"/>
              </a:rPr>
              <a:pPr algn="r"/>
              <a:t>23</a:t>
            </a:fld>
            <a:endParaRPr kumimoji="1" lang="en-US" altLang="ja-JP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 smtClean="0"/>
              <a:t>Showing a frequency code book, in</a:t>
            </a:r>
            <a:r>
              <a:rPr lang="en-US" altLang="zh-CN" baseline="0" dirty="0" smtClean="0"/>
              <a:t> which each bright dot represents a mapping:  frequency index </a:t>
            </a:r>
            <a:r>
              <a:rPr lang="en-US" altLang="zh-CN" baseline="0" dirty="0" smtClean="0">
                <a:sym typeface="Wingdings" pitchFamily="2" charset="2"/>
              </a:rPr>
              <a:t> source index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0957196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30300" y="690563"/>
            <a:ext cx="4598988" cy="3449637"/>
          </a:xfrm>
          <a:ln/>
        </p:spPr>
      </p:sp>
      <p:sp>
        <p:nvSpPr>
          <p:cNvPr id="31747" name="ノート プレースホルダ 2"/>
          <p:cNvSpPr>
            <a:spLocks noGrp="1"/>
          </p:cNvSpPr>
          <p:nvPr>
            <p:ph type="body" idx="1"/>
          </p:nvPr>
        </p:nvSpPr>
        <p:spPr>
          <a:xfrm>
            <a:off x="685800" y="4370388"/>
            <a:ext cx="5486400" cy="4138612"/>
          </a:xfrm>
          <a:noFill/>
          <a:ln w="9525"/>
        </p:spPr>
        <p:txBody>
          <a:bodyPr lIns="91440" tIns="45720" rIns="91440" bIns="45720"/>
          <a:lstStyle/>
          <a:p>
            <a:pPr>
              <a:spcBef>
                <a:spcPct val="0"/>
              </a:spcBef>
            </a:pPr>
            <a:endParaRPr lang="en-US" altLang="ja-JP" dirty="0" smtClean="0"/>
          </a:p>
        </p:txBody>
      </p:sp>
      <p:sp>
        <p:nvSpPr>
          <p:cNvPr id="31748" name="スライド番号プレースホルダ 3"/>
          <p:cNvSpPr txBox="1">
            <a:spLocks noGrp="1"/>
          </p:cNvSpPr>
          <p:nvPr/>
        </p:nvSpPr>
        <p:spPr bwMode="auto">
          <a:xfrm>
            <a:off x="3884613" y="8737600"/>
            <a:ext cx="29718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F732016C-2120-4E20-B1E8-9CB0D2260317}" type="slidenum">
              <a:rPr kumimoji="1" lang="ja-JP" altLang="en-US" sz="1200">
                <a:latin typeface="Calibri" pitchFamily="34" charset="0"/>
              </a:rPr>
              <a:pPr algn="r"/>
              <a:t>2</a:t>
            </a:fld>
            <a:endParaRPr kumimoji="1" lang="en-US" altLang="ja-JP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 smtClean="0"/>
              <a:t>How the alternative methods fare with local minima is not included in this study.</a:t>
            </a:r>
          </a:p>
          <a:p>
            <a:r>
              <a:rPr lang="en-US" altLang="zh-CN" dirty="0" smtClean="0"/>
              <a:t>Nevertheless, generally speaking,</a:t>
            </a:r>
            <a:r>
              <a:rPr lang="en-US" altLang="zh-CN" baseline="0" dirty="0" smtClean="0"/>
              <a:t> a method with randomness fares better combating local minima. </a:t>
            </a:r>
          </a:p>
          <a:p>
            <a:r>
              <a:rPr lang="en-US" altLang="zh-CN" baseline="0" dirty="0" smtClean="0"/>
              <a:t>A school of thought believes stochastic method might fail to converge.  </a:t>
            </a:r>
          </a:p>
          <a:p>
            <a:r>
              <a:rPr lang="en-US" altLang="zh-CN" baseline="0" dirty="0" smtClean="0"/>
              <a:t>But in practice, as shown in this study, reasonable convergence is already achieved.</a:t>
            </a:r>
          </a:p>
          <a:p>
            <a:r>
              <a:rPr lang="en-US" altLang="zh-CN" baseline="0" dirty="0" smtClean="0"/>
              <a:t>As for the very precise convergence behavior, we believe that is only of academic interest in the field of FWI.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3193443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30300" y="690563"/>
            <a:ext cx="4598988" cy="3449637"/>
          </a:xfrm>
          <a:ln/>
        </p:spPr>
      </p:sp>
      <p:sp>
        <p:nvSpPr>
          <p:cNvPr id="31747" name="ノート プレースホルダ 2"/>
          <p:cNvSpPr>
            <a:spLocks noGrp="1"/>
          </p:cNvSpPr>
          <p:nvPr>
            <p:ph type="body" idx="1"/>
          </p:nvPr>
        </p:nvSpPr>
        <p:spPr>
          <a:xfrm>
            <a:off x="685800" y="4370388"/>
            <a:ext cx="5486400" cy="4138612"/>
          </a:xfrm>
          <a:noFill/>
          <a:ln w="9525"/>
        </p:spPr>
        <p:txBody>
          <a:bodyPr lIns="91440" tIns="45720" rIns="91440" bIns="45720"/>
          <a:lstStyle/>
          <a:p>
            <a:pPr>
              <a:spcBef>
                <a:spcPct val="0"/>
              </a:spcBef>
            </a:pPr>
            <a:endParaRPr lang="en-US" altLang="ja-JP" dirty="0" smtClean="0"/>
          </a:p>
        </p:txBody>
      </p:sp>
      <p:sp>
        <p:nvSpPr>
          <p:cNvPr id="31748" name="スライド番号プレースホルダ 3"/>
          <p:cNvSpPr txBox="1">
            <a:spLocks noGrp="1"/>
          </p:cNvSpPr>
          <p:nvPr/>
        </p:nvSpPr>
        <p:spPr bwMode="auto">
          <a:xfrm>
            <a:off x="3884613" y="8737600"/>
            <a:ext cx="29718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F732016C-2120-4E20-B1E8-9CB0D2260317}" type="slidenum">
              <a:rPr kumimoji="1" lang="ja-JP" altLang="en-US" sz="1200">
                <a:latin typeface="Calibri" pitchFamily="34" charset="0"/>
              </a:rPr>
              <a:pPr algn="r"/>
              <a:t>4</a:t>
            </a:fld>
            <a:endParaRPr kumimoji="1" lang="en-US" altLang="ja-JP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39825" y="696913"/>
            <a:ext cx="4579938" cy="3435350"/>
          </a:xfrm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71975"/>
            <a:ext cx="5029200" cy="4137025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4" tIns="45002" rIns="90004" bIns="45002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30300" y="690563"/>
            <a:ext cx="4598988" cy="3449637"/>
          </a:xfrm>
          <a:ln/>
        </p:spPr>
      </p:sp>
      <p:sp>
        <p:nvSpPr>
          <p:cNvPr id="31747" name="ノート プレースホルダ 2"/>
          <p:cNvSpPr>
            <a:spLocks noGrp="1"/>
          </p:cNvSpPr>
          <p:nvPr>
            <p:ph type="body" idx="1"/>
          </p:nvPr>
        </p:nvSpPr>
        <p:spPr>
          <a:xfrm>
            <a:off x="685800" y="4370388"/>
            <a:ext cx="5486400" cy="4138612"/>
          </a:xfrm>
          <a:noFill/>
          <a:ln w="9525"/>
        </p:spPr>
        <p:txBody>
          <a:bodyPr lIns="91440" tIns="45720" rIns="91440" bIns="45720"/>
          <a:lstStyle/>
          <a:p>
            <a:pPr>
              <a:spcBef>
                <a:spcPct val="0"/>
              </a:spcBef>
            </a:pPr>
            <a:endParaRPr lang="en-US" altLang="ja-JP" dirty="0" smtClean="0"/>
          </a:p>
        </p:txBody>
      </p:sp>
      <p:sp>
        <p:nvSpPr>
          <p:cNvPr id="31748" name="スライド番号プレースホルダ 3"/>
          <p:cNvSpPr txBox="1">
            <a:spLocks noGrp="1"/>
          </p:cNvSpPr>
          <p:nvPr/>
        </p:nvSpPr>
        <p:spPr bwMode="auto">
          <a:xfrm>
            <a:off x="3884613" y="8737600"/>
            <a:ext cx="29718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F732016C-2120-4E20-B1E8-9CB0D2260317}" type="slidenum">
              <a:rPr kumimoji="1" lang="ja-JP" altLang="en-US" sz="1200">
                <a:latin typeface="Calibri" pitchFamily="34" charset="0"/>
              </a:rPr>
              <a:pPr algn="r"/>
              <a:t>8</a:t>
            </a:fld>
            <a:endParaRPr kumimoji="1" lang="en-US" altLang="ja-JP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 smtClean="0"/>
              <a:t>Let’s focus on the white receiver…, how the frequency encoding could save the day.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884939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 smtClean="0"/>
              <a:t>Let’s focus on the white receiver…, how the frequency encoding could save the day.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8849395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30300" y="690563"/>
            <a:ext cx="4598988" cy="3449637"/>
          </a:xfrm>
          <a:ln/>
        </p:spPr>
      </p:sp>
      <p:sp>
        <p:nvSpPr>
          <p:cNvPr id="31747" name="ノート プレースホルダ 2"/>
          <p:cNvSpPr>
            <a:spLocks noGrp="1"/>
          </p:cNvSpPr>
          <p:nvPr>
            <p:ph type="body" idx="1"/>
          </p:nvPr>
        </p:nvSpPr>
        <p:spPr>
          <a:xfrm>
            <a:off x="685800" y="4370388"/>
            <a:ext cx="5486400" cy="4138612"/>
          </a:xfrm>
          <a:noFill/>
          <a:ln w="9525"/>
        </p:spPr>
        <p:txBody>
          <a:bodyPr lIns="91440" tIns="45720" rIns="91440" bIns="45720"/>
          <a:lstStyle/>
          <a:p>
            <a:pPr>
              <a:spcBef>
                <a:spcPct val="0"/>
              </a:spcBef>
            </a:pPr>
            <a:endParaRPr lang="en-US" altLang="ja-JP" dirty="0" smtClean="0"/>
          </a:p>
        </p:txBody>
      </p:sp>
      <p:sp>
        <p:nvSpPr>
          <p:cNvPr id="31748" name="スライド番号プレースホルダ 3"/>
          <p:cNvSpPr txBox="1">
            <a:spLocks noGrp="1"/>
          </p:cNvSpPr>
          <p:nvPr/>
        </p:nvSpPr>
        <p:spPr bwMode="auto">
          <a:xfrm>
            <a:off x="3884613" y="8737600"/>
            <a:ext cx="29718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F732016C-2120-4E20-B1E8-9CB0D2260317}" type="slidenum">
              <a:rPr kumimoji="1" lang="ja-JP" altLang="en-US" sz="1200">
                <a:latin typeface="Calibri" pitchFamily="34" charset="0"/>
              </a:rPr>
              <a:pPr algn="r"/>
              <a:t>12</a:t>
            </a:fld>
            <a:endParaRPr kumimoji="1" lang="en-US" altLang="ja-JP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标题和四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sz="quarter"/>
          </p:nvPr>
        </p:nvSpPr>
        <p:spPr>
          <a:xfrm>
            <a:off x="574675" y="428625"/>
            <a:ext cx="8510588" cy="3651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>
          <a:xfrm>
            <a:off x="457200" y="1604963"/>
            <a:ext cx="4037013" cy="2185987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4646613" y="1604963"/>
            <a:ext cx="4038600" cy="2185987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457200" y="3943350"/>
            <a:ext cx="4037013" cy="21859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6613" y="3943350"/>
            <a:ext cx="4038600" cy="21859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日期占位符 6"/>
          <p:cNvSpPr>
            <a:spLocks noGrp="1"/>
          </p:cNvSpPr>
          <p:nvPr>
            <p:ph type="dt" idx="10"/>
          </p:nvPr>
        </p:nvSpPr>
        <p:spPr>
          <a:xfrm>
            <a:off x="574675" y="6494463"/>
            <a:ext cx="1751013" cy="274637"/>
          </a:xfrm>
          <a:prstGeom prst="rect">
            <a:avLst/>
          </a:prstGeom>
        </p:spPr>
        <p:txBody>
          <a:bodyPr/>
          <a:lstStyle>
            <a:lvl1pPr>
              <a:defRPr>
                <a:ea typeface="MS PGothic" pitchFamily="34" charset="-128"/>
              </a:defRPr>
            </a:lvl1pPr>
          </a:lstStyle>
          <a:p>
            <a:endParaRPr lang="fr-FR" altLang="zh-CN"/>
          </a:p>
        </p:txBody>
      </p:sp>
    </p:spTree>
    <p:extLst>
      <p:ext uri="{BB962C8B-B14F-4D97-AF65-F5344CB8AC3E}">
        <p14:creationId xmlns:p14="http://schemas.microsoft.com/office/powerpoint/2010/main" val="2046692057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8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ransition spd="med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9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ChangeArrowheads="1"/>
          </p:cNvSpPr>
          <p:nvPr/>
        </p:nvSpPr>
        <p:spPr bwMode="auto">
          <a:xfrm>
            <a:off x="0" y="971080"/>
            <a:ext cx="9143999" cy="211788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85721" tIns="42861" rIns="85721" bIns="42861">
            <a:spAutoFit/>
          </a:bodyPr>
          <a:lstStyle/>
          <a:p>
            <a:pPr algn="ctr" defTabSz="857250"/>
            <a:r>
              <a:rPr lang="en-US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Arial" pitchFamily="34" charset="0"/>
              </a:rPr>
              <a:t> Multisource Full Waveform Inversion of Marine </a:t>
            </a:r>
            <a:r>
              <a:rPr lang="en-US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Arial" pitchFamily="34" charset="0"/>
              </a:rPr>
              <a:t>Streamer Data </a:t>
            </a:r>
            <a:r>
              <a:rPr lang="en-US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Arial" pitchFamily="34" charset="0"/>
              </a:rPr>
              <a:t>with Frequency Selection</a:t>
            </a:r>
          </a:p>
        </p:txBody>
      </p:sp>
      <p:sp>
        <p:nvSpPr>
          <p:cNvPr id="15" name="Rectangle 2"/>
          <p:cNvSpPr>
            <a:spLocks noChangeArrowheads="1"/>
          </p:cNvSpPr>
          <p:nvPr/>
        </p:nvSpPr>
        <p:spPr bwMode="auto">
          <a:xfrm>
            <a:off x="1064947" y="3816946"/>
            <a:ext cx="6871232" cy="107144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85721" tIns="42861" rIns="85721" bIns="42861">
            <a:spAutoFit/>
          </a:bodyPr>
          <a:lstStyle/>
          <a:p>
            <a:pPr algn="ctr" defTabSz="857250"/>
            <a:r>
              <a:rPr lang="en-US" sz="32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Arial" pitchFamily="34" charset="0"/>
              </a:rPr>
              <a:t>Yunsong</a:t>
            </a:r>
            <a:r>
              <a:rPr lang="en-US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Arial" pitchFamily="34" charset="0"/>
              </a:rPr>
              <a:t> 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Arial" pitchFamily="34" charset="0"/>
              </a:rPr>
              <a:t>Huang and Gerard Schuster</a:t>
            </a:r>
          </a:p>
          <a:p>
            <a:pPr algn="ctr" defTabSz="857250"/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Arial" pitchFamily="34" charset="0"/>
              </a:rPr>
              <a:t>KAUST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2" name="Group 191"/>
          <p:cNvGrpSpPr/>
          <p:nvPr/>
        </p:nvGrpSpPr>
        <p:grpSpPr>
          <a:xfrm>
            <a:off x="6799490" y="1892800"/>
            <a:ext cx="2229841" cy="1920250"/>
            <a:chOff x="6797139" y="1892800"/>
            <a:chExt cx="2229841" cy="1920250"/>
          </a:xfrm>
        </p:grpSpPr>
        <p:grpSp>
          <p:nvGrpSpPr>
            <p:cNvPr id="193" name="组合 287"/>
            <p:cNvGrpSpPr/>
            <p:nvPr/>
          </p:nvGrpSpPr>
          <p:grpSpPr>
            <a:xfrm>
              <a:off x="6834019" y="1892800"/>
              <a:ext cx="2192961" cy="1920250"/>
              <a:chOff x="6834019" y="1892800"/>
              <a:chExt cx="2192961" cy="1920250"/>
            </a:xfrm>
          </p:grpSpPr>
          <p:pic>
            <p:nvPicPr>
              <p:cNvPr id="196" name="图片 280"/>
              <p:cNvPicPr>
                <a:picLocks noChangeAspect="1"/>
              </p:cNvPicPr>
              <p:nvPr/>
            </p:nvPicPr>
            <p:blipFill rotWithShape="1">
              <a:blip r:embed="rId3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0580" t="6757" r="849" b="38656"/>
              <a:stretch/>
            </p:blipFill>
            <p:spPr>
              <a:xfrm>
                <a:off x="6834019" y="2239220"/>
                <a:ext cx="964001" cy="1573830"/>
              </a:xfrm>
              <a:prstGeom prst="rect">
                <a:avLst/>
              </a:prstGeom>
              <a:solidFill>
                <a:schemeClr val="bg2">
                  <a:lumMod val="50000"/>
                </a:schemeClr>
              </a:solidFill>
              <a:ln>
                <a:solidFill>
                  <a:schemeClr val="bg2">
                    <a:lumMod val="50000"/>
                  </a:schemeClr>
                </a:solidFill>
              </a:ln>
            </p:spPr>
          </p:pic>
          <p:pic>
            <p:nvPicPr>
              <p:cNvPr id="197" name="图片 281"/>
              <p:cNvPicPr>
                <a:picLocks noChangeAspect="1"/>
              </p:cNvPicPr>
              <p:nvPr/>
            </p:nvPicPr>
            <p:blipFill rotWithShape="1">
              <a:blip r:embed="rId4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0719" t="8797" r="6395" b="36818"/>
              <a:stretch/>
            </p:blipFill>
            <p:spPr>
              <a:xfrm>
                <a:off x="7948419" y="2245039"/>
                <a:ext cx="1078561" cy="1568011"/>
              </a:xfrm>
              <a:prstGeom prst="rect">
                <a:avLst/>
              </a:prstGeom>
              <a:solidFill>
                <a:schemeClr val="bg2">
                  <a:lumMod val="50000"/>
                </a:schemeClr>
              </a:solidFill>
              <a:ln>
                <a:solidFill>
                  <a:schemeClr val="bg2">
                    <a:lumMod val="50000"/>
                  </a:schemeClr>
                </a:solidFill>
              </a:ln>
            </p:spPr>
          </p:pic>
          <p:sp>
            <p:nvSpPr>
              <p:cNvPr id="198" name="TextBox 197"/>
              <p:cNvSpPr txBox="1"/>
              <p:nvPr/>
            </p:nvSpPr>
            <p:spPr>
              <a:xfrm>
                <a:off x="6876300" y="1892800"/>
                <a:ext cx="62709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sz="1800" dirty="0" smtClean="0">
                    <a:solidFill>
                      <a:srgbClr val="FFFF00"/>
                    </a:solidFill>
                    <a:latin typeface="+mn-lt"/>
                  </a:rPr>
                  <a:t>4 Hz</a:t>
                </a:r>
                <a:endParaRPr lang="zh-CN" altLang="en-US" sz="1800" dirty="0">
                  <a:solidFill>
                    <a:srgbClr val="FFFF00"/>
                  </a:solidFill>
                  <a:latin typeface="+mn-lt"/>
                </a:endParaRPr>
              </a:p>
            </p:txBody>
          </p:sp>
          <p:sp>
            <p:nvSpPr>
              <p:cNvPr id="199" name="TextBox 198"/>
              <p:cNvSpPr txBox="1"/>
              <p:nvPr/>
            </p:nvSpPr>
            <p:spPr>
              <a:xfrm>
                <a:off x="8246265" y="1892800"/>
                <a:ext cx="62709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sz="1800" dirty="0" smtClean="0">
                    <a:solidFill>
                      <a:srgbClr val="FF0000"/>
                    </a:solidFill>
                    <a:latin typeface="+mn-lt"/>
                  </a:rPr>
                  <a:t>8 Hz</a:t>
                </a:r>
                <a:endParaRPr lang="zh-CN" altLang="en-US" sz="1800" dirty="0">
                  <a:solidFill>
                    <a:srgbClr val="FF0000"/>
                  </a:solidFill>
                  <a:latin typeface="+mn-lt"/>
                </a:endParaRPr>
              </a:p>
            </p:txBody>
          </p:sp>
        </p:grpSp>
        <p:sp>
          <p:nvSpPr>
            <p:cNvPr id="194" name="Rectangle 193"/>
            <p:cNvSpPr/>
            <p:nvPr/>
          </p:nvSpPr>
          <p:spPr bwMode="auto">
            <a:xfrm>
              <a:off x="6797139" y="2251655"/>
              <a:ext cx="761076" cy="1503899"/>
            </a:xfrm>
            <a:prstGeom prst="rect">
              <a:avLst/>
            </a:prstGeom>
            <a:solidFill>
              <a:schemeClr val="tx1">
                <a:alpha val="41000"/>
              </a:schemeClr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195" name="Rectangle 194"/>
            <p:cNvSpPr/>
            <p:nvPr/>
          </p:nvSpPr>
          <p:spPr bwMode="auto">
            <a:xfrm>
              <a:off x="8411281" y="2277094"/>
              <a:ext cx="596060" cy="1503899"/>
            </a:xfrm>
            <a:prstGeom prst="rect">
              <a:avLst/>
            </a:prstGeom>
            <a:solidFill>
              <a:srgbClr val="FF0000">
                <a:alpha val="7000"/>
              </a:srgbClr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</p:grpSp>
      <p:grpSp>
        <p:nvGrpSpPr>
          <p:cNvPr id="210" name="组合 209"/>
          <p:cNvGrpSpPr/>
          <p:nvPr/>
        </p:nvGrpSpPr>
        <p:grpSpPr>
          <a:xfrm>
            <a:off x="2406085" y="5848515"/>
            <a:ext cx="2089105" cy="954021"/>
            <a:chOff x="155425" y="6200264"/>
            <a:chExt cx="2089105" cy="954021"/>
          </a:xfrm>
        </p:grpSpPr>
        <p:grpSp>
          <p:nvGrpSpPr>
            <p:cNvPr id="211" name="组合 210"/>
            <p:cNvGrpSpPr/>
            <p:nvPr/>
          </p:nvGrpSpPr>
          <p:grpSpPr>
            <a:xfrm>
              <a:off x="155425" y="6309375"/>
              <a:ext cx="2089105" cy="844910"/>
              <a:chOff x="193830" y="5388920"/>
              <a:chExt cx="2089105" cy="1134709"/>
            </a:xfrm>
          </p:grpSpPr>
          <p:sp>
            <p:nvSpPr>
              <p:cNvPr id="217" name="Rectangle 195"/>
              <p:cNvSpPr/>
              <p:nvPr/>
            </p:nvSpPr>
            <p:spPr bwMode="auto">
              <a:xfrm>
                <a:off x="193830" y="5388920"/>
                <a:ext cx="2089105" cy="1134709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  <a:ln w="2857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l"/>
                <a:endParaRPr lang="en-US" smtClean="0">
                  <a:latin typeface="+mn-lt"/>
                  <a:ea typeface="+mn-ea"/>
                  <a:cs typeface="Arial" charset="0"/>
                </a:endParaRPr>
              </a:p>
            </p:txBody>
          </p:sp>
          <p:sp>
            <p:nvSpPr>
              <p:cNvPr id="218" name="Rectangle 195"/>
              <p:cNvSpPr/>
              <p:nvPr/>
            </p:nvSpPr>
            <p:spPr bwMode="auto">
              <a:xfrm>
                <a:off x="193830" y="6040540"/>
                <a:ext cx="2089105" cy="481823"/>
              </a:xfrm>
              <a:prstGeom prst="rect">
                <a:avLst/>
              </a:prstGeom>
              <a:solidFill>
                <a:schemeClr val="tx1">
                  <a:lumMod val="50000"/>
                </a:schemeClr>
              </a:solidFill>
              <a:ln w="2857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l"/>
                <a:endParaRPr lang="en-US" smtClean="0">
                  <a:latin typeface="+mn-lt"/>
                  <a:ea typeface="+mn-ea"/>
                  <a:cs typeface="Arial" charset="0"/>
                </a:endParaRPr>
              </a:p>
            </p:txBody>
          </p:sp>
        </p:grpSp>
        <p:grpSp>
          <p:nvGrpSpPr>
            <p:cNvPr id="212" name="组合 211"/>
            <p:cNvGrpSpPr/>
            <p:nvPr/>
          </p:nvGrpSpPr>
          <p:grpSpPr>
            <a:xfrm>
              <a:off x="415301" y="6200264"/>
              <a:ext cx="1520764" cy="147516"/>
              <a:chOff x="415301" y="5873269"/>
              <a:chExt cx="1520764" cy="147516"/>
            </a:xfrm>
          </p:grpSpPr>
          <p:sp>
            <p:nvSpPr>
              <p:cNvPr id="213" name="Flowchart: Manual Operation 198"/>
              <p:cNvSpPr>
                <a:spLocks noChangeAspect="1"/>
              </p:cNvSpPr>
              <p:nvPr/>
            </p:nvSpPr>
            <p:spPr bwMode="auto">
              <a:xfrm>
                <a:off x="1791274" y="5873269"/>
                <a:ext cx="144791" cy="147516"/>
              </a:xfrm>
              <a:prstGeom prst="flowChartManualOperation">
                <a:avLst/>
              </a:prstGeom>
              <a:solidFill>
                <a:srgbClr val="92D050"/>
              </a:solidFill>
              <a:ln w="9525" cap="flat" cmpd="sng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0" cap="none" spc="0" normalizeH="0" baseline="0" noProof="0" smtClean="0">
                  <a:ln>
                    <a:noFill/>
                  </a:ln>
                  <a:effectLst/>
                  <a:uLnTx/>
                  <a:uFillTx/>
                  <a:latin typeface="+mn-lt"/>
                  <a:ea typeface="宋体" pitchFamily="2" charset="-122"/>
                  <a:cs typeface="Arial" charset="0"/>
                </a:endParaRPr>
              </a:p>
            </p:txBody>
          </p:sp>
          <p:sp>
            <p:nvSpPr>
              <p:cNvPr id="214" name="Flowchart: Manual Operation 200"/>
              <p:cNvSpPr>
                <a:spLocks noChangeAspect="1"/>
              </p:cNvSpPr>
              <p:nvPr/>
            </p:nvSpPr>
            <p:spPr bwMode="auto">
              <a:xfrm>
                <a:off x="1330078" y="5873269"/>
                <a:ext cx="144791" cy="147516"/>
              </a:xfrm>
              <a:prstGeom prst="flowChartManualOperation">
                <a:avLst/>
              </a:prstGeom>
              <a:solidFill>
                <a:srgbClr val="92D050"/>
              </a:solidFill>
              <a:ln w="9525" cap="flat" cmpd="sng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0" cap="none" spc="0" normalizeH="0" baseline="0" noProof="0" smtClean="0">
                  <a:ln>
                    <a:noFill/>
                  </a:ln>
                  <a:effectLst/>
                  <a:uLnTx/>
                  <a:uFillTx/>
                  <a:latin typeface="+mn-lt"/>
                  <a:ea typeface="宋体" pitchFamily="2" charset="-122"/>
                  <a:cs typeface="Arial" charset="0"/>
                </a:endParaRPr>
              </a:p>
            </p:txBody>
          </p:sp>
          <p:sp>
            <p:nvSpPr>
              <p:cNvPr id="215" name="Flowchart: Manual Operation 202"/>
              <p:cNvSpPr>
                <a:spLocks noChangeAspect="1"/>
              </p:cNvSpPr>
              <p:nvPr/>
            </p:nvSpPr>
            <p:spPr bwMode="auto">
              <a:xfrm>
                <a:off x="854666" y="5873269"/>
                <a:ext cx="144791" cy="147516"/>
              </a:xfrm>
              <a:prstGeom prst="flowChartManualOperation">
                <a:avLst/>
              </a:prstGeom>
              <a:solidFill>
                <a:srgbClr val="92D050"/>
              </a:solidFill>
              <a:ln w="9525" cap="flat" cmpd="sng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0" cap="none" spc="0" normalizeH="0" baseline="0" noProof="0" smtClean="0">
                  <a:ln>
                    <a:noFill/>
                  </a:ln>
                  <a:effectLst/>
                  <a:uLnTx/>
                  <a:uFillTx/>
                  <a:latin typeface="+mn-lt"/>
                  <a:ea typeface="宋体" pitchFamily="2" charset="-122"/>
                  <a:cs typeface="Arial" charset="0"/>
                </a:endParaRPr>
              </a:p>
            </p:txBody>
          </p:sp>
          <p:sp>
            <p:nvSpPr>
              <p:cNvPr id="216" name="Flowchart: Manual Operation 204"/>
              <p:cNvSpPr>
                <a:spLocks noChangeAspect="1"/>
              </p:cNvSpPr>
              <p:nvPr/>
            </p:nvSpPr>
            <p:spPr bwMode="auto">
              <a:xfrm>
                <a:off x="415301" y="5873269"/>
                <a:ext cx="144791" cy="147516"/>
              </a:xfrm>
              <a:prstGeom prst="flowChartManualOperation">
                <a:avLst/>
              </a:prstGeom>
              <a:solidFill>
                <a:srgbClr val="92D050"/>
              </a:solidFill>
              <a:ln w="9525" cap="flat" cmpd="sng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0" cap="none" spc="0" normalizeH="0" baseline="0" noProof="0" smtClean="0">
                  <a:ln>
                    <a:noFill/>
                  </a:ln>
                  <a:effectLst/>
                  <a:uLnTx/>
                  <a:uFillTx/>
                  <a:latin typeface="+mn-lt"/>
                  <a:ea typeface="宋体" pitchFamily="2" charset="-122"/>
                  <a:cs typeface="Arial" charset="0"/>
                </a:endParaRPr>
              </a:p>
            </p:txBody>
          </p:sp>
        </p:grpSp>
      </p:grp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758058" y="134903"/>
            <a:ext cx="7800975" cy="760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945" tIns="41473" rIns="82945" bIns="41473">
            <a:spAutoFit/>
          </a:bodyPr>
          <a:lstStyle/>
          <a:p>
            <a:pPr algn="ctr"/>
            <a:r>
              <a:rPr lang="en-US" altLang="ja-JP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ＭＳ Ｐゴシック" pitchFamily="34" charset="-128"/>
                <a:cs typeface="Arial" pitchFamily="34" charset="0"/>
              </a:rPr>
              <a:t>Marine</a:t>
            </a:r>
            <a:r>
              <a:rPr lang="en-US" altLang="ja-JP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ＭＳ Ｐゴシック" pitchFamily="34" charset="-128"/>
                <a:cs typeface="Arial" pitchFamily="34" charset="0"/>
              </a:rPr>
              <a:t> Multisource FWI</a:t>
            </a:r>
            <a:endParaRPr lang="en-US" sz="1800" b="1" dirty="0">
              <a:solidFill>
                <a:srgbClr val="FFFFFF"/>
              </a:solidFill>
              <a:latin typeface="+mj-lt"/>
              <a:cs typeface="Arial" pitchFamily="34" charset="0"/>
            </a:endParaRPr>
          </a:p>
        </p:txBody>
      </p:sp>
      <p:grpSp>
        <p:nvGrpSpPr>
          <p:cNvPr id="144" name="组合 143"/>
          <p:cNvGrpSpPr/>
          <p:nvPr/>
        </p:nvGrpSpPr>
        <p:grpSpPr>
          <a:xfrm>
            <a:off x="155425" y="5848515"/>
            <a:ext cx="2089105" cy="954021"/>
            <a:chOff x="155425" y="6200264"/>
            <a:chExt cx="2089105" cy="954021"/>
          </a:xfrm>
        </p:grpSpPr>
        <p:grpSp>
          <p:nvGrpSpPr>
            <p:cNvPr id="136" name="组合 135"/>
            <p:cNvGrpSpPr/>
            <p:nvPr/>
          </p:nvGrpSpPr>
          <p:grpSpPr>
            <a:xfrm>
              <a:off x="155425" y="6309375"/>
              <a:ext cx="2089105" cy="844910"/>
              <a:chOff x="193830" y="5388920"/>
              <a:chExt cx="2089105" cy="1134709"/>
            </a:xfrm>
          </p:grpSpPr>
          <p:sp>
            <p:nvSpPr>
              <p:cNvPr id="3" name="Rectangle 195"/>
              <p:cNvSpPr/>
              <p:nvPr/>
            </p:nvSpPr>
            <p:spPr bwMode="auto">
              <a:xfrm>
                <a:off x="193830" y="5388920"/>
                <a:ext cx="2089105" cy="1134709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  <a:ln w="2857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l"/>
                <a:endParaRPr lang="en-US" smtClean="0">
                  <a:latin typeface="+mn-lt"/>
                  <a:ea typeface="+mn-ea"/>
                  <a:cs typeface="Arial" charset="0"/>
                </a:endParaRPr>
              </a:p>
            </p:txBody>
          </p:sp>
          <p:sp>
            <p:nvSpPr>
              <p:cNvPr id="182" name="Rectangle 195"/>
              <p:cNvSpPr/>
              <p:nvPr/>
            </p:nvSpPr>
            <p:spPr bwMode="auto">
              <a:xfrm>
                <a:off x="193830" y="6040540"/>
                <a:ext cx="2089105" cy="481823"/>
              </a:xfrm>
              <a:prstGeom prst="rect">
                <a:avLst/>
              </a:prstGeom>
              <a:solidFill>
                <a:schemeClr val="tx1">
                  <a:lumMod val="50000"/>
                </a:schemeClr>
              </a:solidFill>
              <a:ln w="2857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l"/>
                <a:endParaRPr lang="en-US" smtClean="0">
                  <a:latin typeface="+mn-lt"/>
                  <a:ea typeface="+mn-ea"/>
                  <a:cs typeface="Arial" charset="0"/>
                </a:endParaRPr>
              </a:p>
            </p:txBody>
          </p:sp>
        </p:grpSp>
        <p:grpSp>
          <p:nvGrpSpPr>
            <p:cNvPr id="143" name="组合 142"/>
            <p:cNvGrpSpPr/>
            <p:nvPr/>
          </p:nvGrpSpPr>
          <p:grpSpPr>
            <a:xfrm>
              <a:off x="415301" y="6200264"/>
              <a:ext cx="1520764" cy="147516"/>
              <a:chOff x="415301" y="5873269"/>
              <a:chExt cx="1520764" cy="147516"/>
            </a:xfrm>
          </p:grpSpPr>
          <p:sp>
            <p:nvSpPr>
              <p:cNvPr id="5" name="Flowchart: Manual Operation 198"/>
              <p:cNvSpPr>
                <a:spLocks noChangeAspect="1"/>
              </p:cNvSpPr>
              <p:nvPr/>
            </p:nvSpPr>
            <p:spPr bwMode="auto">
              <a:xfrm>
                <a:off x="1791274" y="5873269"/>
                <a:ext cx="144791" cy="147516"/>
              </a:xfrm>
              <a:prstGeom prst="flowChartManualOperation">
                <a:avLst/>
              </a:prstGeom>
              <a:solidFill>
                <a:srgbClr val="92D050"/>
              </a:solidFill>
              <a:ln w="9525" cap="flat" cmpd="sng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0" cap="none" spc="0" normalizeH="0" baseline="0" noProof="0" smtClean="0">
                  <a:ln>
                    <a:noFill/>
                  </a:ln>
                  <a:effectLst/>
                  <a:uLnTx/>
                  <a:uFillTx/>
                  <a:latin typeface="+mn-lt"/>
                  <a:ea typeface="宋体" pitchFamily="2" charset="-122"/>
                  <a:cs typeface="Arial" charset="0"/>
                </a:endParaRPr>
              </a:p>
            </p:txBody>
          </p:sp>
          <p:sp>
            <p:nvSpPr>
              <p:cNvPr id="7" name="Flowchart: Manual Operation 200"/>
              <p:cNvSpPr>
                <a:spLocks noChangeAspect="1"/>
              </p:cNvSpPr>
              <p:nvPr/>
            </p:nvSpPr>
            <p:spPr bwMode="auto">
              <a:xfrm>
                <a:off x="1330078" y="5873269"/>
                <a:ext cx="144791" cy="147516"/>
              </a:xfrm>
              <a:prstGeom prst="flowChartManualOperation">
                <a:avLst/>
              </a:prstGeom>
              <a:solidFill>
                <a:srgbClr val="92D050"/>
              </a:solidFill>
              <a:ln w="9525" cap="flat" cmpd="sng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0" cap="none" spc="0" normalizeH="0" baseline="0" noProof="0" smtClean="0">
                  <a:ln>
                    <a:noFill/>
                  </a:ln>
                  <a:effectLst/>
                  <a:uLnTx/>
                  <a:uFillTx/>
                  <a:latin typeface="+mn-lt"/>
                  <a:ea typeface="宋体" pitchFamily="2" charset="-122"/>
                  <a:cs typeface="Arial" charset="0"/>
                </a:endParaRPr>
              </a:p>
            </p:txBody>
          </p:sp>
          <p:sp>
            <p:nvSpPr>
              <p:cNvPr id="9" name="Flowchart: Manual Operation 202"/>
              <p:cNvSpPr>
                <a:spLocks noChangeAspect="1"/>
              </p:cNvSpPr>
              <p:nvPr/>
            </p:nvSpPr>
            <p:spPr bwMode="auto">
              <a:xfrm>
                <a:off x="854666" y="5873269"/>
                <a:ext cx="144791" cy="147516"/>
              </a:xfrm>
              <a:prstGeom prst="flowChartManualOperation">
                <a:avLst/>
              </a:prstGeom>
              <a:solidFill>
                <a:srgbClr val="92D050"/>
              </a:solidFill>
              <a:ln w="9525" cap="flat" cmpd="sng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0" cap="none" spc="0" normalizeH="0" baseline="0" noProof="0" smtClean="0">
                  <a:ln>
                    <a:noFill/>
                  </a:ln>
                  <a:effectLst/>
                  <a:uLnTx/>
                  <a:uFillTx/>
                  <a:latin typeface="+mn-lt"/>
                  <a:ea typeface="宋体" pitchFamily="2" charset="-122"/>
                  <a:cs typeface="Arial" charset="0"/>
                </a:endParaRPr>
              </a:p>
            </p:txBody>
          </p:sp>
          <p:sp>
            <p:nvSpPr>
              <p:cNvPr id="11" name="Flowchart: Manual Operation 204"/>
              <p:cNvSpPr>
                <a:spLocks noChangeAspect="1"/>
              </p:cNvSpPr>
              <p:nvPr/>
            </p:nvSpPr>
            <p:spPr bwMode="auto">
              <a:xfrm>
                <a:off x="415301" y="5873269"/>
                <a:ext cx="144791" cy="147516"/>
              </a:xfrm>
              <a:prstGeom prst="flowChartManualOperation">
                <a:avLst/>
              </a:prstGeom>
              <a:solidFill>
                <a:srgbClr val="92D050"/>
              </a:solidFill>
              <a:ln w="9525" cap="flat" cmpd="sng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0" cap="none" spc="0" normalizeH="0" baseline="0" noProof="0" smtClean="0">
                  <a:ln>
                    <a:noFill/>
                  </a:ln>
                  <a:effectLst/>
                  <a:uLnTx/>
                  <a:uFillTx/>
                  <a:latin typeface="+mn-lt"/>
                  <a:ea typeface="宋体" pitchFamily="2" charset="-122"/>
                  <a:cs typeface="Arial" charset="0"/>
                </a:endParaRPr>
              </a:p>
            </p:txBody>
          </p:sp>
        </p:grpSp>
      </p:grpSp>
      <p:grpSp>
        <p:nvGrpSpPr>
          <p:cNvPr id="131" name="组合 130"/>
          <p:cNvGrpSpPr/>
          <p:nvPr/>
        </p:nvGrpSpPr>
        <p:grpSpPr>
          <a:xfrm>
            <a:off x="179448" y="5813122"/>
            <a:ext cx="1363084" cy="227418"/>
            <a:chOff x="332330" y="5356393"/>
            <a:chExt cx="1363084" cy="227418"/>
          </a:xfrm>
        </p:grpSpPr>
        <p:sp>
          <p:nvSpPr>
            <p:cNvPr id="16" name="5-Point Star 211"/>
            <p:cNvSpPr>
              <a:spLocks noChangeAspect="1"/>
            </p:cNvSpPr>
            <p:nvPr/>
          </p:nvSpPr>
          <p:spPr bwMode="auto">
            <a:xfrm>
              <a:off x="332330" y="5356393"/>
              <a:ext cx="190879" cy="159922"/>
            </a:xfrm>
            <a:prstGeom prst="star5">
              <a:avLst/>
            </a:prstGeom>
            <a:solidFill>
              <a:srgbClr val="FFFF00"/>
            </a:solidFill>
            <a:ln w="12700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l"/>
              <a:endParaRPr lang="en-US" smtClean="0">
                <a:latin typeface="+mn-lt"/>
                <a:ea typeface="+mn-ea"/>
                <a:cs typeface="Arial" charset="0"/>
              </a:endParaRPr>
            </a:p>
          </p:txBody>
        </p:sp>
        <p:sp>
          <p:nvSpPr>
            <p:cNvPr id="17" name="Freeform 259"/>
            <p:cNvSpPr/>
            <p:nvPr/>
          </p:nvSpPr>
          <p:spPr bwMode="auto">
            <a:xfrm>
              <a:off x="481942" y="5490298"/>
              <a:ext cx="1213472" cy="93513"/>
            </a:xfrm>
            <a:custGeom>
              <a:avLst/>
              <a:gdLst>
                <a:gd name="connsiteX0" fmla="*/ 0 w 2337758"/>
                <a:gd name="connsiteY0" fmla="*/ 34506 h 181155"/>
                <a:gd name="connsiteX1" fmla="*/ 60385 w 2337758"/>
                <a:gd name="connsiteY1" fmla="*/ 181155 h 181155"/>
                <a:gd name="connsiteX2" fmla="*/ 2260121 w 2337758"/>
                <a:gd name="connsiteY2" fmla="*/ 172528 h 181155"/>
                <a:gd name="connsiteX3" fmla="*/ 2337758 w 2337758"/>
                <a:gd name="connsiteY3" fmla="*/ 0 h 1811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37758" h="181155">
                  <a:moveTo>
                    <a:pt x="0" y="34506"/>
                  </a:moveTo>
                  <a:lnTo>
                    <a:pt x="60385" y="181155"/>
                  </a:lnTo>
                  <a:lnTo>
                    <a:pt x="2260121" y="172528"/>
                  </a:lnTo>
                  <a:lnTo>
                    <a:pt x="2337758" y="0"/>
                  </a:lnTo>
                </a:path>
              </a:pathLst>
            </a:custGeom>
            <a:noFill/>
            <a:ln w="12700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l"/>
              <a:endParaRPr lang="en-US" smtClean="0">
                <a:latin typeface="+mn-lt"/>
                <a:ea typeface="+mn-ea"/>
                <a:cs typeface="Arial" charset="0"/>
              </a:endParaRPr>
            </a:p>
          </p:txBody>
        </p:sp>
      </p:grpSp>
      <p:sp>
        <p:nvSpPr>
          <p:cNvPr id="121" name="TextBox 120"/>
          <p:cNvSpPr txBox="1"/>
          <p:nvPr/>
        </p:nvSpPr>
        <p:spPr>
          <a:xfrm>
            <a:off x="2114080" y="1431940"/>
            <a:ext cx="280744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 dirty="0" smtClean="0">
                <a:latin typeface="+mn-lt"/>
              </a:rPr>
              <a:t>Simulated </a:t>
            </a:r>
          </a:p>
          <a:p>
            <a:pPr algn="ctr"/>
            <a:r>
              <a:rPr lang="en-US" altLang="zh-CN" sz="2400" dirty="0" smtClean="0">
                <a:latin typeface="+mn-lt"/>
              </a:rPr>
              <a:t>land data</a:t>
            </a:r>
            <a:endParaRPr lang="zh-CN" altLang="en-US" sz="2400" dirty="0">
              <a:latin typeface="+mn-lt"/>
            </a:endParaRPr>
          </a:p>
        </p:txBody>
      </p:sp>
      <p:sp>
        <p:nvSpPr>
          <p:cNvPr id="122" name="TextBox 121"/>
          <p:cNvSpPr txBox="1"/>
          <p:nvPr/>
        </p:nvSpPr>
        <p:spPr>
          <a:xfrm>
            <a:off x="32592" y="1393535"/>
            <a:ext cx="24235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 dirty="0" smtClean="0">
                <a:latin typeface="+mn-lt"/>
              </a:rPr>
              <a:t>Observed</a:t>
            </a:r>
          </a:p>
          <a:p>
            <a:pPr algn="ctr"/>
            <a:r>
              <a:rPr lang="en-US" altLang="zh-CN" sz="2400" dirty="0" smtClean="0">
                <a:latin typeface="+mn-lt"/>
              </a:rPr>
              <a:t>marine data</a:t>
            </a:r>
            <a:endParaRPr lang="zh-CN" altLang="en-US" sz="2400" dirty="0">
              <a:latin typeface="+mn-lt"/>
            </a:endParaRPr>
          </a:p>
        </p:txBody>
      </p:sp>
      <p:sp>
        <p:nvSpPr>
          <p:cNvPr id="127" name="TextBox 126"/>
          <p:cNvSpPr txBox="1"/>
          <p:nvPr/>
        </p:nvSpPr>
        <p:spPr>
          <a:xfrm>
            <a:off x="1230765" y="855865"/>
            <a:ext cx="611417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200" dirty="0" smtClean="0">
                <a:solidFill>
                  <a:srgbClr val="FFFFFF"/>
                </a:solidFill>
                <a:latin typeface="+mn-lt"/>
                <a:ea typeface="Arial Unicode MS" pitchFamily="34" charset="-122"/>
                <a:cs typeface="Arial" pitchFamily="34" charset="0"/>
              </a:rPr>
              <a:t>Mismatch solution with </a:t>
            </a:r>
            <a:r>
              <a:rPr lang="en-US" altLang="zh-CN" sz="3200" dirty="0">
                <a:solidFill>
                  <a:srgbClr val="FFFFFF"/>
                </a:solidFill>
                <a:latin typeface="+mn-lt"/>
                <a:ea typeface="Arial Unicode MS" pitchFamily="34" charset="-122"/>
                <a:cs typeface="Arial" pitchFamily="34" charset="0"/>
              </a:rPr>
              <a:t>m</a:t>
            </a:r>
            <a:r>
              <a:rPr lang="en-US" altLang="zh-CN" sz="3200" dirty="0" smtClean="0">
                <a:solidFill>
                  <a:srgbClr val="FFFFFF"/>
                </a:solidFill>
                <a:latin typeface="+mn-lt"/>
                <a:ea typeface="Arial Unicode MS" pitchFamily="34" charset="-122"/>
                <a:cs typeface="Arial" pitchFamily="34" charset="0"/>
              </a:rPr>
              <a:t>arine </a:t>
            </a:r>
            <a:r>
              <a:rPr lang="en-US" altLang="zh-CN" sz="3200" dirty="0">
                <a:solidFill>
                  <a:srgbClr val="FFFFFF"/>
                </a:solidFill>
                <a:latin typeface="+mn-lt"/>
                <a:ea typeface="Arial Unicode MS" pitchFamily="34" charset="-122"/>
                <a:cs typeface="Arial" pitchFamily="34" charset="0"/>
              </a:rPr>
              <a:t>d</a:t>
            </a:r>
            <a:r>
              <a:rPr lang="en-US" altLang="zh-CN" sz="3200" dirty="0" smtClean="0">
                <a:solidFill>
                  <a:srgbClr val="FFFFFF"/>
                </a:solidFill>
                <a:latin typeface="+mn-lt"/>
                <a:ea typeface="Arial Unicode MS" pitchFamily="34" charset="-122"/>
                <a:cs typeface="Arial" pitchFamily="34" charset="0"/>
              </a:rPr>
              <a:t>ata</a:t>
            </a:r>
            <a:endParaRPr lang="zh-CN" altLang="en-US" sz="3200" dirty="0">
              <a:solidFill>
                <a:srgbClr val="FFFFFF"/>
              </a:solidFill>
              <a:latin typeface="+mn-lt"/>
              <a:ea typeface="Arial Unicode MS" pitchFamily="34" charset="-122"/>
              <a:cs typeface="Arial" pitchFamily="34" charset="0"/>
            </a:endParaRPr>
          </a:p>
        </p:txBody>
      </p:sp>
      <p:pic>
        <p:nvPicPr>
          <p:cNvPr id="63" name="图片 62"/>
          <p:cNvPicPr>
            <a:picLocks noChangeAspect="1"/>
          </p:cNvPicPr>
          <p:nvPr/>
        </p:nvPicPr>
        <p:blipFill rotWithShape="1"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71" t="24129" r="16135"/>
          <a:stretch/>
        </p:blipFill>
        <p:spPr>
          <a:xfrm>
            <a:off x="96255" y="4025875"/>
            <a:ext cx="1839810" cy="2053371"/>
          </a:xfrm>
          <a:prstGeom prst="rect">
            <a:avLst/>
          </a:prstGeom>
        </p:spPr>
      </p:pic>
      <p:grpSp>
        <p:nvGrpSpPr>
          <p:cNvPr id="137" name="组合 136"/>
          <p:cNvGrpSpPr/>
          <p:nvPr/>
        </p:nvGrpSpPr>
        <p:grpSpPr>
          <a:xfrm>
            <a:off x="1081919" y="5814654"/>
            <a:ext cx="1076827" cy="225886"/>
            <a:chOff x="1120324" y="5251652"/>
            <a:chExt cx="1076827" cy="225886"/>
          </a:xfrm>
        </p:grpSpPr>
        <p:sp>
          <p:nvSpPr>
            <p:cNvPr id="18" name="Freeform 260"/>
            <p:cNvSpPr/>
            <p:nvPr/>
          </p:nvSpPr>
          <p:spPr bwMode="auto">
            <a:xfrm>
              <a:off x="1282751" y="5410545"/>
              <a:ext cx="914400" cy="66993"/>
            </a:xfrm>
            <a:custGeom>
              <a:avLst/>
              <a:gdLst>
                <a:gd name="connsiteX0" fmla="*/ 0 w 2337758"/>
                <a:gd name="connsiteY0" fmla="*/ 34506 h 181155"/>
                <a:gd name="connsiteX1" fmla="*/ 60385 w 2337758"/>
                <a:gd name="connsiteY1" fmla="*/ 181155 h 181155"/>
                <a:gd name="connsiteX2" fmla="*/ 2260121 w 2337758"/>
                <a:gd name="connsiteY2" fmla="*/ 172528 h 181155"/>
                <a:gd name="connsiteX3" fmla="*/ 2337758 w 2337758"/>
                <a:gd name="connsiteY3" fmla="*/ 0 h 1811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37758" h="181155">
                  <a:moveTo>
                    <a:pt x="0" y="34506"/>
                  </a:moveTo>
                  <a:lnTo>
                    <a:pt x="60385" y="181155"/>
                  </a:lnTo>
                  <a:lnTo>
                    <a:pt x="2260121" y="172528"/>
                  </a:lnTo>
                  <a:lnTo>
                    <a:pt x="2337758" y="0"/>
                  </a:lnTo>
                </a:path>
              </a:pathLst>
            </a:custGeom>
            <a:noFill/>
            <a:ln w="127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l"/>
              <a:endParaRPr lang="en-US" smtClean="0">
                <a:latin typeface="+mn-lt"/>
                <a:ea typeface="+mn-ea"/>
                <a:cs typeface="Arial" charset="0"/>
              </a:endParaRPr>
            </a:p>
          </p:txBody>
        </p:sp>
        <p:sp>
          <p:nvSpPr>
            <p:cNvPr id="183" name="5-Point Star 211"/>
            <p:cNvSpPr>
              <a:spLocks noChangeAspect="1"/>
            </p:cNvSpPr>
            <p:nvPr/>
          </p:nvSpPr>
          <p:spPr bwMode="auto">
            <a:xfrm>
              <a:off x="1120324" y="5251652"/>
              <a:ext cx="190879" cy="159922"/>
            </a:xfrm>
            <a:prstGeom prst="star5">
              <a:avLst/>
            </a:prstGeom>
            <a:solidFill>
              <a:srgbClr val="FF0000"/>
            </a:solidFill>
            <a:ln w="127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l"/>
              <a:endParaRPr lang="en-US" smtClean="0">
                <a:latin typeface="+mn-lt"/>
                <a:ea typeface="+mn-ea"/>
                <a:cs typeface="Arial" charset="0"/>
              </a:endParaRPr>
            </a:p>
          </p:txBody>
        </p:sp>
      </p:grpSp>
      <p:pic>
        <p:nvPicPr>
          <p:cNvPr id="140" name="图片 139"/>
          <p:cNvPicPr>
            <a:picLocks noChangeAspect="1"/>
          </p:cNvPicPr>
          <p:nvPr/>
        </p:nvPicPr>
        <p:blipFill rotWithShape="1"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61" r="-1351"/>
          <a:stretch/>
        </p:blipFill>
        <p:spPr>
          <a:xfrm>
            <a:off x="2370362" y="3386150"/>
            <a:ext cx="2288183" cy="2697257"/>
          </a:xfrm>
          <a:prstGeom prst="rect">
            <a:avLst/>
          </a:prstGeom>
          <a:ln>
            <a:noFill/>
          </a:ln>
        </p:spPr>
      </p:pic>
      <p:pic>
        <p:nvPicPr>
          <p:cNvPr id="142" name="图片 141"/>
          <p:cNvPicPr>
            <a:picLocks noChangeAspect="1"/>
          </p:cNvPicPr>
          <p:nvPr/>
        </p:nvPicPr>
        <p:blipFill rotWithShape="1"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870" t="32227"/>
          <a:stretch/>
        </p:blipFill>
        <p:spPr>
          <a:xfrm>
            <a:off x="826787" y="4240570"/>
            <a:ext cx="1543575" cy="1834214"/>
          </a:xfrm>
          <a:prstGeom prst="rect">
            <a:avLst/>
          </a:prstGeom>
        </p:spPr>
      </p:pic>
      <p:sp>
        <p:nvSpPr>
          <p:cNvPr id="205" name="5-Point Star 211"/>
          <p:cNvSpPr>
            <a:spLocks noChangeAspect="1"/>
          </p:cNvSpPr>
          <p:nvPr/>
        </p:nvSpPr>
        <p:spPr bwMode="auto">
          <a:xfrm>
            <a:off x="2430108" y="5810110"/>
            <a:ext cx="190879" cy="159922"/>
          </a:xfrm>
          <a:prstGeom prst="star5">
            <a:avLst/>
          </a:prstGeom>
          <a:solidFill>
            <a:srgbClr val="FFFF00"/>
          </a:solidFill>
          <a:ln w="127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l"/>
            <a:endParaRPr lang="en-US" smtClean="0">
              <a:latin typeface="+mn-lt"/>
              <a:ea typeface="+mn-ea"/>
              <a:cs typeface="Arial" charset="0"/>
            </a:endParaRPr>
          </a:p>
        </p:txBody>
      </p:sp>
      <p:sp>
        <p:nvSpPr>
          <p:cNvPr id="209" name="5-Point Star 211"/>
          <p:cNvSpPr>
            <a:spLocks noChangeAspect="1"/>
          </p:cNvSpPr>
          <p:nvPr/>
        </p:nvSpPr>
        <p:spPr bwMode="auto">
          <a:xfrm>
            <a:off x="3332579" y="5811642"/>
            <a:ext cx="190879" cy="159922"/>
          </a:xfrm>
          <a:prstGeom prst="star5">
            <a:avLst/>
          </a:prstGeom>
          <a:solidFill>
            <a:srgbClr val="FF0000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l"/>
            <a:endParaRPr lang="en-US" smtClean="0">
              <a:latin typeface="+mn-lt"/>
              <a:ea typeface="+mn-ea"/>
              <a:cs typeface="Arial" charset="0"/>
            </a:endParaRPr>
          </a:p>
        </p:txBody>
      </p:sp>
      <p:grpSp>
        <p:nvGrpSpPr>
          <p:cNvPr id="222" name="组合 221"/>
          <p:cNvGrpSpPr/>
          <p:nvPr/>
        </p:nvGrpSpPr>
        <p:grpSpPr>
          <a:xfrm>
            <a:off x="1240298" y="6002135"/>
            <a:ext cx="604947" cy="440691"/>
            <a:chOff x="290745" y="6002135"/>
            <a:chExt cx="604947" cy="440691"/>
          </a:xfrm>
        </p:grpSpPr>
        <p:cxnSp>
          <p:nvCxnSpPr>
            <p:cNvPr id="223" name="直接箭头连接符 222"/>
            <p:cNvCxnSpPr/>
            <p:nvPr/>
          </p:nvCxnSpPr>
          <p:spPr bwMode="auto">
            <a:xfrm>
              <a:off x="290745" y="6007043"/>
              <a:ext cx="95440" cy="435783"/>
            </a:xfrm>
            <a:prstGeom prst="straightConnector1">
              <a:avLst/>
            </a:prstGeom>
            <a:solidFill>
              <a:schemeClr val="accent1"/>
            </a:solidFill>
            <a:ln w="31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224" name="直接箭头连接符 223"/>
            <p:cNvCxnSpPr/>
            <p:nvPr/>
          </p:nvCxnSpPr>
          <p:spPr bwMode="auto">
            <a:xfrm flipV="1">
              <a:off x="385855" y="6002135"/>
              <a:ext cx="95440" cy="435783"/>
            </a:xfrm>
            <a:prstGeom prst="straightConnector1">
              <a:avLst/>
            </a:prstGeom>
            <a:solidFill>
              <a:schemeClr val="accent1"/>
            </a:solidFill>
            <a:ln w="31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225" name="直接箭头连接符 224"/>
            <p:cNvCxnSpPr/>
            <p:nvPr/>
          </p:nvCxnSpPr>
          <p:spPr bwMode="auto">
            <a:xfrm flipV="1">
              <a:off x="607160" y="6002135"/>
              <a:ext cx="288532" cy="435784"/>
            </a:xfrm>
            <a:prstGeom prst="straightConnector1">
              <a:avLst/>
            </a:prstGeom>
            <a:solidFill>
              <a:schemeClr val="accent1"/>
            </a:solidFill>
            <a:ln w="31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226" name="直接箭头连接符 225"/>
            <p:cNvCxnSpPr/>
            <p:nvPr/>
          </p:nvCxnSpPr>
          <p:spPr bwMode="auto">
            <a:xfrm>
              <a:off x="327753" y="6002135"/>
              <a:ext cx="288532" cy="435784"/>
            </a:xfrm>
            <a:prstGeom prst="straightConnector1">
              <a:avLst/>
            </a:prstGeom>
            <a:solidFill>
              <a:schemeClr val="accent1"/>
            </a:solidFill>
            <a:ln w="31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</p:grpSp>
      <p:grpSp>
        <p:nvGrpSpPr>
          <p:cNvPr id="154" name="组合 153"/>
          <p:cNvGrpSpPr/>
          <p:nvPr/>
        </p:nvGrpSpPr>
        <p:grpSpPr>
          <a:xfrm>
            <a:off x="290745" y="6002135"/>
            <a:ext cx="1082883" cy="440691"/>
            <a:chOff x="290745" y="6002135"/>
            <a:chExt cx="1082883" cy="440691"/>
          </a:xfrm>
        </p:grpSpPr>
        <p:cxnSp>
          <p:nvCxnSpPr>
            <p:cNvPr id="146" name="直接箭头连接符 145"/>
            <p:cNvCxnSpPr/>
            <p:nvPr/>
          </p:nvCxnSpPr>
          <p:spPr bwMode="auto">
            <a:xfrm>
              <a:off x="290745" y="6007043"/>
              <a:ext cx="95440" cy="435783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219" name="直接箭头连接符 218"/>
            <p:cNvCxnSpPr/>
            <p:nvPr/>
          </p:nvCxnSpPr>
          <p:spPr bwMode="auto">
            <a:xfrm flipV="1">
              <a:off x="385855" y="6002135"/>
              <a:ext cx="95440" cy="435783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220" name="直接箭头连接符 219"/>
            <p:cNvCxnSpPr/>
            <p:nvPr/>
          </p:nvCxnSpPr>
          <p:spPr bwMode="auto">
            <a:xfrm flipV="1">
              <a:off x="607160" y="6002135"/>
              <a:ext cx="288532" cy="435784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221" name="直接箭头连接符 220"/>
            <p:cNvCxnSpPr/>
            <p:nvPr/>
          </p:nvCxnSpPr>
          <p:spPr bwMode="auto">
            <a:xfrm>
              <a:off x="327753" y="6002135"/>
              <a:ext cx="288532" cy="435784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227" name="直接箭头连接符 226"/>
            <p:cNvCxnSpPr/>
            <p:nvPr/>
          </p:nvCxnSpPr>
          <p:spPr bwMode="auto">
            <a:xfrm>
              <a:off x="358207" y="6002135"/>
              <a:ext cx="460860" cy="435783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228" name="直接箭头连接符 227"/>
            <p:cNvCxnSpPr/>
            <p:nvPr/>
          </p:nvCxnSpPr>
          <p:spPr bwMode="auto">
            <a:xfrm flipV="1">
              <a:off x="846715" y="6002135"/>
              <a:ext cx="526913" cy="435783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</p:grpSp>
      <p:grpSp>
        <p:nvGrpSpPr>
          <p:cNvPr id="230" name="组合 229"/>
          <p:cNvGrpSpPr/>
          <p:nvPr/>
        </p:nvGrpSpPr>
        <p:grpSpPr>
          <a:xfrm>
            <a:off x="2290477" y="3404508"/>
            <a:ext cx="2194744" cy="2289832"/>
            <a:chOff x="5424862" y="3348991"/>
            <a:chExt cx="2194744" cy="2289832"/>
          </a:xfrm>
        </p:grpSpPr>
        <p:sp>
          <p:nvSpPr>
            <p:cNvPr id="124" name="TextBox 123"/>
            <p:cNvSpPr txBox="1"/>
            <p:nvPr/>
          </p:nvSpPr>
          <p:spPr>
            <a:xfrm>
              <a:off x="5632515" y="3348991"/>
              <a:ext cx="106963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400" b="1" dirty="0" smtClean="0">
                  <a:solidFill>
                    <a:srgbClr val="FFFFFF"/>
                  </a:solidFill>
                  <a:latin typeface="+mn-lt"/>
                </a:rPr>
                <a:t>wrong </a:t>
              </a:r>
            </a:p>
            <a:p>
              <a:r>
                <a:rPr lang="en-US" altLang="zh-CN" sz="2400" b="1" dirty="0" smtClean="0">
                  <a:solidFill>
                    <a:srgbClr val="FFFFFF"/>
                  </a:solidFill>
                  <a:latin typeface="+mn-lt"/>
                </a:rPr>
                <a:t>misfit</a:t>
              </a:r>
            </a:p>
          </p:txBody>
        </p:sp>
        <p:sp>
          <p:nvSpPr>
            <p:cNvPr id="48" name="Oval 271"/>
            <p:cNvSpPr/>
            <p:nvPr/>
          </p:nvSpPr>
          <p:spPr bwMode="auto">
            <a:xfrm rot="15870616">
              <a:off x="6823392" y="3522652"/>
              <a:ext cx="901746" cy="690682"/>
            </a:xfrm>
            <a:prstGeom prst="ellipse">
              <a:avLst/>
            </a:prstGeom>
            <a:noFill/>
            <a:ln w="6350" cap="flat" cmpd="sng" algn="ctr">
              <a:solidFill>
                <a:srgbClr val="FFFF00"/>
              </a:solidFill>
              <a:prstDash val="sysDash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l"/>
              <a:endParaRPr lang="en-US" smtClean="0">
                <a:latin typeface="+mn-lt"/>
                <a:ea typeface="+mn-ea"/>
                <a:cs typeface="Arial" charset="0"/>
              </a:endParaRPr>
            </a:p>
          </p:txBody>
        </p:sp>
        <p:sp>
          <p:nvSpPr>
            <p:cNvPr id="123" name="Oval 271"/>
            <p:cNvSpPr/>
            <p:nvPr/>
          </p:nvSpPr>
          <p:spPr bwMode="auto">
            <a:xfrm rot="1480448">
              <a:off x="5424862" y="4779649"/>
              <a:ext cx="1220883" cy="859174"/>
            </a:xfrm>
            <a:prstGeom prst="ellipse">
              <a:avLst/>
            </a:prstGeom>
            <a:noFill/>
            <a:ln w="6350" cap="flat" cmpd="sng" algn="ctr">
              <a:solidFill>
                <a:srgbClr val="FF0000"/>
              </a:solidFill>
              <a:prstDash val="sysDash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l"/>
              <a:endParaRPr lang="en-US" smtClean="0">
                <a:latin typeface="+mn-lt"/>
                <a:ea typeface="+mn-ea"/>
                <a:cs typeface="Arial" charset="0"/>
              </a:endParaRPr>
            </a:p>
          </p:txBody>
        </p:sp>
        <p:cxnSp>
          <p:nvCxnSpPr>
            <p:cNvPr id="157" name="直接箭头连接符 156"/>
            <p:cNvCxnSpPr/>
            <p:nvPr/>
          </p:nvCxnSpPr>
          <p:spPr bwMode="auto">
            <a:xfrm flipV="1">
              <a:off x="6562403" y="3834343"/>
              <a:ext cx="324971" cy="1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29" name="直接箭头连接符 228"/>
            <p:cNvCxnSpPr/>
            <p:nvPr/>
          </p:nvCxnSpPr>
          <p:spPr bwMode="auto">
            <a:xfrm flipH="1">
              <a:off x="5954580" y="4130936"/>
              <a:ext cx="147962" cy="603842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sp>
        <p:nvSpPr>
          <p:cNvPr id="240" name="TextBox 239"/>
          <p:cNvSpPr txBox="1"/>
          <p:nvPr/>
        </p:nvSpPr>
        <p:spPr>
          <a:xfrm>
            <a:off x="4184074" y="1431135"/>
            <a:ext cx="28074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 dirty="0" smtClean="0">
                <a:latin typeface="+mn-lt"/>
              </a:rPr>
              <a:t>Freq. encoding</a:t>
            </a:r>
          </a:p>
        </p:txBody>
      </p:sp>
      <p:grpSp>
        <p:nvGrpSpPr>
          <p:cNvPr id="244" name="组合 243"/>
          <p:cNvGrpSpPr/>
          <p:nvPr/>
        </p:nvGrpSpPr>
        <p:grpSpPr>
          <a:xfrm>
            <a:off x="4633575" y="5812382"/>
            <a:ext cx="2089105" cy="990154"/>
            <a:chOff x="4633575" y="5812382"/>
            <a:chExt cx="2089105" cy="990154"/>
          </a:xfrm>
        </p:grpSpPr>
        <p:grpSp>
          <p:nvGrpSpPr>
            <p:cNvPr id="231" name="组合 230"/>
            <p:cNvGrpSpPr/>
            <p:nvPr/>
          </p:nvGrpSpPr>
          <p:grpSpPr>
            <a:xfrm>
              <a:off x="4633575" y="5848515"/>
              <a:ext cx="2089105" cy="954021"/>
              <a:chOff x="155425" y="6200264"/>
              <a:chExt cx="2089105" cy="954021"/>
            </a:xfrm>
          </p:grpSpPr>
          <p:grpSp>
            <p:nvGrpSpPr>
              <p:cNvPr id="232" name="组合 231"/>
              <p:cNvGrpSpPr/>
              <p:nvPr/>
            </p:nvGrpSpPr>
            <p:grpSpPr>
              <a:xfrm>
                <a:off x="155425" y="6309375"/>
                <a:ext cx="2089105" cy="844910"/>
                <a:chOff x="193830" y="5388920"/>
                <a:chExt cx="2089105" cy="1134709"/>
              </a:xfrm>
            </p:grpSpPr>
            <p:sp>
              <p:nvSpPr>
                <p:cNvPr id="238" name="Rectangle 195"/>
                <p:cNvSpPr/>
                <p:nvPr/>
              </p:nvSpPr>
              <p:spPr bwMode="auto">
                <a:xfrm>
                  <a:off x="193830" y="5388920"/>
                  <a:ext cx="2089105" cy="1134709"/>
                </a:xfrm>
                <a:prstGeom prst="rect">
                  <a:avLst/>
                </a:prstGeom>
                <a:solidFill>
                  <a:schemeClr val="bg2">
                    <a:lumMod val="75000"/>
                  </a:schemeClr>
                </a:solidFill>
                <a:ln w="2857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algn="l"/>
                  <a:endParaRPr lang="en-US" smtClean="0">
                    <a:latin typeface="+mn-lt"/>
                    <a:ea typeface="+mn-ea"/>
                    <a:cs typeface="Arial" charset="0"/>
                  </a:endParaRPr>
                </a:p>
              </p:txBody>
            </p:sp>
            <p:sp>
              <p:nvSpPr>
                <p:cNvPr id="239" name="Rectangle 195"/>
                <p:cNvSpPr/>
                <p:nvPr/>
              </p:nvSpPr>
              <p:spPr bwMode="auto">
                <a:xfrm>
                  <a:off x="193830" y="6040540"/>
                  <a:ext cx="2089105" cy="481823"/>
                </a:xfrm>
                <a:prstGeom prst="rect">
                  <a:avLst/>
                </a:prstGeom>
                <a:solidFill>
                  <a:schemeClr val="tx1">
                    <a:lumMod val="50000"/>
                  </a:schemeClr>
                </a:solidFill>
                <a:ln w="2857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algn="l"/>
                  <a:endParaRPr lang="en-US" smtClean="0">
                    <a:latin typeface="+mn-lt"/>
                    <a:ea typeface="+mn-ea"/>
                    <a:cs typeface="Arial" charset="0"/>
                  </a:endParaRPr>
                </a:p>
              </p:txBody>
            </p:sp>
          </p:grpSp>
          <p:grpSp>
            <p:nvGrpSpPr>
              <p:cNvPr id="233" name="组合 232"/>
              <p:cNvGrpSpPr/>
              <p:nvPr/>
            </p:nvGrpSpPr>
            <p:grpSpPr>
              <a:xfrm>
                <a:off x="415301" y="6200264"/>
                <a:ext cx="1520764" cy="147516"/>
                <a:chOff x="415301" y="5873269"/>
                <a:chExt cx="1520764" cy="147516"/>
              </a:xfrm>
            </p:grpSpPr>
            <p:sp>
              <p:nvSpPr>
                <p:cNvPr id="234" name="Flowchart: Manual Operation 198"/>
                <p:cNvSpPr>
                  <a:spLocks noChangeAspect="1"/>
                </p:cNvSpPr>
                <p:nvPr/>
              </p:nvSpPr>
              <p:spPr bwMode="auto">
                <a:xfrm>
                  <a:off x="1791274" y="5873269"/>
                  <a:ext cx="144791" cy="147516"/>
                </a:xfrm>
                <a:prstGeom prst="flowChartManualOperation">
                  <a:avLst/>
                </a:prstGeom>
                <a:solidFill>
                  <a:srgbClr val="92D050"/>
                </a:solidFill>
                <a:ln w="9525" cap="flat" cmpd="sng" algn="ctr">
                  <a:noFill/>
                  <a:prstDash val="solid"/>
                </a:ln>
                <a:effectLst/>
              </p:spPr>
              <p:txBody>
                <a:bodyPr anchor="ctr"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CN" altLang="en-US" sz="1800" b="0" i="0" u="none" strike="noStrike" kern="0" cap="none" spc="0" normalizeH="0" baseline="0" noProof="0" smtClean="0">
                    <a:ln>
                      <a:noFill/>
                    </a:ln>
                    <a:effectLst/>
                    <a:uLnTx/>
                    <a:uFillTx/>
                    <a:latin typeface="+mn-lt"/>
                    <a:ea typeface="宋体" pitchFamily="2" charset="-122"/>
                    <a:cs typeface="Arial" charset="0"/>
                  </a:endParaRPr>
                </a:p>
              </p:txBody>
            </p:sp>
            <p:sp>
              <p:nvSpPr>
                <p:cNvPr id="235" name="Flowchart: Manual Operation 200"/>
                <p:cNvSpPr>
                  <a:spLocks noChangeAspect="1"/>
                </p:cNvSpPr>
                <p:nvPr/>
              </p:nvSpPr>
              <p:spPr bwMode="auto">
                <a:xfrm>
                  <a:off x="1330078" y="5873269"/>
                  <a:ext cx="144791" cy="147516"/>
                </a:xfrm>
                <a:prstGeom prst="flowChartManualOperation">
                  <a:avLst/>
                </a:prstGeom>
                <a:solidFill>
                  <a:srgbClr val="92D050"/>
                </a:solidFill>
                <a:ln w="9525" cap="flat" cmpd="sng" algn="ctr">
                  <a:noFill/>
                  <a:prstDash val="solid"/>
                </a:ln>
                <a:effectLst/>
              </p:spPr>
              <p:txBody>
                <a:bodyPr anchor="ctr"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CN" altLang="en-US" sz="1800" b="0" i="0" u="none" strike="noStrike" kern="0" cap="none" spc="0" normalizeH="0" baseline="0" noProof="0" smtClean="0">
                    <a:ln>
                      <a:noFill/>
                    </a:ln>
                    <a:effectLst/>
                    <a:uLnTx/>
                    <a:uFillTx/>
                    <a:latin typeface="+mn-lt"/>
                    <a:ea typeface="宋体" pitchFamily="2" charset="-122"/>
                    <a:cs typeface="Arial" charset="0"/>
                  </a:endParaRPr>
                </a:p>
              </p:txBody>
            </p:sp>
            <p:sp>
              <p:nvSpPr>
                <p:cNvPr id="236" name="Flowchart: Manual Operation 202"/>
                <p:cNvSpPr>
                  <a:spLocks noChangeAspect="1"/>
                </p:cNvSpPr>
                <p:nvPr/>
              </p:nvSpPr>
              <p:spPr bwMode="auto">
                <a:xfrm>
                  <a:off x="854666" y="5873269"/>
                  <a:ext cx="144791" cy="147516"/>
                </a:xfrm>
                <a:prstGeom prst="flowChartManualOperation">
                  <a:avLst/>
                </a:prstGeom>
                <a:solidFill>
                  <a:srgbClr val="92D050"/>
                </a:solidFill>
                <a:ln w="9525" cap="flat" cmpd="sng" algn="ctr">
                  <a:noFill/>
                  <a:prstDash val="solid"/>
                </a:ln>
                <a:effectLst/>
              </p:spPr>
              <p:txBody>
                <a:bodyPr anchor="ctr"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CN" altLang="en-US" sz="1800" b="0" i="0" u="none" strike="noStrike" kern="0" cap="none" spc="0" normalizeH="0" baseline="0" noProof="0" smtClean="0">
                    <a:ln>
                      <a:noFill/>
                    </a:ln>
                    <a:effectLst/>
                    <a:uLnTx/>
                    <a:uFillTx/>
                    <a:latin typeface="+mn-lt"/>
                    <a:ea typeface="宋体" pitchFamily="2" charset="-122"/>
                    <a:cs typeface="Arial" charset="0"/>
                  </a:endParaRPr>
                </a:p>
              </p:txBody>
            </p:sp>
            <p:sp>
              <p:nvSpPr>
                <p:cNvPr id="237" name="Flowchart: Manual Operation 204"/>
                <p:cNvSpPr>
                  <a:spLocks noChangeAspect="1"/>
                </p:cNvSpPr>
                <p:nvPr/>
              </p:nvSpPr>
              <p:spPr bwMode="auto">
                <a:xfrm>
                  <a:off x="415301" y="5873269"/>
                  <a:ext cx="144791" cy="147516"/>
                </a:xfrm>
                <a:prstGeom prst="flowChartManualOperation">
                  <a:avLst/>
                </a:prstGeom>
                <a:solidFill>
                  <a:srgbClr val="92D050"/>
                </a:solidFill>
                <a:ln w="9525" cap="flat" cmpd="sng" algn="ctr">
                  <a:noFill/>
                  <a:prstDash val="solid"/>
                </a:ln>
                <a:effectLst/>
              </p:spPr>
              <p:txBody>
                <a:bodyPr anchor="ctr"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CN" altLang="en-US" sz="1800" b="0" i="0" u="none" strike="noStrike" kern="0" cap="none" spc="0" normalizeH="0" baseline="0" noProof="0" smtClean="0">
                    <a:ln>
                      <a:noFill/>
                    </a:ln>
                    <a:effectLst/>
                    <a:uLnTx/>
                    <a:uFillTx/>
                    <a:latin typeface="+mn-lt"/>
                    <a:ea typeface="宋体" pitchFamily="2" charset="-122"/>
                    <a:cs typeface="Arial" charset="0"/>
                  </a:endParaRPr>
                </a:p>
              </p:txBody>
            </p:sp>
          </p:grpSp>
        </p:grpSp>
        <p:sp>
          <p:nvSpPr>
            <p:cNvPr id="242" name="5-Point Star 211"/>
            <p:cNvSpPr>
              <a:spLocks noChangeAspect="1"/>
            </p:cNvSpPr>
            <p:nvPr/>
          </p:nvSpPr>
          <p:spPr bwMode="auto">
            <a:xfrm>
              <a:off x="4641909" y="5812382"/>
              <a:ext cx="190879" cy="159922"/>
            </a:xfrm>
            <a:prstGeom prst="star5">
              <a:avLst/>
            </a:prstGeom>
            <a:solidFill>
              <a:srgbClr val="FFFF00"/>
            </a:solidFill>
            <a:ln w="12700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l"/>
              <a:endParaRPr lang="en-US" smtClean="0">
                <a:latin typeface="+mn-lt"/>
                <a:ea typeface="+mn-ea"/>
                <a:cs typeface="Arial" charset="0"/>
              </a:endParaRPr>
            </a:p>
          </p:txBody>
        </p:sp>
        <p:sp>
          <p:nvSpPr>
            <p:cNvPr id="243" name="5-Point Star 211"/>
            <p:cNvSpPr>
              <a:spLocks noChangeAspect="1"/>
            </p:cNvSpPr>
            <p:nvPr/>
          </p:nvSpPr>
          <p:spPr bwMode="auto">
            <a:xfrm>
              <a:off x="5544380" y="5813914"/>
              <a:ext cx="190879" cy="159922"/>
            </a:xfrm>
            <a:prstGeom prst="star5">
              <a:avLst/>
            </a:prstGeom>
            <a:solidFill>
              <a:srgbClr val="FF0000"/>
            </a:solidFill>
            <a:ln w="127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l"/>
              <a:endParaRPr lang="en-US" smtClean="0">
                <a:latin typeface="+mn-lt"/>
                <a:ea typeface="+mn-ea"/>
                <a:cs typeface="Arial" charset="0"/>
              </a:endParaRPr>
            </a:p>
          </p:txBody>
        </p:sp>
      </p:grpSp>
      <p:grpSp>
        <p:nvGrpSpPr>
          <p:cNvPr id="246" name="组合 245"/>
          <p:cNvGrpSpPr/>
          <p:nvPr/>
        </p:nvGrpSpPr>
        <p:grpSpPr>
          <a:xfrm>
            <a:off x="4453202" y="5426893"/>
            <a:ext cx="1382983" cy="1444985"/>
            <a:chOff x="4453202" y="5426893"/>
            <a:chExt cx="1382983" cy="1444985"/>
          </a:xfrm>
        </p:grpSpPr>
        <p:pic>
          <p:nvPicPr>
            <p:cNvPr id="245" name="图片 244"/>
            <p:cNvPicPr>
              <a:picLocks noChangeAspect="1"/>
            </p:cNvPicPr>
            <p:nvPr/>
          </p:nvPicPr>
          <p:blipFill rotWithShape="1">
            <a:blip r:embed="rId8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4323" b="23108"/>
            <a:stretch/>
          </p:blipFill>
          <p:spPr>
            <a:xfrm>
              <a:off x="5339402" y="5923402"/>
              <a:ext cx="496783" cy="948476"/>
            </a:xfrm>
            <a:prstGeom prst="rect">
              <a:avLst/>
            </a:prstGeom>
          </p:spPr>
        </p:pic>
        <p:pic>
          <p:nvPicPr>
            <p:cNvPr id="241" name="图片 240"/>
            <p:cNvPicPr>
              <a:picLocks noChangeAspect="1"/>
            </p:cNvPicPr>
            <p:nvPr/>
          </p:nvPicPr>
          <p:blipFill rotWithShape="1">
            <a:blip r:embed="rId9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32311" b="30446"/>
            <a:stretch/>
          </p:blipFill>
          <p:spPr>
            <a:xfrm>
              <a:off x="4453202" y="5426893"/>
              <a:ext cx="496783" cy="1389094"/>
            </a:xfrm>
            <a:prstGeom prst="rect">
              <a:avLst/>
            </a:prstGeom>
          </p:spPr>
        </p:pic>
      </p:grpSp>
      <p:sp>
        <p:nvSpPr>
          <p:cNvPr id="249" name="任意多边形 248"/>
          <p:cNvSpPr/>
          <p:nvPr/>
        </p:nvSpPr>
        <p:spPr bwMode="auto">
          <a:xfrm>
            <a:off x="318977" y="4540102"/>
            <a:ext cx="1360967" cy="935665"/>
          </a:xfrm>
          <a:custGeom>
            <a:avLst/>
            <a:gdLst>
              <a:gd name="connsiteX0" fmla="*/ 0 w 1360967"/>
              <a:gd name="connsiteY0" fmla="*/ 935665 h 935665"/>
              <a:gd name="connsiteX1" fmla="*/ 414670 w 1360967"/>
              <a:gd name="connsiteY1" fmla="*/ 861238 h 935665"/>
              <a:gd name="connsiteX2" fmla="*/ 850604 w 1360967"/>
              <a:gd name="connsiteY2" fmla="*/ 606056 h 935665"/>
              <a:gd name="connsiteX3" fmla="*/ 1360967 w 1360967"/>
              <a:gd name="connsiteY3" fmla="*/ 0 h 9356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60967" h="935665">
                <a:moveTo>
                  <a:pt x="0" y="935665"/>
                </a:moveTo>
                <a:cubicBezTo>
                  <a:pt x="136451" y="925919"/>
                  <a:pt x="272903" y="916173"/>
                  <a:pt x="414670" y="861238"/>
                </a:cubicBezTo>
                <a:cubicBezTo>
                  <a:pt x="556437" y="806303"/>
                  <a:pt x="692888" y="749596"/>
                  <a:pt x="850604" y="606056"/>
                </a:cubicBezTo>
                <a:cubicBezTo>
                  <a:pt x="1008320" y="462516"/>
                  <a:pt x="1184643" y="231258"/>
                  <a:pt x="1360967" y="0"/>
                </a:cubicBezTo>
              </a:path>
            </a:pathLst>
          </a:custGeom>
          <a:noFill/>
          <a:ln w="19050" cap="flat" cmpd="sng" algn="ctr">
            <a:solidFill>
              <a:srgbClr val="FFFF00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4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250" name="任意多边形 249"/>
          <p:cNvSpPr/>
          <p:nvPr/>
        </p:nvSpPr>
        <p:spPr bwMode="auto">
          <a:xfrm>
            <a:off x="1286540" y="5082363"/>
            <a:ext cx="850604" cy="393608"/>
          </a:xfrm>
          <a:custGeom>
            <a:avLst/>
            <a:gdLst>
              <a:gd name="connsiteX0" fmla="*/ 0 w 850604"/>
              <a:gd name="connsiteY0" fmla="*/ 393404 h 393608"/>
              <a:gd name="connsiteX1" fmla="*/ 340241 w 850604"/>
              <a:gd name="connsiteY1" fmla="*/ 329609 h 393608"/>
              <a:gd name="connsiteX2" fmla="*/ 850604 w 850604"/>
              <a:gd name="connsiteY2" fmla="*/ 0 h 393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50604" h="393608">
                <a:moveTo>
                  <a:pt x="0" y="393404"/>
                </a:moveTo>
                <a:cubicBezTo>
                  <a:pt x="99237" y="394290"/>
                  <a:pt x="198474" y="395176"/>
                  <a:pt x="340241" y="329609"/>
                </a:cubicBezTo>
                <a:cubicBezTo>
                  <a:pt x="482008" y="264042"/>
                  <a:pt x="666306" y="132021"/>
                  <a:pt x="850604" y="0"/>
                </a:cubicBez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4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251" name="任意多边形 250"/>
          <p:cNvSpPr/>
          <p:nvPr/>
        </p:nvSpPr>
        <p:spPr bwMode="auto">
          <a:xfrm>
            <a:off x="2519916" y="3806456"/>
            <a:ext cx="1903228" cy="1679944"/>
          </a:xfrm>
          <a:custGeom>
            <a:avLst/>
            <a:gdLst>
              <a:gd name="connsiteX0" fmla="*/ 0 w 1903228"/>
              <a:gd name="connsiteY0" fmla="*/ 1679944 h 1679944"/>
              <a:gd name="connsiteX1" fmla="*/ 425303 w 1903228"/>
              <a:gd name="connsiteY1" fmla="*/ 1616149 h 1679944"/>
              <a:gd name="connsiteX2" fmla="*/ 903768 w 1903228"/>
              <a:gd name="connsiteY2" fmla="*/ 1339702 h 1679944"/>
              <a:gd name="connsiteX3" fmla="*/ 1382233 w 1903228"/>
              <a:gd name="connsiteY3" fmla="*/ 829339 h 1679944"/>
              <a:gd name="connsiteX4" fmla="*/ 1903228 w 1903228"/>
              <a:gd name="connsiteY4" fmla="*/ 0 h 16799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03228" h="1679944">
                <a:moveTo>
                  <a:pt x="0" y="1679944"/>
                </a:moveTo>
                <a:cubicBezTo>
                  <a:pt x="137337" y="1676400"/>
                  <a:pt x="274675" y="1672856"/>
                  <a:pt x="425303" y="1616149"/>
                </a:cubicBezTo>
                <a:cubicBezTo>
                  <a:pt x="575931" y="1559442"/>
                  <a:pt x="744280" y="1470837"/>
                  <a:pt x="903768" y="1339702"/>
                </a:cubicBezTo>
                <a:cubicBezTo>
                  <a:pt x="1063256" y="1208567"/>
                  <a:pt x="1215656" y="1052623"/>
                  <a:pt x="1382233" y="829339"/>
                </a:cubicBezTo>
                <a:cubicBezTo>
                  <a:pt x="1548810" y="606055"/>
                  <a:pt x="1726019" y="303027"/>
                  <a:pt x="1903228" y="0"/>
                </a:cubicBezTo>
              </a:path>
            </a:pathLst>
          </a:cu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4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252" name="任意多边形 251"/>
          <p:cNvSpPr/>
          <p:nvPr/>
        </p:nvSpPr>
        <p:spPr bwMode="auto">
          <a:xfrm>
            <a:off x="2613345" y="4867020"/>
            <a:ext cx="1775637" cy="597445"/>
          </a:xfrm>
          <a:custGeom>
            <a:avLst/>
            <a:gdLst>
              <a:gd name="connsiteX0" fmla="*/ 0 w 1775637"/>
              <a:gd name="connsiteY0" fmla="*/ 0 h 597445"/>
              <a:gd name="connsiteX1" fmla="*/ 297712 w 1775637"/>
              <a:gd name="connsiteY1" fmla="*/ 308344 h 597445"/>
              <a:gd name="connsiteX2" fmla="*/ 733646 w 1775637"/>
              <a:gd name="connsiteY2" fmla="*/ 563525 h 597445"/>
              <a:gd name="connsiteX3" fmla="*/ 1212112 w 1775637"/>
              <a:gd name="connsiteY3" fmla="*/ 563525 h 597445"/>
              <a:gd name="connsiteX4" fmla="*/ 1679944 w 1775637"/>
              <a:gd name="connsiteY4" fmla="*/ 276446 h 597445"/>
              <a:gd name="connsiteX5" fmla="*/ 1775637 w 1775637"/>
              <a:gd name="connsiteY5" fmla="*/ 159488 h 5974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75637" h="597445">
                <a:moveTo>
                  <a:pt x="0" y="0"/>
                </a:moveTo>
                <a:cubicBezTo>
                  <a:pt x="87719" y="107211"/>
                  <a:pt x="175438" y="214423"/>
                  <a:pt x="297712" y="308344"/>
                </a:cubicBezTo>
                <a:cubicBezTo>
                  <a:pt x="419986" y="402265"/>
                  <a:pt x="581246" y="520995"/>
                  <a:pt x="733646" y="563525"/>
                </a:cubicBezTo>
                <a:cubicBezTo>
                  <a:pt x="886046" y="606055"/>
                  <a:pt x="1054396" y="611371"/>
                  <a:pt x="1212112" y="563525"/>
                </a:cubicBezTo>
                <a:cubicBezTo>
                  <a:pt x="1369828" y="515679"/>
                  <a:pt x="1586023" y="343785"/>
                  <a:pt x="1679944" y="276446"/>
                </a:cubicBezTo>
                <a:cubicBezTo>
                  <a:pt x="1773865" y="209107"/>
                  <a:pt x="1774751" y="184297"/>
                  <a:pt x="1775637" y="159488"/>
                </a:cubicBez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4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253" name="右大括号 252"/>
          <p:cNvSpPr/>
          <p:nvPr/>
        </p:nvSpPr>
        <p:spPr bwMode="auto">
          <a:xfrm>
            <a:off x="6377035" y="2215512"/>
            <a:ext cx="345645" cy="1674348"/>
          </a:xfrm>
          <a:prstGeom prst="rightBrac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4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grpSp>
        <p:nvGrpSpPr>
          <p:cNvPr id="256" name="组合 255"/>
          <p:cNvGrpSpPr/>
          <p:nvPr/>
        </p:nvGrpSpPr>
        <p:grpSpPr>
          <a:xfrm>
            <a:off x="2528992" y="6002135"/>
            <a:ext cx="1082883" cy="440691"/>
            <a:chOff x="290745" y="6002135"/>
            <a:chExt cx="1082883" cy="440691"/>
          </a:xfrm>
        </p:grpSpPr>
        <p:cxnSp>
          <p:nvCxnSpPr>
            <p:cNvPr id="257" name="直接箭头连接符 256"/>
            <p:cNvCxnSpPr/>
            <p:nvPr/>
          </p:nvCxnSpPr>
          <p:spPr bwMode="auto">
            <a:xfrm>
              <a:off x="290745" y="6007043"/>
              <a:ext cx="95440" cy="435783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258" name="直接箭头连接符 257"/>
            <p:cNvCxnSpPr/>
            <p:nvPr/>
          </p:nvCxnSpPr>
          <p:spPr bwMode="auto">
            <a:xfrm flipV="1">
              <a:off x="385855" y="6002135"/>
              <a:ext cx="95440" cy="435783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259" name="直接箭头连接符 258"/>
            <p:cNvCxnSpPr/>
            <p:nvPr/>
          </p:nvCxnSpPr>
          <p:spPr bwMode="auto">
            <a:xfrm flipV="1">
              <a:off x="607160" y="6002135"/>
              <a:ext cx="288532" cy="435784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260" name="直接箭头连接符 259"/>
            <p:cNvCxnSpPr/>
            <p:nvPr/>
          </p:nvCxnSpPr>
          <p:spPr bwMode="auto">
            <a:xfrm>
              <a:off x="327753" y="6002135"/>
              <a:ext cx="288532" cy="435784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261" name="直接箭头连接符 260"/>
            <p:cNvCxnSpPr/>
            <p:nvPr/>
          </p:nvCxnSpPr>
          <p:spPr bwMode="auto">
            <a:xfrm>
              <a:off x="358207" y="6002135"/>
              <a:ext cx="460860" cy="435783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262" name="直接箭头连接符 261"/>
            <p:cNvCxnSpPr/>
            <p:nvPr/>
          </p:nvCxnSpPr>
          <p:spPr bwMode="auto">
            <a:xfrm flipV="1">
              <a:off x="846715" y="6002135"/>
              <a:ext cx="526913" cy="435783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</p:grpSp>
      <p:cxnSp>
        <p:nvCxnSpPr>
          <p:cNvPr id="263" name="直接箭头连接符 262"/>
          <p:cNvCxnSpPr/>
          <p:nvPr/>
        </p:nvCxnSpPr>
        <p:spPr bwMode="auto">
          <a:xfrm flipV="1">
            <a:off x="3332579" y="6022304"/>
            <a:ext cx="714451" cy="41561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265" name="直接箭头连接符 264"/>
          <p:cNvCxnSpPr/>
          <p:nvPr/>
        </p:nvCxnSpPr>
        <p:spPr bwMode="auto">
          <a:xfrm>
            <a:off x="2631759" y="5974576"/>
            <a:ext cx="700820" cy="46825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grpSp>
        <p:nvGrpSpPr>
          <p:cNvPr id="270" name="组合 269"/>
          <p:cNvGrpSpPr/>
          <p:nvPr/>
        </p:nvGrpSpPr>
        <p:grpSpPr>
          <a:xfrm>
            <a:off x="3455261" y="6002135"/>
            <a:ext cx="604947" cy="440691"/>
            <a:chOff x="290745" y="6002135"/>
            <a:chExt cx="604947" cy="440691"/>
          </a:xfrm>
        </p:grpSpPr>
        <p:cxnSp>
          <p:nvCxnSpPr>
            <p:cNvPr id="271" name="直接箭头连接符 270"/>
            <p:cNvCxnSpPr/>
            <p:nvPr/>
          </p:nvCxnSpPr>
          <p:spPr bwMode="auto">
            <a:xfrm>
              <a:off x="290745" y="6007043"/>
              <a:ext cx="95440" cy="435783"/>
            </a:xfrm>
            <a:prstGeom prst="straightConnector1">
              <a:avLst/>
            </a:prstGeom>
            <a:solidFill>
              <a:schemeClr val="accent1"/>
            </a:solidFill>
            <a:ln w="31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272" name="直接箭头连接符 271"/>
            <p:cNvCxnSpPr/>
            <p:nvPr/>
          </p:nvCxnSpPr>
          <p:spPr bwMode="auto">
            <a:xfrm flipV="1">
              <a:off x="385855" y="6002135"/>
              <a:ext cx="95440" cy="435783"/>
            </a:xfrm>
            <a:prstGeom prst="straightConnector1">
              <a:avLst/>
            </a:prstGeom>
            <a:solidFill>
              <a:schemeClr val="accent1"/>
            </a:solidFill>
            <a:ln w="31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273" name="直接箭头连接符 272"/>
            <p:cNvCxnSpPr/>
            <p:nvPr/>
          </p:nvCxnSpPr>
          <p:spPr bwMode="auto">
            <a:xfrm flipV="1">
              <a:off x="607160" y="6002135"/>
              <a:ext cx="288532" cy="435784"/>
            </a:xfrm>
            <a:prstGeom prst="straightConnector1">
              <a:avLst/>
            </a:prstGeom>
            <a:solidFill>
              <a:schemeClr val="accent1"/>
            </a:solidFill>
            <a:ln w="31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274" name="直接箭头连接符 273"/>
            <p:cNvCxnSpPr/>
            <p:nvPr/>
          </p:nvCxnSpPr>
          <p:spPr bwMode="auto">
            <a:xfrm>
              <a:off x="327753" y="6002135"/>
              <a:ext cx="288532" cy="435784"/>
            </a:xfrm>
            <a:prstGeom prst="straightConnector1">
              <a:avLst/>
            </a:prstGeom>
            <a:solidFill>
              <a:schemeClr val="accent1"/>
            </a:solidFill>
            <a:ln w="31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</p:grpSp>
      <p:grpSp>
        <p:nvGrpSpPr>
          <p:cNvPr id="275" name="组合 274"/>
          <p:cNvGrpSpPr/>
          <p:nvPr/>
        </p:nvGrpSpPr>
        <p:grpSpPr>
          <a:xfrm flipH="1">
            <a:off x="2766965" y="6002135"/>
            <a:ext cx="604947" cy="440691"/>
            <a:chOff x="290745" y="6002135"/>
            <a:chExt cx="604947" cy="440691"/>
          </a:xfrm>
        </p:grpSpPr>
        <p:cxnSp>
          <p:nvCxnSpPr>
            <p:cNvPr id="276" name="直接箭头连接符 275"/>
            <p:cNvCxnSpPr/>
            <p:nvPr/>
          </p:nvCxnSpPr>
          <p:spPr bwMode="auto">
            <a:xfrm>
              <a:off x="290745" y="6007043"/>
              <a:ext cx="95440" cy="435783"/>
            </a:xfrm>
            <a:prstGeom prst="straightConnector1">
              <a:avLst/>
            </a:prstGeom>
            <a:solidFill>
              <a:schemeClr val="accent1"/>
            </a:solidFill>
            <a:ln w="31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277" name="直接箭头连接符 276"/>
            <p:cNvCxnSpPr/>
            <p:nvPr/>
          </p:nvCxnSpPr>
          <p:spPr bwMode="auto">
            <a:xfrm flipV="1">
              <a:off x="385855" y="6002135"/>
              <a:ext cx="95440" cy="435783"/>
            </a:xfrm>
            <a:prstGeom prst="straightConnector1">
              <a:avLst/>
            </a:prstGeom>
            <a:solidFill>
              <a:schemeClr val="accent1"/>
            </a:solidFill>
            <a:ln w="31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278" name="直接箭头连接符 277"/>
            <p:cNvCxnSpPr/>
            <p:nvPr/>
          </p:nvCxnSpPr>
          <p:spPr bwMode="auto">
            <a:xfrm flipV="1">
              <a:off x="607160" y="6002135"/>
              <a:ext cx="288532" cy="435784"/>
            </a:xfrm>
            <a:prstGeom prst="straightConnector1">
              <a:avLst/>
            </a:prstGeom>
            <a:solidFill>
              <a:schemeClr val="accent1"/>
            </a:solidFill>
            <a:ln w="31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279" name="直接箭头连接符 278"/>
            <p:cNvCxnSpPr/>
            <p:nvPr/>
          </p:nvCxnSpPr>
          <p:spPr bwMode="auto">
            <a:xfrm>
              <a:off x="327753" y="6002135"/>
              <a:ext cx="288532" cy="435784"/>
            </a:xfrm>
            <a:prstGeom prst="straightConnector1">
              <a:avLst/>
            </a:prstGeom>
            <a:solidFill>
              <a:schemeClr val="accent1"/>
            </a:solidFill>
            <a:ln w="31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</p:grpSp>
      <p:grpSp>
        <p:nvGrpSpPr>
          <p:cNvPr id="285" name="组合 284"/>
          <p:cNvGrpSpPr/>
          <p:nvPr/>
        </p:nvGrpSpPr>
        <p:grpSpPr>
          <a:xfrm>
            <a:off x="4764025" y="6088832"/>
            <a:ext cx="1601157" cy="403954"/>
            <a:chOff x="7338026" y="6397640"/>
            <a:chExt cx="1387434" cy="403954"/>
          </a:xfrm>
        </p:grpSpPr>
        <p:sp>
          <p:nvSpPr>
            <p:cNvPr id="283" name="TextBox 282"/>
            <p:cNvSpPr txBox="1"/>
            <p:nvPr/>
          </p:nvSpPr>
          <p:spPr>
            <a:xfrm>
              <a:off x="8182070" y="6432262"/>
              <a:ext cx="54339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1800" dirty="0" smtClean="0">
                  <a:solidFill>
                    <a:srgbClr val="FF0000"/>
                  </a:solidFill>
                  <a:latin typeface="+mn-lt"/>
                </a:rPr>
                <a:t>8 Hz</a:t>
              </a:r>
              <a:endParaRPr lang="zh-CN" altLang="en-US" sz="1800" dirty="0">
                <a:solidFill>
                  <a:srgbClr val="FF0000"/>
                </a:solidFill>
                <a:latin typeface="+mn-lt"/>
              </a:endParaRPr>
            </a:p>
          </p:txBody>
        </p:sp>
        <p:sp>
          <p:nvSpPr>
            <p:cNvPr id="284" name="TextBox 283"/>
            <p:cNvSpPr txBox="1"/>
            <p:nvPr/>
          </p:nvSpPr>
          <p:spPr>
            <a:xfrm>
              <a:off x="7338026" y="6397640"/>
              <a:ext cx="54339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1800" dirty="0" smtClean="0">
                  <a:solidFill>
                    <a:srgbClr val="FFFF00"/>
                  </a:solidFill>
                  <a:latin typeface="+mn-lt"/>
                </a:rPr>
                <a:t>4 Hz</a:t>
              </a:r>
              <a:endParaRPr lang="zh-CN" altLang="en-US" sz="1800" dirty="0">
                <a:solidFill>
                  <a:srgbClr val="FFFF00"/>
                </a:solidFill>
                <a:latin typeface="+mn-lt"/>
              </a:endParaRPr>
            </a:p>
          </p:txBody>
        </p:sp>
      </p:grpSp>
      <p:sp>
        <p:nvSpPr>
          <p:cNvPr id="294" name="TextBox 293"/>
          <p:cNvSpPr txBox="1"/>
          <p:nvPr/>
        </p:nvSpPr>
        <p:spPr>
          <a:xfrm>
            <a:off x="7560897" y="3803247"/>
            <a:ext cx="10867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 dirty="0" smtClean="0">
                <a:solidFill>
                  <a:srgbClr val="FFFFFF"/>
                </a:solidFill>
                <a:latin typeface="+mn-lt"/>
              </a:rPr>
              <a:t>Blend</a:t>
            </a:r>
          </a:p>
        </p:txBody>
      </p:sp>
      <p:grpSp>
        <p:nvGrpSpPr>
          <p:cNvPr id="300" name="组合 299"/>
          <p:cNvGrpSpPr/>
          <p:nvPr/>
        </p:nvGrpSpPr>
        <p:grpSpPr>
          <a:xfrm>
            <a:off x="7633022" y="1508750"/>
            <a:ext cx="1243559" cy="655507"/>
            <a:chOff x="7633022" y="1570108"/>
            <a:chExt cx="1243559" cy="655507"/>
          </a:xfrm>
        </p:grpSpPr>
        <p:grpSp>
          <p:nvGrpSpPr>
            <p:cNvPr id="293" name="组合 292"/>
            <p:cNvGrpSpPr/>
            <p:nvPr/>
          </p:nvGrpSpPr>
          <p:grpSpPr>
            <a:xfrm>
              <a:off x="7633022" y="1570108"/>
              <a:ext cx="1243559" cy="655507"/>
              <a:chOff x="7633022" y="1570108"/>
              <a:chExt cx="1243559" cy="655507"/>
            </a:xfrm>
          </p:grpSpPr>
          <p:sp>
            <p:nvSpPr>
              <p:cNvPr id="289" name="圆角矩形 288"/>
              <p:cNvSpPr/>
              <p:nvPr/>
            </p:nvSpPr>
            <p:spPr bwMode="auto">
              <a:xfrm>
                <a:off x="8182070" y="1570108"/>
                <a:ext cx="694511" cy="388204"/>
              </a:xfrm>
              <a:prstGeom prst="roundRect">
                <a:avLst/>
              </a:prstGeom>
              <a:noFill/>
              <a:ln w="12700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zh-CN" altLang="en-US" sz="4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</a:endParaRPr>
              </a:p>
            </p:txBody>
          </p:sp>
          <p:sp>
            <p:nvSpPr>
              <p:cNvPr id="292" name="任意多边形 291"/>
              <p:cNvSpPr/>
              <p:nvPr/>
            </p:nvSpPr>
            <p:spPr bwMode="auto">
              <a:xfrm>
                <a:off x="7633022" y="1949570"/>
                <a:ext cx="562072" cy="276045"/>
              </a:xfrm>
              <a:custGeom>
                <a:avLst/>
                <a:gdLst>
                  <a:gd name="connsiteX0" fmla="*/ 562072 w 562072"/>
                  <a:gd name="connsiteY0" fmla="*/ 0 h 276045"/>
                  <a:gd name="connsiteX1" fmla="*/ 294653 w 562072"/>
                  <a:gd name="connsiteY1" fmla="*/ 17253 h 276045"/>
                  <a:gd name="connsiteX2" fmla="*/ 44487 w 562072"/>
                  <a:gd name="connsiteY2" fmla="*/ 94890 h 276045"/>
                  <a:gd name="connsiteX3" fmla="*/ 1355 w 562072"/>
                  <a:gd name="connsiteY3" fmla="*/ 276045 h 2760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62072" h="276045">
                    <a:moveTo>
                      <a:pt x="562072" y="0"/>
                    </a:moveTo>
                    <a:cubicBezTo>
                      <a:pt x="471494" y="719"/>
                      <a:pt x="380917" y="1438"/>
                      <a:pt x="294653" y="17253"/>
                    </a:cubicBezTo>
                    <a:cubicBezTo>
                      <a:pt x="208389" y="33068"/>
                      <a:pt x="93370" y="51758"/>
                      <a:pt x="44487" y="94890"/>
                    </a:cubicBezTo>
                    <a:cubicBezTo>
                      <a:pt x="-4396" y="138022"/>
                      <a:pt x="-1521" y="207033"/>
                      <a:pt x="1355" y="276045"/>
                    </a:cubicBezTo>
                  </a:path>
                </a:pathLst>
              </a:custGeom>
              <a:noFill/>
              <a:ln w="12700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zh-CN" altLang="en-US" sz="4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</a:endParaRPr>
              </a:p>
            </p:txBody>
          </p:sp>
        </p:grpSp>
        <p:cxnSp>
          <p:nvCxnSpPr>
            <p:cNvPr id="296" name="直接箭头连接符 295"/>
            <p:cNvCxnSpPr/>
            <p:nvPr/>
          </p:nvCxnSpPr>
          <p:spPr bwMode="auto">
            <a:xfrm flipH="1">
              <a:off x="8246265" y="1969610"/>
              <a:ext cx="76811" cy="245902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99" name="任意多边形 298"/>
            <p:cNvSpPr/>
            <p:nvPr/>
          </p:nvSpPr>
          <p:spPr bwMode="auto">
            <a:xfrm>
              <a:off x="8048445" y="1966823"/>
              <a:ext cx="207034" cy="241539"/>
            </a:xfrm>
            <a:custGeom>
              <a:avLst/>
              <a:gdLst>
                <a:gd name="connsiteX0" fmla="*/ 207034 w 207034"/>
                <a:gd name="connsiteY0" fmla="*/ 0 h 241539"/>
                <a:gd name="connsiteX1" fmla="*/ 43132 w 207034"/>
                <a:gd name="connsiteY1" fmla="*/ 86264 h 241539"/>
                <a:gd name="connsiteX2" fmla="*/ 0 w 207034"/>
                <a:gd name="connsiteY2" fmla="*/ 241539 h 2415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07034" h="241539">
                  <a:moveTo>
                    <a:pt x="207034" y="0"/>
                  </a:moveTo>
                  <a:cubicBezTo>
                    <a:pt x="142336" y="23004"/>
                    <a:pt x="77638" y="46008"/>
                    <a:pt x="43132" y="86264"/>
                  </a:cubicBezTo>
                  <a:cubicBezTo>
                    <a:pt x="8626" y="126520"/>
                    <a:pt x="4313" y="184029"/>
                    <a:pt x="0" y="241539"/>
                  </a:cubicBezTo>
                </a:path>
              </a:pathLst>
            </a:custGeom>
            <a:noFill/>
            <a:ln w="12700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4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</p:grpSp>
      <p:grpSp>
        <p:nvGrpSpPr>
          <p:cNvPr id="311" name="组合 310"/>
          <p:cNvGrpSpPr/>
          <p:nvPr/>
        </p:nvGrpSpPr>
        <p:grpSpPr>
          <a:xfrm>
            <a:off x="6991515" y="3753352"/>
            <a:ext cx="1886259" cy="866203"/>
            <a:chOff x="6991515" y="3753352"/>
            <a:chExt cx="1886259" cy="866203"/>
          </a:xfrm>
        </p:grpSpPr>
        <p:cxnSp>
          <p:nvCxnSpPr>
            <p:cNvPr id="302" name="直接箭头连接符 301"/>
            <p:cNvCxnSpPr/>
            <p:nvPr/>
          </p:nvCxnSpPr>
          <p:spPr bwMode="auto">
            <a:xfrm>
              <a:off x="8876581" y="3857165"/>
              <a:ext cx="1193" cy="762390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04" name="直接箭头连接符 303"/>
            <p:cNvCxnSpPr/>
            <p:nvPr/>
          </p:nvCxnSpPr>
          <p:spPr bwMode="auto">
            <a:xfrm flipH="1">
              <a:off x="8323076" y="3806456"/>
              <a:ext cx="236736" cy="813099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06" name="直接箭头连接符 305"/>
            <p:cNvCxnSpPr>
              <a:stCxn id="281" idx="2"/>
            </p:cNvCxnSpPr>
            <p:nvPr/>
          </p:nvCxnSpPr>
          <p:spPr bwMode="auto">
            <a:xfrm>
              <a:off x="7318371" y="3813050"/>
              <a:ext cx="942860" cy="806505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08" name="直接箭头连接符 307"/>
            <p:cNvCxnSpPr/>
            <p:nvPr/>
          </p:nvCxnSpPr>
          <p:spPr bwMode="auto">
            <a:xfrm>
              <a:off x="7106731" y="3753352"/>
              <a:ext cx="661713" cy="866203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10" name="直接箭头连接符 309"/>
            <p:cNvCxnSpPr/>
            <p:nvPr/>
          </p:nvCxnSpPr>
          <p:spPr bwMode="auto">
            <a:xfrm>
              <a:off x="6991515" y="3753352"/>
              <a:ext cx="324504" cy="866203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15" name="Group 14"/>
          <p:cNvGrpSpPr/>
          <p:nvPr/>
        </p:nvGrpSpPr>
        <p:grpSpPr>
          <a:xfrm>
            <a:off x="7221945" y="4613451"/>
            <a:ext cx="1843440" cy="2156784"/>
            <a:chOff x="7221945" y="4613451"/>
            <a:chExt cx="1843440" cy="2156784"/>
          </a:xfrm>
        </p:grpSpPr>
        <p:pic>
          <p:nvPicPr>
            <p:cNvPr id="295" name="图片 294"/>
            <p:cNvPicPr>
              <a:picLocks noChangeAspect="1"/>
            </p:cNvPicPr>
            <p:nvPr/>
          </p:nvPicPr>
          <p:blipFill rotWithShape="1">
            <a:blip r:embed="rId10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003" t="7992" r="12086" b="37394"/>
            <a:stretch/>
          </p:blipFill>
          <p:spPr>
            <a:xfrm>
              <a:off x="7221945" y="4619555"/>
              <a:ext cx="1843440" cy="1574605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</p:spPr>
        </p:pic>
        <p:grpSp>
          <p:nvGrpSpPr>
            <p:cNvPr id="317" name="组合 316"/>
            <p:cNvGrpSpPr/>
            <p:nvPr/>
          </p:nvGrpSpPr>
          <p:grpSpPr>
            <a:xfrm>
              <a:off x="7221945" y="6277074"/>
              <a:ext cx="1843440" cy="493161"/>
              <a:chOff x="7221945" y="6277074"/>
              <a:chExt cx="1843440" cy="493161"/>
            </a:xfrm>
          </p:grpSpPr>
          <p:sp>
            <p:nvSpPr>
              <p:cNvPr id="316" name="流程图: 文档 315"/>
              <p:cNvSpPr/>
              <p:nvPr/>
            </p:nvSpPr>
            <p:spPr bwMode="auto">
              <a:xfrm>
                <a:off x="7221945" y="6380081"/>
                <a:ext cx="1843440" cy="390154"/>
              </a:xfrm>
              <a:prstGeom prst="flowChartDocument">
                <a:avLst/>
              </a:prstGeom>
              <a:solidFill>
                <a:schemeClr val="bg2">
                  <a:lumMod val="75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zh-CN" altLang="en-US" sz="4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</a:endParaRPr>
              </a:p>
            </p:txBody>
          </p:sp>
          <p:sp>
            <p:nvSpPr>
              <p:cNvPr id="312" name="Flowchart: Manual Operation 204"/>
              <p:cNvSpPr>
                <a:spLocks noChangeAspect="1"/>
              </p:cNvSpPr>
              <p:nvPr/>
            </p:nvSpPr>
            <p:spPr bwMode="auto">
              <a:xfrm>
                <a:off x="7260350" y="6277074"/>
                <a:ext cx="144791" cy="147516"/>
              </a:xfrm>
              <a:prstGeom prst="flowChartManualOperation">
                <a:avLst/>
              </a:prstGeom>
              <a:solidFill>
                <a:srgbClr val="92D050"/>
              </a:solidFill>
              <a:ln w="9525" cap="flat" cmpd="sng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0" cap="none" spc="0" normalizeH="0" baseline="0" noProof="0" smtClean="0">
                  <a:ln>
                    <a:noFill/>
                  </a:ln>
                  <a:effectLst/>
                  <a:uLnTx/>
                  <a:uFillTx/>
                  <a:latin typeface="+mn-lt"/>
                  <a:ea typeface="宋体" pitchFamily="2" charset="-122"/>
                  <a:cs typeface="Arial" charset="0"/>
                </a:endParaRPr>
              </a:p>
            </p:txBody>
          </p:sp>
          <p:sp>
            <p:nvSpPr>
              <p:cNvPr id="313" name="Flowchart: Manual Operation 204"/>
              <p:cNvSpPr>
                <a:spLocks noChangeAspect="1"/>
              </p:cNvSpPr>
              <p:nvPr/>
            </p:nvSpPr>
            <p:spPr bwMode="auto">
              <a:xfrm>
                <a:off x="7768444" y="6279596"/>
                <a:ext cx="144791" cy="147516"/>
              </a:xfrm>
              <a:prstGeom prst="flowChartManualOperation">
                <a:avLst/>
              </a:prstGeom>
              <a:solidFill>
                <a:srgbClr val="92D050"/>
              </a:solidFill>
              <a:ln w="9525" cap="flat" cmpd="sng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0" cap="none" spc="0" normalizeH="0" baseline="0" noProof="0" smtClean="0">
                  <a:ln>
                    <a:noFill/>
                  </a:ln>
                  <a:effectLst/>
                  <a:uLnTx/>
                  <a:uFillTx/>
                  <a:latin typeface="+mn-lt"/>
                  <a:ea typeface="宋体" pitchFamily="2" charset="-122"/>
                  <a:cs typeface="Arial" charset="0"/>
                </a:endParaRPr>
              </a:p>
            </p:txBody>
          </p:sp>
          <p:sp>
            <p:nvSpPr>
              <p:cNvPr id="314" name="Flowchart: Manual Operation 204"/>
              <p:cNvSpPr>
                <a:spLocks noChangeAspect="1"/>
              </p:cNvSpPr>
              <p:nvPr/>
            </p:nvSpPr>
            <p:spPr bwMode="auto">
              <a:xfrm>
                <a:off x="8297285" y="6280496"/>
                <a:ext cx="144791" cy="147516"/>
              </a:xfrm>
              <a:prstGeom prst="flowChartManualOperation">
                <a:avLst/>
              </a:prstGeom>
              <a:solidFill>
                <a:srgbClr val="92D050"/>
              </a:solidFill>
              <a:ln w="9525" cap="flat" cmpd="sng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0" cap="none" spc="0" normalizeH="0" baseline="0" noProof="0" smtClean="0">
                  <a:ln>
                    <a:noFill/>
                  </a:ln>
                  <a:effectLst/>
                  <a:uLnTx/>
                  <a:uFillTx/>
                  <a:latin typeface="+mn-lt"/>
                  <a:ea typeface="宋体" pitchFamily="2" charset="-122"/>
                  <a:cs typeface="Arial" charset="0"/>
                </a:endParaRPr>
              </a:p>
            </p:txBody>
          </p:sp>
          <p:sp>
            <p:nvSpPr>
              <p:cNvPr id="315" name="Flowchart: Manual Operation 204"/>
              <p:cNvSpPr>
                <a:spLocks noChangeAspect="1"/>
              </p:cNvSpPr>
              <p:nvPr/>
            </p:nvSpPr>
            <p:spPr bwMode="auto">
              <a:xfrm>
                <a:off x="8805379" y="6283018"/>
                <a:ext cx="144791" cy="147516"/>
              </a:xfrm>
              <a:prstGeom prst="flowChartManualOperation">
                <a:avLst/>
              </a:prstGeom>
              <a:solidFill>
                <a:srgbClr val="92D050"/>
              </a:solidFill>
              <a:ln w="9525" cap="flat" cmpd="sng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0" cap="none" spc="0" normalizeH="0" baseline="0" noProof="0" smtClean="0">
                  <a:ln>
                    <a:noFill/>
                  </a:ln>
                  <a:effectLst/>
                  <a:uLnTx/>
                  <a:uFillTx/>
                  <a:latin typeface="+mn-lt"/>
                  <a:ea typeface="宋体" pitchFamily="2" charset="-122"/>
                  <a:cs typeface="Arial" charset="0"/>
                </a:endParaRPr>
              </a:p>
            </p:txBody>
          </p:sp>
        </p:grpSp>
        <p:sp>
          <p:nvSpPr>
            <p:cNvPr id="4" name="Rectangle 3"/>
            <p:cNvSpPr/>
            <p:nvPr/>
          </p:nvSpPr>
          <p:spPr bwMode="auto">
            <a:xfrm>
              <a:off x="8719740" y="4619555"/>
              <a:ext cx="338621" cy="1503899"/>
            </a:xfrm>
            <a:prstGeom prst="rect">
              <a:avLst/>
            </a:prstGeom>
            <a:solidFill>
              <a:srgbClr val="FF0000">
                <a:alpha val="41000"/>
              </a:srgbClr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129" name="Rectangle 128"/>
            <p:cNvSpPr/>
            <p:nvPr/>
          </p:nvSpPr>
          <p:spPr bwMode="auto">
            <a:xfrm>
              <a:off x="7260350" y="4657960"/>
              <a:ext cx="1459389" cy="1503899"/>
            </a:xfrm>
            <a:prstGeom prst="rect">
              <a:avLst/>
            </a:prstGeom>
            <a:solidFill>
              <a:schemeClr val="tx1">
                <a:alpha val="41000"/>
              </a:schemeClr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132" name="Rectangle 131"/>
            <p:cNvSpPr/>
            <p:nvPr/>
          </p:nvSpPr>
          <p:spPr bwMode="auto">
            <a:xfrm>
              <a:off x="8102823" y="4613451"/>
              <a:ext cx="616916" cy="1503899"/>
            </a:xfrm>
            <a:prstGeom prst="rect">
              <a:avLst/>
            </a:prstGeom>
            <a:solidFill>
              <a:srgbClr val="FF0000">
                <a:alpha val="19000"/>
              </a:srgbClr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4591621" y="2177107"/>
            <a:ext cx="2131059" cy="3748218"/>
            <a:chOff x="4591621" y="2177107"/>
            <a:chExt cx="2131059" cy="3748218"/>
          </a:xfrm>
        </p:grpSpPr>
        <p:pic>
          <p:nvPicPr>
            <p:cNvPr id="247" name="图片 246"/>
            <p:cNvPicPr>
              <a:picLocks noChangeAspect="1"/>
            </p:cNvPicPr>
            <p:nvPr/>
          </p:nvPicPr>
          <p:blipFill rotWithShape="1">
            <a:blip r:embed="rId11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duotone>
                <a:prstClr val="black"/>
                <a:schemeClr val="accent4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7783" t="5466" r="3341" b="7865"/>
            <a:stretch/>
          </p:blipFill>
          <p:spPr>
            <a:xfrm>
              <a:off x="4591621" y="2177107"/>
              <a:ext cx="2131059" cy="3748218"/>
            </a:xfrm>
            <a:prstGeom prst="rect">
              <a:avLst/>
            </a:prstGeom>
          </p:spPr>
        </p:pic>
        <p:grpSp>
          <p:nvGrpSpPr>
            <p:cNvPr id="12" name="Group 11"/>
            <p:cNvGrpSpPr/>
            <p:nvPr/>
          </p:nvGrpSpPr>
          <p:grpSpPr>
            <a:xfrm>
              <a:off x="4744519" y="2215512"/>
              <a:ext cx="1902961" cy="3635663"/>
              <a:chOff x="4437279" y="1716100"/>
              <a:chExt cx="1902961" cy="3635663"/>
            </a:xfrm>
          </p:grpSpPr>
          <p:sp>
            <p:nvSpPr>
              <p:cNvPr id="133" name="Rectangle 132"/>
              <p:cNvSpPr/>
              <p:nvPr/>
            </p:nvSpPr>
            <p:spPr bwMode="auto">
              <a:xfrm>
                <a:off x="4456785" y="1716100"/>
                <a:ext cx="1883455" cy="3635663"/>
              </a:xfrm>
              <a:prstGeom prst="rect">
                <a:avLst/>
              </a:prstGeom>
              <a:solidFill>
                <a:schemeClr val="tx1">
                  <a:alpha val="41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4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</a:endParaRPr>
              </a:p>
            </p:txBody>
          </p:sp>
          <p:sp>
            <p:nvSpPr>
              <p:cNvPr id="135" name="Rectangle 134"/>
              <p:cNvSpPr/>
              <p:nvPr/>
            </p:nvSpPr>
            <p:spPr bwMode="auto">
              <a:xfrm>
                <a:off x="4437279" y="1733804"/>
                <a:ext cx="1877814" cy="3614777"/>
              </a:xfrm>
              <a:prstGeom prst="rect">
                <a:avLst/>
              </a:prstGeom>
              <a:solidFill>
                <a:srgbClr val="FF0000">
                  <a:alpha val="41000"/>
                </a:srgb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4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</a:endParaRPr>
              </a:p>
            </p:txBody>
          </p:sp>
        </p:grpSp>
      </p:grpSp>
      <p:grpSp>
        <p:nvGrpSpPr>
          <p:cNvPr id="21" name="Group 20"/>
          <p:cNvGrpSpPr/>
          <p:nvPr/>
        </p:nvGrpSpPr>
        <p:grpSpPr>
          <a:xfrm>
            <a:off x="6369229" y="1393535"/>
            <a:ext cx="2700032" cy="499265"/>
            <a:chOff x="6369229" y="1393535"/>
            <a:chExt cx="2700032" cy="499265"/>
          </a:xfrm>
        </p:grpSpPr>
        <p:cxnSp>
          <p:nvCxnSpPr>
            <p:cNvPr id="8" name="Straight Arrow Connector 7"/>
            <p:cNvCxnSpPr/>
            <p:nvPr/>
          </p:nvCxnSpPr>
          <p:spPr bwMode="auto">
            <a:xfrm>
              <a:off x="6461781" y="1702852"/>
              <a:ext cx="414519" cy="0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grpSp>
          <p:nvGrpSpPr>
            <p:cNvPr id="19" name="Group 18"/>
            <p:cNvGrpSpPr/>
            <p:nvPr/>
          </p:nvGrpSpPr>
          <p:grpSpPr>
            <a:xfrm>
              <a:off x="6369229" y="1393535"/>
              <a:ext cx="2700032" cy="499265"/>
              <a:chOff x="6369229" y="1393535"/>
              <a:chExt cx="2700032" cy="499265"/>
            </a:xfrm>
          </p:grpSpPr>
          <p:sp>
            <p:nvSpPr>
              <p:cNvPr id="280" name="TextBox 279"/>
              <p:cNvSpPr txBox="1"/>
              <p:nvPr/>
            </p:nvSpPr>
            <p:spPr>
              <a:xfrm>
                <a:off x="6684275" y="1431135"/>
                <a:ext cx="238498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2400" dirty="0" smtClean="0">
                    <a:latin typeface="+mn-lt"/>
                  </a:rPr>
                  <a:t>Decode &amp; mute</a:t>
                </a:r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6369229" y="1393535"/>
                <a:ext cx="622286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it-IT" sz="1400" dirty="0" smtClean="0">
                    <a:solidFill>
                      <a:srgbClr val="FFFFFF"/>
                    </a:solidFill>
                    <a:latin typeface="+mn-lt"/>
                  </a:rPr>
                  <a:t>purify</a:t>
                </a:r>
                <a:endParaRPr lang="en-US" sz="1400" dirty="0">
                  <a:solidFill>
                    <a:srgbClr val="FFFFFF"/>
                  </a:solidFill>
                  <a:latin typeface="+mn-lt"/>
                </a:endParaRPr>
              </a:p>
            </p:txBody>
          </p:sp>
        </p:grpSp>
      </p:grpSp>
      <p:grpSp>
        <p:nvGrpSpPr>
          <p:cNvPr id="14" name="Group 13"/>
          <p:cNvGrpSpPr/>
          <p:nvPr/>
        </p:nvGrpSpPr>
        <p:grpSpPr>
          <a:xfrm>
            <a:off x="6799490" y="1892800"/>
            <a:ext cx="2229841" cy="1920250"/>
            <a:chOff x="6797139" y="1892800"/>
            <a:chExt cx="2229841" cy="1920250"/>
          </a:xfrm>
        </p:grpSpPr>
        <p:grpSp>
          <p:nvGrpSpPr>
            <p:cNvPr id="288" name="组合 287"/>
            <p:cNvGrpSpPr/>
            <p:nvPr/>
          </p:nvGrpSpPr>
          <p:grpSpPr>
            <a:xfrm>
              <a:off x="6834019" y="1892800"/>
              <a:ext cx="2192961" cy="1920250"/>
              <a:chOff x="6834019" y="1892800"/>
              <a:chExt cx="2192961" cy="1920250"/>
            </a:xfrm>
          </p:grpSpPr>
          <p:pic>
            <p:nvPicPr>
              <p:cNvPr id="281" name="图片 280"/>
              <p:cNvPicPr>
                <a:picLocks noChangeAspect="1"/>
              </p:cNvPicPr>
              <p:nvPr/>
            </p:nvPicPr>
            <p:blipFill rotWithShape="1">
              <a:blip r:embed="rId3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0580" t="6757" r="849" b="38656"/>
              <a:stretch/>
            </p:blipFill>
            <p:spPr>
              <a:xfrm>
                <a:off x="6834019" y="2239220"/>
                <a:ext cx="964001" cy="1573830"/>
              </a:xfrm>
              <a:prstGeom prst="rect">
                <a:avLst/>
              </a:prstGeom>
              <a:solidFill>
                <a:schemeClr val="bg2">
                  <a:lumMod val="50000"/>
                </a:schemeClr>
              </a:solidFill>
              <a:ln>
                <a:solidFill>
                  <a:schemeClr val="bg2">
                    <a:lumMod val="50000"/>
                  </a:schemeClr>
                </a:solidFill>
              </a:ln>
            </p:spPr>
          </p:pic>
          <p:pic>
            <p:nvPicPr>
              <p:cNvPr id="282" name="图片 281"/>
              <p:cNvPicPr>
                <a:picLocks noChangeAspect="1"/>
              </p:cNvPicPr>
              <p:nvPr/>
            </p:nvPicPr>
            <p:blipFill rotWithShape="1">
              <a:blip r:embed="rId4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0719" t="8797" r="6395" b="36818"/>
              <a:stretch/>
            </p:blipFill>
            <p:spPr>
              <a:xfrm>
                <a:off x="7948419" y="2245039"/>
                <a:ext cx="1078561" cy="1568011"/>
              </a:xfrm>
              <a:prstGeom prst="rect">
                <a:avLst/>
              </a:prstGeom>
              <a:solidFill>
                <a:schemeClr val="bg2">
                  <a:lumMod val="50000"/>
                </a:schemeClr>
              </a:solidFill>
              <a:ln>
                <a:solidFill>
                  <a:schemeClr val="bg2">
                    <a:lumMod val="50000"/>
                  </a:schemeClr>
                </a:solidFill>
              </a:ln>
            </p:spPr>
          </p:pic>
          <p:sp>
            <p:nvSpPr>
              <p:cNvPr id="286" name="TextBox 285"/>
              <p:cNvSpPr txBox="1"/>
              <p:nvPr/>
            </p:nvSpPr>
            <p:spPr>
              <a:xfrm>
                <a:off x="6876300" y="1892800"/>
                <a:ext cx="62709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sz="1800" dirty="0" smtClean="0">
                    <a:solidFill>
                      <a:srgbClr val="FFFF00"/>
                    </a:solidFill>
                    <a:latin typeface="+mn-lt"/>
                  </a:rPr>
                  <a:t>4 Hz</a:t>
                </a:r>
                <a:endParaRPr lang="zh-CN" altLang="en-US" sz="1800" dirty="0">
                  <a:solidFill>
                    <a:srgbClr val="FFFF00"/>
                  </a:solidFill>
                  <a:latin typeface="+mn-lt"/>
                </a:endParaRPr>
              </a:p>
            </p:txBody>
          </p:sp>
          <p:sp>
            <p:nvSpPr>
              <p:cNvPr id="287" name="TextBox 286"/>
              <p:cNvSpPr txBox="1"/>
              <p:nvPr/>
            </p:nvSpPr>
            <p:spPr>
              <a:xfrm>
                <a:off x="8246265" y="1892800"/>
                <a:ext cx="62709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sz="1800" dirty="0" smtClean="0">
                    <a:solidFill>
                      <a:srgbClr val="FF0000"/>
                    </a:solidFill>
                    <a:latin typeface="+mn-lt"/>
                  </a:rPr>
                  <a:t>8 Hz</a:t>
                </a:r>
                <a:endParaRPr lang="zh-CN" altLang="en-US" sz="1800" dirty="0">
                  <a:solidFill>
                    <a:srgbClr val="FF0000"/>
                  </a:solidFill>
                  <a:latin typeface="+mn-lt"/>
                </a:endParaRPr>
              </a:p>
            </p:txBody>
          </p:sp>
        </p:grpSp>
        <p:sp>
          <p:nvSpPr>
            <p:cNvPr id="130" name="Rectangle 129"/>
            <p:cNvSpPr/>
            <p:nvPr/>
          </p:nvSpPr>
          <p:spPr bwMode="auto">
            <a:xfrm>
              <a:off x="6797139" y="2251655"/>
              <a:ext cx="761076" cy="1503899"/>
            </a:xfrm>
            <a:prstGeom prst="rect">
              <a:avLst/>
            </a:prstGeom>
            <a:solidFill>
              <a:schemeClr val="tx1">
                <a:alpha val="41000"/>
              </a:schemeClr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139" name="Rectangle 138"/>
            <p:cNvSpPr/>
            <p:nvPr/>
          </p:nvSpPr>
          <p:spPr bwMode="auto">
            <a:xfrm>
              <a:off x="8411281" y="2277094"/>
              <a:ext cx="596060" cy="1503899"/>
            </a:xfrm>
            <a:prstGeom prst="rect">
              <a:avLst/>
            </a:prstGeom>
            <a:solidFill>
              <a:srgbClr val="FF0000">
                <a:alpha val="7000"/>
              </a:srgbClr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68573" y="2315255"/>
            <a:ext cx="1807102" cy="2112275"/>
            <a:chOff x="268573" y="2315255"/>
            <a:chExt cx="1807102" cy="2112275"/>
          </a:xfrm>
        </p:grpSpPr>
        <p:grpSp>
          <p:nvGrpSpPr>
            <p:cNvPr id="326" name="组合 325"/>
            <p:cNvGrpSpPr/>
            <p:nvPr/>
          </p:nvGrpSpPr>
          <p:grpSpPr>
            <a:xfrm>
              <a:off x="290745" y="2315256"/>
              <a:ext cx="1784930" cy="2112274"/>
              <a:chOff x="290745" y="2315255"/>
              <a:chExt cx="1784930" cy="2112274"/>
            </a:xfrm>
          </p:grpSpPr>
          <p:pic>
            <p:nvPicPr>
              <p:cNvPr id="324" name="图片 323"/>
              <p:cNvPicPr>
                <a:picLocks noChangeAspect="1"/>
              </p:cNvPicPr>
              <p:nvPr/>
            </p:nvPicPr>
            <p:blipFill rotWithShape="1">
              <a:blip r:embed="rId10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6003" t="7992" r="12086" b="37394"/>
              <a:stretch/>
            </p:blipFill>
            <p:spPr>
              <a:xfrm>
                <a:off x="290745" y="2315255"/>
                <a:ext cx="1784930" cy="1574605"/>
              </a:xfrm>
              <a:prstGeom prst="rect">
                <a:avLst/>
              </a:prstGeom>
              <a:solidFill>
                <a:schemeClr val="bg2">
                  <a:lumMod val="50000"/>
                </a:schemeClr>
              </a:solidFill>
            </p:spPr>
          </p:pic>
          <p:sp>
            <p:nvSpPr>
              <p:cNvPr id="325" name="左大括号 324"/>
              <p:cNvSpPr/>
              <p:nvPr/>
            </p:nvSpPr>
            <p:spPr bwMode="auto">
              <a:xfrm rot="5400000">
                <a:off x="978265" y="3406930"/>
                <a:ext cx="412377" cy="1628822"/>
              </a:xfrm>
              <a:prstGeom prst="leftBrace">
                <a:avLst/>
              </a:prstGeom>
              <a:noFill/>
              <a:ln w="12700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zh-CN" altLang="en-US" sz="4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</a:endParaRPr>
              </a:p>
            </p:txBody>
          </p:sp>
        </p:grpSp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8573" y="2315255"/>
              <a:ext cx="1768697" cy="156830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150" name="TextBox 149"/>
          <p:cNvSpPr txBox="1"/>
          <p:nvPr/>
        </p:nvSpPr>
        <p:spPr>
          <a:xfrm>
            <a:off x="2521382" y="2413310"/>
            <a:ext cx="1339021" cy="707886"/>
          </a:xfrm>
          <a:prstGeom prst="rect">
            <a:avLst/>
          </a:prstGeom>
          <a:noFill/>
          <a:ln>
            <a:solidFill>
              <a:schemeClr val="bg2">
                <a:lumMod val="60000"/>
                <a:lumOff val="40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altLang="zh-CN" sz="2000" b="1" dirty="0" smtClean="0">
                <a:solidFill>
                  <a:srgbClr val="FFFFFF"/>
                </a:solidFill>
                <a:latin typeface="+mn-lt"/>
                <a:cs typeface="Arial" pitchFamily="34" charset="0"/>
              </a:rPr>
              <a:t>F.T.,</a:t>
            </a:r>
          </a:p>
          <a:p>
            <a:pPr algn="ctr"/>
            <a:r>
              <a:rPr lang="en-US" altLang="zh-CN" sz="2000" b="1" dirty="0">
                <a:solidFill>
                  <a:srgbClr val="FFFFFF"/>
                </a:solidFill>
                <a:latin typeface="+mn-lt"/>
                <a:cs typeface="Arial" pitchFamily="34" charset="0"/>
              </a:rPr>
              <a:t>f</a:t>
            </a:r>
            <a:r>
              <a:rPr lang="en-US" altLang="zh-CN" sz="2000" b="1" dirty="0" smtClean="0">
                <a:solidFill>
                  <a:srgbClr val="FFFFFF"/>
                </a:solidFill>
                <a:latin typeface="+mn-lt"/>
                <a:cs typeface="Arial" pitchFamily="34" charset="0"/>
              </a:rPr>
              <a:t>req. </a:t>
            </a:r>
            <a:r>
              <a:rPr lang="en-US" altLang="zh-CN" sz="2000" b="1" dirty="0" err="1" smtClean="0">
                <a:solidFill>
                  <a:srgbClr val="FFFFFF"/>
                </a:solidFill>
                <a:latin typeface="+mn-lt"/>
                <a:cs typeface="Arial" pitchFamily="34" charset="0"/>
              </a:rPr>
              <a:t>selec</a:t>
            </a:r>
            <a:r>
              <a:rPr lang="en-US" altLang="zh-CN" sz="2000" b="1" dirty="0" smtClean="0">
                <a:solidFill>
                  <a:srgbClr val="FFFFFF"/>
                </a:solidFill>
                <a:latin typeface="+mn-lt"/>
                <a:cs typeface="Arial" pitchFamily="34" charset="0"/>
              </a:rPr>
              <a:t>.</a:t>
            </a:r>
            <a:endParaRPr lang="zh-CN" altLang="en-US" sz="2000" b="1" dirty="0">
              <a:solidFill>
                <a:srgbClr val="FFFFFF"/>
              </a:solidFill>
              <a:latin typeface="+mn-lt"/>
              <a:cs typeface="Arial" pitchFamily="34" charset="0"/>
            </a:endParaRPr>
          </a:p>
        </p:txBody>
      </p:sp>
      <p:grpSp>
        <p:nvGrpSpPr>
          <p:cNvPr id="28" name="Group 27"/>
          <p:cNvGrpSpPr/>
          <p:nvPr/>
        </p:nvGrpSpPr>
        <p:grpSpPr>
          <a:xfrm>
            <a:off x="6794140" y="1888855"/>
            <a:ext cx="2463270" cy="2713517"/>
            <a:chOff x="9597705" y="3559981"/>
            <a:chExt cx="2463270" cy="2713517"/>
          </a:xfrm>
        </p:grpSpPr>
        <p:grpSp>
          <p:nvGrpSpPr>
            <p:cNvPr id="170" name="Group 169"/>
            <p:cNvGrpSpPr/>
            <p:nvPr/>
          </p:nvGrpSpPr>
          <p:grpSpPr>
            <a:xfrm>
              <a:off x="9603055" y="3559981"/>
              <a:ext cx="2229841" cy="1920250"/>
              <a:chOff x="6797139" y="1892800"/>
              <a:chExt cx="2229841" cy="1920250"/>
            </a:xfrm>
          </p:grpSpPr>
          <p:grpSp>
            <p:nvGrpSpPr>
              <p:cNvPr id="171" name="组合 287"/>
              <p:cNvGrpSpPr/>
              <p:nvPr/>
            </p:nvGrpSpPr>
            <p:grpSpPr>
              <a:xfrm>
                <a:off x="6834019" y="1892800"/>
                <a:ext cx="2192961" cy="1920250"/>
                <a:chOff x="6834019" y="1892800"/>
                <a:chExt cx="2192961" cy="1920250"/>
              </a:xfrm>
            </p:grpSpPr>
            <p:pic>
              <p:nvPicPr>
                <p:cNvPr id="174" name="图片 280"/>
                <p:cNvPicPr>
                  <a:picLocks noChangeAspect="1"/>
                </p:cNvPicPr>
                <p:nvPr/>
              </p:nvPicPr>
              <p:blipFill rotWithShape="1">
                <a:blip r:embed="rId3" cstate="print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20580" t="6757" r="849" b="38656"/>
                <a:stretch/>
              </p:blipFill>
              <p:spPr>
                <a:xfrm>
                  <a:off x="6834019" y="2239220"/>
                  <a:ext cx="964001" cy="1573830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solidFill>
                    <a:schemeClr val="bg2">
                      <a:lumMod val="50000"/>
                    </a:schemeClr>
                  </a:solidFill>
                </a:ln>
              </p:spPr>
            </p:pic>
            <p:pic>
              <p:nvPicPr>
                <p:cNvPr id="175" name="图片 281"/>
                <p:cNvPicPr>
                  <a:picLocks noChangeAspect="1"/>
                </p:cNvPicPr>
                <p:nvPr/>
              </p:nvPicPr>
              <p:blipFill rotWithShape="1">
                <a:blip r:embed="rId4" cstate="print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20719" t="8797" r="6395" b="36818"/>
                <a:stretch/>
              </p:blipFill>
              <p:spPr>
                <a:xfrm>
                  <a:off x="7948419" y="2245039"/>
                  <a:ext cx="1078561" cy="1568011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solidFill>
                    <a:schemeClr val="bg2">
                      <a:lumMod val="50000"/>
                    </a:schemeClr>
                  </a:solidFill>
                </a:ln>
              </p:spPr>
            </p:pic>
            <p:sp>
              <p:nvSpPr>
                <p:cNvPr id="176" name="TextBox 175"/>
                <p:cNvSpPr txBox="1"/>
                <p:nvPr/>
              </p:nvSpPr>
              <p:spPr>
                <a:xfrm>
                  <a:off x="6876300" y="1892800"/>
                  <a:ext cx="627095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CN" sz="1800" dirty="0" smtClean="0">
                      <a:solidFill>
                        <a:srgbClr val="FFFF00"/>
                      </a:solidFill>
                      <a:latin typeface="+mn-lt"/>
                    </a:rPr>
                    <a:t>4 Hz</a:t>
                  </a:r>
                  <a:endParaRPr lang="zh-CN" altLang="en-US" sz="1800" dirty="0">
                    <a:solidFill>
                      <a:srgbClr val="FFFF00"/>
                    </a:solidFill>
                    <a:latin typeface="+mn-lt"/>
                  </a:endParaRPr>
                </a:p>
              </p:txBody>
            </p:sp>
            <p:sp>
              <p:nvSpPr>
                <p:cNvPr id="177" name="TextBox 176"/>
                <p:cNvSpPr txBox="1"/>
                <p:nvPr/>
              </p:nvSpPr>
              <p:spPr>
                <a:xfrm>
                  <a:off x="8246265" y="1892800"/>
                  <a:ext cx="627095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CN" sz="1800" dirty="0" smtClean="0">
                      <a:solidFill>
                        <a:srgbClr val="FF0000"/>
                      </a:solidFill>
                      <a:latin typeface="+mn-lt"/>
                    </a:rPr>
                    <a:t>8 Hz</a:t>
                  </a:r>
                  <a:endParaRPr lang="zh-CN" altLang="en-US" sz="1800" dirty="0">
                    <a:solidFill>
                      <a:srgbClr val="FF0000"/>
                    </a:solidFill>
                    <a:latin typeface="+mn-lt"/>
                  </a:endParaRPr>
                </a:p>
              </p:txBody>
            </p:sp>
          </p:grpSp>
          <p:sp>
            <p:nvSpPr>
              <p:cNvPr id="172" name="Rectangle 171"/>
              <p:cNvSpPr/>
              <p:nvPr/>
            </p:nvSpPr>
            <p:spPr bwMode="auto">
              <a:xfrm>
                <a:off x="6797139" y="2251655"/>
                <a:ext cx="761076" cy="1503899"/>
              </a:xfrm>
              <a:prstGeom prst="rect">
                <a:avLst/>
              </a:prstGeom>
              <a:solidFill>
                <a:schemeClr val="tx1">
                  <a:alpha val="41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4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</a:endParaRPr>
              </a:p>
            </p:txBody>
          </p:sp>
          <p:sp>
            <p:nvSpPr>
              <p:cNvPr id="173" name="Rectangle 172"/>
              <p:cNvSpPr/>
              <p:nvPr/>
            </p:nvSpPr>
            <p:spPr bwMode="auto">
              <a:xfrm>
                <a:off x="8411281" y="2277094"/>
                <a:ext cx="596060" cy="1503899"/>
              </a:xfrm>
              <a:prstGeom prst="rect">
                <a:avLst/>
              </a:prstGeom>
              <a:solidFill>
                <a:srgbClr val="FF0000">
                  <a:alpha val="7000"/>
                </a:srgb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4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</a:endParaRPr>
              </a:p>
            </p:txBody>
          </p:sp>
        </p:grpSp>
        <p:grpSp>
          <p:nvGrpSpPr>
            <p:cNvPr id="26" name="Group 25"/>
            <p:cNvGrpSpPr/>
            <p:nvPr/>
          </p:nvGrpSpPr>
          <p:grpSpPr>
            <a:xfrm>
              <a:off x="9597705" y="3857165"/>
              <a:ext cx="1633377" cy="1642899"/>
              <a:chOff x="9846392" y="2595461"/>
              <a:chExt cx="1633377" cy="1642899"/>
            </a:xfrm>
          </p:grpSpPr>
          <p:grpSp>
            <p:nvGrpSpPr>
              <p:cNvPr id="24" name="Group 23"/>
              <p:cNvGrpSpPr/>
              <p:nvPr/>
            </p:nvGrpSpPr>
            <p:grpSpPr>
              <a:xfrm>
                <a:off x="9846392" y="2595461"/>
                <a:ext cx="1633377" cy="1642899"/>
                <a:chOff x="9744721" y="2177107"/>
                <a:chExt cx="1633377" cy="1642899"/>
              </a:xfrm>
            </p:grpSpPr>
            <p:grpSp>
              <p:nvGrpSpPr>
                <p:cNvPr id="22" name="Group 21"/>
                <p:cNvGrpSpPr/>
                <p:nvPr/>
              </p:nvGrpSpPr>
              <p:grpSpPr>
                <a:xfrm>
                  <a:off x="9744721" y="2229417"/>
                  <a:ext cx="1633377" cy="1575985"/>
                  <a:chOff x="9744721" y="2229417"/>
                  <a:chExt cx="1633377" cy="1575985"/>
                </a:xfrm>
              </p:grpSpPr>
              <p:pic>
                <p:nvPicPr>
                  <p:cNvPr id="156" name="图片 280"/>
                  <p:cNvPicPr>
                    <a:picLocks noChangeAspect="1"/>
                  </p:cNvPicPr>
                  <p:nvPr/>
                </p:nvPicPr>
                <p:blipFill rotWithShape="1">
                  <a:blip r:embed="rId3" cstate="print">
                    <a:clrChange>
                      <a:clrFrom>
                        <a:srgbClr val="FFFFFF"/>
                      </a:clrFrom>
                      <a:clrTo>
                        <a:srgbClr val="FFFFFF">
                          <a:alpha val="0"/>
                        </a:srgbClr>
                      </a:clrTo>
                    </a:clrChange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l="20580" t="6757" r="849" b="38656"/>
                  <a:stretch/>
                </p:blipFill>
                <p:spPr>
                  <a:xfrm>
                    <a:off x="9744721" y="2229417"/>
                    <a:ext cx="964001" cy="1573830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solidFill>
                      <a:schemeClr val="bg2">
                        <a:lumMod val="50000"/>
                      </a:schemeClr>
                    </a:solidFill>
                  </a:ln>
                </p:spPr>
              </p:pic>
              <p:pic>
                <p:nvPicPr>
                  <p:cNvPr id="161" name="图片 280"/>
                  <p:cNvPicPr>
                    <a:picLocks noChangeAspect="1"/>
                  </p:cNvPicPr>
                  <p:nvPr/>
                </p:nvPicPr>
                <p:blipFill rotWithShape="1">
                  <a:blip r:embed="rId3" cstate="print">
                    <a:clrChange>
                      <a:clrFrom>
                        <a:srgbClr val="FFFFFF"/>
                      </a:clrFrom>
                      <a:clrTo>
                        <a:srgbClr val="FFFFFF">
                          <a:alpha val="0"/>
                        </a:srgbClr>
                      </a:clrTo>
                    </a:clrChange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l="20580" t="6757" r="849" b="38656"/>
                  <a:stretch/>
                </p:blipFill>
                <p:spPr>
                  <a:xfrm>
                    <a:off x="10414097" y="2231572"/>
                    <a:ext cx="964001" cy="1573830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solidFill>
                      <a:schemeClr val="bg2">
                        <a:lumMod val="50000"/>
                      </a:schemeClr>
                    </a:solidFill>
                  </a:ln>
                </p:spPr>
              </p:pic>
            </p:grpSp>
            <p:sp>
              <p:nvSpPr>
                <p:cNvPr id="23" name="Rectangle 22"/>
                <p:cNvSpPr/>
                <p:nvPr/>
              </p:nvSpPr>
              <p:spPr bwMode="auto">
                <a:xfrm>
                  <a:off x="10708722" y="2177107"/>
                  <a:ext cx="669376" cy="1642899"/>
                </a:xfrm>
                <a:prstGeom prst="rect">
                  <a:avLst/>
                </a:prstGeom>
                <a:solidFill>
                  <a:srgbClr val="000082"/>
                </a:solidFill>
                <a:ln w="12700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4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</a:endParaRPr>
                </a:p>
              </p:txBody>
            </p:sp>
          </p:grpSp>
          <p:sp>
            <p:nvSpPr>
              <p:cNvPr id="153" name="Rectangle 152"/>
              <p:cNvSpPr/>
              <p:nvPr/>
            </p:nvSpPr>
            <p:spPr bwMode="auto">
              <a:xfrm>
                <a:off x="9846392" y="2664960"/>
                <a:ext cx="669376" cy="1503899"/>
              </a:xfrm>
              <a:prstGeom prst="rect">
                <a:avLst/>
              </a:prstGeom>
              <a:solidFill>
                <a:schemeClr val="tx1">
                  <a:alpha val="41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4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</a:endParaRPr>
              </a:p>
            </p:txBody>
          </p:sp>
        </p:grpSp>
        <p:grpSp>
          <p:nvGrpSpPr>
            <p:cNvPr id="25" name="Group 24"/>
            <p:cNvGrpSpPr/>
            <p:nvPr/>
          </p:nvGrpSpPr>
          <p:grpSpPr>
            <a:xfrm>
              <a:off x="10601585" y="3915090"/>
              <a:ext cx="1162173" cy="1900578"/>
              <a:chOff x="10755205" y="529892"/>
              <a:chExt cx="1162173" cy="1900578"/>
            </a:xfrm>
            <a:solidFill>
              <a:srgbClr val="000082"/>
            </a:solidFill>
          </p:grpSpPr>
          <p:pic>
            <p:nvPicPr>
              <p:cNvPr id="158" name="图片 281"/>
              <p:cNvPicPr>
                <a:picLocks noChangeAspect="1"/>
              </p:cNvPicPr>
              <p:nvPr/>
            </p:nvPicPr>
            <p:blipFill rotWithShape="1">
              <a:blip r:embed="rId4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0719" t="8797" r="6395" b="36818"/>
              <a:stretch/>
            </p:blipFill>
            <p:spPr>
              <a:xfrm>
                <a:off x="10838817" y="529892"/>
                <a:ext cx="1078561" cy="1568011"/>
              </a:xfrm>
              <a:prstGeom prst="rect">
                <a:avLst/>
              </a:pr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</p:pic>
          <p:pic>
            <p:nvPicPr>
              <p:cNvPr id="163" name="图片 244"/>
              <p:cNvPicPr>
                <a:picLocks noChangeAspect="1"/>
              </p:cNvPicPr>
              <p:nvPr/>
            </p:nvPicPr>
            <p:blipFill rotWithShape="1">
              <a:blip r:embed="rId8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24323" b="23108"/>
              <a:stretch/>
            </p:blipFill>
            <p:spPr>
              <a:xfrm>
                <a:off x="11004031" y="552549"/>
                <a:ext cx="374066" cy="948476"/>
              </a:xfrm>
              <a:prstGeom prst="rect">
                <a:avLst/>
              </a:prstGeom>
              <a:grpFill/>
            </p:spPr>
          </p:pic>
          <p:pic>
            <p:nvPicPr>
              <p:cNvPr id="164" name="图片 244"/>
              <p:cNvPicPr>
                <a:picLocks noChangeAspect="1"/>
              </p:cNvPicPr>
              <p:nvPr/>
            </p:nvPicPr>
            <p:blipFill rotWithShape="1">
              <a:blip r:embed="rId8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24323" b="23108"/>
              <a:stretch/>
            </p:blipFill>
            <p:spPr>
              <a:xfrm>
                <a:off x="11024040" y="1481994"/>
                <a:ext cx="374066" cy="948476"/>
              </a:xfrm>
              <a:prstGeom prst="rect">
                <a:avLst/>
              </a:prstGeom>
              <a:grpFill/>
            </p:spPr>
          </p:pic>
          <p:pic>
            <p:nvPicPr>
              <p:cNvPr id="165" name="图片 244"/>
              <p:cNvPicPr>
                <a:picLocks noChangeAspect="1"/>
              </p:cNvPicPr>
              <p:nvPr/>
            </p:nvPicPr>
            <p:blipFill rotWithShape="1">
              <a:blip r:embed="rId8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24323" b="23108"/>
              <a:stretch/>
            </p:blipFill>
            <p:spPr>
              <a:xfrm>
                <a:off x="10755205" y="548625"/>
                <a:ext cx="374066" cy="948476"/>
              </a:xfrm>
              <a:prstGeom prst="rect">
                <a:avLst/>
              </a:prstGeom>
              <a:grpFill/>
            </p:spPr>
          </p:pic>
          <p:pic>
            <p:nvPicPr>
              <p:cNvPr id="166" name="图片 244"/>
              <p:cNvPicPr>
                <a:picLocks noChangeAspect="1"/>
              </p:cNvPicPr>
              <p:nvPr/>
            </p:nvPicPr>
            <p:blipFill rotWithShape="1">
              <a:blip r:embed="rId8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24323" b="23108"/>
              <a:stretch/>
            </p:blipFill>
            <p:spPr>
              <a:xfrm>
                <a:off x="10775214" y="1478070"/>
                <a:ext cx="374066" cy="948476"/>
              </a:xfrm>
              <a:prstGeom prst="rect">
                <a:avLst/>
              </a:prstGeom>
              <a:grpFill/>
            </p:spPr>
          </p:pic>
        </p:grpSp>
        <p:sp>
          <p:nvSpPr>
            <p:cNvPr id="27" name="Rectangle 26"/>
            <p:cNvSpPr/>
            <p:nvPr/>
          </p:nvSpPr>
          <p:spPr bwMode="auto">
            <a:xfrm>
              <a:off x="9597705" y="5486400"/>
              <a:ext cx="2463270" cy="787098"/>
            </a:xfrm>
            <a:prstGeom prst="rect">
              <a:avLst/>
            </a:prstGeom>
            <a:solidFill>
              <a:srgbClr val="000082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</p:grpSp>
      <p:grpSp>
        <p:nvGrpSpPr>
          <p:cNvPr id="254" name="Group 253"/>
          <p:cNvGrpSpPr/>
          <p:nvPr/>
        </p:nvGrpSpPr>
        <p:grpSpPr>
          <a:xfrm>
            <a:off x="6904227" y="1484475"/>
            <a:ext cx="1452844" cy="593477"/>
            <a:chOff x="6904227" y="1480044"/>
            <a:chExt cx="1452844" cy="593477"/>
          </a:xfrm>
        </p:grpSpPr>
        <p:grpSp>
          <p:nvGrpSpPr>
            <p:cNvPr id="180" name="组合 299"/>
            <p:cNvGrpSpPr/>
            <p:nvPr/>
          </p:nvGrpSpPr>
          <p:grpSpPr>
            <a:xfrm>
              <a:off x="6904227" y="1480044"/>
              <a:ext cx="1452844" cy="589364"/>
              <a:chOff x="7946808" y="1570108"/>
              <a:chExt cx="1452844" cy="589364"/>
            </a:xfrm>
          </p:grpSpPr>
          <p:sp>
            <p:nvSpPr>
              <p:cNvPr id="186" name="圆角矩形 288"/>
              <p:cNvSpPr/>
              <p:nvPr/>
            </p:nvSpPr>
            <p:spPr bwMode="auto">
              <a:xfrm>
                <a:off x="7946808" y="1570108"/>
                <a:ext cx="939071" cy="388204"/>
              </a:xfrm>
              <a:prstGeom prst="roundRect">
                <a:avLst/>
              </a:prstGeom>
              <a:noFill/>
              <a:ln w="12700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zh-CN" altLang="en-US" sz="4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</a:endParaRPr>
              </a:p>
            </p:txBody>
          </p:sp>
          <p:cxnSp>
            <p:nvCxnSpPr>
              <p:cNvPr id="184" name="直接箭头连接符 295"/>
              <p:cNvCxnSpPr/>
              <p:nvPr/>
            </p:nvCxnSpPr>
            <p:spPr bwMode="auto">
              <a:xfrm>
                <a:off x="8876581" y="1949570"/>
                <a:ext cx="523071" cy="209902"/>
              </a:xfrm>
              <a:prstGeom prst="straightConnector1">
                <a:avLst/>
              </a:prstGeom>
              <a:solidFill>
                <a:schemeClr val="accent1"/>
              </a:solidFill>
              <a:ln w="12700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arrow"/>
              </a:ln>
              <a:effectLst/>
            </p:spPr>
          </p:cxnSp>
        </p:grpSp>
        <p:cxnSp>
          <p:nvCxnSpPr>
            <p:cNvPr id="248" name="Straight Arrow Connector 247"/>
            <p:cNvCxnSpPr>
              <a:endCxn id="176" idx="3"/>
            </p:cNvCxnSpPr>
            <p:nvPr/>
          </p:nvCxnSpPr>
          <p:spPr bwMode="auto">
            <a:xfrm flipH="1">
              <a:off x="7505746" y="1868248"/>
              <a:ext cx="47119" cy="205273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255" name="Group 254"/>
          <p:cNvGrpSpPr/>
          <p:nvPr/>
        </p:nvGrpSpPr>
        <p:grpSpPr>
          <a:xfrm>
            <a:off x="6799490" y="2129249"/>
            <a:ext cx="1588129" cy="186006"/>
            <a:chOff x="6799490" y="2135551"/>
            <a:chExt cx="1588129" cy="186006"/>
          </a:xfrm>
        </p:grpSpPr>
        <p:sp>
          <p:nvSpPr>
            <p:cNvPr id="145" name="5-Point Star 211"/>
            <p:cNvSpPr>
              <a:spLocks noChangeAspect="1"/>
            </p:cNvSpPr>
            <p:nvPr/>
          </p:nvSpPr>
          <p:spPr bwMode="auto">
            <a:xfrm>
              <a:off x="8196740" y="2135551"/>
              <a:ext cx="190879" cy="159922"/>
            </a:xfrm>
            <a:prstGeom prst="star5">
              <a:avLst/>
            </a:prstGeom>
            <a:solidFill>
              <a:srgbClr val="FF0000"/>
            </a:solidFill>
            <a:ln w="127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l"/>
              <a:endParaRPr lang="en-US" smtClean="0">
                <a:latin typeface="+mn-lt"/>
                <a:ea typeface="+mn-ea"/>
                <a:cs typeface="Arial" charset="0"/>
              </a:endParaRPr>
            </a:p>
          </p:txBody>
        </p:sp>
        <p:sp>
          <p:nvSpPr>
            <p:cNvPr id="147" name="5-Point Star 211"/>
            <p:cNvSpPr>
              <a:spLocks noChangeAspect="1"/>
            </p:cNvSpPr>
            <p:nvPr/>
          </p:nvSpPr>
          <p:spPr bwMode="auto">
            <a:xfrm>
              <a:off x="6799490" y="2161635"/>
              <a:ext cx="190879" cy="159922"/>
            </a:xfrm>
            <a:prstGeom prst="star5">
              <a:avLst/>
            </a:prstGeom>
            <a:solidFill>
              <a:schemeClr val="tx2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l"/>
              <a:endParaRPr lang="en-US" smtClean="0">
                <a:latin typeface="+mn-lt"/>
                <a:ea typeface="+mn-ea"/>
                <a:cs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10122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5" dur="500"/>
                                        <p:tgtEl>
                                          <p:spTgt spid="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1" dur="500"/>
                                        <p:tgtEl>
                                          <p:spTgt spid="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6" dur="500"/>
                                        <p:tgtEl>
                                          <p:spTgt spid="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" grpId="0"/>
      <p:bldP spid="122" grpId="0"/>
      <p:bldP spid="205" grpId="0" animBg="1"/>
      <p:bldP spid="209" grpId="0" animBg="1"/>
      <p:bldP spid="240" grpId="0"/>
      <p:bldP spid="249" grpId="0" animBg="1"/>
      <p:bldP spid="250" grpId="0" animBg="1"/>
      <p:bldP spid="251" grpId="0" animBg="1"/>
      <p:bldP spid="252" grpId="0" animBg="1"/>
      <p:bldP spid="253" grpId="0" animBg="1"/>
      <p:bldP spid="294" grpId="0"/>
      <p:bldP spid="15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407609" y="164575"/>
            <a:ext cx="8559033" cy="637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945" tIns="41473" rIns="82945" bIns="41473">
            <a:spAutoFit/>
          </a:bodyPr>
          <a:lstStyle/>
          <a:p>
            <a:pPr algn="ctr"/>
            <a:r>
              <a:rPr lang="en-US" altLang="ja-JP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pitchFamily="34" charset="-128"/>
                <a:cs typeface="Arial" pitchFamily="34" charset="0"/>
              </a:rPr>
              <a:t>Multisource FWI Freq. Sel. Workflow</a:t>
            </a:r>
          </a:p>
        </p:txBody>
      </p:sp>
      <p:grpSp>
        <p:nvGrpSpPr>
          <p:cNvPr id="148" name="Group 147"/>
          <p:cNvGrpSpPr/>
          <p:nvPr/>
        </p:nvGrpSpPr>
        <p:grpSpPr>
          <a:xfrm>
            <a:off x="193830" y="1086295"/>
            <a:ext cx="5227713" cy="5760750"/>
            <a:chOff x="610521" y="1845481"/>
            <a:chExt cx="5227713" cy="5760750"/>
          </a:xfrm>
        </p:grpSpPr>
        <p:grpSp>
          <p:nvGrpSpPr>
            <p:cNvPr id="149" name="Group 148"/>
            <p:cNvGrpSpPr/>
            <p:nvPr/>
          </p:nvGrpSpPr>
          <p:grpSpPr>
            <a:xfrm>
              <a:off x="1861055" y="6167846"/>
              <a:ext cx="3977179" cy="823905"/>
              <a:chOff x="1498437" y="6656592"/>
              <a:chExt cx="3977179" cy="823905"/>
            </a:xfrm>
          </p:grpSpPr>
          <p:sp>
            <p:nvSpPr>
              <p:cNvPr id="152" name="TextBox 151"/>
              <p:cNvSpPr txBox="1"/>
              <p:nvPr/>
            </p:nvSpPr>
            <p:spPr>
              <a:xfrm>
                <a:off x="1498437" y="6895722"/>
                <a:ext cx="3977179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dirty="0" smtClean="0"/>
                  <a:t>m</a:t>
                </a:r>
                <a:r>
                  <a:rPr lang="en-US" sz="3200" baseline="30000" dirty="0" smtClean="0"/>
                  <a:t>(k+1)</a:t>
                </a:r>
                <a:r>
                  <a:rPr lang="en-US" sz="3200" dirty="0" smtClean="0"/>
                  <a:t> = </a:t>
                </a:r>
                <a:r>
                  <a:rPr lang="en-US" sz="3200" b="1" dirty="0" smtClean="0"/>
                  <a:t>m</a:t>
                </a:r>
                <a:r>
                  <a:rPr lang="en-US" sz="3200" baseline="30000" dirty="0" smtClean="0"/>
                  <a:t>(k)</a:t>
                </a:r>
                <a:r>
                  <a:rPr lang="en-US" sz="3200" dirty="0" smtClean="0"/>
                  <a:t> + </a:t>
                </a:r>
                <a:r>
                  <a:rPr lang="en-US" sz="3200" dirty="0" smtClean="0">
                    <a:latin typeface="Symbol" pitchFamily="18" charset="2"/>
                  </a:rPr>
                  <a:t>a</a:t>
                </a:r>
                <a:r>
                  <a:rPr lang="en-US" sz="3200" dirty="0" smtClean="0"/>
                  <a:t> </a:t>
                </a:r>
                <a:r>
                  <a:rPr lang="en-US" sz="3200" b="1" dirty="0" smtClean="0"/>
                  <a:t>L</a:t>
                </a:r>
                <a:r>
                  <a:rPr lang="en-US" sz="3200" b="1" dirty="0" smtClean="0">
                    <a:latin typeface="+mn-lt"/>
                  </a:rPr>
                  <a:t> </a:t>
                </a:r>
                <a:r>
                  <a:rPr lang="en-US" sz="3200" b="1" dirty="0" err="1" smtClean="0">
                    <a:solidFill>
                      <a:srgbClr val="FFFFFF"/>
                    </a:solidFill>
                    <a:latin typeface="Symbol" pitchFamily="18" charset="2"/>
                  </a:rPr>
                  <a:t>D</a:t>
                </a:r>
                <a:r>
                  <a:rPr lang="en-US" sz="3200" b="1" dirty="0" err="1" smtClean="0">
                    <a:solidFill>
                      <a:srgbClr val="FFFFFF"/>
                    </a:solidFill>
                    <a:latin typeface="+mn-lt"/>
                  </a:rPr>
                  <a:t>d</a:t>
                </a:r>
                <a:endParaRPr lang="en-US" sz="3200" b="1" dirty="0">
                  <a:solidFill>
                    <a:srgbClr val="FFFFFF"/>
                  </a:solidFill>
                  <a:latin typeface="+mn-lt"/>
                </a:endParaRPr>
              </a:p>
            </p:txBody>
          </p:sp>
          <p:sp>
            <p:nvSpPr>
              <p:cNvPr id="160" name="TextBox 159"/>
              <p:cNvSpPr txBox="1"/>
              <p:nvPr/>
            </p:nvSpPr>
            <p:spPr>
              <a:xfrm>
                <a:off x="4332320" y="6656592"/>
                <a:ext cx="574196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 smtClean="0"/>
                  <a:t>~</a:t>
                </a:r>
                <a:r>
                  <a:rPr lang="en-US" sz="3200" baseline="-25000" dirty="0" smtClean="0"/>
                  <a:t>T</a:t>
                </a:r>
                <a:endParaRPr lang="en-US" sz="3200" baseline="-25000" dirty="0"/>
              </a:p>
            </p:txBody>
          </p:sp>
        </p:grpSp>
        <p:sp>
          <p:nvSpPr>
            <p:cNvPr id="151" name="TextBox 150"/>
            <p:cNvSpPr txBox="1"/>
            <p:nvPr/>
          </p:nvSpPr>
          <p:spPr>
            <a:xfrm>
              <a:off x="610521" y="1845481"/>
              <a:ext cx="2039917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b="1" dirty="0" smtClean="0">
                  <a:latin typeface="+mn-lt"/>
                  <a:cs typeface="Arial" pitchFamily="34" charset="0"/>
                </a:rPr>
                <a:t>For k=1:K</a:t>
              </a:r>
              <a:endParaRPr lang="en-US" sz="3200" b="1" dirty="0">
                <a:latin typeface="+mn-lt"/>
                <a:cs typeface="Arial" pitchFamily="34" charset="0"/>
              </a:endParaRPr>
            </a:p>
          </p:txBody>
        </p:sp>
        <p:sp>
          <p:nvSpPr>
            <p:cNvPr id="248" name="TextBox 247"/>
            <p:cNvSpPr txBox="1"/>
            <p:nvPr/>
          </p:nvSpPr>
          <p:spPr>
            <a:xfrm>
              <a:off x="648926" y="7021456"/>
              <a:ext cx="822661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b="1" dirty="0" smtClean="0">
                  <a:latin typeface="+mn-lt"/>
                  <a:cs typeface="Arial" pitchFamily="34" charset="0"/>
                </a:rPr>
                <a:t>end</a:t>
              </a:r>
              <a:endParaRPr lang="en-US" sz="3200" b="1" dirty="0">
                <a:latin typeface="+mn-lt"/>
                <a:cs typeface="Arial" pitchFamily="34" charset="0"/>
              </a:endParaRPr>
            </a:p>
          </p:txBody>
        </p:sp>
      </p:grpSp>
      <p:sp>
        <p:nvSpPr>
          <p:cNvPr id="155" name="TextBox 154"/>
          <p:cNvSpPr txBox="1"/>
          <p:nvPr/>
        </p:nvSpPr>
        <p:spPr>
          <a:xfrm>
            <a:off x="405592" y="2575390"/>
            <a:ext cx="597144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Filter and blend observed data: </a:t>
            </a:r>
            <a:r>
              <a:rPr lang="en-US" sz="2800" b="1" dirty="0" err="1" smtClean="0"/>
              <a:t>d</a:t>
            </a:r>
            <a:r>
              <a:rPr lang="en-US" sz="2800" b="1" dirty="0" err="1" smtClean="0">
                <a:sym typeface="Wingdings" pitchFamily="2" charset="2"/>
              </a:rPr>
              <a:t></a:t>
            </a:r>
            <a:r>
              <a:rPr lang="en-US" sz="2800" b="1" dirty="0" err="1" smtClean="0">
                <a:solidFill>
                  <a:srgbClr val="FFFFFF"/>
                </a:solidFill>
                <a:sym typeface="Wingdings" pitchFamily="2" charset="2"/>
              </a:rPr>
              <a:t>d</a:t>
            </a:r>
            <a:endParaRPr lang="en-US" sz="2800" b="1" dirty="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158" name="TextBox 157"/>
          <p:cNvSpPr txBox="1"/>
          <p:nvPr/>
        </p:nvSpPr>
        <p:spPr>
          <a:xfrm>
            <a:off x="6817510" y="1662370"/>
            <a:ext cx="19127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ym typeface="Wingdings" pitchFamily="2" charset="2"/>
              </a:rPr>
              <a:t>d</a:t>
            </a:r>
            <a:r>
              <a:rPr lang="en-US" sz="2400" b="1" dirty="0" smtClean="0">
                <a:sym typeface="Wingdings" pitchFamily="2" charset="2"/>
              </a:rPr>
              <a:t>                  </a:t>
            </a:r>
            <a:r>
              <a:rPr lang="en-US" sz="2400" b="1" dirty="0" err="1" smtClean="0">
                <a:solidFill>
                  <a:srgbClr val="FFFFFF"/>
                </a:solidFill>
                <a:sym typeface="Wingdings" pitchFamily="2" charset="2"/>
              </a:rPr>
              <a:t>d</a:t>
            </a:r>
            <a:endParaRPr lang="en-US" sz="2400" b="1" dirty="0">
              <a:solidFill>
                <a:srgbClr val="FFFFFF"/>
              </a:solidFill>
              <a:latin typeface="+mn-lt"/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6402255" y="2161635"/>
            <a:ext cx="2769381" cy="1042313"/>
            <a:chOff x="6048078" y="2276850"/>
            <a:chExt cx="2769381" cy="1202402"/>
          </a:xfrm>
        </p:grpSpPr>
        <p:pic>
          <p:nvPicPr>
            <p:cNvPr id="156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41442" y="2276851"/>
              <a:ext cx="977043" cy="7215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050" name="Picture 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48078" y="2276850"/>
              <a:ext cx="1153714" cy="11997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051" name="Picture 3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47380" y="2957298"/>
              <a:ext cx="1170079" cy="5219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59" name="TextBox 158"/>
            <p:cNvSpPr txBox="1"/>
            <p:nvPr/>
          </p:nvSpPr>
          <p:spPr>
            <a:xfrm>
              <a:off x="7106252" y="2656954"/>
              <a:ext cx="486030" cy="4616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>
                  <a:sym typeface="Wingdings" pitchFamily="2" charset="2"/>
                </a:rPr>
                <a:t></a:t>
              </a:r>
              <a:endParaRPr lang="en-US" sz="2400" b="1" dirty="0">
                <a:latin typeface="+mn-lt"/>
              </a:endParaRPr>
            </a:p>
          </p:txBody>
        </p:sp>
      </p:grpSp>
      <p:sp>
        <p:nvSpPr>
          <p:cNvPr id="161" name="TextBox 160"/>
          <p:cNvSpPr txBox="1"/>
          <p:nvPr/>
        </p:nvSpPr>
        <p:spPr>
          <a:xfrm>
            <a:off x="443284" y="4211550"/>
            <a:ext cx="55011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Purify</a:t>
            </a:r>
            <a:r>
              <a:rPr lang="en-US" sz="2800" b="1" dirty="0" smtClean="0"/>
              <a:t> predicted data: </a:t>
            </a:r>
            <a:r>
              <a:rPr lang="en-US" sz="2800" b="1" dirty="0" err="1" smtClean="0"/>
              <a:t>d</a:t>
            </a:r>
            <a:r>
              <a:rPr lang="en-US" sz="2800" b="1" baseline="-25000" dirty="0" err="1" smtClean="0"/>
              <a:t>pred</a:t>
            </a:r>
            <a:r>
              <a:rPr lang="en-US" sz="2800" b="1" dirty="0" err="1" smtClean="0">
                <a:sym typeface="Wingdings" pitchFamily="2" charset="2"/>
              </a:rPr>
              <a:t></a:t>
            </a:r>
            <a:r>
              <a:rPr lang="en-US" sz="2800" b="1" dirty="0" err="1" smtClean="0">
                <a:solidFill>
                  <a:srgbClr val="FFFFFF"/>
                </a:solidFill>
                <a:sym typeface="Wingdings" pitchFamily="2" charset="2"/>
              </a:rPr>
              <a:t>d</a:t>
            </a:r>
            <a:r>
              <a:rPr lang="en-US" sz="2800" b="1" baseline="-25000" dirty="0" err="1" smtClean="0">
                <a:solidFill>
                  <a:srgbClr val="FFFFFF"/>
                </a:solidFill>
                <a:sym typeface="Wingdings" pitchFamily="2" charset="2"/>
              </a:rPr>
              <a:t>pred</a:t>
            </a:r>
            <a:endParaRPr lang="en-US" sz="2800" b="1" baseline="-25000" dirty="0">
              <a:solidFill>
                <a:srgbClr val="FFFFFF"/>
              </a:solidFill>
              <a:latin typeface="+mn-lt"/>
            </a:endParaRPr>
          </a:p>
        </p:txBody>
      </p:sp>
      <p:grpSp>
        <p:nvGrpSpPr>
          <p:cNvPr id="24" name="Group 23"/>
          <p:cNvGrpSpPr/>
          <p:nvPr/>
        </p:nvGrpSpPr>
        <p:grpSpPr>
          <a:xfrm>
            <a:off x="6415054" y="3813050"/>
            <a:ext cx="2765546" cy="1086459"/>
            <a:chOff x="6270398" y="3758140"/>
            <a:chExt cx="2765546" cy="1292298"/>
          </a:xfrm>
        </p:grpSpPr>
        <p:pic>
          <p:nvPicPr>
            <p:cNvPr id="2052" name="Picture 4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70398" y="3758140"/>
              <a:ext cx="1078869" cy="129229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03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59927" y="3963979"/>
              <a:ext cx="977043" cy="6453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04" name="Picture 3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65865" y="4572521"/>
              <a:ext cx="1170079" cy="4667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06" name="TextBox 205"/>
            <p:cNvSpPr txBox="1"/>
            <p:nvPr/>
          </p:nvSpPr>
          <p:spPr>
            <a:xfrm>
              <a:off x="7392310" y="4213203"/>
              <a:ext cx="486030" cy="41287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>
                  <a:sym typeface="Wingdings" pitchFamily="2" charset="2"/>
                </a:rPr>
                <a:t></a:t>
              </a:r>
              <a:endParaRPr lang="en-US" sz="2400" b="1" dirty="0">
                <a:latin typeface="+mn-lt"/>
              </a:endParaRPr>
            </a:p>
          </p:txBody>
        </p:sp>
      </p:grpSp>
      <p:sp>
        <p:nvSpPr>
          <p:cNvPr id="207" name="TextBox 206"/>
          <p:cNvSpPr txBox="1"/>
          <p:nvPr/>
        </p:nvSpPr>
        <p:spPr>
          <a:xfrm>
            <a:off x="6483286" y="3505005"/>
            <a:ext cx="24182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 smtClean="0">
                <a:sym typeface="Wingdings" pitchFamily="2" charset="2"/>
              </a:rPr>
              <a:t>d</a:t>
            </a:r>
            <a:r>
              <a:rPr lang="en-US" sz="2400" b="1" baseline="-25000" dirty="0" err="1" smtClean="0">
                <a:sym typeface="Wingdings" pitchFamily="2" charset="2"/>
              </a:rPr>
              <a:t>pred</a:t>
            </a:r>
            <a:r>
              <a:rPr lang="en-US" sz="2400" b="1" dirty="0" smtClean="0">
                <a:sym typeface="Wingdings" pitchFamily="2" charset="2"/>
              </a:rPr>
              <a:t>              </a:t>
            </a:r>
            <a:r>
              <a:rPr lang="en-US" sz="2400" b="1" dirty="0" err="1" smtClean="0">
                <a:solidFill>
                  <a:srgbClr val="FFFFFF"/>
                </a:solidFill>
                <a:sym typeface="Wingdings" pitchFamily="2" charset="2"/>
              </a:rPr>
              <a:t>d</a:t>
            </a:r>
            <a:r>
              <a:rPr lang="en-US" sz="2400" b="1" baseline="-25000" dirty="0" err="1" smtClean="0">
                <a:solidFill>
                  <a:srgbClr val="FFFFFF"/>
                </a:solidFill>
                <a:sym typeface="Wingdings" pitchFamily="2" charset="2"/>
              </a:rPr>
              <a:t>pred</a:t>
            </a:r>
            <a:endParaRPr lang="en-US" sz="2400" b="1" baseline="-25000" dirty="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208" name="TextBox 207"/>
          <p:cNvSpPr txBox="1"/>
          <p:nvPr/>
        </p:nvSpPr>
        <p:spPr>
          <a:xfrm>
            <a:off x="424260" y="4979650"/>
            <a:ext cx="41926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Data residual</a:t>
            </a:r>
            <a:r>
              <a:rPr lang="en-US" sz="2800" b="1" dirty="0" smtClean="0"/>
              <a:t>: </a:t>
            </a:r>
            <a:r>
              <a:rPr lang="en-US" sz="2800" b="1" dirty="0" err="1" smtClean="0">
                <a:solidFill>
                  <a:srgbClr val="FFFFFF"/>
                </a:solidFill>
                <a:latin typeface="Symbol" pitchFamily="18" charset="2"/>
              </a:rPr>
              <a:t>D</a:t>
            </a:r>
            <a:r>
              <a:rPr lang="en-US" sz="2800" b="1" dirty="0" err="1" smtClean="0">
                <a:solidFill>
                  <a:srgbClr val="FFFFFF"/>
                </a:solidFill>
              </a:rPr>
              <a:t>d</a:t>
            </a:r>
            <a:r>
              <a:rPr lang="en-US" sz="2800" b="1" dirty="0" smtClean="0"/>
              <a:t>=</a:t>
            </a:r>
            <a:r>
              <a:rPr lang="en-US" sz="2800" b="1" dirty="0" err="1" smtClean="0">
                <a:solidFill>
                  <a:srgbClr val="FFFFFF"/>
                </a:solidFill>
              </a:rPr>
              <a:t>d</a:t>
            </a:r>
            <a:r>
              <a:rPr lang="en-US" sz="2800" b="1" baseline="-25000" dirty="0" err="1" smtClean="0">
                <a:solidFill>
                  <a:srgbClr val="FFFFFF"/>
                </a:solidFill>
              </a:rPr>
              <a:t>pred</a:t>
            </a:r>
            <a:r>
              <a:rPr lang="en-US" sz="2800" b="1" dirty="0" smtClean="0">
                <a:solidFill>
                  <a:srgbClr val="FFFFFF"/>
                </a:solidFill>
                <a:sym typeface="Wingdings" pitchFamily="2" charset="2"/>
              </a:rPr>
              <a:t>-</a:t>
            </a:r>
            <a:r>
              <a:rPr lang="en-US" sz="2800" b="1" dirty="0" smtClean="0">
                <a:solidFill>
                  <a:srgbClr val="FFFFFF"/>
                </a:solidFill>
                <a:sym typeface="Wingdings" pitchFamily="2" charset="2"/>
              </a:rPr>
              <a:t>d</a:t>
            </a:r>
            <a:endParaRPr lang="en-US" sz="2800" b="1" baseline="-25000" dirty="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254" name="TextBox 253"/>
          <p:cNvSpPr txBox="1"/>
          <p:nvPr/>
        </p:nvSpPr>
        <p:spPr>
          <a:xfrm>
            <a:off x="424260" y="1662370"/>
            <a:ext cx="571804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Select unique frequency for each </a:t>
            </a:r>
            <a:r>
              <a:rPr lang="en-US" sz="2800" b="1" dirty="0" err="1" smtClean="0"/>
              <a:t>src</a:t>
            </a:r>
            <a:endParaRPr lang="en-US" sz="2800" b="1" dirty="0" smtClean="0"/>
          </a:p>
        </p:txBody>
      </p:sp>
      <p:sp>
        <p:nvSpPr>
          <p:cNvPr id="25" name="Rectangle 24"/>
          <p:cNvSpPr/>
          <p:nvPr/>
        </p:nvSpPr>
        <p:spPr bwMode="auto">
          <a:xfrm>
            <a:off x="443284" y="1671070"/>
            <a:ext cx="5699016" cy="490565"/>
          </a:xfrm>
          <a:prstGeom prst="rect">
            <a:avLst/>
          </a:prstGeom>
          <a:solidFill>
            <a:srgbClr val="00008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55" name="Rectangle 254"/>
          <p:cNvSpPr/>
          <p:nvPr/>
        </p:nvSpPr>
        <p:spPr bwMode="auto">
          <a:xfrm>
            <a:off x="232235" y="2592790"/>
            <a:ext cx="6006256" cy="490565"/>
          </a:xfrm>
          <a:prstGeom prst="rect">
            <a:avLst/>
          </a:prstGeom>
          <a:solidFill>
            <a:srgbClr val="00008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64" name="Rectangle 263"/>
          <p:cNvSpPr/>
          <p:nvPr/>
        </p:nvSpPr>
        <p:spPr bwMode="auto">
          <a:xfrm>
            <a:off x="6377035" y="1695025"/>
            <a:ext cx="1152150" cy="1809980"/>
          </a:xfrm>
          <a:prstGeom prst="rect">
            <a:avLst/>
          </a:prstGeom>
          <a:solidFill>
            <a:srgbClr val="00008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66" name="Rectangle 265"/>
          <p:cNvSpPr/>
          <p:nvPr/>
        </p:nvSpPr>
        <p:spPr bwMode="auto">
          <a:xfrm>
            <a:off x="7567590" y="1739180"/>
            <a:ext cx="1604046" cy="1809980"/>
          </a:xfrm>
          <a:prstGeom prst="rect">
            <a:avLst/>
          </a:prstGeom>
          <a:solidFill>
            <a:srgbClr val="00008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67" name="Rectangle 266"/>
          <p:cNvSpPr/>
          <p:nvPr/>
        </p:nvSpPr>
        <p:spPr bwMode="auto">
          <a:xfrm>
            <a:off x="501070" y="4072363"/>
            <a:ext cx="5404995" cy="801594"/>
          </a:xfrm>
          <a:prstGeom prst="rect">
            <a:avLst/>
          </a:prstGeom>
          <a:solidFill>
            <a:srgbClr val="00008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68" name="Rectangle 267"/>
          <p:cNvSpPr/>
          <p:nvPr/>
        </p:nvSpPr>
        <p:spPr bwMode="auto">
          <a:xfrm>
            <a:off x="6415054" y="3549160"/>
            <a:ext cx="1152536" cy="1350349"/>
          </a:xfrm>
          <a:prstGeom prst="rect">
            <a:avLst/>
          </a:prstGeom>
          <a:solidFill>
            <a:srgbClr val="00008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69" name="Rectangle 268"/>
          <p:cNvSpPr/>
          <p:nvPr/>
        </p:nvSpPr>
        <p:spPr bwMode="auto">
          <a:xfrm>
            <a:off x="7644400" y="3642805"/>
            <a:ext cx="1536200" cy="1229112"/>
          </a:xfrm>
          <a:prstGeom prst="rect">
            <a:avLst/>
          </a:prstGeom>
          <a:solidFill>
            <a:srgbClr val="00008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90" name="Rectangle 289"/>
          <p:cNvSpPr/>
          <p:nvPr/>
        </p:nvSpPr>
        <p:spPr bwMode="auto">
          <a:xfrm>
            <a:off x="239336" y="4993161"/>
            <a:ext cx="4377547" cy="561699"/>
          </a:xfrm>
          <a:prstGeom prst="rect">
            <a:avLst/>
          </a:prstGeom>
          <a:solidFill>
            <a:srgbClr val="00008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5641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55" grpId="0" animBg="1"/>
      <p:bldP spid="264" grpId="0" animBg="1"/>
      <p:bldP spid="266" grpId="0" animBg="1"/>
      <p:bldP spid="267" grpId="0" animBg="1"/>
      <p:bldP spid="268" grpId="0" animBg="1"/>
      <p:bldP spid="269" grpId="0" animBg="1"/>
      <p:bldP spid="29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コンテンツ プレースホルダ 2"/>
          <p:cNvSpPr>
            <a:spLocks noGrp="1"/>
          </p:cNvSpPr>
          <p:nvPr>
            <p:ph idx="4294967295"/>
          </p:nvPr>
        </p:nvSpPr>
        <p:spPr>
          <a:xfrm>
            <a:off x="323850" y="1739180"/>
            <a:ext cx="8229600" cy="3878905"/>
          </a:xfrm>
        </p:spPr>
        <p:txBody>
          <a:bodyPr lIns="91440" tIns="45720" rIns="91440" bIns="45720"/>
          <a:lstStyle/>
          <a:p>
            <a:r>
              <a:rPr lang="en-US" altLang="ja-JP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ＭＳ Ｐゴシック" pitchFamily="34" charset="-128"/>
                <a:cs typeface="Arial" pitchFamily="34" charset="0"/>
              </a:rPr>
              <a:t>Aim of the study</a:t>
            </a:r>
          </a:p>
          <a:p>
            <a:r>
              <a:rPr lang="en-US" altLang="ja-JP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ＭＳ Ｐゴシック" pitchFamily="34" charset="-128"/>
                <a:cs typeface="Arial" pitchFamily="34" charset="0"/>
              </a:rPr>
              <a:t>Multisource</a:t>
            </a:r>
          </a:p>
          <a:p>
            <a:pPr lvl="1"/>
            <a:r>
              <a:rPr lang="en-US" altLang="zh-CN" dirty="0">
                <a:solidFill>
                  <a:srgbClr val="FFFFFF"/>
                </a:solidFill>
                <a:latin typeface="Arial" pitchFamily="34" charset="0"/>
                <a:ea typeface="Arial Unicode MS" pitchFamily="34" charset="-122"/>
                <a:cs typeface="Arial" pitchFamily="34" charset="0"/>
              </a:rPr>
              <a:t>Mismatch </a:t>
            </a:r>
            <a:r>
              <a:rPr lang="en-US" altLang="zh-CN" dirty="0" smtClean="0">
                <a:solidFill>
                  <a:srgbClr val="FFFFFF"/>
                </a:solidFill>
                <a:latin typeface="Arial" pitchFamily="34" charset="0"/>
                <a:ea typeface="Arial Unicode MS" pitchFamily="34" charset="-122"/>
                <a:cs typeface="Arial" pitchFamily="34" charset="0"/>
              </a:rPr>
              <a:t>solution </a:t>
            </a:r>
            <a:r>
              <a:rPr lang="en-US" altLang="zh-CN" dirty="0">
                <a:solidFill>
                  <a:srgbClr val="FFFFFF"/>
                </a:solidFill>
                <a:latin typeface="Arial" pitchFamily="34" charset="0"/>
                <a:ea typeface="Arial Unicode MS" pitchFamily="34" charset="-122"/>
                <a:cs typeface="Arial" pitchFamily="34" charset="0"/>
              </a:rPr>
              <a:t>with </a:t>
            </a:r>
            <a:r>
              <a:rPr lang="en-US" altLang="zh-CN" dirty="0" smtClean="0">
                <a:solidFill>
                  <a:srgbClr val="FFFFFF"/>
                </a:solidFill>
                <a:latin typeface="Arial" pitchFamily="34" charset="0"/>
                <a:ea typeface="Arial Unicode MS" pitchFamily="34" charset="-122"/>
                <a:cs typeface="Arial" pitchFamily="34" charset="0"/>
              </a:rPr>
              <a:t>marine data</a:t>
            </a:r>
            <a:endParaRPr lang="zh-CN" altLang="en-US" dirty="0">
              <a:solidFill>
                <a:srgbClr val="FFFFFF"/>
              </a:solidFill>
              <a:latin typeface="Arial" pitchFamily="34" charset="0"/>
              <a:ea typeface="Arial Unicode MS" pitchFamily="34" charset="-122"/>
              <a:cs typeface="Arial" pitchFamily="34" charset="0"/>
            </a:endParaRPr>
          </a:p>
          <a:p>
            <a:r>
              <a:rPr lang="en-US" altLang="ja-JP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ＭＳ Ｐゴシック" pitchFamily="34" charset="-128"/>
                <a:cs typeface="Arial" pitchFamily="34" charset="0"/>
              </a:rPr>
              <a:t>Low-discrepancy frequency coding</a:t>
            </a:r>
          </a:p>
          <a:p>
            <a:r>
              <a:rPr lang="en-US" altLang="ja-JP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ＭＳ Ｐゴシック" pitchFamily="34" charset="-128"/>
                <a:cs typeface="Arial" pitchFamily="34" charset="0"/>
              </a:rPr>
              <a:t>Numerical results </a:t>
            </a:r>
          </a:p>
          <a:p>
            <a:r>
              <a:rPr lang="en-US" altLang="ja-JP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ＭＳ Ｐゴシック" pitchFamily="34" charset="-128"/>
                <a:cs typeface="Arial" pitchFamily="34" charset="0"/>
              </a:rPr>
              <a:t>Conclusions</a:t>
            </a:r>
            <a:endParaRPr lang="ja-JP" altLang="en-US" b="1" dirty="0" smtClean="0"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  <p:sp>
        <p:nvSpPr>
          <p:cNvPr id="4" name="Rounded Rectangle 3"/>
          <p:cNvSpPr>
            <a:spLocks noChangeArrowheads="1"/>
          </p:cNvSpPr>
          <p:nvPr/>
        </p:nvSpPr>
        <p:spPr bwMode="auto">
          <a:xfrm>
            <a:off x="-804700" y="4081885"/>
            <a:ext cx="10676590" cy="3081000"/>
          </a:xfrm>
          <a:prstGeom prst="roundRect">
            <a:avLst>
              <a:gd name="adj" fmla="val 16667"/>
            </a:avLst>
          </a:prstGeom>
          <a:solidFill>
            <a:srgbClr val="000082">
              <a:alpha val="65881"/>
            </a:srgbClr>
          </a:solidFill>
          <a:ln w="12700" algn="ctr">
            <a:noFill/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663055" y="146778"/>
            <a:ext cx="7800975" cy="760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945" tIns="41473" rIns="82945" bIns="41473">
            <a:spAutoFit/>
          </a:bodyPr>
          <a:lstStyle/>
          <a:p>
            <a:pPr algn="ctr"/>
            <a:r>
              <a:rPr lang="en-US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Outline</a:t>
            </a:r>
            <a:endParaRPr lang="en-US" sz="1800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ounded Rectangle 3"/>
          <p:cNvSpPr>
            <a:spLocks noChangeArrowheads="1"/>
          </p:cNvSpPr>
          <p:nvPr/>
        </p:nvSpPr>
        <p:spPr bwMode="auto">
          <a:xfrm>
            <a:off x="-919915" y="1431939"/>
            <a:ext cx="10676590" cy="1958655"/>
          </a:xfrm>
          <a:prstGeom prst="roundRect">
            <a:avLst>
              <a:gd name="adj" fmla="val 16667"/>
            </a:avLst>
          </a:prstGeom>
          <a:solidFill>
            <a:srgbClr val="000082">
              <a:alpha val="65881"/>
            </a:srgbClr>
          </a:solidFill>
          <a:ln w="12700" algn="ctr">
            <a:noFill/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Arial" pitchFamily="34" charset="0"/>
              <a:cs typeface="Arial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9652266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654690" y="134903"/>
            <a:ext cx="7904343" cy="1437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945" tIns="41473" rIns="82945" bIns="41473">
            <a:spAutoFit/>
          </a:bodyPr>
          <a:lstStyle/>
          <a:p>
            <a:pPr algn="ctr"/>
            <a:r>
              <a:rPr lang="en-US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Low-discrepancy Frequency Encoding</a:t>
            </a:r>
            <a:endParaRPr lang="en-US" sz="1800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6" name="组合 15"/>
          <p:cNvGrpSpPr/>
          <p:nvPr/>
        </p:nvGrpSpPr>
        <p:grpSpPr>
          <a:xfrm>
            <a:off x="765017" y="2655323"/>
            <a:ext cx="1227215" cy="3610056"/>
            <a:chOff x="1868637" y="1867023"/>
            <a:chExt cx="1227215" cy="3610056"/>
          </a:xfrm>
        </p:grpSpPr>
        <p:sp>
          <p:nvSpPr>
            <p:cNvPr id="17" name="TextBox 16"/>
            <p:cNvSpPr txBox="1"/>
            <p:nvPr/>
          </p:nvSpPr>
          <p:spPr>
            <a:xfrm rot="16200000">
              <a:off x="759551" y="3469816"/>
              <a:ext cx="274139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800" b="1" dirty="0" smtClean="0"/>
                <a:t>Frequency index</a:t>
              </a:r>
              <a:endParaRPr lang="zh-CN" altLang="en-US" sz="2800" b="1" baseline="-25000" dirty="0">
                <a:latin typeface="Symbol" pitchFamily="18" charset="2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 rot="16200000">
              <a:off x="2397664" y="4778891"/>
              <a:ext cx="619706" cy="77667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b="1" dirty="0" smtClean="0"/>
                <a:t>1</a:t>
              </a:r>
              <a:endParaRPr lang="zh-CN" altLang="en-US" sz="2000" b="1" dirty="0"/>
            </a:p>
          </p:txBody>
        </p:sp>
        <p:sp>
          <p:nvSpPr>
            <p:cNvPr id="19" name="TextBox 18"/>
            <p:cNvSpPr txBox="1"/>
            <p:nvPr/>
          </p:nvSpPr>
          <p:spPr>
            <a:xfrm rot="16200000">
              <a:off x="2387088" y="1887541"/>
              <a:ext cx="44114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b="1" dirty="0" smtClean="0"/>
                <a:t>60</a:t>
              </a:r>
              <a:endParaRPr lang="zh-CN" altLang="en-US" sz="2000" b="1" dirty="0"/>
            </a:p>
          </p:txBody>
        </p:sp>
      </p:grpSp>
      <p:grpSp>
        <p:nvGrpSpPr>
          <p:cNvPr id="20" name="组合 19"/>
          <p:cNvGrpSpPr/>
          <p:nvPr/>
        </p:nvGrpSpPr>
        <p:grpSpPr>
          <a:xfrm>
            <a:off x="654690" y="6258657"/>
            <a:ext cx="4060928" cy="815673"/>
            <a:chOff x="2749793" y="5470357"/>
            <a:chExt cx="4060928" cy="815673"/>
          </a:xfrm>
        </p:grpSpPr>
        <p:sp>
          <p:nvSpPr>
            <p:cNvPr id="21" name="TextBox 20"/>
            <p:cNvSpPr txBox="1"/>
            <p:nvPr/>
          </p:nvSpPr>
          <p:spPr>
            <a:xfrm>
              <a:off x="3311850" y="5470357"/>
              <a:ext cx="21627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800" b="1" dirty="0" smtClean="0"/>
                <a:t>Source index</a:t>
              </a:r>
              <a:endParaRPr lang="zh-CN" altLang="en-US" sz="2800" b="1" baseline="-25000" dirty="0">
                <a:latin typeface="+mn-lt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2749793" y="5509360"/>
              <a:ext cx="619706" cy="77667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b="1" dirty="0" smtClean="0"/>
                <a:t>1</a:t>
              </a:r>
              <a:endParaRPr lang="zh-CN" altLang="en-US" sz="2000" b="1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5937037" y="5498005"/>
              <a:ext cx="873684" cy="77667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b="1" dirty="0" smtClean="0"/>
                <a:t>60</a:t>
              </a:r>
              <a:endParaRPr lang="zh-CN" altLang="en-US" sz="2000" b="1" dirty="0"/>
            </a:p>
          </p:txBody>
        </p:sp>
      </p:grpSp>
      <p:grpSp>
        <p:nvGrpSpPr>
          <p:cNvPr id="3" name="组合 2"/>
          <p:cNvGrpSpPr/>
          <p:nvPr/>
        </p:nvGrpSpPr>
        <p:grpSpPr>
          <a:xfrm>
            <a:off x="4917645" y="1807290"/>
            <a:ext cx="4060928" cy="5286090"/>
            <a:chOff x="5379973" y="1807290"/>
            <a:chExt cx="4060928" cy="5286090"/>
          </a:xfrm>
        </p:grpSpPr>
        <p:pic>
          <p:nvPicPr>
            <p:cNvPr id="6" name="图片 5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16910" y="2934195"/>
              <a:ext cx="3432152" cy="3339289"/>
            </a:xfrm>
            <a:prstGeom prst="rect">
              <a:avLst/>
            </a:prstGeom>
            <a:ln w="28575">
              <a:solidFill>
                <a:srgbClr val="FFFF00"/>
              </a:solidFill>
            </a:ln>
          </p:spPr>
        </p:pic>
        <p:grpSp>
          <p:nvGrpSpPr>
            <p:cNvPr id="24" name="组合 23"/>
            <p:cNvGrpSpPr/>
            <p:nvPr/>
          </p:nvGrpSpPr>
          <p:grpSpPr>
            <a:xfrm>
              <a:off x="5379973" y="6277707"/>
              <a:ext cx="4060928" cy="815673"/>
              <a:chOff x="2749793" y="5470357"/>
              <a:chExt cx="4060928" cy="815673"/>
            </a:xfrm>
          </p:grpSpPr>
          <p:sp>
            <p:nvSpPr>
              <p:cNvPr id="25" name="TextBox 24"/>
              <p:cNvSpPr txBox="1"/>
              <p:nvPr/>
            </p:nvSpPr>
            <p:spPr>
              <a:xfrm>
                <a:off x="3311850" y="5470357"/>
                <a:ext cx="216270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sz="2800" b="1" dirty="0" smtClean="0"/>
                  <a:t>Source index</a:t>
                </a:r>
                <a:endParaRPr lang="zh-CN" altLang="en-US" sz="2800" b="1" baseline="-25000" dirty="0">
                  <a:latin typeface="+mn-lt"/>
                </a:endParaRPr>
              </a:p>
            </p:txBody>
          </p:sp>
          <p:sp>
            <p:nvSpPr>
              <p:cNvPr id="26" name="TextBox 25"/>
              <p:cNvSpPr txBox="1"/>
              <p:nvPr/>
            </p:nvSpPr>
            <p:spPr>
              <a:xfrm>
                <a:off x="2749793" y="5509360"/>
                <a:ext cx="619706" cy="7766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sz="2000" b="1" dirty="0" smtClean="0"/>
                  <a:t>1</a:t>
                </a:r>
                <a:endParaRPr lang="zh-CN" altLang="en-US" sz="2000" b="1" dirty="0"/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5937037" y="5498005"/>
                <a:ext cx="873684" cy="7766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sz="2000" b="1" dirty="0" smtClean="0"/>
                  <a:t>60</a:t>
                </a:r>
                <a:endParaRPr lang="zh-CN" altLang="en-US" sz="2000" b="1" dirty="0"/>
              </a:p>
            </p:txBody>
          </p:sp>
        </p:grpSp>
        <p:grpSp>
          <p:nvGrpSpPr>
            <p:cNvPr id="2" name="组合 1"/>
            <p:cNvGrpSpPr/>
            <p:nvPr/>
          </p:nvGrpSpPr>
          <p:grpSpPr>
            <a:xfrm>
              <a:off x="5532125" y="1807290"/>
              <a:ext cx="3187668" cy="1045635"/>
              <a:chOff x="5570530" y="1670530"/>
              <a:chExt cx="3187668" cy="1045635"/>
            </a:xfrm>
          </p:grpSpPr>
          <p:sp>
            <p:nvSpPr>
              <p:cNvPr id="10" name="TextBox 9"/>
              <p:cNvSpPr txBox="1"/>
              <p:nvPr/>
            </p:nvSpPr>
            <p:spPr>
              <a:xfrm>
                <a:off x="5570530" y="1670530"/>
                <a:ext cx="3187668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altLang="zh-CN" sz="3200" b="1" dirty="0" smtClean="0"/>
                  <a:t>Low-discrepancy</a:t>
                </a:r>
              </a:p>
            </p:txBody>
          </p:sp>
          <p:sp>
            <p:nvSpPr>
              <p:cNvPr id="34" name="TextBox 33"/>
              <p:cNvSpPr txBox="1"/>
              <p:nvPr/>
            </p:nvSpPr>
            <p:spPr>
              <a:xfrm>
                <a:off x="6237098" y="2131390"/>
                <a:ext cx="175721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altLang="zh-CN" sz="3200" b="1" dirty="0" smtClean="0"/>
                  <a:t>encoding</a:t>
                </a:r>
              </a:p>
            </p:txBody>
          </p:sp>
        </p:grpSp>
      </p:grpSp>
      <p:grpSp>
        <p:nvGrpSpPr>
          <p:cNvPr id="32" name="组合 31"/>
          <p:cNvGrpSpPr/>
          <p:nvPr/>
        </p:nvGrpSpPr>
        <p:grpSpPr>
          <a:xfrm>
            <a:off x="385855" y="1810960"/>
            <a:ext cx="4216116" cy="4460010"/>
            <a:chOff x="1338107" y="1635480"/>
            <a:chExt cx="4216116" cy="4460010"/>
          </a:xfrm>
        </p:grpSpPr>
        <p:grpSp>
          <p:nvGrpSpPr>
            <p:cNvPr id="30" name="组合 29"/>
            <p:cNvGrpSpPr/>
            <p:nvPr/>
          </p:nvGrpSpPr>
          <p:grpSpPr>
            <a:xfrm>
              <a:off x="1338107" y="1635480"/>
              <a:ext cx="4216116" cy="1158294"/>
              <a:chOff x="1338107" y="1635480"/>
              <a:chExt cx="4216116" cy="1158294"/>
            </a:xfrm>
          </p:grpSpPr>
          <p:sp>
            <p:nvSpPr>
              <p:cNvPr id="11" name="矩形 10"/>
              <p:cNvSpPr/>
              <p:nvPr/>
            </p:nvSpPr>
            <p:spPr bwMode="auto">
              <a:xfrm>
                <a:off x="1902471" y="2089201"/>
                <a:ext cx="3185056" cy="704573"/>
              </a:xfrm>
              <a:prstGeom prst="rect">
                <a:avLst/>
              </a:prstGeom>
              <a:solidFill>
                <a:srgbClr val="000082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zh-CN" sz="3200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</a:rPr>
                  <a:t>encoding</a:t>
                </a:r>
                <a:endParaRPr kumimoji="0" lang="zh-CN" altLang="en-US" sz="3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endParaRPr>
              </a:p>
            </p:txBody>
          </p:sp>
          <p:sp>
            <p:nvSpPr>
              <p:cNvPr id="29" name="矩形 28"/>
              <p:cNvSpPr/>
              <p:nvPr/>
            </p:nvSpPr>
            <p:spPr bwMode="auto">
              <a:xfrm>
                <a:off x="1338107" y="1635480"/>
                <a:ext cx="4216116" cy="581105"/>
              </a:xfrm>
              <a:prstGeom prst="rect">
                <a:avLst/>
              </a:prstGeom>
              <a:solidFill>
                <a:srgbClr val="000082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altLang="zh-CN" sz="3200" b="1" dirty="0" smtClean="0"/>
                  <a:t>S</a:t>
                </a:r>
                <a:r>
                  <a:rPr kumimoji="0" lang="en-US" altLang="zh-CN" sz="3200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</a:rPr>
                  <a:t>tandard</a:t>
                </a:r>
                <a:endParaRPr kumimoji="0" lang="zh-CN" altLang="en-US" sz="3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endParaRPr>
              </a:p>
            </p:txBody>
          </p:sp>
        </p:grpSp>
        <p:pic>
          <p:nvPicPr>
            <p:cNvPr id="8" name="图片 7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38675" y="2756201"/>
              <a:ext cx="3406975" cy="3339289"/>
            </a:xfrm>
            <a:prstGeom prst="rect">
              <a:avLst/>
            </a:prstGeom>
            <a:ln w="28575">
              <a:solidFill>
                <a:srgbClr val="FFFF00"/>
              </a:solidFill>
            </a:ln>
          </p:spPr>
        </p:pic>
      </p:grpSp>
      <p:sp>
        <p:nvSpPr>
          <p:cNvPr id="57" name="TextBox 56"/>
          <p:cNvSpPr txBox="1"/>
          <p:nvPr/>
        </p:nvSpPr>
        <p:spPr>
          <a:xfrm rot="16200000">
            <a:off x="-977616" y="4378922"/>
            <a:ext cx="27413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b="1" dirty="0" smtClean="0"/>
              <a:t>Frequency index</a:t>
            </a:r>
            <a:endParaRPr lang="zh-CN" altLang="en-US" sz="2800" b="1" baseline="-25000" dirty="0">
              <a:latin typeface="Symbol" pitchFamily="18" charset="2"/>
            </a:endParaRPr>
          </a:p>
        </p:txBody>
      </p:sp>
      <p:sp>
        <p:nvSpPr>
          <p:cNvPr id="58" name="TextBox 57"/>
          <p:cNvSpPr txBox="1"/>
          <p:nvPr/>
        </p:nvSpPr>
        <p:spPr>
          <a:xfrm rot="16200000">
            <a:off x="377212" y="5687997"/>
            <a:ext cx="619706" cy="7766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b="1" dirty="0" smtClean="0"/>
              <a:t>1</a:t>
            </a:r>
            <a:endParaRPr lang="zh-CN" altLang="en-US" sz="2000" b="1" dirty="0"/>
          </a:p>
        </p:txBody>
      </p:sp>
      <p:sp>
        <p:nvSpPr>
          <p:cNvPr id="59" name="TextBox 58"/>
          <p:cNvSpPr txBox="1"/>
          <p:nvPr/>
        </p:nvSpPr>
        <p:spPr>
          <a:xfrm rot="16200000">
            <a:off x="366636" y="2796647"/>
            <a:ext cx="4411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b="1" dirty="0" smtClean="0"/>
              <a:t>60</a:t>
            </a:r>
            <a:endParaRPr lang="zh-CN" altLang="en-US" sz="2000" b="1" dirty="0"/>
          </a:p>
        </p:txBody>
      </p:sp>
      <p:sp>
        <p:nvSpPr>
          <p:cNvPr id="31" name="TextBox 30"/>
          <p:cNvSpPr txBox="1"/>
          <p:nvPr/>
        </p:nvSpPr>
        <p:spPr>
          <a:xfrm rot="16200000">
            <a:off x="3171869" y="4378908"/>
            <a:ext cx="27413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b="1" dirty="0" smtClean="0"/>
              <a:t>Frequency index</a:t>
            </a:r>
            <a:endParaRPr lang="zh-CN" altLang="en-US" sz="2800" b="1" baseline="-25000" dirty="0">
              <a:latin typeface="Symbol" pitchFamily="18" charset="2"/>
            </a:endParaRPr>
          </a:p>
        </p:txBody>
      </p:sp>
      <p:sp>
        <p:nvSpPr>
          <p:cNvPr id="33" name="TextBox 32"/>
          <p:cNvSpPr txBox="1"/>
          <p:nvPr/>
        </p:nvSpPr>
        <p:spPr>
          <a:xfrm rot="16200000">
            <a:off x="4526697" y="5687983"/>
            <a:ext cx="619706" cy="7766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b="1" dirty="0" smtClean="0"/>
              <a:t>1</a:t>
            </a:r>
            <a:endParaRPr lang="zh-CN" altLang="en-US" sz="2000" b="1" dirty="0"/>
          </a:p>
        </p:txBody>
      </p:sp>
      <p:sp>
        <p:nvSpPr>
          <p:cNvPr id="35" name="TextBox 34"/>
          <p:cNvSpPr txBox="1"/>
          <p:nvPr/>
        </p:nvSpPr>
        <p:spPr>
          <a:xfrm rot="16200000">
            <a:off x="4516121" y="2796633"/>
            <a:ext cx="4411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b="1" dirty="0" smtClean="0"/>
              <a:t>60</a:t>
            </a:r>
            <a:endParaRPr lang="zh-CN" alt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012367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コンテンツ プレースホルダ 2"/>
          <p:cNvSpPr>
            <a:spLocks noGrp="1"/>
          </p:cNvSpPr>
          <p:nvPr>
            <p:ph idx="4294967295"/>
          </p:nvPr>
        </p:nvSpPr>
        <p:spPr>
          <a:xfrm>
            <a:off x="323850" y="1739180"/>
            <a:ext cx="8229600" cy="3878905"/>
          </a:xfrm>
        </p:spPr>
        <p:txBody>
          <a:bodyPr lIns="91440" tIns="45720" rIns="91440" bIns="45720"/>
          <a:lstStyle/>
          <a:p>
            <a:r>
              <a:rPr lang="en-US" altLang="ja-JP" b="1" dirty="0" smtClean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itchFamily="34" charset="-128"/>
                <a:cs typeface="Arial" pitchFamily="34" charset="0"/>
              </a:rPr>
              <a:t>Aim of the study</a:t>
            </a:r>
          </a:p>
          <a:p>
            <a:r>
              <a:rPr lang="en-US" altLang="ja-JP" b="1" dirty="0" smtClean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itchFamily="34" charset="-128"/>
                <a:cs typeface="Arial" pitchFamily="34" charset="0"/>
              </a:rPr>
              <a:t>Multisource</a:t>
            </a:r>
          </a:p>
          <a:p>
            <a:pPr lvl="1"/>
            <a:r>
              <a:rPr lang="en-US" altLang="zh-CN" dirty="0">
                <a:solidFill>
                  <a:srgbClr val="FFFFFF"/>
                </a:solidFill>
                <a:ea typeface="Arial Unicode MS" pitchFamily="34" charset="-122"/>
                <a:cs typeface="Arial" pitchFamily="34" charset="0"/>
              </a:rPr>
              <a:t>Mismatch </a:t>
            </a:r>
            <a:r>
              <a:rPr lang="en-US" altLang="zh-CN" dirty="0" smtClean="0">
                <a:solidFill>
                  <a:srgbClr val="FFFFFF"/>
                </a:solidFill>
                <a:ea typeface="Arial Unicode MS" pitchFamily="34" charset="-122"/>
                <a:cs typeface="Arial" pitchFamily="34" charset="0"/>
              </a:rPr>
              <a:t>solution </a:t>
            </a:r>
            <a:r>
              <a:rPr lang="en-US" altLang="zh-CN" dirty="0">
                <a:solidFill>
                  <a:srgbClr val="FFFFFF"/>
                </a:solidFill>
                <a:ea typeface="Arial Unicode MS" pitchFamily="34" charset="-122"/>
                <a:cs typeface="Arial" pitchFamily="34" charset="0"/>
              </a:rPr>
              <a:t>with </a:t>
            </a:r>
            <a:r>
              <a:rPr lang="en-US" altLang="zh-CN" dirty="0" smtClean="0">
                <a:solidFill>
                  <a:srgbClr val="FFFFFF"/>
                </a:solidFill>
                <a:ea typeface="Arial Unicode MS" pitchFamily="34" charset="-122"/>
                <a:cs typeface="Arial" pitchFamily="34" charset="0"/>
              </a:rPr>
              <a:t>marine data</a:t>
            </a:r>
            <a:endParaRPr lang="zh-CN" altLang="en-US" dirty="0">
              <a:solidFill>
                <a:srgbClr val="FFFFFF"/>
              </a:solidFill>
              <a:ea typeface="Arial Unicode MS" pitchFamily="34" charset="-122"/>
              <a:cs typeface="Arial" pitchFamily="34" charset="0"/>
            </a:endParaRPr>
          </a:p>
          <a:p>
            <a:r>
              <a:rPr lang="en-US" altLang="ja-JP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itchFamily="34" charset="-128"/>
                <a:cs typeface="Arial" pitchFamily="34" charset="0"/>
              </a:rPr>
              <a:t>Low-discrepancy frequency coding</a:t>
            </a:r>
          </a:p>
          <a:p>
            <a:r>
              <a:rPr lang="en-US" altLang="ja-JP" b="1" dirty="0" smtClean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itchFamily="34" charset="-128"/>
                <a:cs typeface="Arial" pitchFamily="34" charset="0"/>
              </a:rPr>
              <a:t>Numerical results </a:t>
            </a:r>
          </a:p>
          <a:p>
            <a:r>
              <a:rPr lang="en-US" altLang="ja-JP" b="1" dirty="0" smtClean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itchFamily="34" charset="-128"/>
                <a:cs typeface="Arial" pitchFamily="34" charset="0"/>
              </a:rPr>
              <a:t>Conclusions</a:t>
            </a:r>
            <a:endParaRPr lang="ja-JP" altLang="en-US" b="1" dirty="0" smtClean="0">
              <a:effectLst>
                <a:outerShdw blurRad="38100" dist="38100" dir="2700000" algn="tl">
                  <a:srgbClr val="000000"/>
                </a:outerShdw>
              </a:effectLst>
              <a:ea typeface="ＭＳ Ｐゴシック" pitchFamily="34" charset="-128"/>
              <a:cs typeface="Arial" pitchFamily="34" charset="0"/>
            </a:endParaRPr>
          </a:p>
        </p:txBody>
      </p:sp>
      <p:sp>
        <p:nvSpPr>
          <p:cNvPr id="4" name="Rounded Rectangle 3"/>
          <p:cNvSpPr>
            <a:spLocks noChangeArrowheads="1"/>
          </p:cNvSpPr>
          <p:nvPr/>
        </p:nvSpPr>
        <p:spPr bwMode="auto">
          <a:xfrm>
            <a:off x="-804700" y="4619554"/>
            <a:ext cx="10676590" cy="2581735"/>
          </a:xfrm>
          <a:prstGeom prst="roundRect">
            <a:avLst>
              <a:gd name="adj" fmla="val 16667"/>
            </a:avLst>
          </a:prstGeom>
          <a:solidFill>
            <a:srgbClr val="000082">
              <a:alpha val="65881"/>
            </a:srgbClr>
          </a:solidFill>
          <a:ln w="12700" algn="ctr">
            <a:noFill/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+mn-lt"/>
              <a:cs typeface="Arial" pitchFamily="34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663055" y="146778"/>
            <a:ext cx="7800975" cy="760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945" tIns="41473" rIns="82945" bIns="41473">
            <a:spAutoFit/>
          </a:bodyPr>
          <a:lstStyle/>
          <a:p>
            <a:pPr algn="ctr"/>
            <a:r>
              <a:rPr lang="en-US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pitchFamily="34" charset="0"/>
              </a:rPr>
              <a:t>Outline</a:t>
            </a:r>
            <a:endParaRPr lang="en-US" sz="1800" b="1" dirty="0">
              <a:solidFill>
                <a:srgbClr val="FFFFFF"/>
              </a:solidFill>
              <a:latin typeface="+mn-lt"/>
              <a:cs typeface="Arial" pitchFamily="34" charset="0"/>
            </a:endParaRPr>
          </a:p>
        </p:txBody>
      </p:sp>
      <p:sp>
        <p:nvSpPr>
          <p:cNvPr id="5" name="Rounded Rectangle 3"/>
          <p:cNvSpPr>
            <a:spLocks noChangeArrowheads="1"/>
          </p:cNvSpPr>
          <p:nvPr/>
        </p:nvSpPr>
        <p:spPr bwMode="auto">
          <a:xfrm>
            <a:off x="-919915" y="1431939"/>
            <a:ext cx="10676590" cy="2573135"/>
          </a:xfrm>
          <a:prstGeom prst="roundRect">
            <a:avLst>
              <a:gd name="adj" fmla="val 16667"/>
            </a:avLst>
          </a:prstGeom>
          <a:solidFill>
            <a:srgbClr val="000082">
              <a:alpha val="65881"/>
            </a:srgbClr>
          </a:solidFill>
          <a:ln w="12700" algn="ctr">
            <a:noFill/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+mn-lt"/>
              <a:cs typeface="Arial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9652266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图片 7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240" y="2678130"/>
            <a:ext cx="7479597" cy="3592733"/>
          </a:xfrm>
          <a:prstGeom prst="rect">
            <a:avLst/>
          </a:prstGeom>
          <a:ln w="38100">
            <a:solidFill>
              <a:srgbClr val="FFFF00"/>
            </a:solidFill>
          </a:ln>
        </p:spPr>
      </p:pic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0" y="124271"/>
            <a:ext cx="9124950" cy="144077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85721" tIns="42861" rIns="85721" bIns="42861" anchor="ctr">
            <a:spAutoFit/>
          </a:bodyPr>
          <a:lstStyle/>
          <a:p>
            <a:pPr algn="ctr" defTabSz="857250" eaLnBrk="0" hangingPunct="0">
              <a:defRPr/>
            </a:pPr>
            <a:r>
              <a:rPr lang="en-US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+mn-cs"/>
              </a:rPr>
              <a:t>Frequency-selection FWI of 2D Marine Data</a:t>
            </a:r>
            <a:endParaRPr lang="en-US" b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cs typeface="+mn-cs"/>
            </a:endParaRPr>
          </a:p>
        </p:txBody>
      </p:sp>
      <p:sp>
        <p:nvSpPr>
          <p:cNvPr id="15" name="Rectangle 3"/>
          <p:cNvSpPr txBox="1">
            <a:spLocks noChangeArrowheads="1"/>
          </p:cNvSpPr>
          <p:nvPr/>
        </p:nvSpPr>
        <p:spPr bwMode="auto">
          <a:xfrm>
            <a:off x="4800601" y="1279634"/>
            <a:ext cx="3733799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25597" rIns="0" bIns="0" numCol="1" anchor="t" anchorCtr="0" compatLnSpc="1">
            <a:prstTxWarp prst="textNoShape">
              <a:avLst/>
            </a:prstTxWarp>
          </a:bodyPr>
          <a:lstStyle>
            <a:lvl1pPr marL="342829" indent="-342829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796" indent="-28569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2764" indent="-228553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599868" indent="-228553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6974" indent="-228553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079" indent="-228553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184" indent="-228553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8289" indent="-228553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5394" indent="-228553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>
              <a:lnSpc>
                <a:spcPct val="150000"/>
              </a:lnSpc>
              <a:spcAft>
                <a:spcPts val="1400"/>
              </a:spcAft>
              <a:buClr>
                <a:schemeClr val="bg1"/>
              </a:buClr>
            </a:pPr>
            <a:r>
              <a:rPr lang="en-GB" altLang="zh-CN" sz="2800" dirty="0" smtClean="0">
                <a:solidFill>
                  <a:srgbClr val="FFFF00"/>
                </a:solidFill>
                <a:ea typeface="宋体" pitchFamily="2" charset="-122"/>
                <a:cs typeface="Times New Roman" pitchFamily="18" charset="0"/>
              </a:rPr>
              <a:t>Source </a:t>
            </a:r>
            <a:r>
              <a:rPr lang="en-GB" altLang="zh-CN" sz="2800" dirty="0" err="1" smtClean="0">
                <a:solidFill>
                  <a:srgbClr val="FFFF00"/>
                </a:solidFill>
                <a:ea typeface="宋体" pitchFamily="2" charset="-122"/>
                <a:cs typeface="Times New Roman" pitchFamily="18" charset="0"/>
              </a:rPr>
              <a:t>freq</a:t>
            </a:r>
            <a:r>
              <a:rPr lang="en-GB" altLang="zh-CN" sz="2800" dirty="0" smtClean="0">
                <a:solidFill>
                  <a:srgbClr val="FFFF00"/>
                </a:solidFill>
                <a:ea typeface="宋体" pitchFamily="2" charset="-122"/>
                <a:cs typeface="Times New Roman" pitchFamily="18" charset="0"/>
              </a:rPr>
              <a:t>: 8 Hz</a:t>
            </a:r>
          </a:p>
        </p:txBody>
      </p:sp>
      <p:sp>
        <p:nvSpPr>
          <p:cNvPr id="16" name="Rectangle 3"/>
          <p:cNvSpPr txBox="1">
            <a:spLocks noChangeArrowheads="1"/>
          </p:cNvSpPr>
          <p:nvPr/>
        </p:nvSpPr>
        <p:spPr bwMode="auto">
          <a:xfrm>
            <a:off x="533401" y="1261224"/>
            <a:ext cx="3733799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25597" rIns="0" bIns="0" numCol="1" anchor="t" anchorCtr="0" compatLnSpc="1">
            <a:prstTxWarp prst="textNoShape">
              <a:avLst/>
            </a:prstTxWarp>
          </a:bodyPr>
          <a:lstStyle>
            <a:lvl1pPr marL="342829" indent="-342829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796" indent="-28569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2764" indent="-228553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599868" indent="-228553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6974" indent="-228553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079" indent="-228553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184" indent="-228553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8289" indent="-228553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5394" indent="-228553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>
              <a:lnSpc>
                <a:spcPct val="150000"/>
              </a:lnSpc>
              <a:spcAft>
                <a:spcPts val="1400"/>
              </a:spcAft>
              <a:buClr>
                <a:schemeClr val="bg1"/>
              </a:buClr>
            </a:pPr>
            <a:r>
              <a:rPr lang="en-GB" altLang="zh-CN" sz="2800" dirty="0" smtClean="0">
                <a:solidFill>
                  <a:srgbClr val="FFFF00"/>
                </a:solidFill>
                <a:ea typeface="宋体" pitchFamily="2" charset="-122"/>
                <a:cs typeface="Times New Roman" pitchFamily="18" charset="0"/>
              </a:rPr>
              <a:t>Shots:   60</a:t>
            </a:r>
          </a:p>
        </p:txBody>
      </p:sp>
      <p:sp>
        <p:nvSpPr>
          <p:cNvPr id="18" name="Rectangle 3"/>
          <p:cNvSpPr txBox="1">
            <a:spLocks noChangeArrowheads="1"/>
          </p:cNvSpPr>
          <p:nvPr/>
        </p:nvSpPr>
        <p:spPr bwMode="auto">
          <a:xfrm>
            <a:off x="533401" y="1715794"/>
            <a:ext cx="3733799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25597" rIns="0" bIns="0" numCol="1" anchor="t" anchorCtr="0" compatLnSpc="1">
            <a:prstTxWarp prst="textNoShape">
              <a:avLst/>
            </a:prstTxWarp>
          </a:bodyPr>
          <a:lstStyle>
            <a:lvl1pPr marL="342829" indent="-342829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796" indent="-28569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2764" indent="-228553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599868" indent="-228553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6974" indent="-228553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079" indent="-228553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184" indent="-228553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8289" indent="-228553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5394" indent="-228553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>
              <a:lnSpc>
                <a:spcPct val="150000"/>
              </a:lnSpc>
              <a:spcAft>
                <a:spcPts val="1400"/>
              </a:spcAft>
              <a:buClr>
                <a:schemeClr val="bg1"/>
              </a:buClr>
            </a:pPr>
            <a:r>
              <a:rPr lang="en-GB" altLang="zh-CN" sz="2800" dirty="0" smtClean="0">
                <a:solidFill>
                  <a:srgbClr val="FFFF00"/>
                </a:solidFill>
                <a:ea typeface="宋体" pitchFamily="2" charset="-122"/>
                <a:cs typeface="Times New Roman" pitchFamily="18" charset="0"/>
              </a:rPr>
              <a:t>Receivers/shot: 84</a:t>
            </a:r>
          </a:p>
        </p:txBody>
      </p:sp>
      <p:sp>
        <p:nvSpPr>
          <p:cNvPr id="43" name="Rectangle 9"/>
          <p:cNvSpPr>
            <a:spLocks noChangeArrowheads="1"/>
          </p:cNvSpPr>
          <p:nvPr/>
        </p:nvSpPr>
        <p:spPr bwMode="auto">
          <a:xfrm>
            <a:off x="4003536" y="6005560"/>
            <a:ext cx="167538" cy="3915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927" tIns="41464" rIns="82927" bIns="41464">
            <a:spAutoFit/>
          </a:bodyPr>
          <a:lstStyle/>
          <a:p>
            <a:pPr algn="l" defTabSz="828503" eaLnBrk="1" hangingPunct="1"/>
            <a:endParaRPr lang="zh-CN" altLang="en-US" sz="2000" b="1" dirty="0">
              <a:solidFill>
                <a:srgbClr val="FFFF00"/>
              </a:solidFill>
              <a:latin typeface="+mn-lt"/>
              <a:cs typeface="Times New Roman" pitchFamily="18" charset="0"/>
            </a:endParaRPr>
          </a:p>
        </p:txBody>
      </p:sp>
      <p:sp>
        <p:nvSpPr>
          <p:cNvPr id="55" name="Rectangle 3"/>
          <p:cNvSpPr txBox="1">
            <a:spLocks noChangeArrowheads="1"/>
          </p:cNvSpPr>
          <p:nvPr/>
        </p:nvSpPr>
        <p:spPr bwMode="auto">
          <a:xfrm>
            <a:off x="4811107" y="1731588"/>
            <a:ext cx="3733799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25597" rIns="0" bIns="0" numCol="1" anchor="t" anchorCtr="0" compatLnSpc="1">
            <a:prstTxWarp prst="textNoShape">
              <a:avLst/>
            </a:prstTxWarp>
          </a:bodyPr>
          <a:lstStyle>
            <a:lvl1pPr marL="342829" indent="-342829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796" indent="-28569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2764" indent="-228553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599868" indent="-228553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6974" indent="-228553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079" indent="-228553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184" indent="-228553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8289" indent="-228553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5394" indent="-228553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>
              <a:lnSpc>
                <a:spcPct val="150000"/>
              </a:lnSpc>
              <a:spcAft>
                <a:spcPts val="1400"/>
              </a:spcAft>
              <a:buClr>
                <a:schemeClr val="bg1"/>
              </a:buClr>
            </a:pPr>
            <a:r>
              <a:rPr lang="en-GB" altLang="zh-CN" sz="2800" dirty="0" smtClean="0">
                <a:solidFill>
                  <a:srgbClr val="FFFF00"/>
                </a:solidFill>
                <a:ea typeface="宋体" pitchFamily="2" charset="-122"/>
                <a:cs typeface="Times New Roman" pitchFamily="18" charset="0"/>
              </a:rPr>
              <a:t>Cable length: 2.3 km</a:t>
            </a:r>
          </a:p>
        </p:txBody>
      </p:sp>
      <p:grpSp>
        <p:nvGrpSpPr>
          <p:cNvPr id="57" name="Group 41"/>
          <p:cNvGrpSpPr>
            <a:grpSpLocks/>
          </p:cNvGrpSpPr>
          <p:nvPr/>
        </p:nvGrpSpPr>
        <p:grpSpPr bwMode="auto">
          <a:xfrm>
            <a:off x="162660" y="2392771"/>
            <a:ext cx="925430" cy="4067284"/>
            <a:chOff x="316348" y="940760"/>
            <a:chExt cx="512550" cy="3132136"/>
          </a:xfrm>
        </p:grpSpPr>
        <p:sp>
          <p:nvSpPr>
            <p:cNvPr id="58" name="TextBox 57"/>
            <p:cNvSpPr txBox="1"/>
            <p:nvPr/>
          </p:nvSpPr>
          <p:spPr bwMode="auto">
            <a:xfrm>
              <a:off x="316348" y="1721134"/>
              <a:ext cx="475144" cy="999742"/>
            </a:xfrm>
            <a:prstGeom prst="rect">
              <a:avLst/>
            </a:prstGeom>
            <a:noFill/>
            <a:ln>
              <a:noFill/>
            </a:ln>
          </p:spPr>
          <p:txBody>
            <a:bodyPr vert="vert270" wrap="square" lIns="82945" tIns="41473" rIns="82945" bIns="41473">
              <a:spAutoFit/>
            </a:bodyPr>
            <a:lstStyle/>
            <a:p>
              <a:pPr>
                <a:defRPr/>
              </a:pPr>
              <a:r>
                <a:rPr lang="en-US" sz="2000" b="1" i="0" dirty="0">
                  <a:solidFill>
                    <a:srgbClr val="FFFF00"/>
                  </a:solidFill>
                  <a:latin typeface="+mn-lt"/>
                  <a:ea typeface="ＭＳ Ｐゴシック" charset="0"/>
                  <a:cs typeface="Times New Roman" pitchFamily="18" charset="0"/>
                </a:rPr>
                <a:t>Z (km)</a:t>
              </a:r>
            </a:p>
          </p:txBody>
        </p:sp>
        <p:sp>
          <p:nvSpPr>
            <p:cNvPr id="59" name="TextBox 58"/>
            <p:cNvSpPr txBox="1"/>
            <p:nvPr/>
          </p:nvSpPr>
          <p:spPr bwMode="auto">
            <a:xfrm>
              <a:off x="353754" y="940760"/>
              <a:ext cx="475144" cy="362914"/>
            </a:xfrm>
            <a:prstGeom prst="rect">
              <a:avLst/>
            </a:prstGeom>
            <a:noFill/>
            <a:ln>
              <a:noFill/>
            </a:ln>
          </p:spPr>
          <p:txBody>
            <a:bodyPr vert="vert270" lIns="82945" tIns="41473" rIns="82945" bIns="41473">
              <a:spAutoFit/>
            </a:bodyPr>
            <a:lstStyle/>
            <a:p>
              <a:pPr>
                <a:defRPr/>
              </a:pPr>
              <a:r>
                <a:rPr lang="en-US" sz="2000" b="1" i="0" dirty="0">
                  <a:solidFill>
                    <a:srgbClr val="FFFF00"/>
                  </a:solidFill>
                  <a:latin typeface="+mn-lt"/>
                  <a:ea typeface="ＭＳ Ｐゴシック" charset="0"/>
                  <a:cs typeface="Times New Roman" pitchFamily="18" charset="0"/>
                </a:rPr>
                <a:t>0</a:t>
              </a:r>
            </a:p>
          </p:txBody>
        </p:sp>
        <p:sp>
          <p:nvSpPr>
            <p:cNvPr id="60" name="TextBox 59"/>
            <p:cNvSpPr txBox="1"/>
            <p:nvPr/>
          </p:nvSpPr>
          <p:spPr bwMode="auto">
            <a:xfrm>
              <a:off x="341734" y="3358158"/>
              <a:ext cx="475144" cy="714738"/>
            </a:xfrm>
            <a:prstGeom prst="rect">
              <a:avLst/>
            </a:prstGeom>
            <a:noFill/>
            <a:ln>
              <a:noFill/>
            </a:ln>
          </p:spPr>
          <p:txBody>
            <a:bodyPr vert="vert270" lIns="82945" tIns="41473" rIns="82945" bIns="41473">
              <a:spAutoFit/>
            </a:bodyPr>
            <a:lstStyle/>
            <a:p>
              <a:pPr>
                <a:defRPr/>
              </a:pPr>
              <a:r>
                <a:rPr lang="en-US" sz="2000" b="1" dirty="0" smtClean="0">
                  <a:solidFill>
                    <a:srgbClr val="FFFF00"/>
                  </a:solidFill>
                  <a:latin typeface="+mn-lt"/>
                  <a:ea typeface="ＭＳ Ｐゴシック" charset="0"/>
                  <a:cs typeface="Times New Roman" pitchFamily="18" charset="0"/>
                </a:rPr>
                <a:t>1.</a:t>
              </a:r>
              <a:r>
                <a:rPr lang="en-US" sz="2000" b="1" dirty="0">
                  <a:solidFill>
                    <a:srgbClr val="FFFF00"/>
                  </a:solidFill>
                  <a:latin typeface="+mn-lt"/>
                  <a:ea typeface="ＭＳ Ｐゴシック" charset="0"/>
                  <a:cs typeface="Times New Roman" pitchFamily="18" charset="0"/>
                </a:rPr>
                <a:t>5</a:t>
              </a:r>
              <a:endParaRPr lang="en-US" sz="2000" b="1" i="0" dirty="0">
                <a:solidFill>
                  <a:srgbClr val="FFFF00"/>
                </a:solidFill>
                <a:latin typeface="+mn-lt"/>
                <a:ea typeface="ＭＳ Ｐゴシック" charset="0"/>
                <a:cs typeface="Times New Roman" pitchFamily="18" charset="0"/>
              </a:endParaRPr>
            </a:p>
          </p:txBody>
        </p:sp>
      </p:grpSp>
      <p:grpSp>
        <p:nvGrpSpPr>
          <p:cNvPr id="65" name="Group 32"/>
          <p:cNvGrpSpPr>
            <a:grpSpLocks/>
          </p:cNvGrpSpPr>
          <p:nvPr/>
        </p:nvGrpSpPr>
        <p:grpSpPr bwMode="auto">
          <a:xfrm>
            <a:off x="872941" y="6303701"/>
            <a:ext cx="8243146" cy="462339"/>
            <a:chOff x="389915" y="6398303"/>
            <a:chExt cx="4484923" cy="342734"/>
          </a:xfrm>
        </p:grpSpPr>
        <p:sp>
          <p:nvSpPr>
            <p:cNvPr id="66" name="TextBox 98"/>
            <p:cNvSpPr txBox="1">
              <a:spLocks noChangeArrowheads="1"/>
            </p:cNvSpPr>
            <p:nvPr/>
          </p:nvSpPr>
          <p:spPr bwMode="auto">
            <a:xfrm>
              <a:off x="389915" y="6426864"/>
              <a:ext cx="355619" cy="314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82945" tIns="41473" rIns="82945" bIns="41473">
              <a:spAutoFit/>
            </a:bodyPr>
            <a:lstStyle>
              <a:lvl1pPr eaLnBrk="0" hangingPunct="0">
                <a:defRPr sz="4000" b="1" i="1">
                  <a:solidFill>
                    <a:schemeClr val="hlink"/>
                  </a:solidFill>
                  <a:latin typeface="Mathematica4" pitchFamily="2" charset="2"/>
                  <a:cs typeface="Arial" charset="0"/>
                </a:defRPr>
              </a:lvl1pPr>
              <a:lvl2pPr marL="742950" indent="-285750" eaLnBrk="0" hangingPunct="0">
                <a:defRPr sz="4000" b="1" i="1">
                  <a:solidFill>
                    <a:schemeClr val="hlink"/>
                  </a:solidFill>
                  <a:latin typeface="Mathematica4" pitchFamily="2" charset="2"/>
                  <a:cs typeface="Arial" charset="0"/>
                </a:defRPr>
              </a:lvl2pPr>
              <a:lvl3pPr marL="1143000" indent="-228600" eaLnBrk="0" hangingPunct="0">
                <a:defRPr sz="4000" b="1" i="1">
                  <a:solidFill>
                    <a:schemeClr val="hlink"/>
                  </a:solidFill>
                  <a:latin typeface="Mathematica4" pitchFamily="2" charset="2"/>
                  <a:cs typeface="Arial" charset="0"/>
                </a:defRPr>
              </a:lvl3pPr>
              <a:lvl4pPr marL="1600200" indent="-228600" eaLnBrk="0" hangingPunct="0">
                <a:defRPr sz="4000" b="1" i="1">
                  <a:solidFill>
                    <a:schemeClr val="hlink"/>
                  </a:solidFill>
                  <a:latin typeface="Mathematica4" pitchFamily="2" charset="2"/>
                  <a:cs typeface="Arial" charset="0"/>
                </a:defRPr>
              </a:lvl4pPr>
              <a:lvl5pPr marL="2057400" indent="-228600" eaLnBrk="0" hangingPunct="0">
                <a:defRPr sz="4000" b="1" i="1">
                  <a:solidFill>
                    <a:schemeClr val="hlink"/>
                  </a:solidFill>
                  <a:latin typeface="Mathematica4" pitchFamily="2" charset="2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 b="1" i="1">
                  <a:solidFill>
                    <a:schemeClr val="hlink"/>
                  </a:solidFill>
                  <a:latin typeface="Mathematica4" pitchFamily="2" charset="2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 b="1" i="1">
                  <a:solidFill>
                    <a:schemeClr val="hlink"/>
                  </a:solidFill>
                  <a:latin typeface="Mathematica4" pitchFamily="2" charset="2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 b="1" i="1">
                  <a:solidFill>
                    <a:schemeClr val="hlink"/>
                  </a:solidFill>
                  <a:latin typeface="Mathematica4" pitchFamily="2" charset="2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 b="1" i="1">
                  <a:solidFill>
                    <a:schemeClr val="hlink"/>
                  </a:solidFill>
                  <a:latin typeface="Mathematica4" pitchFamily="2" charset="2"/>
                  <a:cs typeface="Arial" charset="0"/>
                </a:defRPr>
              </a:lvl9pPr>
            </a:lstStyle>
            <a:p>
              <a:pPr eaLnBrk="1" hangingPunct="1"/>
              <a:r>
                <a:rPr lang="en-US" altLang="zh-CN" sz="2000" i="0" dirty="0">
                  <a:solidFill>
                    <a:srgbClr val="FFFF00"/>
                  </a:solidFill>
                  <a:latin typeface="Times New Roman" pitchFamily="18" charset="0"/>
                  <a:ea typeface="宋体" pitchFamily="2" charset="-122"/>
                  <a:cs typeface="Times New Roman" pitchFamily="18" charset="0"/>
                </a:rPr>
                <a:t>0</a:t>
              </a:r>
            </a:p>
          </p:txBody>
        </p:sp>
        <p:sp>
          <p:nvSpPr>
            <p:cNvPr id="68" name="TextBox 99"/>
            <p:cNvSpPr txBox="1">
              <a:spLocks noChangeArrowheads="1"/>
            </p:cNvSpPr>
            <p:nvPr/>
          </p:nvSpPr>
          <p:spPr bwMode="auto">
            <a:xfrm>
              <a:off x="4344585" y="6398303"/>
              <a:ext cx="530253" cy="3134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82945" tIns="41473" rIns="82945" bIns="41473">
              <a:spAutoFit/>
            </a:bodyPr>
            <a:lstStyle/>
            <a:p>
              <a:pPr>
                <a:defRPr/>
              </a:pPr>
              <a:r>
                <a:rPr lang="en-US" altLang="zh-CN" sz="2000" b="1" i="0" dirty="0" smtClean="0">
                  <a:solidFill>
                    <a:srgbClr val="FFFF00"/>
                  </a:solidFill>
                  <a:latin typeface="+mj-lt"/>
                  <a:ea typeface="宋体" pitchFamily="2" charset="-122"/>
                  <a:cs typeface="Times New Roman" pitchFamily="18" charset="0"/>
                </a:rPr>
                <a:t>6.8</a:t>
              </a:r>
              <a:endParaRPr lang="en-US" altLang="zh-CN" sz="2000" b="1" i="0" dirty="0">
                <a:solidFill>
                  <a:srgbClr val="FFFF00"/>
                </a:solidFill>
                <a:latin typeface="+mj-lt"/>
                <a:ea typeface="宋体" pitchFamily="2" charset="-122"/>
                <a:cs typeface="Times New Roman" pitchFamily="18" charset="0"/>
              </a:endParaRPr>
            </a:p>
          </p:txBody>
        </p:sp>
        <p:sp>
          <p:nvSpPr>
            <p:cNvPr id="67" name="TextBox 100"/>
            <p:cNvSpPr txBox="1">
              <a:spLocks noChangeArrowheads="1"/>
            </p:cNvSpPr>
            <p:nvPr/>
          </p:nvSpPr>
          <p:spPr bwMode="auto">
            <a:xfrm>
              <a:off x="2267510" y="6398304"/>
              <a:ext cx="683706" cy="290245"/>
            </a:xfrm>
            <a:prstGeom prst="rect">
              <a:avLst/>
            </a:prstGeom>
            <a:solidFill>
              <a:srgbClr val="000082"/>
            </a:solidFill>
            <a:ln w="9525">
              <a:noFill/>
              <a:miter lim="800000"/>
              <a:headEnd/>
              <a:tailEnd/>
            </a:ln>
          </p:spPr>
          <p:txBody>
            <a:bodyPr wrap="square" lIns="82945" tIns="41473" rIns="82945" bIns="41473">
              <a:spAutoFit/>
            </a:bodyPr>
            <a:lstStyle/>
            <a:p>
              <a:pPr>
                <a:defRPr/>
              </a:pPr>
              <a:r>
                <a:rPr lang="en-US" altLang="zh-CN" sz="2000" b="1" i="0" dirty="0">
                  <a:solidFill>
                    <a:srgbClr val="FFFF00"/>
                  </a:solidFill>
                  <a:latin typeface="+mj-lt"/>
                  <a:ea typeface="宋体" pitchFamily="2" charset="-122"/>
                  <a:cs typeface="Times New Roman" pitchFamily="18" charset="0"/>
                </a:rPr>
                <a:t>X (km)</a:t>
              </a:r>
            </a:p>
          </p:txBody>
        </p:sp>
      </p:grpSp>
      <p:grpSp>
        <p:nvGrpSpPr>
          <p:cNvPr id="76" name="组合 75"/>
          <p:cNvGrpSpPr/>
          <p:nvPr/>
        </p:nvGrpSpPr>
        <p:grpSpPr>
          <a:xfrm>
            <a:off x="1274568" y="2417360"/>
            <a:ext cx="5432141" cy="4398532"/>
            <a:chOff x="1274568" y="2417360"/>
            <a:chExt cx="5432141" cy="4398532"/>
          </a:xfrm>
        </p:grpSpPr>
        <p:grpSp>
          <p:nvGrpSpPr>
            <p:cNvPr id="24" name="Group 2048"/>
            <p:cNvGrpSpPr/>
            <p:nvPr/>
          </p:nvGrpSpPr>
          <p:grpSpPr>
            <a:xfrm>
              <a:off x="1754649" y="2417388"/>
              <a:ext cx="519004" cy="4240844"/>
              <a:chOff x="1754649" y="3048000"/>
              <a:chExt cx="519004" cy="3610232"/>
            </a:xfrm>
          </p:grpSpPr>
          <p:sp>
            <p:nvSpPr>
              <p:cNvPr id="25" name="Freeform 20"/>
              <p:cNvSpPr/>
              <p:nvPr/>
            </p:nvSpPr>
            <p:spPr bwMode="auto">
              <a:xfrm>
                <a:off x="1754649" y="3247767"/>
                <a:ext cx="519004" cy="3410465"/>
              </a:xfrm>
              <a:custGeom>
                <a:avLst/>
                <a:gdLst>
                  <a:gd name="connsiteX0" fmla="*/ 234778 w 519004"/>
                  <a:gd name="connsiteY0" fmla="*/ 0 h 3410465"/>
                  <a:gd name="connsiteX1" fmla="*/ 518983 w 519004"/>
                  <a:gd name="connsiteY1" fmla="*/ 494270 h 3410465"/>
                  <a:gd name="connsiteX2" fmla="*/ 222421 w 519004"/>
                  <a:gd name="connsiteY2" fmla="*/ 1050324 h 3410465"/>
                  <a:gd name="connsiteX3" fmla="*/ 0 w 519004"/>
                  <a:gd name="connsiteY3" fmla="*/ 1606378 h 3410465"/>
                  <a:gd name="connsiteX4" fmla="*/ 222421 w 519004"/>
                  <a:gd name="connsiteY4" fmla="*/ 2310713 h 3410465"/>
                  <a:gd name="connsiteX5" fmla="*/ 444843 w 519004"/>
                  <a:gd name="connsiteY5" fmla="*/ 2903838 h 3410465"/>
                  <a:gd name="connsiteX6" fmla="*/ 234778 w 519004"/>
                  <a:gd name="connsiteY6" fmla="*/ 3410465 h 34104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19004" h="3410465">
                    <a:moveTo>
                      <a:pt x="234778" y="0"/>
                    </a:moveTo>
                    <a:cubicBezTo>
                      <a:pt x="377910" y="159608"/>
                      <a:pt x="521043" y="319216"/>
                      <a:pt x="518983" y="494270"/>
                    </a:cubicBezTo>
                    <a:cubicBezTo>
                      <a:pt x="516924" y="669324"/>
                      <a:pt x="308918" y="864973"/>
                      <a:pt x="222421" y="1050324"/>
                    </a:cubicBezTo>
                    <a:cubicBezTo>
                      <a:pt x="135924" y="1235675"/>
                      <a:pt x="0" y="1396313"/>
                      <a:pt x="0" y="1606378"/>
                    </a:cubicBezTo>
                    <a:cubicBezTo>
                      <a:pt x="0" y="1816443"/>
                      <a:pt x="148281" y="2094470"/>
                      <a:pt x="222421" y="2310713"/>
                    </a:cubicBezTo>
                    <a:cubicBezTo>
                      <a:pt x="296561" y="2526956"/>
                      <a:pt x="442784" y="2720546"/>
                      <a:pt x="444843" y="2903838"/>
                    </a:cubicBezTo>
                    <a:cubicBezTo>
                      <a:pt x="446902" y="3087130"/>
                      <a:pt x="340840" y="3248797"/>
                      <a:pt x="234778" y="3410465"/>
                    </a:cubicBezTo>
                  </a:path>
                </a:pathLst>
              </a:custGeom>
              <a:solidFill>
                <a:schemeClr val="bg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4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endParaRPr>
              </a:p>
            </p:txBody>
          </p:sp>
          <p:sp>
            <p:nvSpPr>
              <p:cNvPr id="26" name="5-Point Star 1"/>
              <p:cNvSpPr/>
              <p:nvPr/>
            </p:nvSpPr>
            <p:spPr bwMode="auto">
              <a:xfrm>
                <a:off x="1816443" y="3048000"/>
                <a:ext cx="395416" cy="304500"/>
              </a:xfrm>
              <a:prstGeom prst="star5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4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endParaRPr>
              </a:p>
            </p:txBody>
          </p:sp>
        </p:grpSp>
        <p:grpSp>
          <p:nvGrpSpPr>
            <p:cNvPr id="75" name="组合 74"/>
            <p:cNvGrpSpPr/>
            <p:nvPr/>
          </p:nvGrpSpPr>
          <p:grpSpPr>
            <a:xfrm>
              <a:off x="1274568" y="2417360"/>
              <a:ext cx="5432141" cy="4398532"/>
              <a:chOff x="1274568" y="2417360"/>
              <a:chExt cx="5432141" cy="4398532"/>
            </a:xfrm>
          </p:grpSpPr>
          <p:grpSp>
            <p:nvGrpSpPr>
              <p:cNvPr id="21" name="Group 2051"/>
              <p:cNvGrpSpPr/>
              <p:nvPr/>
            </p:nvGrpSpPr>
            <p:grpSpPr>
              <a:xfrm>
                <a:off x="6073759" y="2417388"/>
                <a:ext cx="632950" cy="3610988"/>
                <a:chOff x="6073759" y="2988362"/>
                <a:chExt cx="632950" cy="3040014"/>
              </a:xfrm>
            </p:grpSpPr>
            <p:sp>
              <p:nvSpPr>
                <p:cNvPr id="34" name="Freeform 38"/>
                <p:cNvSpPr/>
                <p:nvPr/>
              </p:nvSpPr>
              <p:spPr bwMode="auto">
                <a:xfrm>
                  <a:off x="6073759" y="3184735"/>
                  <a:ext cx="519004" cy="524191"/>
                </a:xfrm>
                <a:custGeom>
                  <a:avLst/>
                  <a:gdLst>
                    <a:gd name="connsiteX0" fmla="*/ 234778 w 519004"/>
                    <a:gd name="connsiteY0" fmla="*/ 0 h 3410465"/>
                    <a:gd name="connsiteX1" fmla="*/ 518983 w 519004"/>
                    <a:gd name="connsiteY1" fmla="*/ 494270 h 3410465"/>
                    <a:gd name="connsiteX2" fmla="*/ 222421 w 519004"/>
                    <a:gd name="connsiteY2" fmla="*/ 1050324 h 3410465"/>
                    <a:gd name="connsiteX3" fmla="*/ 0 w 519004"/>
                    <a:gd name="connsiteY3" fmla="*/ 1606378 h 3410465"/>
                    <a:gd name="connsiteX4" fmla="*/ 222421 w 519004"/>
                    <a:gd name="connsiteY4" fmla="*/ 2310713 h 3410465"/>
                    <a:gd name="connsiteX5" fmla="*/ 444843 w 519004"/>
                    <a:gd name="connsiteY5" fmla="*/ 2903838 h 3410465"/>
                    <a:gd name="connsiteX6" fmla="*/ 234778 w 519004"/>
                    <a:gd name="connsiteY6" fmla="*/ 3410465 h 341046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519004" h="3410465">
                      <a:moveTo>
                        <a:pt x="234778" y="0"/>
                      </a:moveTo>
                      <a:cubicBezTo>
                        <a:pt x="377910" y="159608"/>
                        <a:pt x="521043" y="319216"/>
                        <a:pt x="518983" y="494270"/>
                      </a:cubicBezTo>
                      <a:cubicBezTo>
                        <a:pt x="516924" y="669324"/>
                        <a:pt x="308918" y="864973"/>
                        <a:pt x="222421" y="1050324"/>
                      </a:cubicBezTo>
                      <a:cubicBezTo>
                        <a:pt x="135924" y="1235675"/>
                        <a:pt x="0" y="1396313"/>
                        <a:pt x="0" y="1606378"/>
                      </a:cubicBezTo>
                      <a:cubicBezTo>
                        <a:pt x="0" y="1816443"/>
                        <a:pt x="148281" y="2094470"/>
                        <a:pt x="222421" y="2310713"/>
                      </a:cubicBezTo>
                      <a:cubicBezTo>
                        <a:pt x="296561" y="2526956"/>
                        <a:pt x="442784" y="2720546"/>
                        <a:pt x="444843" y="2903838"/>
                      </a:cubicBezTo>
                      <a:cubicBezTo>
                        <a:pt x="446902" y="3087130"/>
                        <a:pt x="340840" y="3248797"/>
                        <a:pt x="234778" y="3410465"/>
                      </a:cubicBezTo>
                    </a:path>
                  </a:pathLst>
                </a:custGeom>
                <a:solidFill>
                  <a:schemeClr val="accent6"/>
                </a:solidFill>
                <a:ln w="127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4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</a:endParaRPr>
                </a:p>
              </p:txBody>
            </p:sp>
            <p:sp>
              <p:nvSpPr>
                <p:cNvPr id="35" name="Freeform 39"/>
                <p:cNvSpPr/>
                <p:nvPr/>
              </p:nvSpPr>
              <p:spPr bwMode="auto">
                <a:xfrm>
                  <a:off x="6092750" y="3571310"/>
                  <a:ext cx="519004" cy="524191"/>
                </a:xfrm>
                <a:custGeom>
                  <a:avLst/>
                  <a:gdLst>
                    <a:gd name="connsiteX0" fmla="*/ 234778 w 519004"/>
                    <a:gd name="connsiteY0" fmla="*/ 0 h 3410465"/>
                    <a:gd name="connsiteX1" fmla="*/ 518983 w 519004"/>
                    <a:gd name="connsiteY1" fmla="*/ 494270 h 3410465"/>
                    <a:gd name="connsiteX2" fmla="*/ 222421 w 519004"/>
                    <a:gd name="connsiteY2" fmla="*/ 1050324 h 3410465"/>
                    <a:gd name="connsiteX3" fmla="*/ 0 w 519004"/>
                    <a:gd name="connsiteY3" fmla="*/ 1606378 h 3410465"/>
                    <a:gd name="connsiteX4" fmla="*/ 222421 w 519004"/>
                    <a:gd name="connsiteY4" fmla="*/ 2310713 h 3410465"/>
                    <a:gd name="connsiteX5" fmla="*/ 444843 w 519004"/>
                    <a:gd name="connsiteY5" fmla="*/ 2903838 h 3410465"/>
                    <a:gd name="connsiteX6" fmla="*/ 234778 w 519004"/>
                    <a:gd name="connsiteY6" fmla="*/ 3410465 h 341046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519004" h="3410465">
                      <a:moveTo>
                        <a:pt x="234778" y="0"/>
                      </a:moveTo>
                      <a:cubicBezTo>
                        <a:pt x="377910" y="159608"/>
                        <a:pt x="521043" y="319216"/>
                        <a:pt x="518983" y="494270"/>
                      </a:cubicBezTo>
                      <a:cubicBezTo>
                        <a:pt x="516924" y="669324"/>
                        <a:pt x="308918" y="864973"/>
                        <a:pt x="222421" y="1050324"/>
                      </a:cubicBezTo>
                      <a:cubicBezTo>
                        <a:pt x="135924" y="1235675"/>
                        <a:pt x="0" y="1396313"/>
                        <a:pt x="0" y="1606378"/>
                      </a:cubicBezTo>
                      <a:cubicBezTo>
                        <a:pt x="0" y="1816443"/>
                        <a:pt x="148281" y="2094470"/>
                        <a:pt x="222421" y="2310713"/>
                      </a:cubicBezTo>
                      <a:cubicBezTo>
                        <a:pt x="296561" y="2526956"/>
                        <a:pt x="442784" y="2720546"/>
                        <a:pt x="444843" y="2903838"/>
                      </a:cubicBezTo>
                      <a:cubicBezTo>
                        <a:pt x="446902" y="3087130"/>
                        <a:pt x="340840" y="3248797"/>
                        <a:pt x="234778" y="3410465"/>
                      </a:cubicBezTo>
                    </a:path>
                  </a:pathLst>
                </a:custGeom>
                <a:solidFill>
                  <a:schemeClr val="accent6"/>
                </a:solidFill>
                <a:ln w="127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4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</a:endParaRPr>
                </a:p>
              </p:txBody>
            </p:sp>
            <p:sp>
              <p:nvSpPr>
                <p:cNvPr id="36" name="Freeform 40"/>
                <p:cNvSpPr/>
                <p:nvPr/>
              </p:nvSpPr>
              <p:spPr bwMode="auto">
                <a:xfrm>
                  <a:off x="6111741" y="3957885"/>
                  <a:ext cx="519004" cy="524191"/>
                </a:xfrm>
                <a:custGeom>
                  <a:avLst/>
                  <a:gdLst>
                    <a:gd name="connsiteX0" fmla="*/ 234778 w 519004"/>
                    <a:gd name="connsiteY0" fmla="*/ 0 h 3410465"/>
                    <a:gd name="connsiteX1" fmla="*/ 518983 w 519004"/>
                    <a:gd name="connsiteY1" fmla="*/ 494270 h 3410465"/>
                    <a:gd name="connsiteX2" fmla="*/ 222421 w 519004"/>
                    <a:gd name="connsiteY2" fmla="*/ 1050324 h 3410465"/>
                    <a:gd name="connsiteX3" fmla="*/ 0 w 519004"/>
                    <a:gd name="connsiteY3" fmla="*/ 1606378 h 3410465"/>
                    <a:gd name="connsiteX4" fmla="*/ 222421 w 519004"/>
                    <a:gd name="connsiteY4" fmla="*/ 2310713 h 3410465"/>
                    <a:gd name="connsiteX5" fmla="*/ 444843 w 519004"/>
                    <a:gd name="connsiteY5" fmla="*/ 2903838 h 3410465"/>
                    <a:gd name="connsiteX6" fmla="*/ 234778 w 519004"/>
                    <a:gd name="connsiteY6" fmla="*/ 3410465 h 341046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519004" h="3410465">
                      <a:moveTo>
                        <a:pt x="234778" y="0"/>
                      </a:moveTo>
                      <a:cubicBezTo>
                        <a:pt x="377910" y="159608"/>
                        <a:pt x="521043" y="319216"/>
                        <a:pt x="518983" y="494270"/>
                      </a:cubicBezTo>
                      <a:cubicBezTo>
                        <a:pt x="516924" y="669324"/>
                        <a:pt x="308918" y="864973"/>
                        <a:pt x="222421" y="1050324"/>
                      </a:cubicBezTo>
                      <a:cubicBezTo>
                        <a:pt x="135924" y="1235675"/>
                        <a:pt x="0" y="1396313"/>
                        <a:pt x="0" y="1606378"/>
                      </a:cubicBezTo>
                      <a:cubicBezTo>
                        <a:pt x="0" y="1816443"/>
                        <a:pt x="148281" y="2094470"/>
                        <a:pt x="222421" y="2310713"/>
                      </a:cubicBezTo>
                      <a:cubicBezTo>
                        <a:pt x="296561" y="2526956"/>
                        <a:pt x="442784" y="2720546"/>
                        <a:pt x="444843" y="2903838"/>
                      </a:cubicBezTo>
                      <a:cubicBezTo>
                        <a:pt x="446902" y="3087130"/>
                        <a:pt x="340840" y="3248797"/>
                        <a:pt x="234778" y="3410465"/>
                      </a:cubicBezTo>
                    </a:path>
                  </a:pathLst>
                </a:custGeom>
                <a:solidFill>
                  <a:schemeClr val="accent6"/>
                </a:solidFill>
                <a:ln w="127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4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</a:endParaRPr>
                </a:p>
              </p:txBody>
            </p:sp>
            <p:sp>
              <p:nvSpPr>
                <p:cNvPr id="37" name="Freeform 41"/>
                <p:cNvSpPr/>
                <p:nvPr/>
              </p:nvSpPr>
              <p:spPr bwMode="auto">
                <a:xfrm>
                  <a:off x="6130732" y="4344460"/>
                  <a:ext cx="519004" cy="524191"/>
                </a:xfrm>
                <a:custGeom>
                  <a:avLst/>
                  <a:gdLst>
                    <a:gd name="connsiteX0" fmla="*/ 234778 w 519004"/>
                    <a:gd name="connsiteY0" fmla="*/ 0 h 3410465"/>
                    <a:gd name="connsiteX1" fmla="*/ 518983 w 519004"/>
                    <a:gd name="connsiteY1" fmla="*/ 494270 h 3410465"/>
                    <a:gd name="connsiteX2" fmla="*/ 222421 w 519004"/>
                    <a:gd name="connsiteY2" fmla="*/ 1050324 h 3410465"/>
                    <a:gd name="connsiteX3" fmla="*/ 0 w 519004"/>
                    <a:gd name="connsiteY3" fmla="*/ 1606378 h 3410465"/>
                    <a:gd name="connsiteX4" fmla="*/ 222421 w 519004"/>
                    <a:gd name="connsiteY4" fmla="*/ 2310713 h 3410465"/>
                    <a:gd name="connsiteX5" fmla="*/ 444843 w 519004"/>
                    <a:gd name="connsiteY5" fmla="*/ 2903838 h 3410465"/>
                    <a:gd name="connsiteX6" fmla="*/ 234778 w 519004"/>
                    <a:gd name="connsiteY6" fmla="*/ 3410465 h 341046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519004" h="3410465">
                      <a:moveTo>
                        <a:pt x="234778" y="0"/>
                      </a:moveTo>
                      <a:cubicBezTo>
                        <a:pt x="377910" y="159608"/>
                        <a:pt x="521043" y="319216"/>
                        <a:pt x="518983" y="494270"/>
                      </a:cubicBezTo>
                      <a:cubicBezTo>
                        <a:pt x="516924" y="669324"/>
                        <a:pt x="308918" y="864973"/>
                        <a:pt x="222421" y="1050324"/>
                      </a:cubicBezTo>
                      <a:cubicBezTo>
                        <a:pt x="135924" y="1235675"/>
                        <a:pt x="0" y="1396313"/>
                        <a:pt x="0" y="1606378"/>
                      </a:cubicBezTo>
                      <a:cubicBezTo>
                        <a:pt x="0" y="1816443"/>
                        <a:pt x="148281" y="2094470"/>
                        <a:pt x="222421" y="2310713"/>
                      </a:cubicBezTo>
                      <a:cubicBezTo>
                        <a:pt x="296561" y="2526956"/>
                        <a:pt x="442784" y="2720546"/>
                        <a:pt x="444843" y="2903838"/>
                      </a:cubicBezTo>
                      <a:cubicBezTo>
                        <a:pt x="446902" y="3087130"/>
                        <a:pt x="340840" y="3248797"/>
                        <a:pt x="234778" y="3410465"/>
                      </a:cubicBezTo>
                    </a:path>
                  </a:pathLst>
                </a:custGeom>
                <a:solidFill>
                  <a:schemeClr val="accent6"/>
                </a:solidFill>
                <a:ln w="127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4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</a:endParaRPr>
                </a:p>
              </p:txBody>
            </p:sp>
            <p:sp>
              <p:nvSpPr>
                <p:cNvPr id="38" name="Freeform 42"/>
                <p:cNvSpPr/>
                <p:nvPr/>
              </p:nvSpPr>
              <p:spPr bwMode="auto">
                <a:xfrm>
                  <a:off x="6149723" y="4731035"/>
                  <a:ext cx="519004" cy="524191"/>
                </a:xfrm>
                <a:custGeom>
                  <a:avLst/>
                  <a:gdLst>
                    <a:gd name="connsiteX0" fmla="*/ 234778 w 519004"/>
                    <a:gd name="connsiteY0" fmla="*/ 0 h 3410465"/>
                    <a:gd name="connsiteX1" fmla="*/ 518983 w 519004"/>
                    <a:gd name="connsiteY1" fmla="*/ 494270 h 3410465"/>
                    <a:gd name="connsiteX2" fmla="*/ 222421 w 519004"/>
                    <a:gd name="connsiteY2" fmla="*/ 1050324 h 3410465"/>
                    <a:gd name="connsiteX3" fmla="*/ 0 w 519004"/>
                    <a:gd name="connsiteY3" fmla="*/ 1606378 h 3410465"/>
                    <a:gd name="connsiteX4" fmla="*/ 222421 w 519004"/>
                    <a:gd name="connsiteY4" fmla="*/ 2310713 h 3410465"/>
                    <a:gd name="connsiteX5" fmla="*/ 444843 w 519004"/>
                    <a:gd name="connsiteY5" fmla="*/ 2903838 h 3410465"/>
                    <a:gd name="connsiteX6" fmla="*/ 234778 w 519004"/>
                    <a:gd name="connsiteY6" fmla="*/ 3410465 h 341046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519004" h="3410465">
                      <a:moveTo>
                        <a:pt x="234778" y="0"/>
                      </a:moveTo>
                      <a:cubicBezTo>
                        <a:pt x="377910" y="159608"/>
                        <a:pt x="521043" y="319216"/>
                        <a:pt x="518983" y="494270"/>
                      </a:cubicBezTo>
                      <a:cubicBezTo>
                        <a:pt x="516924" y="669324"/>
                        <a:pt x="308918" y="864973"/>
                        <a:pt x="222421" y="1050324"/>
                      </a:cubicBezTo>
                      <a:cubicBezTo>
                        <a:pt x="135924" y="1235675"/>
                        <a:pt x="0" y="1396313"/>
                        <a:pt x="0" y="1606378"/>
                      </a:cubicBezTo>
                      <a:cubicBezTo>
                        <a:pt x="0" y="1816443"/>
                        <a:pt x="148281" y="2094470"/>
                        <a:pt x="222421" y="2310713"/>
                      </a:cubicBezTo>
                      <a:cubicBezTo>
                        <a:pt x="296561" y="2526956"/>
                        <a:pt x="442784" y="2720546"/>
                        <a:pt x="444843" y="2903838"/>
                      </a:cubicBezTo>
                      <a:cubicBezTo>
                        <a:pt x="446902" y="3087130"/>
                        <a:pt x="340840" y="3248797"/>
                        <a:pt x="234778" y="3410465"/>
                      </a:cubicBezTo>
                    </a:path>
                  </a:pathLst>
                </a:custGeom>
                <a:solidFill>
                  <a:schemeClr val="accent6"/>
                </a:solidFill>
                <a:ln w="127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4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</a:endParaRPr>
                </a:p>
              </p:txBody>
            </p:sp>
            <p:sp>
              <p:nvSpPr>
                <p:cNvPr id="39" name="Freeform 43"/>
                <p:cNvSpPr/>
                <p:nvPr/>
              </p:nvSpPr>
              <p:spPr bwMode="auto">
                <a:xfrm>
                  <a:off x="6168714" y="5117610"/>
                  <a:ext cx="519004" cy="524191"/>
                </a:xfrm>
                <a:custGeom>
                  <a:avLst/>
                  <a:gdLst>
                    <a:gd name="connsiteX0" fmla="*/ 234778 w 519004"/>
                    <a:gd name="connsiteY0" fmla="*/ 0 h 3410465"/>
                    <a:gd name="connsiteX1" fmla="*/ 518983 w 519004"/>
                    <a:gd name="connsiteY1" fmla="*/ 494270 h 3410465"/>
                    <a:gd name="connsiteX2" fmla="*/ 222421 w 519004"/>
                    <a:gd name="connsiteY2" fmla="*/ 1050324 h 3410465"/>
                    <a:gd name="connsiteX3" fmla="*/ 0 w 519004"/>
                    <a:gd name="connsiteY3" fmla="*/ 1606378 h 3410465"/>
                    <a:gd name="connsiteX4" fmla="*/ 222421 w 519004"/>
                    <a:gd name="connsiteY4" fmla="*/ 2310713 h 3410465"/>
                    <a:gd name="connsiteX5" fmla="*/ 444843 w 519004"/>
                    <a:gd name="connsiteY5" fmla="*/ 2903838 h 3410465"/>
                    <a:gd name="connsiteX6" fmla="*/ 234778 w 519004"/>
                    <a:gd name="connsiteY6" fmla="*/ 3410465 h 341046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519004" h="3410465">
                      <a:moveTo>
                        <a:pt x="234778" y="0"/>
                      </a:moveTo>
                      <a:cubicBezTo>
                        <a:pt x="377910" y="159608"/>
                        <a:pt x="521043" y="319216"/>
                        <a:pt x="518983" y="494270"/>
                      </a:cubicBezTo>
                      <a:cubicBezTo>
                        <a:pt x="516924" y="669324"/>
                        <a:pt x="308918" y="864973"/>
                        <a:pt x="222421" y="1050324"/>
                      </a:cubicBezTo>
                      <a:cubicBezTo>
                        <a:pt x="135924" y="1235675"/>
                        <a:pt x="0" y="1396313"/>
                        <a:pt x="0" y="1606378"/>
                      </a:cubicBezTo>
                      <a:cubicBezTo>
                        <a:pt x="0" y="1816443"/>
                        <a:pt x="148281" y="2094470"/>
                        <a:pt x="222421" y="2310713"/>
                      </a:cubicBezTo>
                      <a:cubicBezTo>
                        <a:pt x="296561" y="2526956"/>
                        <a:pt x="442784" y="2720546"/>
                        <a:pt x="444843" y="2903838"/>
                      </a:cubicBezTo>
                      <a:cubicBezTo>
                        <a:pt x="446902" y="3087130"/>
                        <a:pt x="340840" y="3248797"/>
                        <a:pt x="234778" y="3410465"/>
                      </a:cubicBezTo>
                    </a:path>
                  </a:pathLst>
                </a:custGeom>
                <a:solidFill>
                  <a:schemeClr val="accent6"/>
                </a:solidFill>
                <a:ln w="127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4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</a:endParaRPr>
                </a:p>
              </p:txBody>
            </p:sp>
            <p:sp>
              <p:nvSpPr>
                <p:cNvPr id="40" name="Freeform 44"/>
                <p:cNvSpPr/>
                <p:nvPr/>
              </p:nvSpPr>
              <p:spPr bwMode="auto">
                <a:xfrm>
                  <a:off x="6187705" y="5504185"/>
                  <a:ext cx="519004" cy="524191"/>
                </a:xfrm>
                <a:custGeom>
                  <a:avLst/>
                  <a:gdLst>
                    <a:gd name="connsiteX0" fmla="*/ 234778 w 519004"/>
                    <a:gd name="connsiteY0" fmla="*/ 0 h 3410465"/>
                    <a:gd name="connsiteX1" fmla="*/ 518983 w 519004"/>
                    <a:gd name="connsiteY1" fmla="*/ 494270 h 3410465"/>
                    <a:gd name="connsiteX2" fmla="*/ 222421 w 519004"/>
                    <a:gd name="connsiteY2" fmla="*/ 1050324 h 3410465"/>
                    <a:gd name="connsiteX3" fmla="*/ 0 w 519004"/>
                    <a:gd name="connsiteY3" fmla="*/ 1606378 h 3410465"/>
                    <a:gd name="connsiteX4" fmla="*/ 222421 w 519004"/>
                    <a:gd name="connsiteY4" fmla="*/ 2310713 h 3410465"/>
                    <a:gd name="connsiteX5" fmla="*/ 444843 w 519004"/>
                    <a:gd name="connsiteY5" fmla="*/ 2903838 h 3410465"/>
                    <a:gd name="connsiteX6" fmla="*/ 234778 w 519004"/>
                    <a:gd name="connsiteY6" fmla="*/ 3410465 h 341046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519004" h="3410465">
                      <a:moveTo>
                        <a:pt x="234778" y="0"/>
                      </a:moveTo>
                      <a:cubicBezTo>
                        <a:pt x="377910" y="159608"/>
                        <a:pt x="521043" y="319216"/>
                        <a:pt x="518983" y="494270"/>
                      </a:cubicBezTo>
                      <a:cubicBezTo>
                        <a:pt x="516924" y="669324"/>
                        <a:pt x="308918" y="864973"/>
                        <a:pt x="222421" y="1050324"/>
                      </a:cubicBezTo>
                      <a:cubicBezTo>
                        <a:pt x="135924" y="1235675"/>
                        <a:pt x="0" y="1396313"/>
                        <a:pt x="0" y="1606378"/>
                      </a:cubicBezTo>
                      <a:cubicBezTo>
                        <a:pt x="0" y="1816443"/>
                        <a:pt x="148281" y="2094470"/>
                        <a:pt x="222421" y="2310713"/>
                      </a:cubicBezTo>
                      <a:cubicBezTo>
                        <a:pt x="296561" y="2526956"/>
                        <a:pt x="442784" y="2720546"/>
                        <a:pt x="444843" y="2903838"/>
                      </a:cubicBezTo>
                      <a:cubicBezTo>
                        <a:pt x="446902" y="3087130"/>
                        <a:pt x="340840" y="3248797"/>
                        <a:pt x="234778" y="3410465"/>
                      </a:cubicBezTo>
                    </a:path>
                  </a:pathLst>
                </a:custGeom>
                <a:solidFill>
                  <a:schemeClr val="accent6"/>
                </a:solidFill>
                <a:ln w="127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4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</a:endParaRPr>
                </a:p>
              </p:txBody>
            </p:sp>
            <p:sp>
              <p:nvSpPr>
                <p:cNvPr id="41" name="5-Point Star 26"/>
                <p:cNvSpPr/>
                <p:nvPr/>
              </p:nvSpPr>
              <p:spPr bwMode="auto">
                <a:xfrm>
                  <a:off x="6094406" y="2988362"/>
                  <a:ext cx="395416" cy="304500"/>
                </a:xfrm>
                <a:prstGeom prst="star5">
                  <a:avLst/>
                </a:prstGeom>
                <a:solidFill>
                  <a:srgbClr val="00B050"/>
                </a:solidFill>
                <a:ln w="127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4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</a:endParaRPr>
                </a:p>
              </p:txBody>
            </p:sp>
          </p:grpSp>
          <p:grpSp>
            <p:nvGrpSpPr>
              <p:cNvPr id="22" name="Group 2050"/>
              <p:cNvGrpSpPr/>
              <p:nvPr/>
            </p:nvGrpSpPr>
            <p:grpSpPr>
              <a:xfrm>
                <a:off x="4443017" y="2417360"/>
                <a:ext cx="642403" cy="3837020"/>
                <a:chOff x="4506081" y="3015036"/>
                <a:chExt cx="642403" cy="3241790"/>
              </a:xfrm>
            </p:grpSpPr>
            <p:sp>
              <p:nvSpPr>
                <p:cNvPr id="29" name="Freeform 34"/>
                <p:cNvSpPr/>
                <p:nvPr/>
              </p:nvSpPr>
              <p:spPr bwMode="auto">
                <a:xfrm>
                  <a:off x="4506081" y="3228912"/>
                  <a:ext cx="519004" cy="960029"/>
                </a:xfrm>
                <a:custGeom>
                  <a:avLst/>
                  <a:gdLst>
                    <a:gd name="connsiteX0" fmla="*/ 234778 w 519004"/>
                    <a:gd name="connsiteY0" fmla="*/ 0 h 3410465"/>
                    <a:gd name="connsiteX1" fmla="*/ 518983 w 519004"/>
                    <a:gd name="connsiteY1" fmla="*/ 494270 h 3410465"/>
                    <a:gd name="connsiteX2" fmla="*/ 222421 w 519004"/>
                    <a:gd name="connsiteY2" fmla="*/ 1050324 h 3410465"/>
                    <a:gd name="connsiteX3" fmla="*/ 0 w 519004"/>
                    <a:gd name="connsiteY3" fmla="*/ 1606378 h 3410465"/>
                    <a:gd name="connsiteX4" fmla="*/ 222421 w 519004"/>
                    <a:gd name="connsiteY4" fmla="*/ 2310713 h 3410465"/>
                    <a:gd name="connsiteX5" fmla="*/ 444843 w 519004"/>
                    <a:gd name="connsiteY5" fmla="*/ 2903838 h 3410465"/>
                    <a:gd name="connsiteX6" fmla="*/ 234778 w 519004"/>
                    <a:gd name="connsiteY6" fmla="*/ 3410465 h 341046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519004" h="3410465">
                      <a:moveTo>
                        <a:pt x="234778" y="0"/>
                      </a:moveTo>
                      <a:cubicBezTo>
                        <a:pt x="377910" y="159608"/>
                        <a:pt x="521043" y="319216"/>
                        <a:pt x="518983" y="494270"/>
                      </a:cubicBezTo>
                      <a:cubicBezTo>
                        <a:pt x="516924" y="669324"/>
                        <a:pt x="308918" y="864973"/>
                        <a:pt x="222421" y="1050324"/>
                      </a:cubicBezTo>
                      <a:cubicBezTo>
                        <a:pt x="135924" y="1235675"/>
                        <a:pt x="0" y="1396313"/>
                        <a:pt x="0" y="1606378"/>
                      </a:cubicBezTo>
                      <a:cubicBezTo>
                        <a:pt x="0" y="1816443"/>
                        <a:pt x="148281" y="2094470"/>
                        <a:pt x="222421" y="2310713"/>
                      </a:cubicBezTo>
                      <a:cubicBezTo>
                        <a:pt x="296561" y="2526956"/>
                        <a:pt x="442784" y="2720546"/>
                        <a:pt x="444843" y="2903838"/>
                      </a:cubicBezTo>
                      <a:cubicBezTo>
                        <a:pt x="446902" y="3087130"/>
                        <a:pt x="340840" y="3248797"/>
                        <a:pt x="234778" y="3410465"/>
                      </a:cubicBezTo>
                    </a:path>
                  </a:pathLst>
                </a:custGeom>
                <a:solidFill>
                  <a:srgbClr val="000082"/>
                </a:solidFill>
                <a:ln w="127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4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</a:endParaRPr>
                </a:p>
              </p:txBody>
            </p:sp>
            <p:sp>
              <p:nvSpPr>
                <p:cNvPr id="30" name="Freeform 35"/>
                <p:cNvSpPr/>
                <p:nvPr/>
              </p:nvSpPr>
              <p:spPr bwMode="auto">
                <a:xfrm>
                  <a:off x="4547214" y="3922647"/>
                  <a:ext cx="519004" cy="960029"/>
                </a:xfrm>
                <a:custGeom>
                  <a:avLst/>
                  <a:gdLst>
                    <a:gd name="connsiteX0" fmla="*/ 234778 w 519004"/>
                    <a:gd name="connsiteY0" fmla="*/ 0 h 3410465"/>
                    <a:gd name="connsiteX1" fmla="*/ 518983 w 519004"/>
                    <a:gd name="connsiteY1" fmla="*/ 494270 h 3410465"/>
                    <a:gd name="connsiteX2" fmla="*/ 222421 w 519004"/>
                    <a:gd name="connsiteY2" fmla="*/ 1050324 h 3410465"/>
                    <a:gd name="connsiteX3" fmla="*/ 0 w 519004"/>
                    <a:gd name="connsiteY3" fmla="*/ 1606378 h 3410465"/>
                    <a:gd name="connsiteX4" fmla="*/ 222421 w 519004"/>
                    <a:gd name="connsiteY4" fmla="*/ 2310713 h 3410465"/>
                    <a:gd name="connsiteX5" fmla="*/ 444843 w 519004"/>
                    <a:gd name="connsiteY5" fmla="*/ 2903838 h 3410465"/>
                    <a:gd name="connsiteX6" fmla="*/ 234778 w 519004"/>
                    <a:gd name="connsiteY6" fmla="*/ 3410465 h 341046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519004" h="3410465">
                      <a:moveTo>
                        <a:pt x="234778" y="0"/>
                      </a:moveTo>
                      <a:cubicBezTo>
                        <a:pt x="377910" y="159608"/>
                        <a:pt x="521043" y="319216"/>
                        <a:pt x="518983" y="494270"/>
                      </a:cubicBezTo>
                      <a:cubicBezTo>
                        <a:pt x="516924" y="669324"/>
                        <a:pt x="308918" y="864973"/>
                        <a:pt x="222421" y="1050324"/>
                      </a:cubicBezTo>
                      <a:cubicBezTo>
                        <a:pt x="135924" y="1235675"/>
                        <a:pt x="0" y="1396313"/>
                        <a:pt x="0" y="1606378"/>
                      </a:cubicBezTo>
                      <a:cubicBezTo>
                        <a:pt x="0" y="1816443"/>
                        <a:pt x="148281" y="2094470"/>
                        <a:pt x="222421" y="2310713"/>
                      </a:cubicBezTo>
                      <a:cubicBezTo>
                        <a:pt x="296561" y="2526956"/>
                        <a:pt x="442784" y="2720546"/>
                        <a:pt x="444843" y="2903838"/>
                      </a:cubicBezTo>
                      <a:cubicBezTo>
                        <a:pt x="446902" y="3087130"/>
                        <a:pt x="340840" y="3248797"/>
                        <a:pt x="234778" y="3410465"/>
                      </a:cubicBezTo>
                    </a:path>
                  </a:pathLst>
                </a:custGeom>
                <a:solidFill>
                  <a:srgbClr val="000082"/>
                </a:solidFill>
                <a:ln w="127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4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</a:endParaRPr>
                </a:p>
              </p:txBody>
            </p:sp>
            <p:sp>
              <p:nvSpPr>
                <p:cNvPr id="31" name="Freeform 36"/>
                <p:cNvSpPr/>
                <p:nvPr/>
              </p:nvSpPr>
              <p:spPr bwMode="auto">
                <a:xfrm>
                  <a:off x="4588347" y="4616382"/>
                  <a:ext cx="519004" cy="960029"/>
                </a:xfrm>
                <a:custGeom>
                  <a:avLst/>
                  <a:gdLst>
                    <a:gd name="connsiteX0" fmla="*/ 234778 w 519004"/>
                    <a:gd name="connsiteY0" fmla="*/ 0 h 3410465"/>
                    <a:gd name="connsiteX1" fmla="*/ 518983 w 519004"/>
                    <a:gd name="connsiteY1" fmla="*/ 494270 h 3410465"/>
                    <a:gd name="connsiteX2" fmla="*/ 222421 w 519004"/>
                    <a:gd name="connsiteY2" fmla="*/ 1050324 h 3410465"/>
                    <a:gd name="connsiteX3" fmla="*/ 0 w 519004"/>
                    <a:gd name="connsiteY3" fmla="*/ 1606378 h 3410465"/>
                    <a:gd name="connsiteX4" fmla="*/ 222421 w 519004"/>
                    <a:gd name="connsiteY4" fmla="*/ 2310713 h 3410465"/>
                    <a:gd name="connsiteX5" fmla="*/ 444843 w 519004"/>
                    <a:gd name="connsiteY5" fmla="*/ 2903838 h 3410465"/>
                    <a:gd name="connsiteX6" fmla="*/ 234778 w 519004"/>
                    <a:gd name="connsiteY6" fmla="*/ 3410465 h 341046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519004" h="3410465">
                      <a:moveTo>
                        <a:pt x="234778" y="0"/>
                      </a:moveTo>
                      <a:cubicBezTo>
                        <a:pt x="377910" y="159608"/>
                        <a:pt x="521043" y="319216"/>
                        <a:pt x="518983" y="494270"/>
                      </a:cubicBezTo>
                      <a:cubicBezTo>
                        <a:pt x="516924" y="669324"/>
                        <a:pt x="308918" y="864973"/>
                        <a:pt x="222421" y="1050324"/>
                      </a:cubicBezTo>
                      <a:cubicBezTo>
                        <a:pt x="135924" y="1235675"/>
                        <a:pt x="0" y="1396313"/>
                        <a:pt x="0" y="1606378"/>
                      </a:cubicBezTo>
                      <a:cubicBezTo>
                        <a:pt x="0" y="1816443"/>
                        <a:pt x="148281" y="2094470"/>
                        <a:pt x="222421" y="2310713"/>
                      </a:cubicBezTo>
                      <a:cubicBezTo>
                        <a:pt x="296561" y="2526956"/>
                        <a:pt x="442784" y="2720546"/>
                        <a:pt x="444843" y="2903838"/>
                      </a:cubicBezTo>
                      <a:cubicBezTo>
                        <a:pt x="446902" y="3087130"/>
                        <a:pt x="340840" y="3248797"/>
                        <a:pt x="234778" y="3410465"/>
                      </a:cubicBezTo>
                    </a:path>
                  </a:pathLst>
                </a:custGeom>
                <a:solidFill>
                  <a:srgbClr val="000082"/>
                </a:solidFill>
                <a:ln w="127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4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</a:endParaRPr>
                </a:p>
              </p:txBody>
            </p:sp>
            <p:sp>
              <p:nvSpPr>
                <p:cNvPr id="32" name="Freeform 37"/>
                <p:cNvSpPr/>
                <p:nvPr/>
              </p:nvSpPr>
              <p:spPr bwMode="auto">
                <a:xfrm>
                  <a:off x="4629480" y="5296797"/>
                  <a:ext cx="519004" cy="960029"/>
                </a:xfrm>
                <a:custGeom>
                  <a:avLst/>
                  <a:gdLst>
                    <a:gd name="connsiteX0" fmla="*/ 234778 w 519004"/>
                    <a:gd name="connsiteY0" fmla="*/ 0 h 3410465"/>
                    <a:gd name="connsiteX1" fmla="*/ 518983 w 519004"/>
                    <a:gd name="connsiteY1" fmla="*/ 494270 h 3410465"/>
                    <a:gd name="connsiteX2" fmla="*/ 222421 w 519004"/>
                    <a:gd name="connsiteY2" fmla="*/ 1050324 h 3410465"/>
                    <a:gd name="connsiteX3" fmla="*/ 0 w 519004"/>
                    <a:gd name="connsiteY3" fmla="*/ 1606378 h 3410465"/>
                    <a:gd name="connsiteX4" fmla="*/ 222421 w 519004"/>
                    <a:gd name="connsiteY4" fmla="*/ 2310713 h 3410465"/>
                    <a:gd name="connsiteX5" fmla="*/ 444843 w 519004"/>
                    <a:gd name="connsiteY5" fmla="*/ 2903838 h 3410465"/>
                    <a:gd name="connsiteX6" fmla="*/ 234778 w 519004"/>
                    <a:gd name="connsiteY6" fmla="*/ 3410465 h 341046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519004" h="3410465">
                      <a:moveTo>
                        <a:pt x="234778" y="0"/>
                      </a:moveTo>
                      <a:cubicBezTo>
                        <a:pt x="377910" y="159608"/>
                        <a:pt x="521043" y="319216"/>
                        <a:pt x="518983" y="494270"/>
                      </a:cubicBezTo>
                      <a:cubicBezTo>
                        <a:pt x="516924" y="669324"/>
                        <a:pt x="308918" y="864973"/>
                        <a:pt x="222421" y="1050324"/>
                      </a:cubicBezTo>
                      <a:cubicBezTo>
                        <a:pt x="135924" y="1235675"/>
                        <a:pt x="0" y="1396313"/>
                        <a:pt x="0" y="1606378"/>
                      </a:cubicBezTo>
                      <a:cubicBezTo>
                        <a:pt x="0" y="1816443"/>
                        <a:pt x="148281" y="2094470"/>
                        <a:pt x="222421" y="2310713"/>
                      </a:cubicBezTo>
                      <a:cubicBezTo>
                        <a:pt x="296561" y="2526956"/>
                        <a:pt x="442784" y="2720546"/>
                        <a:pt x="444843" y="2903838"/>
                      </a:cubicBezTo>
                      <a:cubicBezTo>
                        <a:pt x="446902" y="3087130"/>
                        <a:pt x="340840" y="3248797"/>
                        <a:pt x="234778" y="3410465"/>
                      </a:cubicBezTo>
                    </a:path>
                  </a:pathLst>
                </a:custGeom>
                <a:solidFill>
                  <a:srgbClr val="000082"/>
                </a:solidFill>
                <a:ln w="127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4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</a:endParaRPr>
                </a:p>
              </p:txBody>
            </p:sp>
            <p:sp>
              <p:nvSpPr>
                <p:cNvPr id="33" name="5-Point Star 27"/>
                <p:cNvSpPr/>
                <p:nvPr/>
              </p:nvSpPr>
              <p:spPr bwMode="auto">
                <a:xfrm>
                  <a:off x="4551447" y="3015036"/>
                  <a:ext cx="395416" cy="304500"/>
                </a:xfrm>
                <a:prstGeom prst="star5">
                  <a:avLst/>
                </a:prstGeom>
                <a:solidFill>
                  <a:srgbClr val="000082"/>
                </a:solidFill>
                <a:ln w="127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4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</a:endParaRPr>
                </a:p>
              </p:txBody>
            </p:sp>
          </p:grpSp>
          <p:grpSp>
            <p:nvGrpSpPr>
              <p:cNvPr id="23" name="Group 2049"/>
              <p:cNvGrpSpPr/>
              <p:nvPr/>
            </p:nvGrpSpPr>
            <p:grpSpPr>
              <a:xfrm>
                <a:off x="3142749" y="2417388"/>
                <a:ext cx="519004" cy="3610988"/>
                <a:chOff x="3142749" y="3031518"/>
                <a:chExt cx="519004" cy="2975501"/>
              </a:xfrm>
            </p:grpSpPr>
            <p:sp>
              <p:nvSpPr>
                <p:cNvPr id="27" name="Freeform 33"/>
                <p:cNvSpPr/>
                <p:nvPr/>
              </p:nvSpPr>
              <p:spPr bwMode="auto">
                <a:xfrm>
                  <a:off x="3142749" y="3227169"/>
                  <a:ext cx="519004" cy="2779850"/>
                </a:xfrm>
                <a:custGeom>
                  <a:avLst/>
                  <a:gdLst>
                    <a:gd name="connsiteX0" fmla="*/ 234778 w 519004"/>
                    <a:gd name="connsiteY0" fmla="*/ 0 h 3410465"/>
                    <a:gd name="connsiteX1" fmla="*/ 518983 w 519004"/>
                    <a:gd name="connsiteY1" fmla="*/ 494270 h 3410465"/>
                    <a:gd name="connsiteX2" fmla="*/ 222421 w 519004"/>
                    <a:gd name="connsiteY2" fmla="*/ 1050324 h 3410465"/>
                    <a:gd name="connsiteX3" fmla="*/ 0 w 519004"/>
                    <a:gd name="connsiteY3" fmla="*/ 1606378 h 3410465"/>
                    <a:gd name="connsiteX4" fmla="*/ 222421 w 519004"/>
                    <a:gd name="connsiteY4" fmla="*/ 2310713 h 3410465"/>
                    <a:gd name="connsiteX5" fmla="*/ 444843 w 519004"/>
                    <a:gd name="connsiteY5" fmla="*/ 2903838 h 3410465"/>
                    <a:gd name="connsiteX6" fmla="*/ 234778 w 519004"/>
                    <a:gd name="connsiteY6" fmla="*/ 3410465 h 341046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519004" h="3410465">
                      <a:moveTo>
                        <a:pt x="234778" y="0"/>
                      </a:moveTo>
                      <a:cubicBezTo>
                        <a:pt x="377910" y="159608"/>
                        <a:pt x="521043" y="319216"/>
                        <a:pt x="518983" y="494270"/>
                      </a:cubicBezTo>
                      <a:cubicBezTo>
                        <a:pt x="516924" y="669324"/>
                        <a:pt x="308918" y="864973"/>
                        <a:pt x="222421" y="1050324"/>
                      </a:cubicBezTo>
                      <a:cubicBezTo>
                        <a:pt x="135924" y="1235675"/>
                        <a:pt x="0" y="1396313"/>
                        <a:pt x="0" y="1606378"/>
                      </a:cubicBezTo>
                      <a:cubicBezTo>
                        <a:pt x="0" y="1816443"/>
                        <a:pt x="148281" y="2094470"/>
                        <a:pt x="222421" y="2310713"/>
                      </a:cubicBezTo>
                      <a:cubicBezTo>
                        <a:pt x="296561" y="2526956"/>
                        <a:pt x="442784" y="2720546"/>
                        <a:pt x="444843" y="2903838"/>
                      </a:cubicBezTo>
                      <a:cubicBezTo>
                        <a:pt x="446902" y="3087130"/>
                        <a:pt x="340840" y="3248797"/>
                        <a:pt x="234778" y="3410465"/>
                      </a:cubicBezTo>
                    </a:path>
                  </a:pathLst>
                </a:custGeom>
                <a:solidFill>
                  <a:srgbClr val="FF0000"/>
                </a:solidFill>
                <a:ln w="127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4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</a:endParaRPr>
                </a:p>
              </p:txBody>
            </p:sp>
            <p:sp>
              <p:nvSpPr>
                <p:cNvPr id="28" name="5-Point Star 25"/>
                <p:cNvSpPr/>
                <p:nvPr/>
              </p:nvSpPr>
              <p:spPr bwMode="auto">
                <a:xfrm>
                  <a:off x="3183945" y="3031518"/>
                  <a:ext cx="395416" cy="304500"/>
                </a:xfrm>
                <a:prstGeom prst="star5">
                  <a:avLst/>
                </a:prstGeom>
                <a:solidFill>
                  <a:srgbClr val="FF0066"/>
                </a:solidFill>
                <a:ln w="127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4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</a:endParaRPr>
                </a:p>
              </p:txBody>
            </p:sp>
          </p:grpSp>
          <p:sp>
            <p:nvSpPr>
              <p:cNvPr id="70" name="Rectangle 2047"/>
              <p:cNvSpPr/>
              <p:nvPr/>
            </p:nvSpPr>
            <p:spPr bwMode="auto">
              <a:xfrm>
                <a:off x="1274568" y="6333210"/>
                <a:ext cx="1479165" cy="482682"/>
              </a:xfrm>
              <a:prstGeom prst="rect">
                <a:avLst/>
              </a:prstGeom>
              <a:solidFill>
                <a:srgbClr val="000082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4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endParaRPr>
              </a:p>
            </p:txBody>
          </p:sp>
        </p:grpSp>
      </p:grpSp>
      <p:grpSp>
        <p:nvGrpSpPr>
          <p:cNvPr id="72" name="Group 52"/>
          <p:cNvGrpSpPr/>
          <p:nvPr/>
        </p:nvGrpSpPr>
        <p:grpSpPr>
          <a:xfrm>
            <a:off x="6393543" y="2433930"/>
            <a:ext cx="2198609" cy="233916"/>
            <a:chOff x="3993767" y="2974612"/>
            <a:chExt cx="2198609" cy="233916"/>
          </a:xfrm>
        </p:grpSpPr>
        <p:sp>
          <p:nvSpPr>
            <p:cNvPr id="73" name="Explosion 1 56"/>
            <p:cNvSpPr/>
            <p:nvPr/>
          </p:nvSpPr>
          <p:spPr bwMode="auto">
            <a:xfrm>
              <a:off x="3993767" y="2974612"/>
              <a:ext cx="202020" cy="233916"/>
            </a:xfrm>
            <a:prstGeom prst="irregularSeal1">
              <a:avLst/>
            </a:prstGeom>
            <a:solidFill>
              <a:srgbClr val="FF0000"/>
            </a:solidFill>
            <a:ln w="12700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400" b="0" i="0" u="none" strike="noStrike" cap="none" normalizeH="0" baseline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</a:endParaRPr>
            </a:p>
          </p:txBody>
        </p:sp>
        <p:cxnSp>
          <p:nvCxnSpPr>
            <p:cNvPr id="74" name="Straight Connector 57"/>
            <p:cNvCxnSpPr>
              <a:stCxn id="73" idx="3"/>
            </p:cNvCxnSpPr>
            <p:nvPr/>
          </p:nvCxnSpPr>
          <p:spPr bwMode="auto">
            <a:xfrm>
              <a:off x="4195787" y="3118535"/>
              <a:ext cx="1996589" cy="0"/>
            </a:xfrm>
            <a:prstGeom prst="line">
              <a:avLst/>
            </a:prstGeom>
            <a:solidFill>
              <a:schemeClr val="accent1"/>
            </a:solidFill>
            <a:ln w="57150" cap="rnd" cmpd="sng" algn="ctr">
              <a:solidFill>
                <a:schemeClr val="accent2">
                  <a:lumMod val="60000"/>
                  <a:lumOff val="4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78" name="矩形 77"/>
          <p:cNvSpPr/>
          <p:nvPr/>
        </p:nvSpPr>
        <p:spPr>
          <a:xfrm>
            <a:off x="8592152" y="2523286"/>
            <a:ext cx="441106" cy="338536"/>
          </a:xfrm>
          <a:prstGeom prst="rect">
            <a:avLst/>
          </a:prstGeom>
        </p:spPr>
        <p:txBody>
          <a:bodyPr wrap="none" lIns="91420" tIns="45711" rIns="91420" bIns="45711">
            <a:spAutoFit/>
          </a:bodyPr>
          <a:lstStyle/>
          <a:p>
            <a:pPr algn="l" defTabSz="828503" eaLnBrk="1" hangingPunct="1"/>
            <a:r>
              <a:rPr lang="en-US" altLang="zh-CN" sz="1600" b="1" dirty="0" smtClean="0">
                <a:solidFill>
                  <a:srgbClr val="FFFF00"/>
                </a:solidFill>
                <a:latin typeface="+mn-lt"/>
                <a:cs typeface="Times New Roman" pitchFamily="18" charset="0"/>
              </a:rPr>
              <a:t>4.5</a:t>
            </a:r>
            <a:endParaRPr lang="en-US" altLang="zh-CN" sz="1600" b="1" dirty="0">
              <a:solidFill>
                <a:srgbClr val="FFFF00"/>
              </a:solidFill>
              <a:latin typeface="+mn-lt"/>
              <a:cs typeface="Times New Roman" pitchFamily="18" charset="0"/>
            </a:endParaRPr>
          </a:p>
        </p:txBody>
      </p:sp>
      <p:sp>
        <p:nvSpPr>
          <p:cNvPr id="79" name="矩形 78"/>
          <p:cNvSpPr/>
          <p:nvPr/>
        </p:nvSpPr>
        <p:spPr>
          <a:xfrm>
            <a:off x="8592152" y="5963376"/>
            <a:ext cx="469960" cy="338536"/>
          </a:xfrm>
          <a:prstGeom prst="rect">
            <a:avLst/>
          </a:prstGeom>
        </p:spPr>
        <p:txBody>
          <a:bodyPr wrap="none" lIns="91420" tIns="45711" rIns="91420" bIns="45711">
            <a:spAutoFit/>
          </a:bodyPr>
          <a:lstStyle/>
          <a:p>
            <a:pPr algn="l" defTabSz="828503" eaLnBrk="1" hangingPunct="1"/>
            <a:r>
              <a:rPr lang="en-US" altLang="zh-CN" sz="1600" b="1" dirty="0" smtClean="0">
                <a:solidFill>
                  <a:srgbClr val="FFFF00"/>
                </a:solidFill>
                <a:latin typeface="+mn-lt"/>
                <a:cs typeface="Times New Roman" pitchFamily="18" charset="0"/>
              </a:rPr>
              <a:t>1.5</a:t>
            </a:r>
            <a:endParaRPr lang="en-US" altLang="zh-CN" sz="1600" b="1" dirty="0">
              <a:solidFill>
                <a:srgbClr val="FFFF00"/>
              </a:solidFill>
              <a:latin typeface="+mn-lt"/>
              <a:cs typeface="Times New Roman" pitchFamily="18" charset="0"/>
            </a:endParaRPr>
          </a:p>
        </p:txBody>
      </p:sp>
      <p:sp>
        <p:nvSpPr>
          <p:cNvPr id="80" name="矩形 79"/>
          <p:cNvSpPr/>
          <p:nvPr/>
        </p:nvSpPr>
        <p:spPr>
          <a:xfrm>
            <a:off x="8356266" y="2771289"/>
            <a:ext cx="745677" cy="338536"/>
          </a:xfrm>
          <a:prstGeom prst="rect">
            <a:avLst/>
          </a:prstGeom>
        </p:spPr>
        <p:txBody>
          <a:bodyPr wrap="none" lIns="91420" tIns="45711" rIns="91420" bIns="45711">
            <a:spAutoFit/>
          </a:bodyPr>
          <a:lstStyle/>
          <a:p>
            <a:pPr algn="l" defTabSz="828503" eaLnBrk="1" hangingPunct="1"/>
            <a:r>
              <a:rPr lang="en-US" altLang="zh-CN" sz="1600" b="1" dirty="0" smtClean="0">
                <a:solidFill>
                  <a:srgbClr val="FFFF00"/>
                </a:solidFill>
                <a:latin typeface="+mn-lt"/>
                <a:cs typeface="Times New Roman" pitchFamily="18" charset="0"/>
              </a:rPr>
              <a:t>(km/s)</a:t>
            </a:r>
            <a:endParaRPr lang="en-US" altLang="zh-CN" sz="1600" b="1" dirty="0">
              <a:solidFill>
                <a:srgbClr val="FFFF00"/>
              </a:solidFill>
              <a:latin typeface="+mn-lt"/>
              <a:cs typeface="Times New Roman" pitchFamily="18" charset="0"/>
            </a:endParaRPr>
          </a:p>
        </p:txBody>
      </p:sp>
      <p:pic>
        <p:nvPicPr>
          <p:cNvPr id="81" name="图片 80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029" t="10118" r="13138" b="15436"/>
          <a:stretch/>
        </p:blipFill>
        <p:spPr>
          <a:xfrm>
            <a:off x="8662920" y="3125196"/>
            <a:ext cx="203170" cy="2750164"/>
          </a:xfrm>
          <a:prstGeom prst="rect">
            <a:avLst/>
          </a:prstGeom>
          <a:ln w="19050">
            <a:solidFill>
              <a:srgbClr val="FFFF00"/>
            </a:solidFill>
          </a:ln>
        </p:spPr>
      </p:pic>
    </p:spTree>
    <p:extLst>
      <p:ext uri="{BB962C8B-B14F-4D97-AF65-F5344CB8AC3E}">
        <p14:creationId xmlns:p14="http://schemas.microsoft.com/office/powerpoint/2010/main" val="2041341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3.3765E-6 L -0.57934 3.3765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97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79" name="TextBox 1"/>
          <p:cNvSpPr txBox="1">
            <a:spLocks noChangeArrowheads="1"/>
          </p:cNvSpPr>
          <p:nvPr/>
        </p:nvSpPr>
        <p:spPr bwMode="auto">
          <a:xfrm>
            <a:off x="915708" y="110021"/>
            <a:ext cx="7800975" cy="760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945" tIns="41473" rIns="82945" bIns="41473">
            <a:spAutoFit/>
          </a:bodyPr>
          <a:lstStyle/>
          <a:p>
            <a:pPr algn="ctr"/>
            <a:r>
              <a:rPr lang="en-US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FWI images</a:t>
            </a:r>
            <a:endParaRPr lang="en-US" sz="1800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3" name="组合 12"/>
          <p:cNvGrpSpPr/>
          <p:nvPr/>
        </p:nvGrpSpPr>
        <p:grpSpPr>
          <a:xfrm>
            <a:off x="4784663" y="1054253"/>
            <a:ext cx="4143954" cy="2614025"/>
            <a:chOff x="4784663" y="1054253"/>
            <a:chExt cx="4143954" cy="2614025"/>
          </a:xfrm>
        </p:grpSpPr>
        <p:pic>
          <p:nvPicPr>
            <p:cNvPr id="5" name="图片 4"/>
            <p:cNvPicPr>
              <a:picLocks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84663" y="1054253"/>
              <a:ext cx="4143954" cy="2614025"/>
            </a:xfrm>
            <a:prstGeom prst="rect">
              <a:avLst/>
            </a:prstGeom>
            <a:ln w="38100">
              <a:solidFill>
                <a:srgbClr val="FFFF00"/>
              </a:solidFill>
            </a:ln>
          </p:spPr>
        </p:pic>
        <p:sp>
          <p:nvSpPr>
            <p:cNvPr id="11" name="矩形 10"/>
            <p:cNvSpPr/>
            <p:nvPr/>
          </p:nvSpPr>
          <p:spPr>
            <a:xfrm>
              <a:off x="4816195" y="1180181"/>
              <a:ext cx="2002471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>
                <a:defRPr/>
              </a:pPr>
              <a:r>
                <a:rPr lang="en-US" altLang="zh-CN" sz="2400" dirty="0" smtClean="0">
                  <a:solidFill>
                    <a:srgbClr val="FFFFF7"/>
                  </a:solidFill>
                  <a:latin typeface="Times New Roman"/>
                </a:rPr>
                <a:t>Starting model</a:t>
              </a:r>
              <a:endParaRPr lang="en-US" altLang="zh-CN" sz="2400" dirty="0">
                <a:solidFill>
                  <a:srgbClr val="FFFFF7"/>
                </a:solidFill>
                <a:latin typeface="Times New Roman"/>
              </a:endParaRPr>
            </a:p>
          </p:txBody>
        </p:sp>
      </p:grpSp>
      <p:grpSp>
        <p:nvGrpSpPr>
          <p:cNvPr id="12" name="组合 11"/>
          <p:cNvGrpSpPr/>
          <p:nvPr/>
        </p:nvGrpSpPr>
        <p:grpSpPr>
          <a:xfrm>
            <a:off x="115888" y="797081"/>
            <a:ext cx="4605711" cy="2958203"/>
            <a:chOff x="115888" y="797081"/>
            <a:chExt cx="4605711" cy="2958203"/>
          </a:xfrm>
        </p:grpSpPr>
        <p:pic>
          <p:nvPicPr>
            <p:cNvPr id="4" name="图片 3"/>
            <p:cNvPicPr>
              <a:picLocks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7645" y="1054254"/>
              <a:ext cx="4143954" cy="2614025"/>
            </a:xfrm>
            <a:prstGeom prst="rect">
              <a:avLst/>
            </a:prstGeom>
            <a:ln w="38100">
              <a:solidFill>
                <a:srgbClr val="FFFF00"/>
              </a:solidFill>
            </a:ln>
          </p:spPr>
        </p:pic>
        <p:sp>
          <p:nvSpPr>
            <p:cNvPr id="53" name="矩形 52"/>
            <p:cNvSpPr/>
            <p:nvPr/>
          </p:nvSpPr>
          <p:spPr>
            <a:xfrm>
              <a:off x="617179" y="1159155"/>
              <a:ext cx="1848583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>
                <a:defRPr/>
              </a:pPr>
              <a:r>
                <a:rPr lang="en-US" altLang="zh-CN" sz="2400" dirty="0" smtClean="0">
                  <a:solidFill>
                    <a:srgbClr val="FFFFF7"/>
                  </a:solidFill>
                  <a:latin typeface="Times New Roman"/>
                </a:rPr>
                <a:t>Actual model</a:t>
              </a:r>
              <a:endParaRPr lang="en-US" altLang="zh-CN" sz="2400" dirty="0">
                <a:solidFill>
                  <a:srgbClr val="FFFFF7"/>
                </a:solidFill>
                <a:latin typeface="Times New Roman"/>
              </a:endParaRPr>
            </a:p>
          </p:txBody>
        </p:sp>
        <p:grpSp>
          <p:nvGrpSpPr>
            <p:cNvPr id="58" name="Group 40"/>
            <p:cNvGrpSpPr>
              <a:grpSpLocks/>
            </p:cNvGrpSpPr>
            <p:nvPr/>
          </p:nvGrpSpPr>
          <p:grpSpPr bwMode="auto">
            <a:xfrm>
              <a:off x="115888" y="797081"/>
              <a:ext cx="502384" cy="2958203"/>
              <a:chOff x="115512" y="1050029"/>
              <a:chExt cx="502233" cy="2736298"/>
            </a:xfrm>
          </p:grpSpPr>
          <p:sp>
            <p:nvSpPr>
              <p:cNvPr id="59" name="TextBox 58"/>
              <p:cNvSpPr txBox="1"/>
              <p:nvPr/>
            </p:nvSpPr>
            <p:spPr bwMode="auto">
              <a:xfrm>
                <a:off x="115512" y="2075596"/>
                <a:ext cx="475144" cy="90849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vert="vert270" wrap="square" lIns="82945" tIns="41473" rIns="82945" bIns="41473">
                <a:spAutoFit/>
              </a:bodyPr>
              <a:lstStyle/>
              <a:p>
                <a:pPr>
                  <a:defRPr/>
                </a:pPr>
                <a:r>
                  <a:rPr lang="en-US" sz="2000" b="1" i="0" dirty="0">
                    <a:solidFill>
                      <a:srgbClr val="FFFF00"/>
                    </a:solidFill>
                    <a:latin typeface="+mn-lt"/>
                    <a:ea typeface="ＭＳ Ｐゴシック" charset="0"/>
                    <a:cs typeface="Times New Roman" pitchFamily="18" charset="0"/>
                  </a:rPr>
                  <a:t>Z (km)</a:t>
                </a:r>
              </a:p>
            </p:txBody>
          </p:sp>
          <p:sp>
            <p:nvSpPr>
              <p:cNvPr id="60" name="TextBox 59"/>
              <p:cNvSpPr txBox="1"/>
              <p:nvPr/>
            </p:nvSpPr>
            <p:spPr bwMode="auto">
              <a:xfrm>
                <a:off x="144186" y="1050029"/>
                <a:ext cx="398222" cy="36291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vert="vert270" lIns="82945" tIns="41473" rIns="82945" bIns="41473">
                <a:spAutoFit/>
              </a:bodyPr>
              <a:lstStyle/>
              <a:p>
                <a:pPr>
                  <a:defRPr/>
                </a:pPr>
                <a:r>
                  <a:rPr lang="en-US" sz="1500" b="1" i="0" dirty="0">
                    <a:solidFill>
                      <a:srgbClr val="FFFF00"/>
                    </a:solidFill>
                    <a:latin typeface="+mn-lt"/>
                    <a:ea typeface="ＭＳ Ｐゴシック" charset="0"/>
                    <a:cs typeface="Times New Roman" pitchFamily="18" charset="0"/>
                  </a:rPr>
                  <a:t>0</a:t>
                </a:r>
                <a:endParaRPr lang="en-US" sz="2000" b="1" i="0" dirty="0">
                  <a:solidFill>
                    <a:srgbClr val="FFFF00"/>
                  </a:solidFill>
                  <a:latin typeface="+mn-lt"/>
                  <a:ea typeface="ＭＳ Ｐゴシック" charset="0"/>
                  <a:cs typeface="Times New Roman" pitchFamily="18" charset="0"/>
                </a:endParaRPr>
              </a:p>
            </p:txBody>
          </p:sp>
          <p:sp>
            <p:nvSpPr>
              <p:cNvPr id="61" name="TextBox 60"/>
              <p:cNvSpPr txBox="1"/>
              <p:nvPr/>
            </p:nvSpPr>
            <p:spPr bwMode="auto">
              <a:xfrm>
                <a:off x="142601" y="3071589"/>
                <a:ext cx="475144" cy="71473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vert="vert270" lIns="82945" tIns="41473" rIns="82945" bIns="41473">
                <a:spAutoFit/>
              </a:bodyPr>
              <a:lstStyle/>
              <a:p>
                <a:pPr>
                  <a:defRPr/>
                </a:pPr>
                <a:r>
                  <a:rPr lang="en-US" sz="2000" b="1" i="0" dirty="0" smtClean="0">
                    <a:solidFill>
                      <a:srgbClr val="FFFF00"/>
                    </a:solidFill>
                    <a:latin typeface="+mn-lt"/>
                    <a:ea typeface="ＭＳ Ｐゴシック" charset="0"/>
                    <a:cs typeface="Times New Roman" pitchFamily="18" charset="0"/>
                  </a:rPr>
                  <a:t>1.5</a:t>
                </a:r>
                <a:endParaRPr lang="en-US" sz="2000" b="1" i="0" dirty="0">
                  <a:solidFill>
                    <a:srgbClr val="FFFF00"/>
                  </a:solidFill>
                  <a:latin typeface="+mn-lt"/>
                  <a:ea typeface="ＭＳ Ｐゴシック" charset="0"/>
                  <a:cs typeface="Times New Roman" pitchFamily="18" charset="0"/>
                </a:endParaRPr>
              </a:p>
            </p:txBody>
          </p:sp>
        </p:grpSp>
      </p:grpSp>
      <p:grpSp>
        <p:nvGrpSpPr>
          <p:cNvPr id="17" name="组合 16"/>
          <p:cNvGrpSpPr/>
          <p:nvPr/>
        </p:nvGrpSpPr>
        <p:grpSpPr>
          <a:xfrm>
            <a:off x="94862" y="3645464"/>
            <a:ext cx="4733054" cy="3188029"/>
            <a:chOff x="94862" y="3645464"/>
            <a:chExt cx="4733054" cy="3188029"/>
          </a:xfrm>
        </p:grpSpPr>
        <p:pic>
          <p:nvPicPr>
            <p:cNvPr id="6" name="图片 5"/>
            <p:cNvPicPr>
              <a:picLocks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2812" y="3734452"/>
              <a:ext cx="4143954" cy="2614025"/>
            </a:xfrm>
            <a:prstGeom prst="rect">
              <a:avLst/>
            </a:prstGeom>
            <a:ln w="38100">
              <a:solidFill>
                <a:srgbClr val="FFFF00"/>
              </a:solidFill>
            </a:ln>
          </p:spPr>
        </p:pic>
        <p:sp>
          <p:nvSpPr>
            <p:cNvPr id="56" name="矩形 55"/>
            <p:cNvSpPr/>
            <p:nvPr/>
          </p:nvSpPr>
          <p:spPr>
            <a:xfrm>
              <a:off x="580387" y="3802583"/>
              <a:ext cx="1919115" cy="83099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>
                <a:defRPr/>
              </a:pPr>
              <a:r>
                <a:rPr lang="en-US" altLang="zh-CN" sz="2400" dirty="0" smtClean="0">
                  <a:solidFill>
                    <a:srgbClr val="FFFFF7"/>
                  </a:solidFill>
                  <a:latin typeface="Times New Roman"/>
                </a:rPr>
                <a:t>Standard FWI</a:t>
              </a:r>
            </a:p>
            <a:p>
              <a:pPr lvl="0">
                <a:defRPr/>
              </a:pPr>
              <a:r>
                <a:rPr lang="en-US" altLang="zh-CN" sz="2400" dirty="0" smtClean="0">
                  <a:solidFill>
                    <a:srgbClr val="FFFFF7"/>
                  </a:solidFill>
                  <a:latin typeface="Times New Roman"/>
                </a:rPr>
                <a:t>(69 iterations)</a:t>
              </a:r>
              <a:endParaRPr lang="en-US" altLang="zh-CN" sz="2400" dirty="0">
                <a:solidFill>
                  <a:srgbClr val="FFFFF7"/>
                </a:solidFill>
                <a:latin typeface="Times New Roman"/>
              </a:endParaRPr>
            </a:p>
          </p:txBody>
        </p:sp>
        <p:grpSp>
          <p:nvGrpSpPr>
            <p:cNvPr id="62" name="Group 40"/>
            <p:cNvGrpSpPr>
              <a:grpSpLocks/>
            </p:cNvGrpSpPr>
            <p:nvPr/>
          </p:nvGrpSpPr>
          <p:grpSpPr bwMode="auto">
            <a:xfrm>
              <a:off x="94862" y="3645464"/>
              <a:ext cx="518150" cy="2942437"/>
              <a:chOff x="115512" y="1108361"/>
              <a:chExt cx="517994" cy="2721715"/>
            </a:xfrm>
          </p:grpSpPr>
          <p:sp>
            <p:nvSpPr>
              <p:cNvPr id="63" name="TextBox 62"/>
              <p:cNvSpPr txBox="1"/>
              <p:nvPr/>
            </p:nvSpPr>
            <p:spPr bwMode="auto">
              <a:xfrm>
                <a:off x="115512" y="2075596"/>
                <a:ext cx="475144" cy="90849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vert="vert270" wrap="square" lIns="82945" tIns="41473" rIns="82945" bIns="41473">
                <a:spAutoFit/>
              </a:bodyPr>
              <a:lstStyle/>
              <a:p>
                <a:pPr>
                  <a:defRPr/>
                </a:pPr>
                <a:r>
                  <a:rPr lang="en-US" sz="2000" b="1" i="0" dirty="0">
                    <a:solidFill>
                      <a:srgbClr val="FFFF00"/>
                    </a:solidFill>
                    <a:latin typeface="+mn-lt"/>
                    <a:ea typeface="ＭＳ Ｐゴシック" charset="0"/>
                    <a:cs typeface="Times New Roman" pitchFamily="18" charset="0"/>
                  </a:rPr>
                  <a:t>Z (km)</a:t>
                </a:r>
              </a:p>
            </p:txBody>
          </p:sp>
          <p:sp>
            <p:nvSpPr>
              <p:cNvPr id="64" name="TextBox 63"/>
              <p:cNvSpPr txBox="1"/>
              <p:nvPr/>
            </p:nvSpPr>
            <p:spPr bwMode="auto">
              <a:xfrm>
                <a:off x="144186" y="1108361"/>
                <a:ext cx="398222" cy="36291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vert="vert270" lIns="82945" tIns="41473" rIns="82945" bIns="41473">
                <a:spAutoFit/>
              </a:bodyPr>
              <a:lstStyle/>
              <a:p>
                <a:pPr>
                  <a:defRPr/>
                </a:pPr>
                <a:r>
                  <a:rPr lang="en-US" sz="1500" b="1" i="0" dirty="0">
                    <a:solidFill>
                      <a:srgbClr val="FFFF00"/>
                    </a:solidFill>
                    <a:latin typeface="+mn-lt"/>
                    <a:ea typeface="ＭＳ Ｐゴシック" charset="0"/>
                    <a:cs typeface="Times New Roman" pitchFamily="18" charset="0"/>
                  </a:rPr>
                  <a:t>0</a:t>
                </a:r>
                <a:endParaRPr lang="en-US" sz="2000" b="1" i="0" dirty="0">
                  <a:solidFill>
                    <a:srgbClr val="FFFF00"/>
                  </a:solidFill>
                  <a:latin typeface="+mn-lt"/>
                  <a:ea typeface="ＭＳ Ｐゴシック" charset="0"/>
                  <a:cs typeface="Times New Roman" pitchFamily="18" charset="0"/>
                </a:endParaRPr>
              </a:p>
            </p:txBody>
          </p:sp>
          <p:sp>
            <p:nvSpPr>
              <p:cNvPr id="65" name="TextBox 64"/>
              <p:cNvSpPr txBox="1"/>
              <p:nvPr/>
            </p:nvSpPr>
            <p:spPr bwMode="auto">
              <a:xfrm>
                <a:off x="158362" y="3115338"/>
                <a:ext cx="475144" cy="71473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vert="vert270" lIns="82945" tIns="41473" rIns="82945" bIns="41473">
                <a:spAutoFit/>
              </a:bodyPr>
              <a:lstStyle/>
              <a:p>
                <a:pPr>
                  <a:defRPr/>
                </a:pPr>
                <a:r>
                  <a:rPr lang="en-US" sz="2000" b="1" i="0" dirty="0" smtClean="0">
                    <a:solidFill>
                      <a:srgbClr val="FFFF00"/>
                    </a:solidFill>
                    <a:latin typeface="+mn-lt"/>
                    <a:ea typeface="ＭＳ Ｐゴシック" charset="0"/>
                    <a:cs typeface="Times New Roman" pitchFamily="18" charset="0"/>
                  </a:rPr>
                  <a:t>1.5</a:t>
                </a:r>
                <a:endParaRPr lang="en-US" sz="2000" b="1" i="0" dirty="0">
                  <a:solidFill>
                    <a:srgbClr val="FFFF00"/>
                  </a:solidFill>
                  <a:latin typeface="+mn-lt"/>
                  <a:ea typeface="ＭＳ Ｐゴシック" charset="0"/>
                  <a:cs typeface="Times New Roman" pitchFamily="18" charset="0"/>
                </a:endParaRPr>
              </a:p>
            </p:txBody>
          </p:sp>
        </p:grpSp>
        <p:grpSp>
          <p:nvGrpSpPr>
            <p:cNvPr id="70" name="Group 32"/>
            <p:cNvGrpSpPr>
              <a:grpSpLocks/>
            </p:cNvGrpSpPr>
            <p:nvPr/>
          </p:nvGrpSpPr>
          <p:grpSpPr bwMode="auto">
            <a:xfrm>
              <a:off x="453589" y="6413385"/>
              <a:ext cx="4374327" cy="420108"/>
              <a:chOff x="389915" y="6398303"/>
              <a:chExt cx="4374555" cy="419905"/>
            </a:xfrm>
          </p:grpSpPr>
          <p:sp>
            <p:nvSpPr>
              <p:cNvPr id="71" name="TextBox 98"/>
              <p:cNvSpPr txBox="1">
                <a:spLocks noChangeArrowheads="1"/>
              </p:cNvSpPr>
              <p:nvPr/>
            </p:nvSpPr>
            <p:spPr bwMode="auto">
              <a:xfrm>
                <a:off x="389915" y="6426864"/>
                <a:ext cx="355619" cy="3913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82945" tIns="41473" rIns="82945" bIns="41473">
                <a:spAutoFit/>
              </a:bodyPr>
              <a:lstStyle>
                <a:lvl1pPr eaLnBrk="0" hangingPunct="0">
                  <a:defRPr sz="4000" b="1" i="1">
                    <a:solidFill>
                      <a:schemeClr val="hlink"/>
                    </a:solidFill>
                    <a:latin typeface="Mathematica4" pitchFamily="2" charset="2"/>
                    <a:cs typeface="Arial" charset="0"/>
                  </a:defRPr>
                </a:lvl1pPr>
                <a:lvl2pPr marL="742950" indent="-285750" eaLnBrk="0" hangingPunct="0">
                  <a:defRPr sz="4000" b="1" i="1">
                    <a:solidFill>
                      <a:schemeClr val="hlink"/>
                    </a:solidFill>
                    <a:latin typeface="Mathematica4" pitchFamily="2" charset="2"/>
                    <a:cs typeface="Arial" charset="0"/>
                  </a:defRPr>
                </a:lvl2pPr>
                <a:lvl3pPr marL="1143000" indent="-228600" eaLnBrk="0" hangingPunct="0">
                  <a:defRPr sz="4000" b="1" i="1">
                    <a:solidFill>
                      <a:schemeClr val="hlink"/>
                    </a:solidFill>
                    <a:latin typeface="Mathematica4" pitchFamily="2" charset="2"/>
                    <a:cs typeface="Arial" charset="0"/>
                  </a:defRPr>
                </a:lvl3pPr>
                <a:lvl4pPr marL="1600200" indent="-228600" eaLnBrk="0" hangingPunct="0">
                  <a:defRPr sz="4000" b="1" i="1">
                    <a:solidFill>
                      <a:schemeClr val="hlink"/>
                    </a:solidFill>
                    <a:latin typeface="Mathematica4" pitchFamily="2" charset="2"/>
                    <a:cs typeface="Arial" charset="0"/>
                  </a:defRPr>
                </a:lvl4pPr>
                <a:lvl5pPr marL="2057400" indent="-228600" eaLnBrk="0" hangingPunct="0">
                  <a:defRPr sz="4000" b="1" i="1">
                    <a:solidFill>
                      <a:schemeClr val="hlink"/>
                    </a:solidFill>
                    <a:latin typeface="Mathematica4" pitchFamily="2" charset="2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 b="1" i="1">
                    <a:solidFill>
                      <a:schemeClr val="hlink"/>
                    </a:solidFill>
                    <a:latin typeface="Mathematica4" pitchFamily="2" charset="2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 b="1" i="1">
                    <a:solidFill>
                      <a:schemeClr val="hlink"/>
                    </a:solidFill>
                    <a:latin typeface="Mathematica4" pitchFamily="2" charset="2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 b="1" i="1">
                    <a:solidFill>
                      <a:schemeClr val="hlink"/>
                    </a:solidFill>
                    <a:latin typeface="Mathematica4" pitchFamily="2" charset="2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 b="1" i="1">
                    <a:solidFill>
                      <a:schemeClr val="hlink"/>
                    </a:solidFill>
                    <a:latin typeface="Mathematica4" pitchFamily="2" charset="2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altLang="zh-CN" sz="2000" i="0" dirty="0">
                    <a:solidFill>
                      <a:srgbClr val="FFFF00"/>
                    </a:solidFill>
                    <a:latin typeface="Times New Roman" pitchFamily="18" charset="0"/>
                    <a:ea typeface="宋体" pitchFamily="2" charset="-122"/>
                    <a:cs typeface="Times New Roman" pitchFamily="18" charset="0"/>
                  </a:rPr>
                  <a:t>0</a:t>
                </a:r>
              </a:p>
            </p:txBody>
          </p:sp>
          <p:sp>
            <p:nvSpPr>
              <p:cNvPr id="72" name="TextBox 100"/>
              <p:cNvSpPr txBox="1">
                <a:spLocks noChangeArrowheads="1"/>
              </p:cNvSpPr>
              <p:nvPr/>
            </p:nvSpPr>
            <p:spPr bwMode="auto">
              <a:xfrm>
                <a:off x="2196585" y="6401476"/>
                <a:ext cx="1082183" cy="39134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82945" tIns="41473" rIns="82945" bIns="41473">
                <a:spAutoFit/>
              </a:bodyPr>
              <a:lstStyle/>
              <a:p>
                <a:pPr>
                  <a:defRPr/>
                </a:pPr>
                <a:r>
                  <a:rPr lang="en-US" altLang="zh-CN" sz="2000" b="1" i="0" dirty="0">
                    <a:solidFill>
                      <a:srgbClr val="FFFF00"/>
                    </a:solidFill>
                    <a:latin typeface="+mj-lt"/>
                    <a:ea typeface="宋体" pitchFamily="2" charset="-122"/>
                    <a:cs typeface="Times New Roman" pitchFamily="18" charset="0"/>
                  </a:rPr>
                  <a:t>X (km)</a:t>
                </a:r>
              </a:p>
            </p:txBody>
          </p:sp>
          <p:sp>
            <p:nvSpPr>
              <p:cNvPr id="73" name="TextBox 99"/>
              <p:cNvSpPr txBox="1">
                <a:spLocks noChangeArrowheads="1"/>
              </p:cNvSpPr>
              <p:nvPr/>
            </p:nvSpPr>
            <p:spPr bwMode="auto">
              <a:xfrm>
                <a:off x="4234217" y="6398303"/>
                <a:ext cx="530253" cy="3913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82945" tIns="41473" rIns="82945" bIns="41473">
                <a:spAutoFit/>
              </a:bodyPr>
              <a:lstStyle/>
              <a:p>
                <a:pPr>
                  <a:defRPr/>
                </a:pPr>
                <a:r>
                  <a:rPr lang="en-US" altLang="zh-CN" sz="2000" b="1" i="0" dirty="0" smtClean="0">
                    <a:solidFill>
                      <a:srgbClr val="FFFF00"/>
                    </a:solidFill>
                    <a:latin typeface="+mj-lt"/>
                    <a:ea typeface="宋体" pitchFamily="2" charset="-122"/>
                    <a:cs typeface="Times New Roman" pitchFamily="18" charset="0"/>
                  </a:rPr>
                  <a:t>6.8</a:t>
                </a:r>
                <a:endParaRPr lang="en-US" altLang="zh-CN" sz="2000" b="1" i="0" dirty="0">
                  <a:solidFill>
                    <a:srgbClr val="FFFF00"/>
                  </a:solidFill>
                  <a:latin typeface="+mj-lt"/>
                  <a:ea typeface="宋体" pitchFamily="2" charset="-122"/>
                  <a:cs typeface="Times New Roman" pitchFamily="18" charset="0"/>
                </a:endParaRPr>
              </a:p>
            </p:txBody>
          </p:sp>
        </p:grpSp>
      </p:grpSp>
      <p:grpSp>
        <p:nvGrpSpPr>
          <p:cNvPr id="18" name="组合 17"/>
          <p:cNvGrpSpPr/>
          <p:nvPr/>
        </p:nvGrpSpPr>
        <p:grpSpPr>
          <a:xfrm>
            <a:off x="4776568" y="3734452"/>
            <a:ext cx="4397503" cy="3109547"/>
            <a:chOff x="4776568" y="3734452"/>
            <a:chExt cx="4397503" cy="3109547"/>
          </a:xfrm>
        </p:grpSpPr>
        <p:pic>
          <p:nvPicPr>
            <p:cNvPr id="7" name="图片 6"/>
            <p:cNvPicPr>
              <a:picLocks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76568" y="3734452"/>
              <a:ext cx="4143954" cy="2614025"/>
            </a:xfrm>
            <a:prstGeom prst="rect">
              <a:avLst/>
            </a:prstGeom>
            <a:ln w="38100">
              <a:solidFill>
                <a:srgbClr val="FFFF00"/>
              </a:solidFill>
            </a:ln>
          </p:spPr>
        </p:pic>
        <p:sp>
          <p:nvSpPr>
            <p:cNvPr id="55" name="矩形 54"/>
            <p:cNvSpPr/>
            <p:nvPr/>
          </p:nvSpPr>
          <p:spPr>
            <a:xfrm>
              <a:off x="4810935" y="3807843"/>
              <a:ext cx="2311851" cy="83099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>
                <a:defRPr/>
              </a:pPr>
              <a:r>
                <a:rPr lang="en-US" altLang="zh-CN" sz="2400" dirty="0" smtClean="0">
                  <a:solidFill>
                    <a:srgbClr val="FFFFF7"/>
                  </a:solidFill>
                  <a:latin typeface="Times New Roman"/>
                </a:rPr>
                <a:t>Multisource FWI</a:t>
              </a:r>
            </a:p>
            <a:p>
              <a:pPr lvl="0">
                <a:defRPr/>
              </a:pPr>
              <a:r>
                <a:rPr lang="en-US" altLang="zh-CN" sz="2400" dirty="0" smtClean="0">
                  <a:solidFill>
                    <a:srgbClr val="FFFFF7"/>
                  </a:solidFill>
                  <a:latin typeface="Times New Roman"/>
                </a:rPr>
                <a:t>(262 iterations)</a:t>
              </a:r>
              <a:endParaRPr lang="en-US" altLang="zh-CN" sz="2400" dirty="0">
                <a:solidFill>
                  <a:srgbClr val="FFFFF7"/>
                </a:solidFill>
                <a:latin typeface="Times New Roman"/>
              </a:endParaRPr>
            </a:p>
          </p:txBody>
        </p:sp>
        <p:grpSp>
          <p:nvGrpSpPr>
            <p:cNvPr id="74" name="Group 32"/>
            <p:cNvGrpSpPr>
              <a:grpSpLocks/>
            </p:cNvGrpSpPr>
            <p:nvPr/>
          </p:nvGrpSpPr>
          <p:grpSpPr bwMode="auto">
            <a:xfrm>
              <a:off x="4831277" y="6423891"/>
              <a:ext cx="4342794" cy="420108"/>
              <a:chOff x="531818" y="6398303"/>
              <a:chExt cx="4343020" cy="419905"/>
            </a:xfrm>
          </p:grpSpPr>
          <p:sp>
            <p:nvSpPr>
              <p:cNvPr id="75" name="TextBox 98"/>
              <p:cNvSpPr txBox="1">
                <a:spLocks noChangeArrowheads="1"/>
              </p:cNvSpPr>
              <p:nvPr/>
            </p:nvSpPr>
            <p:spPr bwMode="auto">
              <a:xfrm>
                <a:off x="531818" y="6426864"/>
                <a:ext cx="355619" cy="3913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82945" tIns="41473" rIns="82945" bIns="41473">
                <a:spAutoFit/>
              </a:bodyPr>
              <a:lstStyle>
                <a:lvl1pPr eaLnBrk="0" hangingPunct="0">
                  <a:defRPr sz="4000" b="1" i="1">
                    <a:solidFill>
                      <a:schemeClr val="hlink"/>
                    </a:solidFill>
                    <a:latin typeface="Mathematica4" pitchFamily="2" charset="2"/>
                    <a:cs typeface="Arial" charset="0"/>
                  </a:defRPr>
                </a:lvl1pPr>
                <a:lvl2pPr marL="742950" indent="-285750" eaLnBrk="0" hangingPunct="0">
                  <a:defRPr sz="4000" b="1" i="1">
                    <a:solidFill>
                      <a:schemeClr val="hlink"/>
                    </a:solidFill>
                    <a:latin typeface="Mathematica4" pitchFamily="2" charset="2"/>
                    <a:cs typeface="Arial" charset="0"/>
                  </a:defRPr>
                </a:lvl2pPr>
                <a:lvl3pPr marL="1143000" indent="-228600" eaLnBrk="0" hangingPunct="0">
                  <a:defRPr sz="4000" b="1" i="1">
                    <a:solidFill>
                      <a:schemeClr val="hlink"/>
                    </a:solidFill>
                    <a:latin typeface="Mathematica4" pitchFamily="2" charset="2"/>
                    <a:cs typeface="Arial" charset="0"/>
                  </a:defRPr>
                </a:lvl3pPr>
                <a:lvl4pPr marL="1600200" indent="-228600" eaLnBrk="0" hangingPunct="0">
                  <a:defRPr sz="4000" b="1" i="1">
                    <a:solidFill>
                      <a:schemeClr val="hlink"/>
                    </a:solidFill>
                    <a:latin typeface="Mathematica4" pitchFamily="2" charset="2"/>
                    <a:cs typeface="Arial" charset="0"/>
                  </a:defRPr>
                </a:lvl4pPr>
                <a:lvl5pPr marL="2057400" indent="-228600" eaLnBrk="0" hangingPunct="0">
                  <a:defRPr sz="4000" b="1" i="1">
                    <a:solidFill>
                      <a:schemeClr val="hlink"/>
                    </a:solidFill>
                    <a:latin typeface="Mathematica4" pitchFamily="2" charset="2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 b="1" i="1">
                    <a:solidFill>
                      <a:schemeClr val="hlink"/>
                    </a:solidFill>
                    <a:latin typeface="Mathematica4" pitchFamily="2" charset="2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 b="1" i="1">
                    <a:solidFill>
                      <a:schemeClr val="hlink"/>
                    </a:solidFill>
                    <a:latin typeface="Mathematica4" pitchFamily="2" charset="2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 b="1" i="1">
                    <a:solidFill>
                      <a:schemeClr val="hlink"/>
                    </a:solidFill>
                    <a:latin typeface="Mathematica4" pitchFamily="2" charset="2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 b="1" i="1">
                    <a:solidFill>
                      <a:schemeClr val="hlink"/>
                    </a:solidFill>
                    <a:latin typeface="Mathematica4" pitchFamily="2" charset="2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altLang="zh-CN" sz="2000" i="0" dirty="0">
                    <a:solidFill>
                      <a:srgbClr val="FFFF00"/>
                    </a:solidFill>
                    <a:latin typeface="Times New Roman" pitchFamily="18" charset="0"/>
                    <a:ea typeface="宋体" pitchFamily="2" charset="-122"/>
                    <a:cs typeface="Times New Roman" pitchFamily="18" charset="0"/>
                  </a:rPr>
                  <a:t>0</a:t>
                </a:r>
              </a:p>
            </p:txBody>
          </p:sp>
          <p:sp>
            <p:nvSpPr>
              <p:cNvPr id="76" name="TextBox 100"/>
              <p:cNvSpPr txBox="1">
                <a:spLocks noChangeArrowheads="1"/>
              </p:cNvSpPr>
              <p:nvPr/>
            </p:nvSpPr>
            <p:spPr bwMode="auto">
              <a:xfrm>
                <a:off x="2196585" y="6401476"/>
                <a:ext cx="1082183" cy="39134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82945" tIns="41473" rIns="82945" bIns="41473">
                <a:spAutoFit/>
              </a:bodyPr>
              <a:lstStyle/>
              <a:p>
                <a:pPr>
                  <a:defRPr/>
                </a:pPr>
                <a:r>
                  <a:rPr lang="en-US" altLang="zh-CN" sz="2000" b="1" i="0" dirty="0">
                    <a:solidFill>
                      <a:srgbClr val="FFFF00"/>
                    </a:solidFill>
                    <a:latin typeface="+mj-lt"/>
                    <a:ea typeface="宋体" pitchFamily="2" charset="-122"/>
                    <a:cs typeface="Times New Roman" pitchFamily="18" charset="0"/>
                  </a:rPr>
                  <a:t>X (km)</a:t>
                </a:r>
              </a:p>
            </p:txBody>
          </p:sp>
          <p:sp>
            <p:nvSpPr>
              <p:cNvPr id="77" name="TextBox 99"/>
              <p:cNvSpPr txBox="1">
                <a:spLocks noChangeArrowheads="1"/>
              </p:cNvSpPr>
              <p:nvPr/>
            </p:nvSpPr>
            <p:spPr bwMode="auto">
              <a:xfrm>
                <a:off x="4344585" y="6398303"/>
                <a:ext cx="530253" cy="3913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82945" tIns="41473" rIns="82945" bIns="41473">
                <a:spAutoFit/>
              </a:bodyPr>
              <a:lstStyle/>
              <a:p>
                <a:pPr>
                  <a:defRPr/>
                </a:pPr>
                <a:r>
                  <a:rPr lang="en-US" altLang="zh-CN" sz="2000" b="1" i="0" dirty="0" smtClean="0">
                    <a:solidFill>
                      <a:srgbClr val="FFFF00"/>
                    </a:solidFill>
                    <a:latin typeface="+mj-lt"/>
                    <a:ea typeface="宋体" pitchFamily="2" charset="-122"/>
                    <a:cs typeface="Times New Roman" pitchFamily="18" charset="0"/>
                  </a:rPr>
                  <a:t>6.8</a:t>
                </a:r>
                <a:endParaRPr lang="en-US" altLang="zh-CN" sz="2000" b="1" i="0" dirty="0">
                  <a:solidFill>
                    <a:srgbClr val="FFFF00"/>
                  </a:solidFill>
                  <a:latin typeface="+mj-lt"/>
                  <a:ea typeface="宋体" pitchFamily="2" charset="-122"/>
                  <a:cs typeface="Times New Roman" pitchFamily="18" charset="0"/>
                </a:endParaRPr>
              </a:p>
            </p:txBody>
          </p:sp>
        </p:grp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758058" y="134903"/>
            <a:ext cx="7800975" cy="760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945" tIns="41473" rIns="82945" bIns="41473">
            <a:spAutoFit/>
          </a:bodyPr>
          <a:lstStyle/>
          <a:p>
            <a:pPr algn="ctr"/>
            <a:r>
              <a:rPr lang="en-US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pitchFamily="34" charset="0"/>
              </a:rPr>
              <a:t>Convergence Rates</a:t>
            </a:r>
            <a:endParaRPr lang="en-US" sz="1800" b="1" dirty="0">
              <a:solidFill>
                <a:srgbClr val="FFFFFF"/>
              </a:solidFill>
              <a:latin typeface="+mn-lt"/>
              <a:cs typeface="Arial" pitchFamily="34" charset="0"/>
            </a:endParaRPr>
          </a:p>
        </p:txBody>
      </p:sp>
      <p:pic>
        <p:nvPicPr>
          <p:cNvPr id="3" name="图片 2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833" y="1823445"/>
            <a:ext cx="4736340" cy="4049643"/>
          </a:xfrm>
          <a:prstGeom prst="rect">
            <a:avLst/>
          </a:prstGeom>
          <a:ln w="28575">
            <a:solidFill>
              <a:srgbClr val="FFFF00"/>
            </a:solidFill>
          </a:ln>
        </p:spPr>
      </p:pic>
      <p:sp>
        <p:nvSpPr>
          <p:cNvPr id="5" name="TextBox 4"/>
          <p:cNvSpPr txBox="1"/>
          <p:nvPr/>
        </p:nvSpPr>
        <p:spPr>
          <a:xfrm>
            <a:off x="1798016" y="1141574"/>
            <a:ext cx="24786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dirty="0" smtClean="0">
                <a:latin typeface="+mn-lt"/>
              </a:rPr>
              <a:t>Waveform error</a:t>
            </a:r>
            <a:endParaRPr lang="zh-CN" altLang="en-US" sz="2800" dirty="0">
              <a:latin typeface="+mn-lt"/>
            </a:endParaRPr>
          </a:p>
        </p:txBody>
      </p:sp>
      <p:sp>
        <p:nvSpPr>
          <p:cNvPr id="7" name="矩形 6"/>
          <p:cNvSpPr/>
          <p:nvPr/>
        </p:nvSpPr>
        <p:spPr>
          <a:xfrm rot="16200000">
            <a:off x="-610747" y="3576489"/>
            <a:ext cx="233749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CN" sz="2400" b="1" dirty="0" smtClean="0">
                <a:solidFill>
                  <a:srgbClr val="FFFF00"/>
                </a:solidFill>
                <a:latin typeface="+mn-lt"/>
                <a:ea typeface="ＭＳ Ｐゴシック" charset="0"/>
                <a:cs typeface="Times New Roman" pitchFamily="18" charset="0"/>
              </a:rPr>
              <a:t>Log  </a:t>
            </a:r>
            <a:r>
              <a:rPr lang="en-US" altLang="zh-CN" sz="2400" b="1" dirty="0" smtClean="0">
                <a:solidFill>
                  <a:srgbClr val="FFFFFF"/>
                </a:solidFill>
                <a:latin typeface="+mn-lt"/>
                <a:ea typeface="ＭＳ Ｐゴシック" charset="0"/>
                <a:cs typeface="Times New Roman" pitchFamily="18" charset="0"/>
              </a:rPr>
              <a:t>normalized</a:t>
            </a:r>
            <a:endParaRPr lang="en-US" altLang="zh-CN" sz="2400" b="1" dirty="0">
              <a:solidFill>
                <a:srgbClr val="FFFFFF"/>
              </a:solidFill>
              <a:latin typeface="+mn-lt"/>
              <a:ea typeface="ＭＳ Ｐゴシック" charset="0"/>
              <a:cs typeface="Times New Roman" pitchFamily="18" charset="0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1653220" y="6180886"/>
            <a:ext cx="30989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CN" sz="2400" b="1" dirty="0" smtClean="0">
                <a:solidFill>
                  <a:srgbClr val="FFFF00"/>
                </a:solidFill>
                <a:latin typeface="+mn-lt"/>
                <a:ea typeface="ＭＳ Ｐゴシック" charset="0"/>
                <a:cs typeface="Times New Roman" pitchFamily="18" charset="0"/>
              </a:rPr>
              <a:t>Log  </a:t>
            </a:r>
            <a:r>
              <a:rPr lang="en-US" altLang="zh-CN" sz="2400" b="1" dirty="0" smtClean="0">
                <a:solidFill>
                  <a:srgbClr val="FFFFFF"/>
                </a:solidFill>
                <a:latin typeface="+mn-lt"/>
                <a:ea typeface="ＭＳ Ｐゴシック" charset="0"/>
                <a:cs typeface="Times New Roman" pitchFamily="18" charset="0"/>
              </a:rPr>
              <a:t>iteration</a:t>
            </a:r>
            <a:r>
              <a:rPr lang="en-US" altLang="zh-CN" sz="2400" b="1" dirty="0" smtClean="0">
                <a:solidFill>
                  <a:srgbClr val="FFFF00"/>
                </a:solidFill>
                <a:latin typeface="+mn-lt"/>
                <a:ea typeface="ＭＳ Ｐゴシック" charset="0"/>
                <a:cs typeface="Times New Roman" pitchFamily="18" charset="0"/>
              </a:rPr>
              <a:t> </a:t>
            </a:r>
            <a:r>
              <a:rPr lang="en-US" altLang="zh-CN" sz="2400" b="1" dirty="0" smtClean="0">
                <a:solidFill>
                  <a:srgbClr val="FFFFFF"/>
                </a:solidFill>
                <a:latin typeface="+mn-lt"/>
                <a:ea typeface="ＭＳ Ｐゴシック" charset="0"/>
                <a:cs typeface="Times New Roman" pitchFamily="18" charset="0"/>
              </a:rPr>
              <a:t>number</a:t>
            </a:r>
            <a:endParaRPr lang="en-US" altLang="zh-CN" sz="2400" b="1" dirty="0">
              <a:solidFill>
                <a:srgbClr val="FFFFFF"/>
              </a:solidFill>
              <a:latin typeface="+mn-lt"/>
              <a:ea typeface="ＭＳ Ｐゴシック" charset="0"/>
              <a:cs typeface="Times New Roman" pitchFamily="18" charset="0"/>
            </a:endParaRPr>
          </a:p>
        </p:txBody>
      </p:sp>
      <p:sp>
        <p:nvSpPr>
          <p:cNvPr id="11" name="矩形 10"/>
          <p:cNvSpPr/>
          <p:nvPr/>
        </p:nvSpPr>
        <p:spPr>
          <a:xfrm rot="16200000">
            <a:off x="489362" y="1589234"/>
            <a:ext cx="3385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CN" sz="2400" b="1" dirty="0" smtClean="0">
                <a:solidFill>
                  <a:srgbClr val="FFFFFF"/>
                </a:solidFill>
                <a:latin typeface="+mn-lt"/>
                <a:ea typeface="ＭＳ Ｐゴシック" charset="0"/>
                <a:cs typeface="Times New Roman" pitchFamily="18" charset="0"/>
              </a:rPr>
              <a:t>1</a:t>
            </a:r>
            <a:endParaRPr lang="en-US" altLang="zh-CN" sz="2400" b="1" dirty="0">
              <a:solidFill>
                <a:srgbClr val="FFFFFF"/>
              </a:solidFill>
              <a:latin typeface="+mn-lt"/>
              <a:ea typeface="ＭＳ Ｐゴシック" charset="0"/>
              <a:cs typeface="Times New Roman" pitchFamily="18" charset="0"/>
            </a:endParaRPr>
          </a:p>
        </p:txBody>
      </p:sp>
      <p:sp>
        <p:nvSpPr>
          <p:cNvPr id="14" name="矩形 13"/>
          <p:cNvSpPr/>
          <p:nvPr/>
        </p:nvSpPr>
        <p:spPr>
          <a:xfrm rot="16200000">
            <a:off x="181386" y="5535778"/>
            <a:ext cx="87716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CN" sz="2400" b="1" dirty="0" smtClean="0">
                <a:solidFill>
                  <a:srgbClr val="FFFFFF"/>
                </a:solidFill>
                <a:latin typeface="+mn-lt"/>
                <a:ea typeface="ＭＳ Ｐゴシック" charset="0"/>
                <a:cs typeface="Times New Roman" pitchFamily="18" charset="0"/>
              </a:rPr>
              <a:t>0.025</a:t>
            </a:r>
            <a:endParaRPr lang="en-US" altLang="zh-CN" sz="2400" b="1" dirty="0">
              <a:solidFill>
                <a:srgbClr val="FFFFFF"/>
              </a:solidFill>
              <a:latin typeface="+mn-lt"/>
              <a:ea typeface="ＭＳ Ｐゴシック" charset="0"/>
              <a:cs typeface="Times New Roman" pitchFamily="18" charset="0"/>
            </a:endParaRPr>
          </a:p>
        </p:txBody>
      </p:sp>
      <p:sp>
        <p:nvSpPr>
          <p:cNvPr id="16" name="矩形 15"/>
          <p:cNvSpPr/>
          <p:nvPr/>
        </p:nvSpPr>
        <p:spPr>
          <a:xfrm rot="21422576">
            <a:off x="815230" y="5862537"/>
            <a:ext cx="41354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CN" sz="2000" b="1" dirty="0" smtClean="0">
                <a:solidFill>
                  <a:srgbClr val="FFFFFF"/>
                </a:solidFill>
                <a:latin typeface="+mn-lt"/>
                <a:ea typeface="ＭＳ Ｐゴシック" charset="0"/>
                <a:cs typeface="Times New Roman" pitchFamily="18" charset="0"/>
              </a:rPr>
              <a:t>1</a:t>
            </a:r>
            <a:endParaRPr lang="en-US" altLang="zh-CN" sz="2000" b="1" dirty="0">
              <a:solidFill>
                <a:srgbClr val="FFFFFF"/>
              </a:solidFill>
              <a:latin typeface="+mn-lt"/>
              <a:ea typeface="ＭＳ Ｐゴシック" charset="0"/>
              <a:cs typeface="Times New Roman" pitchFamily="18" charset="0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5277478" y="5869083"/>
            <a:ext cx="6463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CN" sz="2400" b="1" dirty="0" smtClean="0">
                <a:solidFill>
                  <a:srgbClr val="FFFFFF"/>
                </a:solidFill>
                <a:latin typeface="+mn-lt"/>
                <a:ea typeface="ＭＳ Ｐゴシック" charset="0"/>
                <a:cs typeface="Times New Roman" pitchFamily="18" charset="0"/>
              </a:rPr>
              <a:t>262</a:t>
            </a:r>
            <a:endParaRPr lang="en-US" altLang="zh-CN" sz="2400" b="1" dirty="0">
              <a:solidFill>
                <a:srgbClr val="FFFFFF"/>
              </a:solidFill>
              <a:latin typeface="+mn-lt"/>
              <a:ea typeface="ＭＳ Ｐゴシック" charset="0"/>
              <a:cs typeface="Times New Roman" pitchFamily="18" charset="0"/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4187910" y="5844059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CN" sz="2400" b="1" dirty="0" smtClean="0">
                <a:solidFill>
                  <a:srgbClr val="FFFFFF"/>
                </a:solidFill>
                <a:latin typeface="+mn-lt"/>
                <a:ea typeface="ＭＳ Ｐゴシック" charset="0"/>
                <a:cs typeface="Times New Roman" pitchFamily="18" charset="0"/>
              </a:rPr>
              <a:t>69</a:t>
            </a:r>
            <a:endParaRPr lang="en-US" altLang="zh-CN" sz="2400" b="1" dirty="0">
              <a:solidFill>
                <a:srgbClr val="FFFFFF"/>
              </a:solidFill>
              <a:latin typeface="+mn-lt"/>
              <a:ea typeface="ＭＳ Ｐゴシック" charset="0"/>
              <a:cs typeface="Times New Roman" pitchFamily="18" charset="0"/>
            </a:endParaRPr>
          </a:p>
        </p:txBody>
      </p:sp>
      <p:sp>
        <p:nvSpPr>
          <p:cNvPr id="38" name="矩形 37"/>
          <p:cNvSpPr/>
          <p:nvPr/>
        </p:nvSpPr>
        <p:spPr>
          <a:xfrm rot="3350098">
            <a:off x="1315274" y="4082271"/>
            <a:ext cx="343068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b="1" dirty="0">
                <a:solidFill>
                  <a:srgbClr val="FFC000"/>
                </a:solidFill>
                <a:latin typeface="+mn-lt"/>
              </a:rPr>
              <a:t>b</a:t>
            </a:r>
            <a:r>
              <a:rPr lang="en-US" altLang="zh-CN" sz="2800" b="1" dirty="0" smtClean="0">
                <a:solidFill>
                  <a:srgbClr val="FFC000"/>
                </a:solidFill>
                <a:latin typeface="+mn-lt"/>
              </a:rPr>
              <a:t>y individual sources</a:t>
            </a:r>
            <a:endParaRPr lang="zh-CN" altLang="en-US" sz="2800" b="1" dirty="0">
              <a:solidFill>
                <a:srgbClr val="FFC000"/>
              </a:solidFill>
              <a:latin typeface="+mn-lt"/>
            </a:endParaRPr>
          </a:p>
        </p:txBody>
      </p:sp>
      <p:sp>
        <p:nvSpPr>
          <p:cNvPr id="39" name="矩形 38"/>
          <p:cNvSpPr/>
          <p:nvPr/>
        </p:nvSpPr>
        <p:spPr>
          <a:xfrm rot="648867">
            <a:off x="5828252" y="5148985"/>
            <a:ext cx="290886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2800" b="1" dirty="0" smtClean="0">
                <a:solidFill>
                  <a:srgbClr val="FFFFFF"/>
                </a:solidFill>
                <a:latin typeface="+mn-lt"/>
              </a:rPr>
              <a:t>1 </a:t>
            </a:r>
            <a:r>
              <a:rPr lang="en-US" altLang="zh-CN" sz="2800" b="1" dirty="0" err="1" smtClean="0">
                <a:solidFill>
                  <a:srgbClr val="FFFFFF"/>
                </a:solidFill>
                <a:latin typeface="+mn-lt"/>
              </a:rPr>
              <a:t>supergather</a:t>
            </a:r>
            <a:r>
              <a:rPr lang="en-US" altLang="zh-CN" sz="2800" b="1" dirty="0" smtClean="0">
                <a:solidFill>
                  <a:srgbClr val="FFFFFF"/>
                </a:solidFill>
                <a:latin typeface="+mn-lt"/>
              </a:rPr>
              <a:t>, </a:t>
            </a:r>
          </a:p>
          <a:p>
            <a:pPr algn="ctr"/>
            <a:r>
              <a:rPr lang="en-US" altLang="zh-CN" sz="2800" b="1" dirty="0">
                <a:solidFill>
                  <a:srgbClr val="FFFFFF"/>
                </a:solidFill>
                <a:latin typeface="+mn-lt"/>
              </a:rPr>
              <a:t>l</a:t>
            </a:r>
            <a:r>
              <a:rPr lang="en-US" altLang="zh-CN" sz="2800" b="1" dirty="0" smtClean="0">
                <a:solidFill>
                  <a:srgbClr val="FFFFFF"/>
                </a:solidFill>
                <a:latin typeface="+mn-lt"/>
              </a:rPr>
              <a:t>ow-discrepancy encoding</a:t>
            </a:r>
            <a:endParaRPr lang="zh-CN" altLang="en-US" sz="2800" b="1" dirty="0">
              <a:solidFill>
                <a:srgbClr val="FFFFFF"/>
              </a:solidFill>
              <a:latin typeface="+mn-lt"/>
            </a:endParaRPr>
          </a:p>
        </p:txBody>
      </p:sp>
      <p:grpSp>
        <p:nvGrpSpPr>
          <p:cNvPr id="40" name="组合 39"/>
          <p:cNvGrpSpPr/>
          <p:nvPr/>
        </p:nvGrpSpPr>
        <p:grpSpPr>
          <a:xfrm>
            <a:off x="4519939" y="5224894"/>
            <a:ext cx="812488" cy="623604"/>
            <a:chOff x="9865217" y="4353636"/>
            <a:chExt cx="812488" cy="623604"/>
          </a:xfrm>
        </p:grpSpPr>
        <p:sp>
          <p:nvSpPr>
            <p:cNvPr id="41" name="右箭头 40"/>
            <p:cNvSpPr/>
            <p:nvPr/>
          </p:nvSpPr>
          <p:spPr bwMode="auto">
            <a:xfrm>
              <a:off x="9865217" y="4753746"/>
              <a:ext cx="812488" cy="223494"/>
            </a:xfrm>
            <a:prstGeom prst="rightArrow">
              <a:avLst/>
            </a:prstGeom>
            <a:solidFill>
              <a:srgbClr val="DADADA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4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9894627" y="4353636"/>
              <a:ext cx="69762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dirty="0" smtClean="0">
                  <a:latin typeface="+mn-lt"/>
                </a:rPr>
                <a:t>3.8</a:t>
              </a:r>
              <a:r>
                <a:rPr lang="zh-CN" altLang="en-US" sz="2000" dirty="0" smtClean="0">
                  <a:latin typeface="+mn-lt"/>
                </a:rPr>
                <a:t> </a:t>
              </a:r>
              <a:r>
                <a:rPr lang="en-US" altLang="zh-CN" sz="2000" dirty="0" smtClean="0">
                  <a:latin typeface="+mn-lt"/>
                  <a:ea typeface="Arial Unicode MS" pitchFamily="34" charset="-122"/>
                  <a:cs typeface="Arial Unicode MS" pitchFamily="34" charset="-122"/>
                </a:rPr>
                <a:t>x</a:t>
              </a:r>
            </a:p>
          </p:txBody>
        </p:sp>
      </p:grpSp>
      <p:sp>
        <p:nvSpPr>
          <p:cNvPr id="43" name="矩形 42"/>
          <p:cNvSpPr/>
          <p:nvPr/>
        </p:nvSpPr>
        <p:spPr>
          <a:xfrm rot="2084499">
            <a:off x="2730716" y="2596108"/>
            <a:ext cx="3029997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b="1" dirty="0" smtClean="0">
                <a:solidFill>
                  <a:srgbClr val="FF0000"/>
                </a:solidFill>
                <a:latin typeface="+mn-lt"/>
              </a:rPr>
              <a:t>1 </a:t>
            </a:r>
            <a:r>
              <a:rPr lang="en-US" altLang="zh-CN" sz="2800" b="1" dirty="0" err="1" smtClean="0">
                <a:solidFill>
                  <a:srgbClr val="FF0000"/>
                </a:solidFill>
                <a:latin typeface="+mn-lt"/>
              </a:rPr>
              <a:t>supergather</a:t>
            </a:r>
            <a:r>
              <a:rPr lang="en-US" altLang="zh-CN" sz="2800" b="1" dirty="0" smtClean="0">
                <a:solidFill>
                  <a:srgbClr val="FF0000"/>
                </a:solidFill>
                <a:latin typeface="+mn-lt"/>
              </a:rPr>
              <a:t>, </a:t>
            </a:r>
          </a:p>
          <a:p>
            <a:pPr algn="ctr"/>
            <a:r>
              <a:rPr lang="en-US" altLang="zh-CN" sz="2800" b="1" dirty="0" smtClean="0">
                <a:solidFill>
                  <a:srgbClr val="FF0000"/>
                </a:solidFill>
                <a:latin typeface="+mn-lt"/>
              </a:rPr>
              <a:t>standard encoding</a:t>
            </a:r>
            <a:endParaRPr lang="zh-CN" altLang="en-US" sz="28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5921360" y="2890951"/>
            <a:ext cx="337445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>
                <a:latin typeface="+mn-lt"/>
              </a:rPr>
              <a:t>Same asymptotic convergence rate of the </a:t>
            </a:r>
            <a:r>
              <a:rPr lang="en-US" altLang="zh-CN" sz="2800" b="1" dirty="0" smtClean="0">
                <a:solidFill>
                  <a:srgbClr val="C00000"/>
                </a:solidFill>
                <a:latin typeface="+mn-lt"/>
              </a:rPr>
              <a:t>red</a:t>
            </a:r>
            <a:r>
              <a:rPr lang="en-US" altLang="zh-CN" sz="2800" dirty="0" smtClean="0">
                <a:latin typeface="+mn-lt"/>
              </a:rPr>
              <a:t> and </a:t>
            </a:r>
            <a:r>
              <a:rPr lang="en-US" altLang="zh-CN" sz="2800" b="1" dirty="0" smtClean="0">
                <a:solidFill>
                  <a:srgbClr val="FFFFFF"/>
                </a:solidFill>
                <a:latin typeface="+mn-lt"/>
              </a:rPr>
              <a:t>white</a:t>
            </a:r>
            <a:r>
              <a:rPr lang="en-US" altLang="zh-CN" sz="2800" dirty="0" smtClean="0">
                <a:latin typeface="+mn-lt"/>
              </a:rPr>
              <a:t> curves</a:t>
            </a: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90" y="-29581"/>
            <a:ext cx="1437005" cy="1605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7860" y="-29581"/>
            <a:ext cx="1456140" cy="16413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TextBox 21"/>
          <p:cNvSpPr txBox="1"/>
          <p:nvPr/>
        </p:nvSpPr>
        <p:spPr>
          <a:xfrm>
            <a:off x="5921360" y="1296846"/>
            <a:ext cx="337445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>
                <a:latin typeface="+mn-lt"/>
              </a:rPr>
              <a:t>Faster initial convergence rate of the </a:t>
            </a:r>
            <a:r>
              <a:rPr lang="en-US" altLang="zh-CN" sz="2800" b="1" dirty="0" smtClean="0">
                <a:solidFill>
                  <a:srgbClr val="FFFFFF"/>
                </a:solidFill>
                <a:latin typeface="+mn-lt"/>
              </a:rPr>
              <a:t>white</a:t>
            </a:r>
            <a:r>
              <a:rPr lang="en-US" altLang="zh-CN" sz="2800" dirty="0" smtClean="0">
                <a:latin typeface="+mn-lt"/>
              </a:rPr>
              <a:t> curve</a:t>
            </a:r>
          </a:p>
        </p:txBody>
      </p:sp>
    </p:spTree>
    <p:extLst>
      <p:ext uri="{BB962C8B-B14F-4D97-AF65-F5344CB8AC3E}">
        <p14:creationId xmlns:p14="http://schemas.microsoft.com/office/powerpoint/2010/main" val="3945060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39" grpId="0"/>
      <p:bldP spid="4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图片 4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0738" y="1824621"/>
            <a:ext cx="4739435" cy="4060242"/>
          </a:xfrm>
          <a:prstGeom prst="rect">
            <a:avLst/>
          </a:prstGeom>
          <a:ln w="28575">
            <a:solidFill>
              <a:srgbClr val="FFFF00"/>
            </a:solidFill>
          </a:ln>
        </p:spPr>
      </p:pic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758058" y="134903"/>
            <a:ext cx="7800975" cy="103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945" tIns="41473" rIns="82945" bIns="41473">
            <a:spAutoFit/>
          </a:bodyPr>
          <a:lstStyle/>
          <a:p>
            <a:pPr algn="ctr"/>
            <a:r>
              <a:rPr lang="en-US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pitchFamily="34" charset="0"/>
              </a:rPr>
              <a:t>Convergence </a:t>
            </a:r>
            <a:r>
              <a:rPr lang="en-US" altLang="zh-CN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pitchFamily="34" charset="0"/>
              </a:rPr>
              <a:t>Rates</a:t>
            </a:r>
            <a:endParaRPr lang="en-US" altLang="zh-CN" sz="1800" b="1" dirty="0">
              <a:solidFill>
                <a:srgbClr val="FFFFFF"/>
              </a:solidFill>
              <a:latin typeface="+mn-lt"/>
              <a:cs typeface="Arial" pitchFamily="34" charset="0"/>
            </a:endParaRPr>
          </a:p>
          <a:p>
            <a:pPr algn="ctr"/>
            <a:endParaRPr lang="en-US" sz="1800" b="1" dirty="0">
              <a:solidFill>
                <a:srgbClr val="FFFFFF"/>
              </a:solidFill>
              <a:latin typeface="+mn-lt"/>
              <a:cs typeface="Arial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798016" y="1141574"/>
            <a:ext cx="21678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dirty="0" smtClean="0">
                <a:latin typeface="+mn-lt"/>
              </a:rPr>
              <a:t>Velocity error</a:t>
            </a:r>
            <a:endParaRPr lang="zh-CN" altLang="en-US" sz="2800" dirty="0">
              <a:latin typeface="+mn-lt"/>
            </a:endParaRPr>
          </a:p>
        </p:txBody>
      </p:sp>
      <p:sp>
        <p:nvSpPr>
          <p:cNvPr id="34" name="矩形 33"/>
          <p:cNvSpPr/>
          <p:nvPr/>
        </p:nvSpPr>
        <p:spPr>
          <a:xfrm rot="16200000">
            <a:off x="-610747" y="3576489"/>
            <a:ext cx="233749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CN" sz="2400" b="1" dirty="0" smtClean="0">
                <a:solidFill>
                  <a:srgbClr val="FFFF00"/>
                </a:solidFill>
                <a:latin typeface="+mn-lt"/>
                <a:ea typeface="ＭＳ Ｐゴシック" charset="0"/>
                <a:cs typeface="Times New Roman" pitchFamily="18" charset="0"/>
              </a:rPr>
              <a:t>Log  </a:t>
            </a:r>
            <a:r>
              <a:rPr lang="en-US" altLang="zh-CN" sz="2400" b="1" dirty="0" smtClean="0">
                <a:solidFill>
                  <a:srgbClr val="FFFFFF"/>
                </a:solidFill>
                <a:latin typeface="+mn-lt"/>
                <a:ea typeface="ＭＳ Ｐゴシック" charset="0"/>
                <a:cs typeface="Times New Roman" pitchFamily="18" charset="0"/>
              </a:rPr>
              <a:t>normalized</a:t>
            </a:r>
            <a:endParaRPr lang="en-US" altLang="zh-CN" sz="2400" b="1" dirty="0">
              <a:solidFill>
                <a:srgbClr val="FFFFFF"/>
              </a:solidFill>
              <a:latin typeface="+mn-lt"/>
              <a:ea typeface="ＭＳ Ｐゴシック" charset="0"/>
              <a:cs typeface="Times New Roman" pitchFamily="18" charset="0"/>
            </a:endParaRPr>
          </a:p>
        </p:txBody>
      </p:sp>
      <p:sp>
        <p:nvSpPr>
          <p:cNvPr id="35" name="矩形 34"/>
          <p:cNvSpPr/>
          <p:nvPr/>
        </p:nvSpPr>
        <p:spPr>
          <a:xfrm>
            <a:off x="1653220" y="6180886"/>
            <a:ext cx="30989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CN" sz="2400" b="1" dirty="0" smtClean="0">
                <a:solidFill>
                  <a:srgbClr val="FFFF00"/>
                </a:solidFill>
                <a:latin typeface="+mn-lt"/>
                <a:ea typeface="ＭＳ Ｐゴシック" charset="0"/>
                <a:cs typeface="Times New Roman" pitchFamily="18" charset="0"/>
              </a:rPr>
              <a:t>Log  </a:t>
            </a:r>
            <a:r>
              <a:rPr lang="en-US" altLang="zh-CN" sz="2400" b="1" dirty="0" smtClean="0">
                <a:solidFill>
                  <a:srgbClr val="FFFFFF"/>
                </a:solidFill>
                <a:latin typeface="+mn-lt"/>
                <a:ea typeface="ＭＳ Ｐゴシック" charset="0"/>
                <a:cs typeface="Times New Roman" pitchFamily="18" charset="0"/>
              </a:rPr>
              <a:t>iteration</a:t>
            </a:r>
            <a:r>
              <a:rPr lang="en-US" altLang="zh-CN" sz="2400" b="1" dirty="0" smtClean="0">
                <a:solidFill>
                  <a:srgbClr val="FFFF00"/>
                </a:solidFill>
                <a:latin typeface="+mn-lt"/>
                <a:ea typeface="ＭＳ Ｐゴシック" charset="0"/>
                <a:cs typeface="Times New Roman" pitchFamily="18" charset="0"/>
              </a:rPr>
              <a:t> </a:t>
            </a:r>
            <a:r>
              <a:rPr lang="en-US" altLang="zh-CN" sz="2400" b="1" dirty="0" smtClean="0">
                <a:solidFill>
                  <a:srgbClr val="FFFFFF"/>
                </a:solidFill>
                <a:latin typeface="+mn-lt"/>
                <a:ea typeface="ＭＳ Ｐゴシック" charset="0"/>
                <a:cs typeface="Times New Roman" pitchFamily="18" charset="0"/>
              </a:rPr>
              <a:t>number</a:t>
            </a:r>
            <a:endParaRPr lang="en-US" altLang="zh-CN" sz="2400" b="1" dirty="0">
              <a:solidFill>
                <a:srgbClr val="FFFFFF"/>
              </a:solidFill>
              <a:latin typeface="+mn-lt"/>
              <a:ea typeface="ＭＳ Ｐゴシック" charset="0"/>
              <a:cs typeface="Times New Roman" pitchFamily="18" charset="0"/>
            </a:endParaRPr>
          </a:p>
        </p:txBody>
      </p:sp>
      <p:sp>
        <p:nvSpPr>
          <p:cNvPr id="36" name="矩形 35"/>
          <p:cNvSpPr/>
          <p:nvPr/>
        </p:nvSpPr>
        <p:spPr>
          <a:xfrm rot="16200000">
            <a:off x="489362" y="1589234"/>
            <a:ext cx="3385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CN" sz="2400" b="1" dirty="0" smtClean="0">
                <a:solidFill>
                  <a:srgbClr val="FFFFFF"/>
                </a:solidFill>
                <a:latin typeface="+mn-lt"/>
                <a:ea typeface="ＭＳ Ｐゴシック" charset="0"/>
                <a:cs typeface="Times New Roman" pitchFamily="18" charset="0"/>
              </a:rPr>
              <a:t>1</a:t>
            </a:r>
            <a:endParaRPr lang="en-US" altLang="zh-CN" sz="2400" b="1" dirty="0">
              <a:solidFill>
                <a:srgbClr val="FFFFFF"/>
              </a:solidFill>
              <a:latin typeface="+mn-lt"/>
              <a:ea typeface="ＭＳ Ｐゴシック" charset="0"/>
              <a:cs typeface="Times New Roman" pitchFamily="18" charset="0"/>
            </a:endParaRPr>
          </a:p>
        </p:txBody>
      </p:sp>
      <p:sp>
        <p:nvSpPr>
          <p:cNvPr id="37" name="矩形 36"/>
          <p:cNvSpPr/>
          <p:nvPr/>
        </p:nvSpPr>
        <p:spPr>
          <a:xfrm rot="16200000">
            <a:off x="258330" y="5535778"/>
            <a:ext cx="72327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CN" sz="2400" b="1" dirty="0" smtClean="0">
                <a:solidFill>
                  <a:srgbClr val="FFFFFF"/>
                </a:solidFill>
                <a:latin typeface="+mn-lt"/>
                <a:ea typeface="ＭＳ Ｐゴシック" charset="0"/>
                <a:cs typeface="Times New Roman" pitchFamily="18" charset="0"/>
              </a:rPr>
              <a:t>0.35</a:t>
            </a:r>
            <a:endParaRPr lang="en-US" altLang="zh-CN" sz="2400" b="1" dirty="0">
              <a:solidFill>
                <a:srgbClr val="FFFFFF"/>
              </a:solidFill>
              <a:latin typeface="+mn-lt"/>
              <a:ea typeface="ＭＳ Ｐゴシック" charset="0"/>
              <a:cs typeface="Times New Roman" pitchFamily="18" charset="0"/>
            </a:endParaRPr>
          </a:p>
        </p:txBody>
      </p:sp>
      <p:sp>
        <p:nvSpPr>
          <p:cNvPr id="38" name="矩形 37"/>
          <p:cNvSpPr/>
          <p:nvPr/>
        </p:nvSpPr>
        <p:spPr>
          <a:xfrm rot="21422576">
            <a:off x="815230" y="5862537"/>
            <a:ext cx="41354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CN" sz="2000" b="1" dirty="0" smtClean="0">
                <a:solidFill>
                  <a:srgbClr val="FFFFFF"/>
                </a:solidFill>
                <a:latin typeface="+mn-lt"/>
                <a:ea typeface="ＭＳ Ｐゴシック" charset="0"/>
                <a:cs typeface="Times New Roman" pitchFamily="18" charset="0"/>
              </a:rPr>
              <a:t>1</a:t>
            </a:r>
            <a:endParaRPr lang="en-US" altLang="zh-CN" sz="2000" b="1" dirty="0">
              <a:solidFill>
                <a:srgbClr val="FFFFFF"/>
              </a:solidFill>
              <a:latin typeface="+mn-lt"/>
              <a:ea typeface="ＭＳ Ｐゴシック" charset="0"/>
              <a:cs typeface="Times New Roman" pitchFamily="18" charset="0"/>
            </a:endParaRPr>
          </a:p>
        </p:txBody>
      </p:sp>
      <p:sp>
        <p:nvSpPr>
          <p:cNvPr id="39" name="矩形 38"/>
          <p:cNvSpPr/>
          <p:nvPr/>
        </p:nvSpPr>
        <p:spPr>
          <a:xfrm>
            <a:off x="5277478" y="5869083"/>
            <a:ext cx="6463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CN" sz="2400" b="1" dirty="0" smtClean="0">
                <a:solidFill>
                  <a:srgbClr val="FFFFFF"/>
                </a:solidFill>
                <a:latin typeface="+mn-lt"/>
                <a:ea typeface="ＭＳ Ｐゴシック" charset="0"/>
                <a:cs typeface="Times New Roman" pitchFamily="18" charset="0"/>
              </a:rPr>
              <a:t>262</a:t>
            </a:r>
            <a:endParaRPr lang="en-US" altLang="zh-CN" sz="2400" b="1" dirty="0">
              <a:solidFill>
                <a:srgbClr val="FFFFFF"/>
              </a:solidFill>
              <a:latin typeface="+mn-lt"/>
              <a:ea typeface="ＭＳ Ｐゴシック" charset="0"/>
              <a:cs typeface="Times New Roman" pitchFamily="18" charset="0"/>
            </a:endParaRPr>
          </a:p>
        </p:txBody>
      </p:sp>
      <p:sp>
        <p:nvSpPr>
          <p:cNvPr id="40" name="矩形 39"/>
          <p:cNvSpPr/>
          <p:nvPr/>
        </p:nvSpPr>
        <p:spPr>
          <a:xfrm>
            <a:off x="4187910" y="5844059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CN" sz="2400" b="1" dirty="0" smtClean="0">
                <a:solidFill>
                  <a:srgbClr val="FFFFFF"/>
                </a:solidFill>
                <a:latin typeface="+mn-lt"/>
                <a:ea typeface="ＭＳ Ｐゴシック" charset="0"/>
                <a:cs typeface="Times New Roman" pitchFamily="18" charset="0"/>
              </a:rPr>
              <a:t>69</a:t>
            </a:r>
            <a:endParaRPr lang="en-US" altLang="zh-CN" sz="2400" b="1" dirty="0">
              <a:solidFill>
                <a:srgbClr val="FFFFFF"/>
              </a:solidFill>
              <a:latin typeface="+mn-lt"/>
              <a:ea typeface="ＭＳ Ｐゴシック" charset="0"/>
              <a:cs typeface="Times New Roman" pitchFamily="18" charset="0"/>
            </a:endParaRPr>
          </a:p>
        </p:txBody>
      </p:sp>
      <p:sp>
        <p:nvSpPr>
          <p:cNvPr id="41" name="矩形 40"/>
          <p:cNvSpPr/>
          <p:nvPr/>
        </p:nvSpPr>
        <p:spPr>
          <a:xfrm rot="2084499">
            <a:off x="2756973" y="2413898"/>
            <a:ext cx="3029997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b="1" dirty="0" smtClean="0">
                <a:solidFill>
                  <a:srgbClr val="FF0000"/>
                </a:solidFill>
                <a:latin typeface="+mn-lt"/>
              </a:rPr>
              <a:t>1 </a:t>
            </a:r>
            <a:r>
              <a:rPr lang="en-US" altLang="zh-CN" sz="2800" b="1" dirty="0" err="1" smtClean="0">
                <a:solidFill>
                  <a:srgbClr val="FF0000"/>
                </a:solidFill>
                <a:latin typeface="+mn-lt"/>
              </a:rPr>
              <a:t>supergather</a:t>
            </a:r>
            <a:r>
              <a:rPr lang="en-US" altLang="zh-CN" sz="2800" b="1" dirty="0" smtClean="0">
                <a:solidFill>
                  <a:srgbClr val="FF0000"/>
                </a:solidFill>
                <a:latin typeface="+mn-lt"/>
              </a:rPr>
              <a:t>, </a:t>
            </a:r>
          </a:p>
          <a:p>
            <a:pPr algn="ctr"/>
            <a:r>
              <a:rPr lang="en-US" altLang="zh-CN" sz="2800" b="1" dirty="0" smtClean="0">
                <a:solidFill>
                  <a:srgbClr val="FF0000"/>
                </a:solidFill>
                <a:latin typeface="+mn-lt"/>
              </a:rPr>
              <a:t>standard encoding</a:t>
            </a:r>
            <a:endParaRPr lang="zh-CN" altLang="en-US" sz="28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42" name="矩形 41"/>
          <p:cNvSpPr/>
          <p:nvPr/>
        </p:nvSpPr>
        <p:spPr>
          <a:xfrm rot="3350098">
            <a:off x="1315274" y="4082271"/>
            <a:ext cx="343068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b="1" dirty="0">
                <a:solidFill>
                  <a:srgbClr val="FFC000"/>
                </a:solidFill>
                <a:latin typeface="+mn-lt"/>
              </a:rPr>
              <a:t>b</a:t>
            </a:r>
            <a:r>
              <a:rPr lang="en-US" altLang="zh-CN" sz="2800" b="1" dirty="0" smtClean="0">
                <a:solidFill>
                  <a:srgbClr val="FFC000"/>
                </a:solidFill>
                <a:latin typeface="+mn-lt"/>
              </a:rPr>
              <a:t>y individual sources</a:t>
            </a:r>
            <a:endParaRPr lang="zh-CN" altLang="en-US" sz="2800" b="1" dirty="0">
              <a:solidFill>
                <a:srgbClr val="FFC000"/>
              </a:solidFill>
              <a:latin typeface="+mn-lt"/>
            </a:endParaRPr>
          </a:p>
        </p:txBody>
      </p:sp>
      <p:grpSp>
        <p:nvGrpSpPr>
          <p:cNvPr id="44" name="组合 43"/>
          <p:cNvGrpSpPr/>
          <p:nvPr/>
        </p:nvGrpSpPr>
        <p:grpSpPr>
          <a:xfrm>
            <a:off x="4519939" y="5224894"/>
            <a:ext cx="812488" cy="623604"/>
            <a:chOff x="9865217" y="4353636"/>
            <a:chExt cx="812488" cy="623604"/>
          </a:xfrm>
        </p:grpSpPr>
        <p:sp>
          <p:nvSpPr>
            <p:cNvPr id="45" name="右箭头 44"/>
            <p:cNvSpPr/>
            <p:nvPr/>
          </p:nvSpPr>
          <p:spPr bwMode="auto">
            <a:xfrm>
              <a:off x="9865217" y="4753746"/>
              <a:ext cx="812488" cy="223494"/>
            </a:xfrm>
            <a:prstGeom prst="rightArrow">
              <a:avLst/>
            </a:prstGeom>
            <a:solidFill>
              <a:srgbClr val="DADADA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4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9894627" y="4353636"/>
              <a:ext cx="69762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dirty="0" smtClean="0">
                  <a:latin typeface="+mn-lt"/>
                </a:rPr>
                <a:t>3.8</a:t>
              </a:r>
              <a:r>
                <a:rPr lang="zh-CN" altLang="en-US" sz="2000" dirty="0" smtClean="0">
                  <a:latin typeface="+mn-lt"/>
                </a:rPr>
                <a:t> </a:t>
              </a:r>
              <a:r>
                <a:rPr lang="en-US" altLang="zh-CN" sz="2000" dirty="0" smtClean="0">
                  <a:latin typeface="+mn-lt"/>
                  <a:ea typeface="Arial Unicode MS" pitchFamily="34" charset="-122"/>
                  <a:cs typeface="Arial Unicode MS" pitchFamily="34" charset="-122"/>
                </a:rPr>
                <a:t>x</a:t>
              </a:r>
            </a:p>
          </p:txBody>
        </p:sp>
      </p:grpSp>
      <p:sp>
        <p:nvSpPr>
          <p:cNvPr id="51" name="TextBox 50"/>
          <p:cNvSpPr txBox="1"/>
          <p:nvPr/>
        </p:nvSpPr>
        <p:spPr>
          <a:xfrm>
            <a:off x="5769545" y="826242"/>
            <a:ext cx="312057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800" dirty="0" smtClean="0">
                <a:latin typeface="+mn-lt"/>
              </a:rPr>
              <a:t>Speedup</a:t>
            </a:r>
          </a:p>
          <a:p>
            <a:r>
              <a:rPr lang="en-US" altLang="zh-CN" sz="2800" dirty="0" smtClean="0">
                <a:solidFill>
                  <a:srgbClr val="FFFFFF"/>
                </a:solidFill>
                <a:latin typeface="+mn-lt"/>
              </a:rPr>
              <a:t>60 / 2 / 2 / 3.8 = 4</a:t>
            </a:r>
            <a:endParaRPr lang="zh-CN" altLang="en-US" sz="2800" dirty="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5769545" y="1928944"/>
            <a:ext cx="3626703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>
                <a:latin typeface="+mn-lt"/>
              </a:rPr>
              <a:t>Gain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altLang="zh-CN" sz="2800" dirty="0" smtClean="0">
                <a:solidFill>
                  <a:srgbClr val="FFFFFF"/>
                </a:solidFill>
                <a:latin typeface="+mn-lt"/>
              </a:rPr>
              <a:t>60: sources</a:t>
            </a:r>
          </a:p>
          <a:p>
            <a:r>
              <a:rPr lang="en-US" altLang="zh-CN" sz="2800" dirty="0" smtClean="0">
                <a:latin typeface="+mn-lt"/>
              </a:rPr>
              <a:t>Overhead factors: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altLang="zh-CN" sz="2800" dirty="0" smtClean="0">
                <a:solidFill>
                  <a:srgbClr val="FFFFFF"/>
                </a:solidFill>
                <a:latin typeface="+mn-lt"/>
              </a:rPr>
              <a:t>2 x FDTD steps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altLang="zh-CN" sz="2800" dirty="0" smtClean="0">
                <a:solidFill>
                  <a:srgbClr val="FFFFFF"/>
                </a:solidFill>
                <a:latin typeface="+mn-lt"/>
              </a:rPr>
              <a:t>2 x </a:t>
            </a:r>
            <a:r>
              <a:rPr lang="en-US" altLang="zh-CN" sz="2800" dirty="0">
                <a:solidFill>
                  <a:srgbClr val="FFFFFF"/>
                </a:solidFill>
                <a:latin typeface="+mn-lt"/>
              </a:rPr>
              <a:t>domain</a:t>
            </a:r>
            <a:r>
              <a:rPr lang="en-US" altLang="zh-CN" sz="2800" dirty="0" smtClean="0">
                <a:solidFill>
                  <a:srgbClr val="FFFFFF"/>
                </a:solidFill>
                <a:latin typeface="+mn-lt"/>
              </a:rPr>
              <a:t> size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altLang="zh-CN" sz="2800" dirty="0" smtClean="0">
                <a:solidFill>
                  <a:srgbClr val="FFFFFF"/>
                </a:solidFill>
                <a:latin typeface="+mn-lt"/>
              </a:rPr>
              <a:t>3.8 x iteration number</a:t>
            </a:r>
            <a:endParaRPr lang="zh-CN" altLang="en-US" sz="2800" dirty="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20" name="矩形 19"/>
          <p:cNvSpPr/>
          <p:nvPr/>
        </p:nvSpPr>
        <p:spPr>
          <a:xfrm rot="648867">
            <a:off x="5828252" y="5148985"/>
            <a:ext cx="290886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2800" b="1" dirty="0" smtClean="0">
                <a:solidFill>
                  <a:srgbClr val="FFFFFF"/>
                </a:solidFill>
                <a:latin typeface="+mn-lt"/>
              </a:rPr>
              <a:t>1 </a:t>
            </a:r>
            <a:r>
              <a:rPr lang="en-US" altLang="zh-CN" sz="2800" b="1" dirty="0" err="1" smtClean="0">
                <a:solidFill>
                  <a:srgbClr val="FFFFFF"/>
                </a:solidFill>
                <a:latin typeface="+mn-lt"/>
              </a:rPr>
              <a:t>supergather</a:t>
            </a:r>
            <a:r>
              <a:rPr lang="en-US" altLang="zh-CN" sz="2800" b="1" dirty="0" smtClean="0">
                <a:solidFill>
                  <a:srgbClr val="FFFFFF"/>
                </a:solidFill>
                <a:latin typeface="+mn-lt"/>
              </a:rPr>
              <a:t>, </a:t>
            </a:r>
          </a:p>
          <a:p>
            <a:pPr algn="ctr"/>
            <a:r>
              <a:rPr lang="en-US" altLang="zh-CN" sz="2800" b="1" dirty="0">
                <a:solidFill>
                  <a:srgbClr val="FFFFFF"/>
                </a:solidFill>
                <a:latin typeface="+mn-lt"/>
              </a:rPr>
              <a:t>l</a:t>
            </a:r>
            <a:r>
              <a:rPr lang="en-US" altLang="zh-CN" sz="2800" b="1" dirty="0" smtClean="0">
                <a:solidFill>
                  <a:srgbClr val="FFFFFF"/>
                </a:solidFill>
                <a:latin typeface="+mn-lt"/>
              </a:rPr>
              <a:t>ow-discrepancy encoding</a:t>
            </a:r>
            <a:endParaRPr lang="zh-CN" altLang="en-US" sz="2800" b="1" dirty="0">
              <a:solidFill>
                <a:srgbClr val="FFFFFF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6593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758058" y="134903"/>
            <a:ext cx="7800975" cy="760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945" tIns="41473" rIns="82945" bIns="41473">
            <a:spAutoFit/>
          </a:bodyPr>
          <a:lstStyle/>
          <a:p>
            <a:pPr algn="ctr"/>
            <a:r>
              <a:rPr lang="en-US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Convergence </a:t>
            </a:r>
            <a:r>
              <a:rPr lang="en-US" altLang="zh-CN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Rates</a:t>
            </a:r>
            <a:endParaRPr lang="en-US" sz="1800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图片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0737" y="1824621"/>
            <a:ext cx="4753463" cy="4060242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  <p:sp>
        <p:nvSpPr>
          <p:cNvPr id="12" name="TextBox 11"/>
          <p:cNvSpPr txBox="1"/>
          <p:nvPr/>
        </p:nvSpPr>
        <p:spPr>
          <a:xfrm>
            <a:off x="1798016" y="1141574"/>
            <a:ext cx="42325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dirty="0" smtClean="0"/>
              <a:t>Velocity error </a:t>
            </a:r>
            <a:r>
              <a:rPr lang="en-US" altLang="zh-CN" sz="2800" dirty="0" smtClean="0">
                <a:solidFill>
                  <a:srgbClr val="FFFFFF"/>
                </a:solidFill>
              </a:rPr>
              <a:t>(</a:t>
            </a:r>
            <a:r>
              <a:rPr lang="en-US" altLang="zh-CN" sz="2800" b="1" dirty="0" smtClean="0">
                <a:solidFill>
                  <a:srgbClr val="FFFFFF"/>
                </a:solidFill>
                <a:ea typeface="ＭＳ Ｐゴシック" charset="0"/>
                <a:cs typeface="Times New Roman" pitchFamily="18" charset="0"/>
              </a:rPr>
              <a:t>normalized)</a:t>
            </a:r>
            <a:endParaRPr lang="zh-CN" altLang="en-US" sz="2800" dirty="0"/>
          </a:p>
        </p:txBody>
      </p:sp>
      <p:sp>
        <p:nvSpPr>
          <p:cNvPr id="13" name="矩形 12"/>
          <p:cNvSpPr/>
          <p:nvPr/>
        </p:nvSpPr>
        <p:spPr>
          <a:xfrm rot="16200000">
            <a:off x="462066" y="1889490"/>
            <a:ext cx="3385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CN" sz="2400" b="1" dirty="0" smtClean="0">
                <a:solidFill>
                  <a:srgbClr val="FFFFFF"/>
                </a:solidFill>
                <a:ea typeface="ＭＳ Ｐゴシック" charset="0"/>
                <a:cs typeface="Times New Roman" pitchFamily="18" charset="0"/>
              </a:rPr>
              <a:t>1</a:t>
            </a:r>
            <a:endParaRPr lang="en-US" altLang="zh-CN" sz="2400" b="1" dirty="0">
              <a:solidFill>
                <a:srgbClr val="FFFFFF"/>
              </a:solidFill>
              <a:ea typeface="ＭＳ Ｐゴシック" charset="0"/>
              <a:cs typeface="Times New Roman" pitchFamily="18" charset="0"/>
            </a:endParaRPr>
          </a:p>
        </p:txBody>
      </p:sp>
      <p:sp>
        <p:nvSpPr>
          <p:cNvPr id="14" name="矩形 13"/>
          <p:cNvSpPr/>
          <p:nvPr/>
        </p:nvSpPr>
        <p:spPr>
          <a:xfrm rot="16200000">
            <a:off x="258330" y="5535778"/>
            <a:ext cx="72327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CN" sz="2400" b="1" dirty="0" smtClean="0">
                <a:solidFill>
                  <a:srgbClr val="FFFFFF"/>
                </a:solidFill>
                <a:ea typeface="ＭＳ Ｐゴシック" charset="0"/>
                <a:cs typeface="Times New Roman" pitchFamily="18" charset="0"/>
              </a:rPr>
              <a:t>0.75</a:t>
            </a:r>
            <a:endParaRPr lang="en-US" altLang="zh-CN" sz="2400" b="1" dirty="0">
              <a:solidFill>
                <a:srgbClr val="FFFFFF"/>
              </a:solidFill>
              <a:ea typeface="ＭＳ Ｐゴシック" charset="0"/>
              <a:cs typeface="Times New Roman" pitchFamily="18" charset="0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2245061" y="6180886"/>
            <a:ext cx="250902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CN" sz="2400" b="1" dirty="0" smtClean="0">
                <a:solidFill>
                  <a:srgbClr val="FFFF00"/>
                </a:solidFill>
                <a:ea typeface="ＭＳ Ｐゴシック" charset="0"/>
                <a:cs typeface="Times New Roman" pitchFamily="18" charset="0"/>
              </a:rPr>
              <a:t> </a:t>
            </a:r>
            <a:r>
              <a:rPr lang="en-US" altLang="zh-CN" sz="2400" b="1" dirty="0" smtClean="0">
                <a:solidFill>
                  <a:srgbClr val="FFFFFF"/>
                </a:solidFill>
                <a:ea typeface="ＭＳ Ｐゴシック" charset="0"/>
                <a:cs typeface="Times New Roman" pitchFamily="18" charset="0"/>
              </a:rPr>
              <a:t>iteration</a:t>
            </a:r>
            <a:r>
              <a:rPr lang="en-US" altLang="zh-CN" sz="2400" b="1" dirty="0" smtClean="0">
                <a:solidFill>
                  <a:srgbClr val="FFFF00"/>
                </a:solidFill>
                <a:ea typeface="ＭＳ Ｐゴシック" charset="0"/>
                <a:cs typeface="Times New Roman" pitchFamily="18" charset="0"/>
              </a:rPr>
              <a:t> </a:t>
            </a:r>
            <a:r>
              <a:rPr lang="en-US" altLang="zh-CN" sz="2400" b="1" dirty="0" smtClean="0">
                <a:solidFill>
                  <a:srgbClr val="FFFFFF"/>
                </a:solidFill>
                <a:ea typeface="ＭＳ Ｐゴシック" charset="0"/>
                <a:cs typeface="Times New Roman" pitchFamily="18" charset="0"/>
              </a:rPr>
              <a:t>number</a:t>
            </a:r>
            <a:endParaRPr lang="en-US" altLang="zh-CN" sz="2400" b="1" dirty="0">
              <a:solidFill>
                <a:srgbClr val="FFFFFF"/>
              </a:solidFill>
              <a:ea typeface="ＭＳ Ｐゴシック" charset="0"/>
              <a:cs typeface="Times New Roman" pitchFamily="18" charset="0"/>
            </a:endParaRPr>
          </a:p>
        </p:txBody>
      </p:sp>
      <p:sp>
        <p:nvSpPr>
          <p:cNvPr id="16" name="矩形 15"/>
          <p:cNvSpPr/>
          <p:nvPr/>
        </p:nvSpPr>
        <p:spPr>
          <a:xfrm rot="21422576">
            <a:off x="1224670" y="5862537"/>
            <a:ext cx="41354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CN" sz="2000" b="1" dirty="0" smtClean="0">
                <a:solidFill>
                  <a:srgbClr val="FFFFFF"/>
                </a:solidFill>
                <a:ea typeface="ＭＳ Ｐゴシック" charset="0"/>
                <a:cs typeface="Times New Roman" pitchFamily="18" charset="0"/>
              </a:rPr>
              <a:t>1</a:t>
            </a:r>
            <a:endParaRPr lang="en-US" altLang="zh-CN" sz="2000" b="1" dirty="0">
              <a:solidFill>
                <a:srgbClr val="FFFFFF"/>
              </a:solidFill>
              <a:ea typeface="ＭＳ Ｐゴシック" charset="0"/>
              <a:cs typeface="Times New Roman" pitchFamily="18" charset="0"/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5277478" y="3396741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CN" sz="2400" b="1" dirty="0" smtClean="0">
                <a:solidFill>
                  <a:srgbClr val="FFFFFF"/>
                </a:solidFill>
                <a:ea typeface="ＭＳ Ｐゴシック" charset="0"/>
                <a:cs typeface="Times New Roman" pitchFamily="18" charset="0"/>
              </a:rPr>
              <a:t>10</a:t>
            </a:r>
            <a:endParaRPr lang="en-US" altLang="zh-CN" sz="2400" b="1" dirty="0">
              <a:solidFill>
                <a:srgbClr val="FFFFFF"/>
              </a:solidFill>
              <a:ea typeface="ＭＳ Ｐゴシック" charset="0"/>
              <a:cs typeface="Times New Roman" pitchFamily="18" charset="0"/>
            </a:endParaRPr>
          </a:p>
        </p:txBody>
      </p:sp>
      <p:sp>
        <p:nvSpPr>
          <p:cNvPr id="23" name="矩形 22"/>
          <p:cNvSpPr/>
          <p:nvPr/>
        </p:nvSpPr>
        <p:spPr>
          <a:xfrm rot="2084499">
            <a:off x="2756973" y="2413898"/>
            <a:ext cx="3029996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endParaRPr lang="en-US" altLang="zh-CN" sz="2800" b="1" dirty="0" smtClean="0">
              <a:solidFill>
                <a:srgbClr val="FF0000"/>
              </a:solidFill>
            </a:endParaRPr>
          </a:p>
          <a:p>
            <a:pPr algn="ctr"/>
            <a:r>
              <a:rPr lang="en-US" altLang="zh-CN" sz="2800" b="1" dirty="0" smtClean="0">
                <a:solidFill>
                  <a:srgbClr val="FF0000"/>
                </a:solidFill>
              </a:rPr>
              <a:t>standard encoding</a:t>
            </a:r>
            <a:endParaRPr lang="zh-CN" altLang="en-US" sz="2800" b="1" dirty="0">
              <a:solidFill>
                <a:srgbClr val="FF0000"/>
              </a:solidFill>
            </a:endParaRPr>
          </a:p>
        </p:txBody>
      </p:sp>
      <p:sp>
        <p:nvSpPr>
          <p:cNvPr id="25" name="矩形 24"/>
          <p:cNvSpPr/>
          <p:nvPr/>
        </p:nvSpPr>
        <p:spPr>
          <a:xfrm>
            <a:off x="5798131" y="1662370"/>
            <a:ext cx="322195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2800" b="1" dirty="0">
                <a:solidFill>
                  <a:srgbClr val="FFFFFF"/>
                </a:solidFill>
              </a:rPr>
              <a:t>L</a:t>
            </a:r>
            <a:r>
              <a:rPr lang="en-US" altLang="zh-CN" sz="2800" b="1" dirty="0" smtClean="0">
                <a:solidFill>
                  <a:srgbClr val="FFFFFF"/>
                </a:solidFill>
              </a:rPr>
              <a:t>ow-discrepancy encoding </a:t>
            </a:r>
            <a:r>
              <a:rPr lang="en-US" altLang="zh-CN" sz="2800" b="1" dirty="0" smtClean="0">
                <a:solidFill>
                  <a:srgbClr val="FFFF00"/>
                </a:solidFill>
              </a:rPr>
              <a:t>is</a:t>
            </a:r>
          </a:p>
          <a:p>
            <a:pPr algn="ctr"/>
            <a:r>
              <a:rPr lang="en-US" altLang="zh-CN" sz="2800" b="1" dirty="0" smtClean="0">
                <a:solidFill>
                  <a:srgbClr val="FFFF00"/>
                </a:solidFill>
              </a:rPr>
              <a:t>12% to 3</a:t>
            </a:r>
            <a:r>
              <a:rPr lang="en-US" altLang="zh-CN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x</a:t>
            </a:r>
            <a:r>
              <a:rPr lang="en-US" altLang="zh-CN" sz="2800" b="1" dirty="0" smtClean="0">
                <a:solidFill>
                  <a:srgbClr val="FFFF00"/>
                </a:solidFill>
              </a:rPr>
              <a:t> faster initially than</a:t>
            </a:r>
          </a:p>
          <a:p>
            <a:pPr algn="ctr"/>
            <a:r>
              <a:rPr lang="en-US" altLang="zh-CN" sz="2800" b="1" dirty="0" smtClean="0">
                <a:solidFill>
                  <a:srgbClr val="FF0000"/>
                </a:solidFill>
              </a:rPr>
              <a:t>Standard encoding</a:t>
            </a:r>
            <a:endParaRPr lang="zh-CN" altLang="en-US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1728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コンテンツ プレースホルダ 2"/>
          <p:cNvSpPr>
            <a:spLocks noGrp="1"/>
          </p:cNvSpPr>
          <p:nvPr>
            <p:ph idx="4294967295"/>
          </p:nvPr>
        </p:nvSpPr>
        <p:spPr>
          <a:xfrm>
            <a:off x="323850" y="1739180"/>
            <a:ext cx="8229600" cy="3878905"/>
          </a:xfrm>
        </p:spPr>
        <p:txBody>
          <a:bodyPr lIns="91440" tIns="45720" rIns="91440" bIns="45720"/>
          <a:lstStyle/>
          <a:p>
            <a:r>
              <a:rPr lang="en-US" altLang="ja-JP" b="1" dirty="0" smtClean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itchFamily="34" charset="-128"/>
                <a:cs typeface="Arial" pitchFamily="34" charset="0"/>
              </a:rPr>
              <a:t>Goal </a:t>
            </a:r>
            <a:r>
              <a:rPr lang="en-US" altLang="ja-JP" b="1" dirty="0" smtClean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itchFamily="34" charset="-128"/>
                <a:cs typeface="Arial" pitchFamily="34" charset="0"/>
              </a:rPr>
              <a:t>of the study</a:t>
            </a:r>
          </a:p>
          <a:p>
            <a:r>
              <a:rPr lang="en-US" altLang="ja-JP" b="1" dirty="0" smtClean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itchFamily="34" charset="-128"/>
                <a:cs typeface="Arial" pitchFamily="34" charset="0"/>
              </a:rPr>
              <a:t>Multisource</a:t>
            </a:r>
          </a:p>
          <a:p>
            <a:pPr lvl="1"/>
            <a:r>
              <a:rPr lang="en-US" altLang="zh-CN" dirty="0">
                <a:solidFill>
                  <a:srgbClr val="FFFFFF"/>
                </a:solidFill>
                <a:ea typeface="Arial Unicode MS" pitchFamily="34" charset="-122"/>
                <a:cs typeface="Arial" pitchFamily="34" charset="0"/>
              </a:rPr>
              <a:t>Mismatch </a:t>
            </a:r>
            <a:r>
              <a:rPr lang="en-US" altLang="zh-CN" dirty="0" smtClean="0">
                <a:solidFill>
                  <a:srgbClr val="FFFFFF"/>
                </a:solidFill>
                <a:ea typeface="Arial Unicode MS" pitchFamily="34" charset="-122"/>
                <a:cs typeface="Arial" pitchFamily="34" charset="0"/>
              </a:rPr>
              <a:t>solution </a:t>
            </a:r>
            <a:r>
              <a:rPr lang="en-US" altLang="zh-CN" dirty="0">
                <a:solidFill>
                  <a:srgbClr val="FFFFFF"/>
                </a:solidFill>
                <a:ea typeface="Arial Unicode MS" pitchFamily="34" charset="-122"/>
                <a:cs typeface="Arial" pitchFamily="34" charset="0"/>
              </a:rPr>
              <a:t>with </a:t>
            </a:r>
            <a:r>
              <a:rPr lang="en-US" altLang="zh-CN" dirty="0" smtClean="0">
                <a:solidFill>
                  <a:srgbClr val="FFFFFF"/>
                </a:solidFill>
                <a:ea typeface="Arial Unicode MS" pitchFamily="34" charset="-122"/>
                <a:cs typeface="Arial" pitchFamily="34" charset="0"/>
              </a:rPr>
              <a:t>marine data</a:t>
            </a:r>
            <a:endParaRPr lang="zh-CN" altLang="en-US" dirty="0">
              <a:solidFill>
                <a:srgbClr val="FFFFFF"/>
              </a:solidFill>
              <a:ea typeface="Arial Unicode MS" pitchFamily="34" charset="-122"/>
              <a:cs typeface="Arial" pitchFamily="34" charset="0"/>
            </a:endParaRPr>
          </a:p>
          <a:p>
            <a:r>
              <a:rPr lang="en-US" altLang="ja-JP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itchFamily="34" charset="-128"/>
                <a:cs typeface="Arial" pitchFamily="34" charset="0"/>
              </a:rPr>
              <a:t>Low-discrepancy frequency coding</a:t>
            </a:r>
          </a:p>
          <a:p>
            <a:r>
              <a:rPr lang="en-US" altLang="ja-JP" b="1" dirty="0" smtClean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itchFamily="34" charset="-128"/>
                <a:cs typeface="Arial" pitchFamily="34" charset="0"/>
              </a:rPr>
              <a:t>Numerical results </a:t>
            </a:r>
          </a:p>
          <a:p>
            <a:r>
              <a:rPr lang="en-US" altLang="ja-JP" b="1" dirty="0" smtClean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itchFamily="34" charset="-128"/>
                <a:cs typeface="Arial" pitchFamily="34" charset="0"/>
              </a:rPr>
              <a:t>Conclusions</a:t>
            </a:r>
            <a:endParaRPr lang="ja-JP" altLang="en-US" b="1" dirty="0" smtClean="0">
              <a:effectLst>
                <a:outerShdw blurRad="38100" dist="38100" dir="2700000" algn="tl">
                  <a:srgbClr val="000000"/>
                </a:outerShdw>
              </a:effectLst>
              <a:ea typeface="ＭＳ Ｐゴシック" pitchFamily="34" charset="-128"/>
              <a:cs typeface="Arial" pitchFamily="34" charset="0"/>
            </a:endParaRPr>
          </a:p>
        </p:txBody>
      </p:sp>
      <p:sp>
        <p:nvSpPr>
          <p:cNvPr id="4" name="Rounded Rectangle 3"/>
          <p:cNvSpPr>
            <a:spLocks noChangeArrowheads="1"/>
          </p:cNvSpPr>
          <p:nvPr/>
        </p:nvSpPr>
        <p:spPr bwMode="auto">
          <a:xfrm>
            <a:off x="-958320" y="2306655"/>
            <a:ext cx="10676590" cy="3695480"/>
          </a:xfrm>
          <a:prstGeom prst="roundRect">
            <a:avLst>
              <a:gd name="adj" fmla="val 16667"/>
            </a:avLst>
          </a:prstGeom>
          <a:solidFill>
            <a:srgbClr val="000082">
              <a:alpha val="65881"/>
            </a:srgbClr>
          </a:solidFill>
          <a:ln w="12700" algn="ctr">
            <a:noFill/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+mn-lt"/>
              <a:cs typeface="Arial" pitchFamily="34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663055" y="146778"/>
            <a:ext cx="7800975" cy="10994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945" tIns="41473" rIns="82945" bIns="41473">
            <a:spAutoFit/>
          </a:bodyPr>
          <a:lstStyle/>
          <a:p>
            <a:pPr algn="ctr"/>
            <a:r>
              <a:rPr lang="en-US" sz="6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pitchFamily="34" charset="0"/>
              </a:rPr>
              <a:t>Outline</a:t>
            </a:r>
            <a:endParaRPr lang="en-US" sz="3200" b="1" dirty="0">
              <a:solidFill>
                <a:srgbClr val="FFFFFF"/>
              </a:solidFill>
              <a:latin typeface="+mn-lt"/>
              <a:cs typeface="Arial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1167969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コンテンツ プレースホルダ 2"/>
          <p:cNvSpPr>
            <a:spLocks noGrp="1"/>
          </p:cNvSpPr>
          <p:nvPr>
            <p:ph idx="4294967295"/>
          </p:nvPr>
        </p:nvSpPr>
        <p:spPr>
          <a:xfrm>
            <a:off x="323850" y="1072056"/>
            <a:ext cx="8229600" cy="5358908"/>
          </a:xfrm>
        </p:spPr>
        <p:txBody>
          <a:bodyPr lIns="91440" tIns="45720" rIns="91440" bIns="45720"/>
          <a:lstStyle/>
          <a:p>
            <a:r>
              <a:rPr lang="en-US" altLang="ja-JP" b="1" dirty="0" smtClean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itchFamily="34" charset="-128"/>
                <a:cs typeface="Arial" pitchFamily="34" charset="0"/>
              </a:rPr>
              <a:t>Frequency selection is implemented in FDTD</a:t>
            </a:r>
          </a:p>
          <a:p>
            <a:pPr lvl="1"/>
            <a:r>
              <a:rPr lang="en-US" altLang="ja-JP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itchFamily="34" charset="-128"/>
                <a:cs typeface="Arial" pitchFamily="34" charset="0"/>
              </a:rPr>
              <a:t>2 x time steps per forward or backward modeling</a:t>
            </a:r>
          </a:p>
          <a:p>
            <a:r>
              <a:rPr lang="en-US" altLang="ja-JP" b="1" dirty="0" smtClean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itchFamily="34" charset="-128"/>
                <a:cs typeface="Arial" pitchFamily="34" charset="0"/>
              </a:rPr>
              <a:t>Low-discrepancy frequency encoding </a:t>
            </a:r>
          </a:p>
          <a:p>
            <a:pPr lvl="1"/>
            <a:r>
              <a:rPr lang="en-US" altLang="ja-JP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itchFamily="34" charset="-128"/>
                <a:cs typeface="Arial" pitchFamily="34" charset="0"/>
              </a:rPr>
              <a:t>a</a:t>
            </a:r>
            <a:r>
              <a:rPr lang="en-US" altLang="ja-JP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itchFamily="34" charset="-128"/>
                <a:cs typeface="Arial" pitchFamily="34" charset="0"/>
              </a:rPr>
              <a:t>ffects no asymptotic rate of convergence</a:t>
            </a:r>
          </a:p>
          <a:p>
            <a:pPr lvl="1"/>
            <a:r>
              <a:rPr lang="en-US" altLang="ja-JP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itchFamily="34" charset="-128"/>
                <a:cs typeface="Arial" pitchFamily="34" charset="0"/>
              </a:rPr>
              <a:t>helps to reduce model error in the beginning of simulation</a:t>
            </a:r>
          </a:p>
          <a:p>
            <a:r>
              <a:rPr lang="en-US" altLang="ja-JP" b="1" dirty="0" smtClean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itchFamily="34" charset="-128"/>
                <a:cs typeface="Arial" pitchFamily="34" charset="0"/>
              </a:rPr>
              <a:t>4x speedup for the multisource FWI on the synthetic marine model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758058" y="134903"/>
            <a:ext cx="7800975" cy="760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945" tIns="41473" rIns="82945" bIns="41473">
            <a:spAutoFit/>
          </a:bodyPr>
          <a:lstStyle/>
          <a:p>
            <a:pPr algn="ctr"/>
            <a:r>
              <a:rPr lang="en-US" altLang="ja-JP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pitchFamily="34" charset="-128"/>
                <a:cs typeface="Arial" pitchFamily="34" charset="0"/>
              </a:rPr>
              <a:t>Conclusions</a:t>
            </a:r>
            <a:endParaRPr lang="en-US" sz="1800" b="1" dirty="0">
              <a:solidFill>
                <a:srgbClr val="FFFFFF"/>
              </a:solidFill>
              <a:latin typeface="+mn-lt"/>
              <a:cs typeface="Arial" pitchFamily="34" charset="0"/>
            </a:endParaRPr>
          </a:p>
        </p:txBody>
      </p:sp>
    </p:spTree>
    <p:custDataLst>
      <p:tags r:id="rId1"/>
    </p:custData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3"/>
          <p:cNvSpPr txBox="1">
            <a:spLocks noChangeArrowheads="1"/>
          </p:cNvSpPr>
          <p:nvPr/>
        </p:nvSpPr>
        <p:spPr bwMode="auto">
          <a:xfrm>
            <a:off x="-540568" y="899780"/>
            <a:ext cx="10363200" cy="6127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360" tIns="44280" rIns="90360" bIns="44280" anchor="ctr"/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zh-CN" sz="6000" b="1" dirty="0" smtClean="0">
                <a:solidFill>
                  <a:srgbClr val="FFFF00"/>
                </a:solidFill>
                <a:latin typeface="Times New Roman" pitchFamily="18" charset="0"/>
                <a:ea typeface="宋体" pitchFamily="2" charset="-122"/>
              </a:rPr>
              <a:t>Thanks</a:t>
            </a:r>
            <a:endParaRPr lang="en-US" altLang="zh-CN" sz="6000" b="1" dirty="0">
              <a:solidFill>
                <a:srgbClr val="FFFF00"/>
              </a:solidFill>
              <a:latin typeface="Times New Roman" pitchFamily="18" charset="0"/>
              <a:ea typeface="宋体" pitchFamily="2" charset="-122"/>
            </a:endParaRPr>
          </a:p>
        </p:txBody>
      </p:sp>
      <p:sp>
        <p:nvSpPr>
          <p:cNvPr id="29699" name="TextBox 2"/>
          <p:cNvSpPr txBox="1">
            <a:spLocks noChangeArrowheads="1"/>
          </p:cNvSpPr>
          <p:nvPr/>
        </p:nvSpPr>
        <p:spPr bwMode="auto">
          <a:xfrm>
            <a:off x="35496" y="1940634"/>
            <a:ext cx="9198756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it-IT" altLang="zh-CN" sz="4000" dirty="0" smtClean="0">
                <a:solidFill>
                  <a:srgbClr val="FFFF00"/>
                </a:solidFill>
                <a:latin typeface="Times New Roman" pitchFamily="18" charset="0"/>
                <a:ea typeface="宋体" pitchFamily="2" charset="-122"/>
              </a:rPr>
              <a:t>Sponsors of the CSIM (csim.kaust.edu.sa) consortium </a:t>
            </a:r>
            <a:r>
              <a:rPr lang="it-IT" altLang="zh-CN" sz="4000" smtClean="0">
                <a:solidFill>
                  <a:srgbClr val="FFFF00"/>
                </a:solidFill>
                <a:latin typeface="Times New Roman" pitchFamily="18" charset="0"/>
                <a:ea typeface="宋体" pitchFamily="2" charset="-122"/>
              </a:rPr>
              <a:t>at KAUST &amp; </a:t>
            </a:r>
            <a:r>
              <a:rPr lang="it-IT" altLang="zh-CN" sz="4000" dirty="0" smtClean="0">
                <a:solidFill>
                  <a:srgbClr val="FFFF00"/>
                </a:solidFill>
                <a:latin typeface="Times New Roman" pitchFamily="18" charset="0"/>
                <a:ea typeface="宋体" pitchFamily="2" charset="-122"/>
              </a:rPr>
              <a:t>KAUST HPC</a:t>
            </a:r>
            <a:endParaRPr lang="en-US" altLang="zh-CN" sz="4000" dirty="0">
              <a:solidFill>
                <a:srgbClr val="FFFF00"/>
              </a:solidFill>
              <a:latin typeface="Times New Roman" pitchFamily="18" charset="0"/>
              <a:ea typeface="宋体" pitchFamily="2" charset="-122"/>
            </a:endParaRPr>
          </a:p>
          <a:p>
            <a:pPr algn="ctr"/>
            <a:endParaRPr lang="en-US" altLang="zh-CN" sz="4000" dirty="0">
              <a:solidFill>
                <a:schemeClr val="bg1"/>
              </a:solidFill>
              <a:latin typeface="Times New Roman" pitchFamily="18" charset="0"/>
              <a:ea typeface="宋体" pitchFamily="2" charset="-122"/>
            </a:endParaRPr>
          </a:p>
          <a:p>
            <a:pPr algn="ctr"/>
            <a:endParaRPr lang="en-US" altLang="zh-CN" sz="4000" dirty="0" smtClean="0">
              <a:solidFill>
                <a:schemeClr val="bg1"/>
              </a:solidFill>
              <a:latin typeface="Times New Roman" pitchFamily="18" charset="0"/>
              <a:ea typeface="宋体" pitchFamily="2" charset="-122"/>
            </a:endParaRPr>
          </a:p>
          <a:p>
            <a:pPr algn="ctr"/>
            <a:endParaRPr lang="en-US" altLang="zh-CN" sz="4000" dirty="0" smtClean="0">
              <a:solidFill>
                <a:schemeClr val="bg1"/>
              </a:solidFill>
              <a:latin typeface="Times New Roman" pitchFamily="18" charset="0"/>
              <a:ea typeface="宋体" pitchFamily="2" charset="-122"/>
            </a:endParaRPr>
          </a:p>
          <a:p>
            <a:pPr algn="ctr"/>
            <a:endParaRPr lang="en-US" altLang="zh-CN" sz="4000" dirty="0">
              <a:solidFill>
                <a:schemeClr val="bg1"/>
              </a:solidFill>
              <a:latin typeface="Times New Roman" pitchFamily="18" charset="0"/>
              <a:ea typeface="宋体" pitchFamily="2" charset="-122"/>
            </a:endParaRPr>
          </a:p>
          <a:p>
            <a:pPr algn="ctr"/>
            <a:endParaRPr lang="en-US" altLang="zh-CN" sz="4000" dirty="0" smtClean="0">
              <a:solidFill>
                <a:schemeClr val="bg1"/>
              </a:solidFill>
              <a:latin typeface="Times New Roman" pitchFamily="18" charset="0"/>
              <a:ea typeface="宋体" pitchFamily="2" charset="-122"/>
            </a:endParaRPr>
          </a:p>
          <a:p>
            <a:pPr algn="ctr"/>
            <a:endParaRPr lang="en-US" altLang="zh-CN" sz="4000" dirty="0">
              <a:solidFill>
                <a:schemeClr val="bg1"/>
              </a:solidFill>
              <a:latin typeface="Times New Roman" pitchFamily="18" charset="0"/>
              <a:ea typeface="宋体" pitchFamily="2" charset="-122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95128" y="5129450"/>
            <a:ext cx="8959115" cy="1964692"/>
          </a:xfrm>
          <a:prstGeom prst="rect">
            <a:avLst/>
          </a:prstGeom>
          <a:solidFill>
            <a:srgbClr val="00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63587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 txBox="1">
            <a:spLocks/>
          </p:cNvSpPr>
          <p:nvPr/>
        </p:nvSpPr>
        <p:spPr bwMode="auto">
          <a:xfrm>
            <a:off x="685800" y="1818837"/>
            <a:ext cx="7772400" cy="240632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n-US" altLang="ja-JP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ＭＳ Ｐゴシック" pitchFamily="34" charset="-128"/>
                <a:cs typeface="Arial" pitchFamily="34" charset="0"/>
              </a:rPr>
              <a:t>Thank you!</a:t>
            </a:r>
            <a:endParaRPr lang="ja-JP" altLang="en-US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7505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コンテンツ プレースホルダ 2"/>
          <p:cNvSpPr>
            <a:spLocks noGrp="1"/>
          </p:cNvSpPr>
          <p:nvPr>
            <p:ph idx="4294967295"/>
          </p:nvPr>
        </p:nvSpPr>
        <p:spPr>
          <a:xfrm>
            <a:off x="323850" y="1047890"/>
            <a:ext cx="8229600" cy="5146270"/>
          </a:xfrm>
        </p:spPr>
        <p:txBody>
          <a:bodyPr lIns="91440" tIns="45720" rIns="91440" bIns="45720"/>
          <a:lstStyle/>
          <a:p>
            <a:r>
              <a:rPr lang="en-US" altLang="ja-JP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ＭＳ Ｐゴシック" pitchFamily="34" charset="-128"/>
                <a:cs typeface="Arial" pitchFamily="34" charset="0"/>
              </a:rPr>
              <a:t>At lower (say </a:t>
            </a:r>
            <a:r>
              <a:rPr lang="en-US" altLang="ja-JP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ＭＳ Ｐゴシック" pitchFamily="34" charset="-128"/>
                <a:cs typeface="Arial" pitchFamily="34" charset="0"/>
              </a:rPr>
              <a:t>1/2</a:t>
            </a:r>
            <a:r>
              <a:rPr lang="en-US" altLang="ja-JP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ＭＳ Ｐゴシック" pitchFamily="34" charset="-128"/>
                <a:cs typeface="Arial" pitchFamily="34" charset="0"/>
              </a:rPr>
              <a:t>) frequencies, the frequency selection strategy sees fewer frequency resources, but</a:t>
            </a:r>
          </a:p>
          <a:p>
            <a:pPr marL="457200" lvl="1" indent="0">
              <a:buNone/>
            </a:pPr>
            <a:r>
              <a:rPr lang="en-US" altLang="ja-JP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ＭＳ Ｐゴシック" pitchFamily="34" charset="-128"/>
                <a:cs typeface="Arial" pitchFamily="34" charset="0"/>
              </a:rPr>
              <a:t>   Computation cost:</a:t>
            </a:r>
          </a:p>
          <a:p>
            <a:pPr lvl="1"/>
            <a:r>
              <a:rPr lang="en-US" altLang="ja-JP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ＭＳ Ｐゴシック" pitchFamily="34" charset="-128"/>
                <a:cs typeface="Arial" pitchFamily="34" charset="0"/>
              </a:rPr>
              <a:t>(</a:t>
            </a:r>
            <a:r>
              <a:rPr lang="en-US" altLang="ja-JP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ＭＳ Ｐゴシック" pitchFamily="34" charset="-128"/>
                <a:cs typeface="Arial" pitchFamily="34" charset="0"/>
              </a:rPr>
              <a:t>Nx</a:t>
            </a:r>
            <a:r>
              <a:rPr lang="en-US" altLang="ja-JP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ＭＳ Ｐゴシック" pitchFamily="34" charset="-128"/>
                <a:cs typeface="Arial" pitchFamily="34" charset="0"/>
              </a:rPr>
              <a:t> x </a:t>
            </a:r>
            <a:r>
              <a:rPr lang="en-US" altLang="ja-JP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ＭＳ Ｐゴシック" pitchFamily="34" charset="-128"/>
                <a:cs typeface="Arial" pitchFamily="34" charset="0"/>
              </a:rPr>
              <a:t>Nz</a:t>
            </a:r>
            <a:r>
              <a:rPr lang="en-US" altLang="ja-JP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ＭＳ Ｐゴシック" pitchFamily="34" charset="-128"/>
                <a:cs typeface="Arial" pitchFamily="34" charset="0"/>
              </a:rPr>
              <a:t>) x Ns x </a:t>
            </a:r>
            <a:r>
              <a:rPr lang="en-US" altLang="ja-JP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ＭＳ Ｐゴシック" pitchFamily="34" charset="-128"/>
                <a:cs typeface="Arial" pitchFamily="34" charset="0"/>
              </a:rPr>
              <a:t>Nt</a:t>
            </a:r>
            <a:r>
              <a:rPr lang="en-US" altLang="ja-JP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ＭＳ Ｐゴシック" pitchFamily="34" charset="-128"/>
                <a:cs typeface="Arial" pitchFamily="34" charset="0"/>
              </a:rPr>
              <a:t> </a:t>
            </a:r>
            <a:r>
              <a:rPr lang="en-US" altLang="ja-JP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ＭＳ Ｐゴシック" pitchFamily="34" charset="-128"/>
                <a:cs typeface="Arial" pitchFamily="34" charset="0"/>
              </a:rPr>
              <a:t>  is reduced by 1/16,</a:t>
            </a:r>
          </a:p>
          <a:p>
            <a:pPr lvl="1"/>
            <a:r>
              <a:rPr lang="en-US" altLang="ja-JP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ＭＳ Ｐゴシック" pitchFamily="34" charset="-128"/>
                <a:cs typeface="Arial" pitchFamily="34" charset="0"/>
              </a:rPr>
              <a:t>s</a:t>
            </a:r>
            <a:r>
              <a:rPr lang="en-US" altLang="ja-JP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ＭＳ Ｐゴシック" pitchFamily="34" charset="-128"/>
                <a:cs typeface="Arial" pitchFamily="34" charset="0"/>
              </a:rPr>
              <a:t>ince each factor is halved.</a:t>
            </a:r>
          </a:p>
          <a:p>
            <a:pPr>
              <a:buFont typeface="Wingdings" pitchFamily="2" charset="2"/>
              <a:buChar char="Ø"/>
            </a:pPr>
            <a:r>
              <a:rPr lang="en-US" altLang="ja-JP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ＭＳ Ｐゴシック" pitchFamily="34" charset="-128"/>
                <a:cs typeface="Arial" pitchFamily="34" charset="0"/>
              </a:rPr>
              <a:t>This part does not degrade the overall speedup much.</a:t>
            </a:r>
          </a:p>
          <a:p>
            <a:pPr lvl="1"/>
            <a:endParaRPr lang="en-US" altLang="ja-JP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663055" y="146778"/>
            <a:ext cx="7800975" cy="760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945" tIns="41473" rIns="82945" bIns="41473">
            <a:spAutoFit/>
          </a:bodyPr>
          <a:lstStyle/>
          <a:p>
            <a:pPr algn="ctr"/>
            <a:r>
              <a:rPr lang="en-US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 the case of </a:t>
            </a:r>
            <a:r>
              <a:rPr lang="en-US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multiscale</a:t>
            </a:r>
            <a:r>
              <a:rPr lang="en-US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en-US" sz="1800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8580236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758058" y="134903"/>
            <a:ext cx="7800975" cy="103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945" tIns="41473" rIns="82945" bIns="41473">
            <a:spAutoFit/>
          </a:bodyPr>
          <a:lstStyle/>
          <a:p>
            <a:pPr algn="ctr"/>
            <a:r>
              <a:rPr lang="en-US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Convergence </a:t>
            </a:r>
            <a:r>
              <a:rPr lang="en-US" altLang="zh-CN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Rates</a:t>
            </a:r>
            <a:endParaRPr lang="en-US" altLang="zh-CN" sz="1800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en-US" sz="1800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图片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0737" y="1824621"/>
            <a:ext cx="4753463" cy="4060242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  <p:sp>
        <p:nvSpPr>
          <p:cNvPr id="12" name="TextBox 11"/>
          <p:cNvSpPr txBox="1"/>
          <p:nvPr/>
        </p:nvSpPr>
        <p:spPr>
          <a:xfrm>
            <a:off x="1798016" y="1141574"/>
            <a:ext cx="42325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dirty="0" smtClean="0"/>
              <a:t>Velocity error </a:t>
            </a:r>
            <a:r>
              <a:rPr lang="en-US" altLang="zh-CN" sz="2800" dirty="0" smtClean="0">
                <a:solidFill>
                  <a:srgbClr val="FFFFFF"/>
                </a:solidFill>
              </a:rPr>
              <a:t>(</a:t>
            </a:r>
            <a:r>
              <a:rPr lang="en-US" altLang="zh-CN" sz="2800" b="1" dirty="0" smtClean="0">
                <a:solidFill>
                  <a:srgbClr val="FFFFFF"/>
                </a:solidFill>
                <a:ea typeface="ＭＳ Ｐゴシック" charset="0"/>
                <a:cs typeface="Times New Roman" pitchFamily="18" charset="0"/>
              </a:rPr>
              <a:t>normalized)</a:t>
            </a:r>
            <a:endParaRPr lang="zh-CN" altLang="en-US" sz="2800" dirty="0"/>
          </a:p>
        </p:txBody>
      </p:sp>
      <p:sp>
        <p:nvSpPr>
          <p:cNvPr id="13" name="矩形 12"/>
          <p:cNvSpPr/>
          <p:nvPr/>
        </p:nvSpPr>
        <p:spPr>
          <a:xfrm rot="16200000">
            <a:off x="462066" y="1889490"/>
            <a:ext cx="3385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CN" sz="2400" b="1" dirty="0" smtClean="0">
                <a:solidFill>
                  <a:srgbClr val="FFFFFF"/>
                </a:solidFill>
                <a:ea typeface="ＭＳ Ｐゴシック" charset="0"/>
                <a:cs typeface="Times New Roman" pitchFamily="18" charset="0"/>
              </a:rPr>
              <a:t>1</a:t>
            </a:r>
            <a:endParaRPr lang="en-US" altLang="zh-CN" sz="2400" b="1" dirty="0">
              <a:solidFill>
                <a:srgbClr val="FFFFFF"/>
              </a:solidFill>
              <a:ea typeface="ＭＳ Ｐゴシック" charset="0"/>
              <a:cs typeface="Times New Roman" pitchFamily="18" charset="0"/>
            </a:endParaRPr>
          </a:p>
        </p:txBody>
      </p:sp>
      <p:sp>
        <p:nvSpPr>
          <p:cNvPr id="14" name="矩形 13"/>
          <p:cNvSpPr/>
          <p:nvPr/>
        </p:nvSpPr>
        <p:spPr>
          <a:xfrm rot="16200000">
            <a:off x="258330" y="5535778"/>
            <a:ext cx="72327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CN" sz="2400" b="1" dirty="0" smtClean="0">
                <a:solidFill>
                  <a:srgbClr val="FFFFFF"/>
                </a:solidFill>
                <a:ea typeface="ＭＳ Ｐゴシック" charset="0"/>
                <a:cs typeface="Times New Roman" pitchFamily="18" charset="0"/>
              </a:rPr>
              <a:t>0.75</a:t>
            </a:r>
            <a:endParaRPr lang="en-US" altLang="zh-CN" sz="2400" b="1" dirty="0">
              <a:solidFill>
                <a:srgbClr val="FFFFFF"/>
              </a:solidFill>
              <a:ea typeface="ＭＳ Ｐゴシック" charset="0"/>
              <a:cs typeface="Times New Roman" pitchFamily="18" charset="0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2245061" y="6180886"/>
            <a:ext cx="250902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CN" sz="2400" b="1" dirty="0" smtClean="0">
                <a:solidFill>
                  <a:srgbClr val="FFFF00"/>
                </a:solidFill>
                <a:ea typeface="ＭＳ Ｐゴシック" charset="0"/>
                <a:cs typeface="Times New Roman" pitchFamily="18" charset="0"/>
              </a:rPr>
              <a:t> </a:t>
            </a:r>
            <a:r>
              <a:rPr lang="en-US" altLang="zh-CN" sz="2400" b="1" dirty="0" smtClean="0">
                <a:solidFill>
                  <a:srgbClr val="FFFFFF"/>
                </a:solidFill>
                <a:ea typeface="ＭＳ Ｐゴシック" charset="0"/>
                <a:cs typeface="Times New Roman" pitchFamily="18" charset="0"/>
              </a:rPr>
              <a:t>iteration</a:t>
            </a:r>
            <a:r>
              <a:rPr lang="en-US" altLang="zh-CN" sz="2400" b="1" dirty="0" smtClean="0">
                <a:solidFill>
                  <a:srgbClr val="FFFF00"/>
                </a:solidFill>
                <a:ea typeface="ＭＳ Ｐゴシック" charset="0"/>
                <a:cs typeface="Times New Roman" pitchFamily="18" charset="0"/>
              </a:rPr>
              <a:t> </a:t>
            </a:r>
            <a:r>
              <a:rPr lang="en-US" altLang="zh-CN" sz="2400" b="1" dirty="0" smtClean="0">
                <a:solidFill>
                  <a:srgbClr val="FFFFFF"/>
                </a:solidFill>
                <a:ea typeface="ＭＳ Ｐゴシック" charset="0"/>
                <a:cs typeface="Times New Roman" pitchFamily="18" charset="0"/>
              </a:rPr>
              <a:t>number</a:t>
            </a:r>
            <a:endParaRPr lang="en-US" altLang="zh-CN" sz="2400" b="1" dirty="0">
              <a:solidFill>
                <a:srgbClr val="FFFFFF"/>
              </a:solidFill>
              <a:ea typeface="ＭＳ Ｐゴシック" charset="0"/>
              <a:cs typeface="Times New Roman" pitchFamily="18" charset="0"/>
            </a:endParaRPr>
          </a:p>
        </p:txBody>
      </p:sp>
      <p:sp>
        <p:nvSpPr>
          <p:cNvPr id="16" name="矩形 15"/>
          <p:cNvSpPr/>
          <p:nvPr/>
        </p:nvSpPr>
        <p:spPr>
          <a:xfrm rot="21422576">
            <a:off x="1224670" y="5862537"/>
            <a:ext cx="41354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CN" sz="2000" b="1" dirty="0" smtClean="0">
                <a:solidFill>
                  <a:srgbClr val="FFFFFF"/>
                </a:solidFill>
                <a:ea typeface="ＭＳ Ｐゴシック" charset="0"/>
                <a:cs typeface="Times New Roman" pitchFamily="18" charset="0"/>
              </a:rPr>
              <a:t>1</a:t>
            </a:r>
            <a:endParaRPr lang="en-US" altLang="zh-CN" sz="2000" b="1" dirty="0">
              <a:solidFill>
                <a:srgbClr val="FFFFFF"/>
              </a:solidFill>
              <a:ea typeface="ＭＳ Ｐゴシック" charset="0"/>
              <a:cs typeface="Times New Roman" pitchFamily="18" charset="0"/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5277478" y="5869083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CN" sz="2400" b="1" dirty="0" smtClean="0">
                <a:solidFill>
                  <a:srgbClr val="FFFFFF"/>
                </a:solidFill>
                <a:ea typeface="ＭＳ Ｐゴシック" charset="0"/>
                <a:cs typeface="Times New Roman" pitchFamily="18" charset="0"/>
              </a:rPr>
              <a:t>10</a:t>
            </a:r>
            <a:endParaRPr lang="en-US" altLang="zh-CN" sz="2400" b="1" dirty="0">
              <a:solidFill>
                <a:srgbClr val="FFFFFF"/>
              </a:solidFill>
              <a:ea typeface="ＭＳ Ｐゴシック" charset="0"/>
              <a:cs typeface="Times New Roman" pitchFamily="18" charset="0"/>
            </a:endParaRPr>
          </a:p>
        </p:txBody>
      </p:sp>
      <p:sp>
        <p:nvSpPr>
          <p:cNvPr id="22" name="矩形 21"/>
          <p:cNvSpPr/>
          <p:nvPr/>
        </p:nvSpPr>
        <p:spPr>
          <a:xfrm rot="3350098">
            <a:off x="1315274" y="4082271"/>
            <a:ext cx="343068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b="1" dirty="0">
                <a:solidFill>
                  <a:srgbClr val="FFC000"/>
                </a:solidFill>
              </a:rPr>
              <a:t>b</a:t>
            </a:r>
            <a:r>
              <a:rPr lang="en-US" altLang="zh-CN" sz="2800" b="1" dirty="0" smtClean="0">
                <a:solidFill>
                  <a:srgbClr val="FFC000"/>
                </a:solidFill>
              </a:rPr>
              <a:t>y individual sources</a:t>
            </a:r>
            <a:endParaRPr lang="zh-CN" altLang="en-US" sz="2800" b="1" dirty="0">
              <a:solidFill>
                <a:srgbClr val="FFC000"/>
              </a:solidFill>
            </a:endParaRPr>
          </a:p>
        </p:txBody>
      </p:sp>
      <p:sp>
        <p:nvSpPr>
          <p:cNvPr id="23" name="矩形 22"/>
          <p:cNvSpPr/>
          <p:nvPr/>
        </p:nvSpPr>
        <p:spPr>
          <a:xfrm rot="2084499">
            <a:off x="2756973" y="2413898"/>
            <a:ext cx="3029997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b="1" dirty="0" smtClean="0">
                <a:solidFill>
                  <a:srgbClr val="FF0000"/>
                </a:solidFill>
              </a:rPr>
              <a:t>1 </a:t>
            </a:r>
            <a:r>
              <a:rPr lang="en-US" altLang="zh-CN" sz="2800" b="1" dirty="0" err="1" smtClean="0">
                <a:solidFill>
                  <a:srgbClr val="FF0000"/>
                </a:solidFill>
              </a:rPr>
              <a:t>supergather</a:t>
            </a:r>
            <a:r>
              <a:rPr lang="en-US" altLang="zh-CN" sz="2800" b="1" dirty="0" smtClean="0">
                <a:solidFill>
                  <a:srgbClr val="FF0000"/>
                </a:solidFill>
              </a:rPr>
              <a:t>, </a:t>
            </a:r>
          </a:p>
          <a:p>
            <a:pPr algn="ctr"/>
            <a:r>
              <a:rPr lang="en-US" altLang="zh-CN" sz="2800" b="1" dirty="0" smtClean="0">
                <a:solidFill>
                  <a:srgbClr val="FF0000"/>
                </a:solidFill>
              </a:rPr>
              <a:t>standard encoding</a:t>
            </a:r>
            <a:endParaRPr lang="zh-CN" altLang="en-US" sz="2800" b="1" dirty="0">
              <a:solidFill>
                <a:srgbClr val="FF0000"/>
              </a:solidFill>
            </a:endParaRPr>
          </a:p>
        </p:txBody>
      </p:sp>
      <p:grpSp>
        <p:nvGrpSpPr>
          <p:cNvPr id="37" name="组合 36"/>
          <p:cNvGrpSpPr/>
          <p:nvPr/>
        </p:nvGrpSpPr>
        <p:grpSpPr>
          <a:xfrm>
            <a:off x="910737" y="2120323"/>
            <a:ext cx="3299640" cy="1734420"/>
            <a:chOff x="910737" y="2120322"/>
            <a:chExt cx="3747808" cy="1898785"/>
          </a:xfrm>
        </p:grpSpPr>
        <p:cxnSp>
          <p:nvCxnSpPr>
            <p:cNvPr id="32" name="直接连接符 31"/>
            <p:cNvCxnSpPr/>
            <p:nvPr/>
          </p:nvCxnSpPr>
          <p:spPr bwMode="auto">
            <a:xfrm flipV="1">
              <a:off x="4658545" y="2120322"/>
              <a:ext cx="0" cy="1898785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4" name="直接连接符 33"/>
            <p:cNvCxnSpPr/>
            <p:nvPr/>
          </p:nvCxnSpPr>
          <p:spPr bwMode="auto">
            <a:xfrm flipH="1">
              <a:off x="910737" y="2120322"/>
              <a:ext cx="3747808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6" name="直接连接符 35"/>
            <p:cNvCxnSpPr/>
            <p:nvPr/>
          </p:nvCxnSpPr>
          <p:spPr bwMode="auto">
            <a:xfrm flipH="1" flipV="1">
              <a:off x="910737" y="2120322"/>
              <a:ext cx="3747808" cy="1898785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43" name="组合 42"/>
          <p:cNvGrpSpPr/>
          <p:nvPr/>
        </p:nvGrpSpPr>
        <p:grpSpPr>
          <a:xfrm>
            <a:off x="8398635" y="2120322"/>
            <a:ext cx="621446" cy="1734420"/>
            <a:chOff x="9732784" y="2581163"/>
            <a:chExt cx="621446" cy="1734420"/>
          </a:xfrm>
        </p:grpSpPr>
        <p:sp>
          <p:nvSpPr>
            <p:cNvPr id="39" name="右大括号 38"/>
            <p:cNvSpPr/>
            <p:nvPr/>
          </p:nvSpPr>
          <p:spPr bwMode="auto">
            <a:xfrm>
              <a:off x="9732784" y="2581163"/>
              <a:ext cx="219436" cy="1734420"/>
            </a:xfrm>
            <a:prstGeom prst="rightBrace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9909878" y="3186763"/>
              <a:ext cx="44435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800" dirty="0" smtClean="0"/>
                <a:t>H</a:t>
              </a:r>
              <a:endParaRPr lang="zh-CN" altLang="en-US" sz="2800" dirty="0"/>
            </a:p>
          </p:txBody>
        </p:sp>
      </p:grpSp>
      <p:grpSp>
        <p:nvGrpSpPr>
          <p:cNvPr id="44" name="组合 43"/>
          <p:cNvGrpSpPr/>
          <p:nvPr/>
        </p:nvGrpSpPr>
        <p:grpSpPr>
          <a:xfrm>
            <a:off x="5036170" y="1317929"/>
            <a:ext cx="3299641" cy="731189"/>
            <a:chOff x="5025537" y="1296663"/>
            <a:chExt cx="3299641" cy="731189"/>
          </a:xfrm>
        </p:grpSpPr>
        <p:sp>
          <p:nvSpPr>
            <p:cNvPr id="40" name="右大括号 39"/>
            <p:cNvSpPr/>
            <p:nvPr/>
          </p:nvSpPr>
          <p:spPr bwMode="auto">
            <a:xfrm rot="16200000">
              <a:off x="6531044" y="233718"/>
              <a:ext cx="288627" cy="3299641"/>
            </a:xfrm>
            <a:prstGeom prst="rightBrace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4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6453181" y="1296663"/>
              <a:ext cx="40427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800" dirty="0" smtClean="0"/>
                <a:t>L</a:t>
              </a:r>
              <a:endParaRPr lang="zh-CN" altLang="en-US" sz="2800" dirty="0"/>
            </a:p>
          </p:txBody>
        </p:sp>
      </p:grpSp>
      <p:sp>
        <p:nvSpPr>
          <p:cNvPr id="45" name="TextBox 44"/>
          <p:cNvSpPr txBox="1"/>
          <p:nvPr/>
        </p:nvSpPr>
        <p:spPr>
          <a:xfrm>
            <a:off x="6537196" y="971080"/>
            <a:ext cx="24897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dirty="0" smtClean="0"/>
              <a:t>Slew rate = H/L</a:t>
            </a:r>
            <a:endParaRPr lang="zh-CN" altLang="en-US" sz="2800" dirty="0"/>
          </a:p>
        </p:txBody>
      </p:sp>
      <p:sp>
        <p:nvSpPr>
          <p:cNvPr id="25" name="矩形 24"/>
          <p:cNvSpPr/>
          <p:nvPr/>
        </p:nvSpPr>
        <p:spPr>
          <a:xfrm rot="648867">
            <a:off x="5828252" y="5148985"/>
            <a:ext cx="290886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2800" b="1" dirty="0" smtClean="0">
                <a:solidFill>
                  <a:srgbClr val="FFFFFF"/>
                </a:solidFill>
              </a:rPr>
              <a:t>1 </a:t>
            </a:r>
            <a:r>
              <a:rPr lang="en-US" altLang="zh-CN" sz="2800" b="1" dirty="0" err="1" smtClean="0">
                <a:solidFill>
                  <a:srgbClr val="FFFFFF"/>
                </a:solidFill>
              </a:rPr>
              <a:t>supergather</a:t>
            </a:r>
            <a:r>
              <a:rPr lang="en-US" altLang="zh-CN" sz="2800" b="1" dirty="0" smtClean="0">
                <a:solidFill>
                  <a:srgbClr val="FFFFFF"/>
                </a:solidFill>
              </a:rPr>
              <a:t>, </a:t>
            </a:r>
          </a:p>
          <a:p>
            <a:pPr algn="ctr"/>
            <a:r>
              <a:rPr lang="en-US" altLang="zh-CN" sz="2800" b="1" dirty="0">
                <a:solidFill>
                  <a:srgbClr val="FFFFFF"/>
                </a:solidFill>
              </a:rPr>
              <a:t>l</a:t>
            </a:r>
            <a:r>
              <a:rPr lang="en-US" altLang="zh-CN" sz="2800" b="1" dirty="0" smtClean="0">
                <a:solidFill>
                  <a:srgbClr val="FFFFFF"/>
                </a:solidFill>
              </a:rPr>
              <a:t>ow-discrepancy encoding</a:t>
            </a:r>
            <a:endParaRPr lang="zh-CN" altLang="en-US" sz="2800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79283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1.85185E-6 L 0.45487 1.85185E-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74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组合 29"/>
          <p:cNvGrpSpPr/>
          <p:nvPr/>
        </p:nvGrpSpPr>
        <p:grpSpPr>
          <a:xfrm>
            <a:off x="385855" y="1774501"/>
            <a:ext cx="4216116" cy="4496469"/>
            <a:chOff x="1338107" y="1599021"/>
            <a:chExt cx="4216116" cy="4496469"/>
          </a:xfrm>
        </p:grpSpPr>
        <p:grpSp>
          <p:nvGrpSpPr>
            <p:cNvPr id="31" name="组合 30"/>
            <p:cNvGrpSpPr/>
            <p:nvPr/>
          </p:nvGrpSpPr>
          <p:grpSpPr>
            <a:xfrm>
              <a:off x="1338107" y="1599021"/>
              <a:ext cx="4216116" cy="1194753"/>
              <a:chOff x="1338107" y="1599021"/>
              <a:chExt cx="4216116" cy="1194753"/>
            </a:xfrm>
          </p:grpSpPr>
          <p:sp>
            <p:nvSpPr>
              <p:cNvPr id="33" name="矩形 32"/>
              <p:cNvSpPr/>
              <p:nvPr/>
            </p:nvSpPr>
            <p:spPr bwMode="auto">
              <a:xfrm>
                <a:off x="1902471" y="2089201"/>
                <a:ext cx="3185056" cy="704573"/>
              </a:xfrm>
              <a:prstGeom prst="rect">
                <a:avLst/>
              </a:prstGeom>
              <a:solidFill>
                <a:srgbClr val="000082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zh-CN" sz="3200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</a:rPr>
                  <a:t>encoding</a:t>
                </a:r>
                <a:endParaRPr kumimoji="0" lang="zh-CN" altLang="en-US" sz="3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endParaRPr>
              </a:p>
            </p:txBody>
          </p:sp>
          <p:sp>
            <p:nvSpPr>
              <p:cNvPr id="34" name="矩形 33"/>
              <p:cNvSpPr/>
              <p:nvPr/>
            </p:nvSpPr>
            <p:spPr bwMode="auto">
              <a:xfrm>
                <a:off x="1338107" y="1599021"/>
                <a:ext cx="4216116" cy="581105"/>
              </a:xfrm>
              <a:prstGeom prst="rect">
                <a:avLst/>
              </a:prstGeom>
              <a:solidFill>
                <a:srgbClr val="000082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altLang="zh-CN" sz="3200" b="1" dirty="0" smtClean="0"/>
                  <a:t>S</a:t>
                </a:r>
                <a:r>
                  <a:rPr kumimoji="0" lang="en-US" altLang="zh-CN" sz="3200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</a:rPr>
                  <a:t>tandard</a:t>
                </a:r>
                <a:endParaRPr kumimoji="0" lang="zh-CN" altLang="en-US" sz="3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endParaRPr>
              </a:p>
            </p:txBody>
          </p:sp>
        </p:grpSp>
        <p:pic>
          <p:nvPicPr>
            <p:cNvPr id="32" name="图片 31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38675" y="2756201"/>
              <a:ext cx="3406975" cy="3339289"/>
            </a:xfrm>
            <a:prstGeom prst="rect">
              <a:avLst/>
            </a:prstGeom>
            <a:ln w="28575">
              <a:solidFill>
                <a:srgbClr val="FFFF00"/>
              </a:solidFill>
            </a:ln>
          </p:spPr>
        </p:pic>
      </p:grpSp>
      <p:grpSp>
        <p:nvGrpSpPr>
          <p:cNvPr id="19" name="组合 18"/>
          <p:cNvGrpSpPr/>
          <p:nvPr/>
        </p:nvGrpSpPr>
        <p:grpSpPr>
          <a:xfrm>
            <a:off x="131470" y="2776129"/>
            <a:ext cx="943930" cy="3610056"/>
            <a:chOff x="2151922" y="1867023"/>
            <a:chExt cx="943930" cy="3610056"/>
          </a:xfrm>
        </p:grpSpPr>
        <p:sp>
          <p:nvSpPr>
            <p:cNvPr id="5" name="TextBox 4"/>
            <p:cNvSpPr txBox="1"/>
            <p:nvPr/>
          </p:nvSpPr>
          <p:spPr>
            <a:xfrm rot="16200000">
              <a:off x="1042836" y="3469816"/>
              <a:ext cx="274139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800" b="1" dirty="0" smtClean="0"/>
                <a:t>Frequency index</a:t>
              </a:r>
              <a:endParaRPr lang="zh-CN" altLang="en-US" sz="2800" b="1" baseline="-25000" dirty="0">
                <a:latin typeface="Symbol" pitchFamily="18" charset="2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 rot="16200000">
              <a:off x="2397664" y="4778891"/>
              <a:ext cx="619706" cy="77667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b="1" dirty="0" smtClean="0"/>
                <a:t>1</a:t>
              </a:r>
              <a:endParaRPr lang="zh-CN" altLang="en-US" sz="2000" b="1" dirty="0"/>
            </a:p>
          </p:txBody>
        </p:sp>
        <p:sp>
          <p:nvSpPr>
            <p:cNvPr id="13" name="TextBox 12"/>
            <p:cNvSpPr txBox="1"/>
            <p:nvPr/>
          </p:nvSpPr>
          <p:spPr>
            <a:xfrm rot="16200000">
              <a:off x="2387088" y="1887541"/>
              <a:ext cx="44114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b="1" dirty="0" smtClean="0"/>
                <a:t>60</a:t>
              </a:r>
              <a:endParaRPr lang="zh-CN" altLang="en-US" sz="2000" b="1" dirty="0"/>
            </a:p>
          </p:txBody>
        </p:sp>
      </p:grpSp>
      <p:grpSp>
        <p:nvGrpSpPr>
          <p:cNvPr id="17" name="组合 16"/>
          <p:cNvGrpSpPr/>
          <p:nvPr/>
        </p:nvGrpSpPr>
        <p:grpSpPr>
          <a:xfrm>
            <a:off x="2421320" y="1709589"/>
            <a:ext cx="3181132" cy="1337023"/>
            <a:chOff x="4461641" y="822853"/>
            <a:chExt cx="3181132" cy="1337023"/>
          </a:xfrm>
        </p:grpSpPr>
        <p:sp>
          <p:nvSpPr>
            <p:cNvPr id="14" name="椭圆 13"/>
            <p:cNvSpPr/>
            <p:nvPr/>
          </p:nvSpPr>
          <p:spPr bwMode="auto">
            <a:xfrm>
              <a:off x="4461641" y="1970690"/>
              <a:ext cx="204952" cy="189186"/>
            </a:xfrm>
            <a:prstGeom prst="ellipse">
              <a:avLst/>
            </a:prstGeom>
            <a:noFill/>
            <a:ln w="285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4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6082731" y="822853"/>
              <a:ext cx="1560042" cy="12003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400" dirty="0" smtClean="0">
                  <a:solidFill>
                    <a:srgbClr val="FF0000"/>
                  </a:solidFill>
                </a:rPr>
                <a:t>Freq. #60</a:t>
              </a:r>
            </a:p>
            <a:p>
              <a:r>
                <a:rPr lang="en-US" altLang="zh-CN" sz="2400" dirty="0" smtClean="0">
                  <a:solidFill>
                    <a:srgbClr val="FF0000"/>
                  </a:solidFill>
                </a:rPr>
                <a:t>assigned to</a:t>
              </a:r>
            </a:p>
            <a:p>
              <a:r>
                <a:rPr lang="en-US" altLang="zh-CN" sz="2400" dirty="0">
                  <a:solidFill>
                    <a:srgbClr val="FF0000"/>
                  </a:solidFill>
                </a:rPr>
                <a:t>s</a:t>
              </a:r>
              <a:r>
                <a:rPr lang="en-US" altLang="zh-CN" sz="2400" dirty="0" smtClean="0">
                  <a:solidFill>
                    <a:srgbClr val="FF0000"/>
                  </a:solidFill>
                </a:rPr>
                <a:t>ource #31</a:t>
              </a:r>
              <a:endParaRPr lang="zh-CN" altLang="en-US" sz="24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11" name="组合 10"/>
          <p:cNvGrpSpPr/>
          <p:nvPr/>
        </p:nvGrpSpPr>
        <p:grpSpPr>
          <a:xfrm>
            <a:off x="2190890" y="4177035"/>
            <a:ext cx="671347" cy="1349038"/>
            <a:chOff x="3001349" y="4177035"/>
            <a:chExt cx="671347" cy="1349038"/>
          </a:xfrm>
        </p:grpSpPr>
        <p:sp>
          <p:nvSpPr>
            <p:cNvPr id="8" name="椭圆 7"/>
            <p:cNvSpPr/>
            <p:nvPr/>
          </p:nvSpPr>
          <p:spPr bwMode="auto">
            <a:xfrm rot="2297148">
              <a:off x="3316007" y="4282730"/>
              <a:ext cx="356689" cy="1243343"/>
            </a:xfrm>
            <a:prstGeom prst="ellipse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4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3" name="TextBox 2"/>
            <p:cNvSpPr txBox="1"/>
            <p:nvPr/>
          </p:nvSpPr>
          <p:spPr>
            <a:xfrm rot="18152042">
              <a:off x="2667443" y="4510941"/>
              <a:ext cx="106792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dirty="0" smtClean="0"/>
                <a:t>crowded</a:t>
              </a:r>
              <a:endParaRPr lang="zh-CN" altLang="en-US" sz="2000" dirty="0"/>
            </a:p>
          </p:txBody>
        </p:sp>
      </p:grpSp>
      <p:grpSp>
        <p:nvGrpSpPr>
          <p:cNvPr id="23" name="组合 22"/>
          <p:cNvGrpSpPr/>
          <p:nvPr/>
        </p:nvGrpSpPr>
        <p:grpSpPr>
          <a:xfrm>
            <a:off x="693095" y="5157225"/>
            <a:ext cx="1054140" cy="847750"/>
            <a:chOff x="1542574" y="5111850"/>
            <a:chExt cx="1054140" cy="847750"/>
          </a:xfrm>
        </p:grpSpPr>
        <p:sp>
          <p:nvSpPr>
            <p:cNvPr id="7" name="椭圆 6"/>
            <p:cNvSpPr/>
            <p:nvPr/>
          </p:nvSpPr>
          <p:spPr bwMode="auto">
            <a:xfrm rot="19394610">
              <a:off x="1542574" y="5111850"/>
              <a:ext cx="1054140" cy="847750"/>
            </a:xfrm>
            <a:prstGeom prst="ellipse">
              <a:avLst/>
            </a:prstGeom>
            <a:noFill/>
            <a:ln w="19050" cap="flat" cmpd="sng" algn="ctr">
              <a:solidFill>
                <a:srgbClr val="FFC000"/>
              </a:solidFill>
              <a:prstDash val="sysDash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4400" b="0" i="0" u="none" strike="noStrike" cap="none" normalizeH="0" baseline="0" smtClean="0">
                <a:ln>
                  <a:noFill/>
                </a:ln>
                <a:solidFill>
                  <a:srgbClr val="FFFFFF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1631314" y="5335670"/>
              <a:ext cx="85311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dirty="0" smtClean="0"/>
                <a:t>vacant</a:t>
              </a:r>
              <a:endParaRPr lang="zh-CN" altLang="en-US" sz="2000" dirty="0"/>
            </a:p>
          </p:txBody>
        </p:sp>
      </p:grp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654690" y="134903"/>
            <a:ext cx="7904343" cy="1437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945" tIns="41473" rIns="82945" bIns="41473">
            <a:spAutoFit/>
          </a:bodyPr>
          <a:lstStyle/>
          <a:p>
            <a:pPr algn="ctr"/>
            <a:r>
              <a:rPr lang="en-US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Low-discrepancy Frequency Encoding</a:t>
            </a:r>
            <a:endParaRPr lang="en-US" sz="1800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1216747" y="6258657"/>
            <a:ext cx="21627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b="1" dirty="0" smtClean="0"/>
              <a:t>Source index</a:t>
            </a:r>
            <a:endParaRPr lang="zh-CN" altLang="en-US" sz="2800" b="1" baseline="-25000" dirty="0">
              <a:latin typeface="+mn-lt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654690" y="6297660"/>
            <a:ext cx="619706" cy="7766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b="1" dirty="0" smtClean="0"/>
              <a:t>1</a:t>
            </a:r>
            <a:endParaRPr lang="zh-CN" altLang="en-US" sz="2000" b="1" dirty="0"/>
          </a:p>
        </p:txBody>
      </p:sp>
      <p:sp>
        <p:nvSpPr>
          <p:cNvPr id="37" name="TextBox 36"/>
          <p:cNvSpPr txBox="1"/>
          <p:nvPr/>
        </p:nvSpPr>
        <p:spPr>
          <a:xfrm>
            <a:off x="3841934" y="6286305"/>
            <a:ext cx="873684" cy="7766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b="1" dirty="0" smtClean="0"/>
              <a:t>60</a:t>
            </a:r>
            <a:endParaRPr lang="zh-CN" altLang="en-US" sz="2000" b="1" dirty="0"/>
          </a:p>
        </p:txBody>
      </p:sp>
      <p:grpSp>
        <p:nvGrpSpPr>
          <p:cNvPr id="27" name="组合 26"/>
          <p:cNvGrpSpPr/>
          <p:nvPr/>
        </p:nvGrpSpPr>
        <p:grpSpPr>
          <a:xfrm>
            <a:off x="4552311" y="3275380"/>
            <a:ext cx="4386604" cy="3244888"/>
            <a:chOff x="5364164" y="4519726"/>
            <a:chExt cx="3401464" cy="2000541"/>
          </a:xfrm>
        </p:grpSpPr>
        <p:pic>
          <p:nvPicPr>
            <p:cNvPr id="38" name="Picture 17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64164" y="4519726"/>
              <a:ext cx="3401464" cy="20005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40" name="组合 39"/>
            <p:cNvGrpSpPr/>
            <p:nvPr/>
          </p:nvGrpSpPr>
          <p:grpSpPr>
            <a:xfrm>
              <a:off x="6696056" y="4868718"/>
              <a:ext cx="2069572" cy="1035409"/>
              <a:chOff x="6696056" y="5155326"/>
              <a:chExt cx="1868143" cy="1035409"/>
            </a:xfrm>
          </p:grpSpPr>
          <p:sp>
            <p:nvSpPr>
              <p:cNvPr id="43" name="爆炸形 1 42"/>
              <p:cNvSpPr/>
              <p:nvPr/>
            </p:nvSpPr>
            <p:spPr bwMode="auto">
              <a:xfrm>
                <a:off x="8119250" y="5155326"/>
                <a:ext cx="189186" cy="252248"/>
              </a:xfrm>
              <a:prstGeom prst="irregularSeal1">
                <a:avLst/>
              </a:prstGeom>
              <a:solidFill>
                <a:srgbClr val="FF0000"/>
              </a:solidFill>
              <a:ln w="127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zh-CN" altLang="en-US" sz="4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endParaRPr>
              </a:p>
            </p:txBody>
          </p:sp>
          <p:sp>
            <p:nvSpPr>
              <p:cNvPr id="44" name="爆炸形 1 43"/>
              <p:cNvSpPr/>
              <p:nvPr/>
            </p:nvSpPr>
            <p:spPr bwMode="auto">
              <a:xfrm>
                <a:off x="8375013" y="5156657"/>
                <a:ext cx="189186" cy="252248"/>
              </a:xfrm>
              <a:prstGeom prst="irregularSeal1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12700" cap="flat" cmpd="sng" algn="ctr">
                <a:solidFill>
                  <a:schemeClr val="accent2">
                    <a:lumMod val="60000"/>
                    <a:lumOff val="4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zh-CN" altLang="en-US" sz="4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endParaRPr>
              </a:p>
            </p:txBody>
          </p:sp>
          <p:sp>
            <p:nvSpPr>
              <p:cNvPr id="45" name="爆炸形 1 44"/>
              <p:cNvSpPr/>
              <p:nvPr/>
            </p:nvSpPr>
            <p:spPr bwMode="auto">
              <a:xfrm>
                <a:off x="7882051" y="5156657"/>
                <a:ext cx="189186" cy="252248"/>
              </a:xfrm>
              <a:prstGeom prst="irregularSeal1">
                <a:avLst/>
              </a:prstGeom>
              <a:solidFill>
                <a:srgbClr val="FFC000"/>
              </a:solidFill>
              <a:ln w="12700" cap="flat" cmpd="sng" algn="ctr">
                <a:solidFill>
                  <a:srgbClr val="FFC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zh-CN" altLang="en-US" sz="4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endParaRPr>
              </a:p>
            </p:txBody>
          </p:sp>
          <p:sp>
            <p:nvSpPr>
              <p:cNvPr id="46" name="爆炸形 1 45"/>
              <p:cNvSpPr/>
              <p:nvPr/>
            </p:nvSpPr>
            <p:spPr bwMode="auto">
              <a:xfrm>
                <a:off x="7644852" y="5157988"/>
                <a:ext cx="189186" cy="252248"/>
              </a:xfrm>
              <a:prstGeom prst="irregularSeal1">
                <a:avLst/>
              </a:prstGeom>
              <a:solidFill>
                <a:srgbClr val="002060"/>
              </a:solidFill>
              <a:ln w="12700" cap="flat" cmpd="sng" algn="ctr">
                <a:solidFill>
                  <a:srgbClr val="00206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zh-CN" altLang="en-US" sz="4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endParaRPr>
              </a:p>
            </p:txBody>
          </p:sp>
          <p:sp>
            <p:nvSpPr>
              <p:cNvPr id="47" name="爆炸形 1 46"/>
              <p:cNvSpPr/>
              <p:nvPr/>
            </p:nvSpPr>
            <p:spPr bwMode="auto">
              <a:xfrm>
                <a:off x="7407653" y="5159319"/>
                <a:ext cx="189186" cy="252248"/>
              </a:xfrm>
              <a:prstGeom prst="irregularSeal1">
                <a:avLst/>
              </a:prstGeom>
              <a:solidFill>
                <a:schemeClr val="accent1">
                  <a:lumMod val="75000"/>
                </a:schemeClr>
              </a:solidFill>
              <a:ln w="12700" cap="flat" cmpd="sng" algn="ctr">
                <a:solidFill>
                  <a:schemeClr val="accent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zh-CN" altLang="en-US" sz="4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endParaRPr>
              </a:p>
            </p:txBody>
          </p:sp>
          <p:sp>
            <p:nvSpPr>
              <p:cNvPr id="48" name="爆炸形 1 47"/>
              <p:cNvSpPr/>
              <p:nvPr/>
            </p:nvSpPr>
            <p:spPr bwMode="auto">
              <a:xfrm>
                <a:off x="7170454" y="5160650"/>
                <a:ext cx="189186" cy="252248"/>
              </a:xfrm>
              <a:prstGeom prst="irregularSeal1">
                <a:avLst/>
              </a:prstGeom>
              <a:solidFill>
                <a:srgbClr val="DADADA"/>
              </a:solidFill>
              <a:ln w="12700" cap="flat" cmpd="sng" algn="ctr">
                <a:solidFill>
                  <a:srgbClr val="CECECE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zh-CN" altLang="en-US" sz="4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endParaRPr>
              </a:p>
            </p:txBody>
          </p:sp>
          <p:sp>
            <p:nvSpPr>
              <p:cNvPr id="49" name="爆炸形 1 48"/>
              <p:cNvSpPr/>
              <p:nvPr/>
            </p:nvSpPr>
            <p:spPr bwMode="auto">
              <a:xfrm>
                <a:off x="6933255" y="5161981"/>
                <a:ext cx="189186" cy="252248"/>
              </a:xfrm>
              <a:prstGeom prst="irregularSeal1">
                <a:avLst/>
              </a:prstGeom>
              <a:solidFill>
                <a:srgbClr val="C00000"/>
              </a:solidFill>
              <a:ln w="12700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zh-CN" altLang="en-US" sz="4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endParaRPr>
              </a:p>
            </p:txBody>
          </p:sp>
          <p:sp>
            <p:nvSpPr>
              <p:cNvPr id="50" name="爆炸形 1 49"/>
              <p:cNvSpPr/>
              <p:nvPr/>
            </p:nvSpPr>
            <p:spPr bwMode="auto">
              <a:xfrm>
                <a:off x="6696056" y="5163312"/>
                <a:ext cx="189186" cy="252248"/>
              </a:xfrm>
              <a:prstGeom prst="irregularSeal1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6">
                    <a:lumMod val="20000"/>
                    <a:lumOff val="8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zh-CN" altLang="en-US" sz="4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endParaRPr>
              </a:p>
            </p:txBody>
          </p:sp>
          <p:cxnSp>
            <p:nvCxnSpPr>
              <p:cNvPr id="51" name="直接箭头连接符 50"/>
              <p:cNvCxnSpPr/>
              <p:nvPr/>
            </p:nvCxnSpPr>
            <p:spPr bwMode="auto">
              <a:xfrm>
                <a:off x="6837229" y="5377677"/>
                <a:ext cx="759610" cy="813058"/>
              </a:xfrm>
              <a:prstGeom prst="straightConnector1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accent6">
                    <a:lumMod val="20000"/>
                    <a:lumOff val="80000"/>
                  </a:schemeClr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</p:cxnSp>
          <p:cxnSp>
            <p:nvCxnSpPr>
              <p:cNvPr id="52" name="直接箭头连接符 51"/>
              <p:cNvCxnSpPr/>
              <p:nvPr/>
            </p:nvCxnSpPr>
            <p:spPr bwMode="auto">
              <a:xfrm>
                <a:off x="7082800" y="5375690"/>
                <a:ext cx="472229" cy="758105"/>
              </a:xfrm>
              <a:prstGeom prst="straightConnector1">
                <a:avLst/>
              </a:prstGeom>
              <a:solidFill>
                <a:schemeClr val="accent1"/>
              </a:solidFill>
              <a:ln w="12700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</p:cxnSp>
          <p:cxnSp>
            <p:nvCxnSpPr>
              <p:cNvPr id="53" name="直接箭头连接符 52"/>
              <p:cNvCxnSpPr/>
              <p:nvPr/>
            </p:nvCxnSpPr>
            <p:spPr bwMode="auto">
              <a:xfrm>
                <a:off x="7308518" y="5375690"/>
                <a:ext cx="246511" cy="699584"/>
              </a:xfrm>
              <a:prstGeom prst="straightConnector1">
                <a:avLst/>
              </a:prstGeom>
              <a:solidFill>
                <a:schemeClr val="accent1"/>
              </a:solidFill>
              <a:ln w="12700" cap="flat" cmpd="sng" algn="ctr">
                <a:solidFill>
                  <a:srgbClr val="CECECE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</p:cxnSp>
          <p:cxnSp>
            <p:nvCxnSpPr>
              <p:cNvPr id="54" name="直接箭头连接符 53"/>
              <p:cNvCxnSpPr/>
              <p:nvPr/>
            </p:nvCxnSpPr>
            <p:spPr bwMode="auto">
              <a:xfrm>
                <a:off x="7513220" y="5415560"/>
                <a:ext cx="83619" cy="597534"/>
              </a:xfrm>
              <a:prstGeom prst="straightConnector1">
                <a:avLst/>
              </a:prstGeom>
              <a:solidFill>
                <a:schemeClr val="accent1"/>
              </a:solidFill>
              <a:ln w="12700" cap="flat" cmpd="sng" algn="ctr">
                <a:solidFill>
                  <a:srgbClr val="0070C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</p:cxnSp>
          <p:cxnSp>
            <p:nvCxnSpPr>
              <p:cNvPr id="55" name="直接箭头连接符 54"/>
              <p:cNvCxnSpPr/>
              <p:nvPr/>
            </p:nvCxnSpPr>
            <p:spPr bwMode="auto">
              <a:xfrm flipH="1">
                <a:off x="7646194" y="5415560"/>
                <a:ext cx="71303" cy="597534"/>
              </a:xfrm>
              <a:prstGeom prst="straightConnector1">
                <a:avLst/>
              </a:prstGeom>
              <a:solidFill>
                <a:schemeClr val="accent1"/>
              </a:solidFill>
              <a:ln w="12700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</p:cxnSp>
          <p:cxnSp>
            <p:nvCxnSpPr>
              <p:cNvPr id="56" name="直接箭头连接符 55"/>
              <p:cNvCxnSpPr/>
              <p:nvPr/>
            </p:nvCxnSpPr>
            <p:spPr bwMode="auto">
              <a:xfrm flipH="1">
                <a:off x="7710221" y="5415560"/>
                <a:ext cx="239739" cy="597534"/>
              </a:xfrm>
              <a:prstGeom prst="straightConnector1">
                <a:avLst/>
              </a:prstGeom>
              <a:solidFill>
                <a:schemeClr val="accent1"/>
              </a:solidFill>
              <a:ln w="12700" cap="flat" cmpd="sng" algn="ctr">
                <a:solidFill>
                  <a:srgbClr val="FFC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</p:cxnSp>
          <p:cxnSp>
            <p:nvCxnSpPr>
              <p:cNvPr id="57" name="直接箭头连接符 56"/>
              <p:cNvCxnSpPr/>
              <p:nvPr/>
            </p:nvCxnSpPr>
            <p:spPr bwMode="auto">
              <a:xfrm flipH="1">
                <a:off x="7785761" y="5407574"/>
                <a:ext cx="362754" cy="635417"/>
              </a:xfrm>
              <a:prstGeom prst="straightConnector1">
                <a:avLst/>
              </a:prstGeom>
              <a:solidFill>
                <a:schemeClr val="accent1"/>
              </a:solidFill>
              <a:ln w="127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</p:cxnSp>
          <p:cxnSp>
            <p:nvCxnSpPr>
              <p:cNvPr id="58" name="直接箭头连接符 57"/>
              <p:cNvCxnSpPr/>
              <p:nvPr/>
            </p:nvCxnSpPr>
            <p:spPr bwMode="auto">
              <a:xfrm flipH="1">
                <a:off x="7785761" y="5415560"/>
                <a:ext cx="589252" cy="718235"/>
              </a:xfrm>
              <a:prstGeom prst="straightConnector1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accent2">
                    <a:lumMod val="75000"/>
                  </a:schemeClr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</p:cxnSp>
          <p:sp>
            <p:nvSpPr>
              <p:cNvPr id="59" name="椭圆 58"/>
              <p:cNvSpPr/>
              <p:nvPr/>
            </p:nvSpPr>
            <p:spPr bwMode="auto">
              <a:xfrm>
                <a:off x="7576977" y="6032017"/>
                <a:ext cx="184416" cy="147744"/>
              </a:xfrm>
              <a:prstGeom prst="ellipse">
                <a:avLst/>
              </a:prstGeom>
              <a:solidFill>
                <a:schemeClr val="accent1">
                  <a:alpha val="69000"/>
                </a:schemeClr>
              </a:solidFill>
              <a:ln w="2857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zh-CN" altLang="en-US" sz="4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endParaRPr>
              </a:p>
            </p:txBody>
          </p:sp>
        </p:grpSp>
      </p:grpSp>
      <p:cxnSp>
        <p:nvCxnSpPr>
          <p:cNvPr id="61" name="直接箭头连接符 60"/>
          <p:cNvCxnSpPr/>
          <p:nvPr/>
        </p:nvCxnSpPr>
        <p:spPr bwMode="auto">
          <a:xfrm flipV="1">
            <a:off x="2699658" y="2475748"/>
            <a:ext cx="1358518" cy="40263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2" name="TextBox 61"/>
          <p:cNvSpPr txBox="1"/>
          <p:nvPr/>
        </p:nvSpPr>
        <p:spPr>
          <a:xfrm>
            <a:off x="5858892" y="1875583"/>
            <a:ext cx="31570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 dirty="0" smtClean="0">
                <a:solidFill>
                  <a:srgbClr val="FFFFFF"/>
                </a:solidFill>
                <a:latin typeface="Arial" pitchFamily="34" charset="0"/>
                <a:ea typeface="Arial Unicode MS" pitchFamily="34" charset="-122"/>
                <a:cs typeface="Arial" pitchFamily="34" charset="0"/>
              </a:rPr>
              <a:t>Prefers uniformity in freq. assignment / encoding.</a:t>
            </a:r>
            <a:endParaRPr lang="zh-CN" altLang="en-US" sz="2400" dirty="0">
              <a:solidFill>
                <a:srgbClr val="FFFFFF"/>
              </a:solidFill>
              <a:latin typeface="Arial" pitchFamily="34" charset="0"/>
              <a:ea typeface="Arial Unicode MS" pitchFamily="34" charset="-122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350908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圆角矩形 8"/>
          <p:cNvSpPr/>
          <p:nvPr/>
        </p:nvSpPr>
        <p:spPr bwMode="auto">
          <a:xfrm>
            <a:off x="385856" y="1662370"/>
            <a:ext cx="2361132" cy="1490563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hangingPunct="0"/>
            <a:r>
              <a:rPr lang="en-US" altLang="zh-CN" sz="2800" b="1" dirty="0" smtClean="0">
                <a:solidFill>
                  <a:srgbClr val="FAFD00"/>
                </a:solidFill>
                <a:latin typeface="+mn-lt"/>
              </a:rPr>
              <a:t>Standard optimization for FWI</a:t>
            </a:r>
            <a:endParaRPr kumimoji="0" lang="zh-CN" alt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663055" y="146778"/>
            <a:ext cx="7800975" cy="8224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945" tIns="41473" rIns="82945" bIns="41473">
            <a:spAutoFit/>
          </a:bodyPr>
          <a:lstStyle/>
          <a:p>
            <a:pPr algn="ctr"/>
            <a:r>
              <a:rPr lang="en-US" sz="4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pitchFamily="34" charset="0"/>
              </a:rPr>
              <a:t>Goal </a:t>
            </a:r>
            <a:r>
              <a:rPr lang="en-US" sz="4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pitchFamily="34" charset="0"/>
              </a:rPr>
              <a:t>of the Study</a:t>
            </a:r>
            <a:endParaRPr lang="en-US" sz="2000" b="1" dirty="0">
              <a:solidFill>
                <a:srgbClr val="FFFFFF"/>
              </a:solidFill>
              <a:latin typeface="+mn-lt"/>
              <a:cs typeface="Arial" pitchFamily="34" charset="0"/>
            </a:endParaRPr>
          </a:p>
        </p:txBody>
      </p:sp>
      <p:sp>
        <p:nvSpPr>
          <p:cNvPr id="10" name="圆角矩形 9"/>
          <p:cNvSpPr/>
          <p:nvPr/>
        </p:nvSpPr>
        <p:spPr bwMode="auto">
          <a:xfrm>
            <a:off x="6261821" y="1508750"/>
            <a:ext cx="2381109" cy="1917201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hangingPunct="0"/>
            <a:r>
              <a:rPr lang="en-US" altLang="zh-CN" sz="2800" b="1" dirty="0" smtClean="0">
                <a:solidFill>
                  <a:srgbClr val="FAFD00"/>
                </a:solidFill>
                <a:latin typeface="+mn-lt"/>
              </a:rPr>
              <a:t>Multisource optimization for </a:t>
            </a:r>
            <a:r>
              <a:rPr lang="en-US" altLang="zh-CN" sz="2800" b="1" dirty="0" smtClean="0">
                <a:solidFill>
                  <a:srgbClr val="FAFD00"/>
                </a:solidFill>
                <a:latin typeface="+mn-lt"/>
              </a:rPr>
              <a:t>marine FWI</a:t>
            </a:r>
            <a:endParaRPr kumimoji="0" lang="zh-CN" alt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972885" y="1783602"/>
            <a:ext cx="2941831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Speed and quality</a:t>
            </a:r>
          </a:p>
          <a:p>
            <a:r>
              <a:rPr lang="en-US" altLang="zh-CN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</a:p>
          <a:p>
            <a:pPr algn="ctr"/>
            <a:r>
              <a:rPr lang="en-US" altLang="zh-CN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comparison</a:t>
            </a:r>
            <a:endParaRPr lang="zh-CN" altLang="en-US" sz="2800" b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左右箭头 11"/>
          <p:cNvSpPr/>
          <p:nvPr/>
        </p:nvSpPr>
        <p:spPr bwMode="auto">
          <a:xfrm>
            <a:off x="2773520" y="2392065"/>
            <a:ext cx="3476425" cy="184801"/>
          </a:xfrm>
          <a:prstGeom prst="leftRightArrow">
            <a:avLst/>
          </a:prstGeom>
          <a:solidFill>
            <a:schemeClr val="bg2">
              <a:lumMod val="40000"/>
              <a:lumOff val="6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4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pic>
        <p:nvPicPr>
          <p:cNvPr id="15" name="Picture 11" descr="Geosoft GMSYS-3D model of a salt body embedded in a 3D density volume.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24149" y="3576522"/>
            <a:ext cx="3187615" cy="24225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11" descr="Geosoft GMSYS-3D model of a salt body embedded in a 3D density volume.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2235" y="3579571"/>
            <a:ext cx="3187615" cy="24225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60" name="Group 59"/>
          <p:cNvGrpSpPr/>
          <p:nvPr/>
        </p:nvGrpSpPr>
        <p:grpSpPr>
          <a:xfrm>
            <a:off x="663055" y="3579571"/>
            <a:ext cx="1374215" cy="2073870"/>
            <a:chOff x="663055" y="3429000"/>
            <a:chExt cx="1374215" cy="2073870"/>
          </a:xfrm>
        </p:grpSpPr>
        <p:sp>
          <p:nvSpPr>
            <p:cNvPr id="4" name="5-Point Star 3"/>
            <p:cNvSpPr/>
            <p:nvPr/>
          </p:nvSpPr>
          <p:spPr bwMode="auto">
            <a:xfrm>
              <a:off x="663055" y="3429000"/>
              <a:ext cx="260470" cy="268835"/>
            </a:xfrm>
            <a:prstGeom prst="star5">
              <a:avLst/>
            </a:prstGeom>
            <a:solidFill>
              <a:srgbClr val="FF000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cxnSp>
          <p:nvCxnSpPr>
            <p:cNvPr id="6" name="Straight Arrow Connector 5"/>
            <p:cNvCxnSpPr>
              <a:stCxn id="4" idx="3"/>
            </p:cNvCxnSpPr>
            <p:nvPr/>
          </p:nvCxnSpPr>
          <p:spPr bwMode="auto">
            <a:xfrm>
              <a:off x="873779" y="3697834"/>
              <a:ext cx="692643" cy="1805036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0" name="Straight Arrow Connector 19"/>
            <p:cNvCxnSpPr/>
            <p:nvPr/>
          </p:nvCxnSpPr>
          <p:spPr bwMode="auto">
            <a:xfrm flipV="1">
              <a:off x="1566422" y="3697834"/>
              <a:ext cx="470848" cy="1805036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59" name="Group 58"/>
          <p:cNvGrpSpPr/>
          <p:nvPr/>
        </p:nvGrpSpPr>
        <p:grpSpPr>
          <a:xfrm>
            <a:off x="6039755" y="3579571"/>
            <a:ext cx="2373965" cy="2132894"/>
            <a:chOff x="6039755" y="3429000"/>
            <a:chExt cx="2373965" cy="2132894"/>
          </a:xfrm>
        </p:grpSpPr>
        <p:grpSp>
          <p:nvGrpSpPr>
            <p:cNvPr id="25" name="Group 24"/>
            <p:cNvGrpSpPr/>
            <p:nvPr/>
          </p:nvGrpSpPr>
          <p:grpSpPr>
            <a:xfrm>
              <a:off x="6039755" y="3429000"/>
              <a:ext cx="1374215" cy="2073870"/>
              <a:chOff x="815455" y="3581400"/>
              <a:chExt cx="1374215" cy="2073870"/>
            </a:xfrm>
          </p:grpSpPr>
          <p:sp>
            <p:nvSpPr>
              <p:cNvPr id="22" name="5-Point Star 21"/>
              <p:cNvSpPr/>
              <p:nvPr/>
            </p:nvSpPr>
            <p:spPr bwMode="auto">
              <a:xfrm>
                <a:off x="815455" y="3581400"/>
                <a:ext cx="260470" cy="268835"/>
              </a:xfrm>
              <a:prstGeom prst="star5">
                <a:avLst/>
              </a:prstGeom>
              <a:solidFill>
                <a:srgbClr val="FF0000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4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endParaRPr>
              </a:p>
            </p:txBody>
          </p:sp>
          <p:cxnSp>
            <p:nvCxnSpPr>
              <p:cNvPr id="23" name="Straight Arrow Connector 22"/>
              <p:cNvCxnSpPr>
                <a:stCxn id="22" idx="3"/>
              </p:cNvCxnSpPr>
              <p:nvPr/>
            </p:nvCxnSpPr>
            <p:spPr bwMode="auto">
              <a:xfrm>
                <a:off x="1026179" y="3850234"/>
                <a:ext cx="692643" cy="1805036"/>
              </a:xfrm>
              <a:prstGeom prst="straightConnector1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/>
              </a:ln>
              <a:effectLst/>
            </p:spPr>
          </p:cxnSp>
          <p:cxnSp>
            <p:nvCxnSpPr>
              <p:cNvPr id="24" name="Straight Arrow Connector 23"/>
              <p:cNvCxnSpPr/>
              <p:nvPr/>
            </p:nvCxnSpPr>
            <p:spPr bwMode="auto">
              <a:xfrm flipV="1">
                <a:off x="1718822" y="3850234"/>
                <a:ext cx="470848" cy="1805036"/>
              </a:xfrm>
              <a:prstGeom prst="straightConnector1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/>
              </a:ln>
              <a:effectLst/>
            </p:spPr>
          </p:cxnSp>
        </p:grpSp>
        <p:grpSp>
          <p:nvGrpSpPr>
            <p:cNvPr id="26" name="Group 25"/>
            <p:cNvGrpSpPr/>
            <p:nvPr/>
          </p:nvGrpSpPr>
          <p:grpSpPr>
            <a:xfrm>
              <a:off x="6308590" y="3460532"/>
              <a:ext cx="1374215" cy="2073870"/>
              <a:chOff x="815455" y="3581400"/>
              <a:chExt cx="1374215" cy="2073870"/>
            </a:xfrm>
          </p:grpSpPr>
          <p:sp>
            <p:nvSpPr>
              <p:cNvPr id="27" name="5-Point Star 26"/>
              <p:cNvSpPr/>
              <p:nvPr/>
            </p:nvSpPr>
            <p:spPr bwMode="auto">
              <a:xfrm>
                <a:off x="815455" y="3581400"/>
                <a:ext cx="260470" cy="268835"/>
              </a:xfrm>
              <a:prstGeom prst="star5">
                <a:avLst/>
              </a:prstGeom>
              <a:solidFill>
                <a:srgbClr val="FF0000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4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endParaRPr>
              </a:p>
            </p:txBody>
          </p:sp>
          <p:cxnSp>
            <p:nvCxnSpPr>
              <p:cNvPr id="28" name="Straight Arrow Connector 27"/>
              <p:cNvCxnSpPr>
                <a:stCxn id="27" idx="3"/>
              </p:cNvCxnSpPr>
              <p:nvPr/>
            </p:nvCxnSpPr>
            <p:spPr bwMode="auto">
              <a:xfrm>
                <a:off x="1026179" y="3850234"/>
                <a:ext cx="692643" cy="1805036"/>
              </a:xfrm>
              <a:prstGeom prst="straightConnector1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/>
              </a:ln>
              <a:effectLst/>
            </p:spPr>
          </p:cxnSp>
          <p:cxnSp>
            <p:nvCxnSpPr>
              <p:cNvPr id="29" name="Straight Arrow Connector 28"/>
              <p:cNvCxnSpPr/>
              <p:nvPr/>
            </p:nvCxnSpPr>
            <p:spPr bwMode="auto">
              <a:xfrm flipV="1">
                <a:off x="1718822" y="3850234"/>
                <a:ext cx="470848" cy="1805036"/>
              </a:xfrm>
              <a:prstGeom prst="straightConnector1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/>
              </a:ln>
              <a:effectLst/>
            </p:spPr>
          </p:cxnSp>
        </p:grpSp>
        <p:grpSp>
          <p:nvGrpSpPr>
            <p:cNvPr id="30" name="Group 29"/>
            <p:cNvGrpSpPr/>
            <p:nvPr/>
          </p:nvGrpSpPr>
          <p:grpSpPr>
            <a:xfrm>
              <a:off x="6577425" y="3474278"/>
              <a:ext cx="1374215" cy="2073870"/>
              <a:chOff x="815455" y="3581400"/>
              <a:chExt cx="1374215" cy="2073870"/>
            </a:xfrm>
          </p:grpSpPr>
          <p:sp>
            <p:nvSpPr>
              <p:cNvPr id="31" name="5-Point Star 30"/>
              <p:cNvSpPr/>
              <p:nvPr/>
            </p:nvSpPr>
            <p:spPr bwMode="auto">
              <a:xfrm>
                <a:off x="815455" y="3581400"/>
                <a:ext cx="260470" cy="268835"/>
              </a:xfrm>
              <a:prstGeom prst="star5">
                <a:avLst/>
              </a:prstGeom>
              <a:solidFill>
                <a:srgbClr val="FF0000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4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endParaRPr>
              </a:p>
            </p:txBody>
          </p:sp>
          <p:cxnSp>
            <p:nvCxnSpPr>
              <p:cNvPr id="32" name="Straight Arrow Connector 31"/>
              <p:cNvCxnSpPr>
                <a:stCxn id="31" idx="3"/>
              </p:cNvCxnSpPr>
              <p:nvPr/>
            </p:nvCxnSpPr>
            <p:spPr bwMode="auto">
              <a:xfrm>
                <a:off x="1026179" y="3850234"/>
                <a:ext cx="692643" cy="1805036"/>
              </a:xfrm>
              <a:prstGeom prst="straightConnector1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/>
              </a:ln>
              <a:effectLst/>
            </p:spPr>
          </p:cxnSp>
          <p:cxnSp>
            <p:nvCxnSpPr>
              <p:cNvPr id="33" name="Straight Arrow Connector 32"/>
              <p:cNvCxnSpPr/>
              <p:nvPr/>
            </p:nvCxnSpPr>
            <p:spPr bwMode="auto">
              <a:xfrm flipV="1">
                <a:off x="1718822" y="3850234"/>
                <a:ext cx="470848" cy="1805036"/>
              </a:xfrm>
              <a:prstGeom prst="straightConnector1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/>
              </a:ln>
              <a:effectLst/>
            </p:spPr>
          </p:cxnSp>
        </p:grpSp>
        <p:grpSp>
          <p:nvGrpSpPr>
            <p:cNvPr id="34" name="Group 33"/>
            <p:cNvGrpSpPr/>
            <p:nvPr/>
          </p:nvGrpSpPr>
          <p:grpSpPr>
            <a:xfrm>
              <a:off x="6846260" y="3467405"/>
              <a:ext cx="1374215" cy="2073870"/>
              <a:chOff x="815455" y="3581400"/>
              <a:chExt cx="1374215" cy="2073870"/>
            </a:xfrm>
          </p:grpSpPr>
          <p:sp>
            <p:nvSpPr>
              <p:cNvPr id="35" name="5-Point Star 34"/>
              <p:cNvSpPr/>
              <p:nvPr/>
            </p:nvSpPr>
            <p:spPr bwMode="auto">
              <a:xfrm>
                <a:off x="815455" y="3581400"/>
                <a:ext cx="260470" cy="268835"/>
              </a:xfrm>
              <a:prstGeom prst="star5">
                <a:avLst/>
              </a:prstGeom>
              <a:solidFill>
                <a:srgbClr val="FF0000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4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endParaRPr>
              </a:p>
            </p:txBody>
          </p:sp>
          <p:cxnSp>
            <p:nvCxnSpPr>
              <p:cNvPr id="36" name="Straight Arrow Connector 35"/>
              <p:cNvCxnSpPr>
                <a:stCxn id="35" idx="3"/>
              </p:cNvCxnSpPr>
              <p:nvPr/>
            </p:nvCxnSpPr>
            <p:spPr bwMode="auto">
              <a:xfrm>
                <a:off x="1026179" y="3850234"/>
                <a:ext cx="692643" cy="1805036"/>
              </a:xfrm>
              <a:prstGeom prst="straightConnector1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/>
              </a:ln>
              <a:effectLst/>
            </p:spPr>
          </p:cxnSp>
          <p:cxnSp>
            <p:nvCxnSpPr>
              <p:cNvPr id="37" name="Straight Arrow Connector 36"/>
              <p:cNvCxnSpPr/>
              <p:nvPr/>
            </p:nvCxnSpPr>
            <p:spPr bwMode="auto">
              <a:xfrm flipV="1">
                <a:off x="1718822" y="3850234"/>
                <a:ext cx="470848" cy="1805036"/>
              </a:xfrm>
              <a:prstGeom prst="straightConnector1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/>
              </a:ln>
              <a:effectLst/>
            </p:spPr>
          </p:cxnSp>
        </p:grpSp>
        <p:grpSp>
          <p:nvGrpSpPr>
            <p:cNvPr id="38" name="Group 37"/>
            <p:cNvGrpSpPr/>
            <p:nvPr/>
          </p:nvGrpSpPr>
          <p:grpSpPr>
            <a:xfrm flipH="1">
              <a:off x="7337160" y="3467405"/>
              <a:ext cx="1076560" cy="2073870"/>
              <a:chOff x="815455" y="3581400"/>
              <a:chExt cx="1374215" cy="2073870"/>
            </a:xfrm>
          </p:grpSpPr>
          <p:sp>
            <p:nvSpPr>
              <p:cNvPr id="39" name="5-Point Star 38"/>
              <p:cNvSpPr/>
              <p:nvPr/>
            </p:nvSpPr>
            <p:spPr bwMode="auto">
              <a:xfrm>
                <a:off x="815455" y="3581400"/>
                <a:ext cx="260470" cy="268835"/>
              </a:xfrm>
              <a:prstGeom prst="star5">
                <a:avLst/>
              </a:prstGeom>
              <a:solidFill>
                <a:srgbClr val="FF0000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4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endParaRPr>
              </a:p>
            </p:txBody>
          </p:sp>
          <p:cxnSp>
            <p:nvCxnSpPr>
              <p:cNvPr id="40" name="Straight Arrow Connector 39"/>
              <p:cNvCxnSpPr>
                <a:stCxn id="39" idx="3"/>
              </p:cNvCxnSpPr>
              <p:nvPr/>
            </p:nvCxnSpPr>
            <p:spPr bwMode="auto">
              <a:xfrm>
                <a:off x="1026179" y="3850234"/>
                <a:ext cx="692643" cy="1805036"/>
              </a:xfrm>
              <a:prstGeom prst="straightConnector1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/>
              </a:ln>
              <a:effectLst/>
            </p:spPr>
          </p:cxnSp>
          <p:cxnSp>
            <p:nvCxnSpPr>
              <p:cNvPr id="41" name="Straight Arrow Connector 40"/>
              <p:cNvCxnSpPr/>
              <p:nvPr/>
            </p:nvCxnSpPr>
            <p:spPr bwMode="auto">
              <a:xfrm flipV="1">
                <a:off x="1718822" y="3850234"/>
                <a:ext cx="470848" cy="1805036"/>
              </a:xfrm>
              <a:prstGeom prst="straightConnector1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/>
              </a:ln>
              <a:effectLst/>
            </p:spPr>
          </p:cxnSp>
        </p:grpSp>
        <p:grpSp>
          <p:nvGrpSpPr>
            <p:cNvPr id="42" name="Group 41"/>
            <p:cNvGrpSpPr/>
            <p:nvPr/>
          </p:nvGrpSpPr>
          <p:grpSpPr>
            <a:xfrm flipH="1">
              <a:off x="7028700" y="3460532"/>
              <a:ext cx="1076560" cy="2073870"/>
              <a:chOff x="815455" y="3581400"/>
              <a:chExt cx="1374215" cy="2073870"/>
            </a:xfrm>
          </p:grpSpPr>
          <p:sp>
            <p:nvSpPr>
              <p:cNvPr id="43" name="5-Point Star 42"/>
              <p:cNvSpPr/>
              <p:nvPr/>
            </p:nvSpPr>
            <p:spPr bwMode="auto">
              <a:xfrm>
                <a:off x="815455" y="3581400"/>
                <a:ext cx="260470" cy="268835"/>
              </a:xfrm>
              <a:prstGeom prst="star5">
                <a:avLst/>
              </a:prstGeom>
              <a:solidFill>
                <a:srgbClr val="FF0000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4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endParaRPr>
              </a:p>
            </p:txBody>
          </p:sp>
          <p:cxnSp>
            <p:nvCxnSpPr>
              <p:cNvPr id="44" name="Straight Arrow Connector 43"/>
              <p:cNvCxnSpPr>
                <a:stCxn id="43" idx="3"/>
              </p:cNvCxnSpPr>
              <p:nvPr/>
            </p:nvCxnSpPr>
            <p:spPr bwMode="auto">
              <a:xfrm>
                <a:off x="1026179" y="3850234"/>
                <a:ext cx="692643" cy="1805036"/>
              </a:xfrm>
              <a:prstGeom prst="straightConnector1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/>
              </a:ln>
              <a:effectLst/>
            </p:spPr>
          </p:cxnSp>
          <p:cxnSp>
            <p:nvCxnSpPr>
              <p:cNvPr id="45" name="Straight Arrow Connector 44"/>
              <p:cNvCxnSpPr/>
              <p:nvPr/>
            </p:nvCxnSpPr>
            <p:spPr bwMode="auto">
              <a:xfrm flipV="1">
                <a:off x="1718822" y="3850234"/>
                <a:ext cx="470848" cy="1805036"/>
              </a:xfrm>
              <a:prstGeom prst="straightConnector1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/>
              </a:ln>
              <a:effectLst/>
            </p:spPr>
          </p:cxnSp>
        </p:grpSp>
        <p:grpSp>
          <p:nvGrpSpPr>
            <p:cNvPr id="46" name="Group 45"/>
            <p:cNvGrpSpPr/>
            <p:nvPr/>
          </p:nvGrpSpPr>
          <p:grpSpPr>
            <a:xfrm flipH="1">
              <a:off x="6684275" y="3474278"/>
              <a:ext cx="1076560" cy="2073870"/>
              <a:chOff x="815455" y="3581400"/>
              <a:chExt cx="1374215" cy="2073870"/>
            </a:xfrm>
          </p:grpSpPr>
          <p:sp>
            <p:nvSpPr>
              <p:cNvPr id="47" name="5-Point Star 46"/>
              <p:cNvSpPr/>
              <p:nvPr/>
            </p:nvSpPr>
            <p:spPr bwMode="auto">
              <a:xfrm>
                <a:off x="815455" y="3581400"/>
                <a:ext cx="260470" cy="268835"/>
              </a:xfrm>
              <a:prstGeom prst="star5">
                <a:avLst/>
              </a:prstGeom>
              <a:solidFill>
                <a:srgbClr val="FF0000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4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endParaRPr>
              </a:p>
            </p:txBody>
          </p:sp>
          <p:cxnSp>
            <p:nvCxnSpPr>
              <p:cNvPr id="48" name="Straight Arrow Connector 47"/>
              <p:cNvCxnSpPr>
                <a:stCxn id="47" idx="3"/>
              </p:cNvCxnSpPr>
              <p:nvPr/>
            </p:nvCxnSpPr>
            <p:spPr bwMode="auto">
              <a:xfrm>
                <a:off x="1026179" y="3850234"/>
                <a:ext cx="692643" cy="1805036"/>
              </a:xfrm>
              <a:prstGeom prst="straightConnector1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/>
              </a:ln>
              <a:effectLst/>
            </p:spPr>
          </p:cxnSp>
          <p:cxnSp>
            <p:nvCxnSpPr>
              <p:cNvPr id="49" name="Straight Arrow Connector 48"/>
              <p:cNvCxnSpPr/>
              <p:nvPr/>
            </p:nvCxnSpPr>
            <p:spPr bwMode="auto">
              <a:xfrm flipV="1">
                <a:off x="1718822" y="3850234"/>
                <a:ext cx="470848" cy="1805036"/>
              </a:xfrm>
              <a:prstGeom prst="straightConnector1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/>
              </a:ln>
              <a:effectLst/>
            </p:spPr>
          </p:cxnSp>
        </p:grpSp>
        <p:grpSp>
          <p:nvGrpSpPr>
            <p:cNvPr id="50" name="Group 49"/>
            <p:cNvGrpSpPr/>
            <p:nvPr/>
          </p:nvGrpSpPr>
          <p:grpSpPr>
            <a:xfrm flipH="1">
              <a:off x="6339850" y="3488024"/>
              <a:ext cx="1076560" cy="2073870"/>
              <a:chOff x="815455" y="3581400"/>
              <a:chExt cx="1374215" cy="2073870"/>
            </a:xfrm>
          </p:grpSpPr>
          <p:sp>
            <p:nvSpPr>
              <p:cNvPr id="51" name="5-Point Star 50"/>
              <p:cNvSpPr/>
              <p:nvPr/>
            </p:nvSpPr>
            <p:spPr bwMode="auto">
              <a:xfrm>
                <a:off x="815455" y="3581400"/>
                <a:ext cx="260470" cy="268835"/>
              </a:xfrm>
              <a:prstGeom prst="star5">
                <a:avLst/>
              </a:prstGeom>
              <a:solidFill>
                <a:srgbClr val="FF0000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4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endParaRPr>
              </a:p>
            </p:txBody>
          </p:sp>
          <p:cxnSp>
            <p:nvCxnSpPr>
              <p:cNvPr id="52" name="Straight Arrow Connector 51"/>
              <p:cNvCxnSpPr>
                <a:stCxn id="51" idx="3"/>
              </p:cNvCxnSpPr>
              <p:nvPr/>
            </p:nvCxnSpPr>
            <p:spPr bwMode="auto">
              <a:xfrm>
                <a:off x="1026179" y="3850234"/>
                <a:ext cx="692643" cy="1805036"/>
              </a:xfrm>
              <a:prstGeom prst="straightConnector1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/>
              </a:ln>
              <a:effectLst/>
            </p:spPr>
          </p:cxnSp>
          <p:cxnSp>
            <p:nvCxnSpPr>
              <p:cNvPr id="53" name="Straight Arrow Connector 52"/>
              <p:cNvCxnSpPr/>
              <p:nvPr/>
            </p:nvCxnSpPr>
            <p:spPr bwMode="auto">
              <a:xfrm flipV="1">
                <a:off x="1718822" y="3850234"/>
                <a:ext cx="470848" cy="1805036"/>
              </a:xfrm>
              <a:prstGeom prst="straightConnector1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/>
              </a:ln>
              <a:effectLst/>
            </p:spPr>
          </p:cxnSp>
        </p:grpSp>
      </p:grpSp>
      <p:sp>
        <p:nvSpPr>
          <p:cNvPr id="54" name="Rectangle 53"/>
          <p:cNvSpPr/>
          <p:nvPr/>
        </p:nvSpPr>
        <p:spPr bwMode="auto">
          <a:xfrm>
            <a:off x="2972885" y="3579571"/>
            <a:ext cx="446965" cy="1728225"/>
          </a:xfrm>
          <a:prstGeom prst="rect">
            <a:avLst/>
          </a:prstGeom>
          <a:solidFill>
            <a:srgbClr val="00008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78615" y="3656381"/>
            <a:ext cx="446965" cy="1728225"/>
          </a:xfrm>
          <a:prstGeom prst="rect">
            <a:avLst/>
          </a:prstGeom>
          <a:solidFill>
            <a:srgbClr val="00008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6" name="Rectangle 55"/>
          <p:cNvSpPr/>
          <p:nvPr/>
        </p:nvSpPr>
        <p:spPr bwMode="auto">
          <a:xfrm>
            <a:off x="5469210" y="3579571"/>
            <a:ext cx="446965" cy="1880625"/>
          </a:xfrm>
          <a:prstGeom prst="rect">
            <a:avLst/>
          </a:prstGeom>
          <a:solidFill>
            <a:srgbClr val="00008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7" name="Rectangle 56"/>
          <p:cNvSpPr/>
          <p:nvPr/>
        </p:nvSpPr>
        <p:spPr bwMode="auto">
          <a:xfrm>
            <a:off x="8580015" y="3617976"/>
            <a:ext cx="446965" cy="1880625"/>
          </a:xfrm>
          <a:prstGeom prst="rect">
            <a:avLst/>
          </a:prstGeom>
          <a:solidFill>
            <a:srgbClr val="00008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8" name="Rectangle 57"/>
          <p:cNvSpPr/>
          <p:nvPr/>
        </p:nvSpPr>
        <p:spPr bwMode="auto">
          <a:xfrm>
            <a:off x="169320" y="3461350"/>
            <a:ext cx="446965" cy="387055"/>
          </a:xfrm>
          <a:prstGeom prst="rect">
            <a:avLst/>
          </a:prstGeom>
          <a:solidFill>
            <a:srgbClr val="00008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" name="Freeform 4"/>
          <p:cNvSpPr/>
          <p:nvPr/>
        </p:nvSpPr>
        <p:spPr>
          <a:xfrm>
            <a:off x="157123" y="5265683"/>
            <a:ext cx="3342864" cy="915748"/>
          </a:xfrm>
          <a:custGeom>
            <a:avLst/>
            <a:gdLst>
              <a:gd name="connsiteX0" fmla="*/ 3311291 w 3342864"/>
              <a:gd name="connsiteY0" fmla="*/ 47296 h 915748"/>
              <a:gd name="connsiteX1" fmla="*/ 3185167 w 3342864"/>
              <a:gd name="connsiteY1" fmla="*/ 126124 h 915748"/>
              <a:gd name="connsiteX2" fmla="*/ 3137870 w 3342864"/>
              <a:gd name="connsiteY2" fmla="*/ 157655 h 915748"/>
              <a:gd name="connsiteX3" fmla="*/ 2932918 w 3342864"/>
              <a:gd name="connsiteY3" fmla="*/ 204951 h 915748"/>
              <a:gd name="connsiteX4" fmla="*/ 2759498 w 3342864"/>
              <a:gd name="connsiteY4" fmla="*/ 252248 h 915748"/>
              <a:gd name="connsiteX5" fmla="*/ 2649139 w 3342864"/>
              <a:gd name="connsiteY5" fmla="*/ 283779 h 915748"/>
              <a:gd name="connsiteX6" fmla="*/ 2507249 w 3342864"/>
              <a:gd name="connsiteY6" fmla="*/ 378372 h 915748"/>
              <a:gd name="connsiteX7" fmla="*/ 2459953 w 3342864"/>
              <a:gd name="connsiteY7" fmla="*/ 409903 h 915748"/>
              <a:gd name="connsiteX8" fmla="*/ 2381125 w 3342864"/>
              <a:gd name="connsiteY8" fmla="*/ 425669 h 915748"/>
              <a:gd name="connsiteX9" fmla="*/ 2207705 w 3342864"/>
              <a:gd name="connsiteY9" fmla="*/ 441434 h 915748"/>
              <a:gd name="connsiteX10" fmla="*/ 2128877 w 3342864"/>
              <a:gd name="connsiteY10" fmla="*/ 504496 h 915748"/>
              <a:gd name="connsiteX11" fmla="*/ 1939691 w 3342864"/>
              <a:gd name="connsiteY11" fmla="*/ 551793 h 915748"/>
              <a:gd name="connsiteX12" fmla="*/ 1813567 w 3342864"/>
              <a:gd name="connsiteY12" fmla="*/ 583324 h 915748"/>
              <a:gd name="connsiteX13" fmla="*/ 1671677 w 3342864"/>
              <a:gd name="connsiteY13" fmla="*/ 630620 h 915748"/>
              <a:gd name="connsiteX14" fmla="*/ 1624380 w 3342864"/>
              <a:gd name="connsiteY14" fmla="*/ 646386 h 915748"/>
              <a:gd name="connsiteX15" fmla="*/ 1577084 w 3342864"/>
              <a:gd name="connsiteY15" fmla="*/ 662151 h 915748"/>
              <a:gd name="connsiteX16" fmla="*/ 1450960 w 3342864"/>
              <a:gd name="connsiteY16" fmla="*/ 646386 h 915748"/>
              <a:gd name="connsiteX17" fmla="*/ 1356367 w 3342864"/>
              <a:gd name="connsiteY17" fmla="*/ 567558 h 915748"/>
              <a:gd name="connsiteX18" fmla="*/ 1261774 w 3342864"/>
              <a:gd name="connsiteY18" fmla="*/ 536027 h 915748"/>
              <a:gd name="connsiteX19" fmla="*/ 1214477 w 3342864"/>
              <a:gd name="connsiteY19" fmla="*/ 504496 h 915748"/>
              <a:gd name="connsiteX20" fmla="*/ 1025291 w 3342864"/>
              <a:gd name="connsiteY20" fmla="*/ 472965 h 915748"/>
              <a:gd name="connsiteX21" fmla="*/ 977994 w 3342864"/>
              <a:gd name="connsiteY21" fmla="*/ 457200 h 915748"/>
              <a:gd name="connsiteX22" fmla="*/ 930698 w 3342864"/>
              <a:gd name="connsiteY22" fmla="*/ 425669 h 915748"/>
              <a:gd name="connsiteX23" fmla="*/ 788808 w 3342864"/>
              <a:gd name="connsiteY23" fmla="*/ 409903 h 915748"/>
              <a:gd name="connsiteX24" fmla="*/ 694215 w 3342864"/>
              <a:gd name="connsiteY24" fmla="*/ 378372 h 915748"/>
              <a:gd name="connsiteX25" fmla="*/ 646918 w 3342864"/>
              <a:gd name="connsiteY25" fmla="*/ 362607 h 915748"/>
              <a:gd name="connsiteX26" fmla="*/ 599622 w 3342864"/>
              <a:gd name="connsiteY26" fmla="*/ 331076 h 915748"/>
              <a:gd name="connsiteX27" fmla="*/ 520794 w 3342864"/>
              <a:gd name="connsiteY27" fmla="*/ 315310 h 915748"/>
              <a:gd name="connsiteX28" fmla="*/ 457732 w 3342864"/>
              <a:gd name="connsiteY28" fmla="*/ 299545 h 915748"/>
              <a:gd name="connsiteX29" fmla="*/ 410436 w 3342864"/>
              <a:gd name="connsiteY29" fmla="*/ 283779 h 915748"/>
              <a:gd name="connsiteX30" fmla="*/ 315843 w 3342864"/>
              <a:gd name="connsiteY30" fmla="*/ 236483 h 915748"/>
              <a:gd name="connsiteX31" fmla="*/ 126656 w 3342864"/>
              <a:gd name="connsiteY31" fmla="*/ 189186 h 915748"/>
              <a:gd name="connsiteX32" fmla="*/ 63594 w 3342864"/>
              <a:gd name="connsiteY32" fmla="*/ 173420 h 915748"/>
              <a:gd name="connsiteX33" fmla="*/ 16298 w 3342864"/>
              <a:gd name="connsiteY33" fmla="*/ 204951 h 915748"/>
              <a:gd name="connsiteX34" fmla="*/ 16298 w 3342864"/>
              <a:gd name="connsiteY34" fmla="*/ 346841 h 915748"/>
              <a:gd name="connsiteX35" fmla="*/ 63594 w 3342864"/>
              <a:gd name="connsiteY35" fmla="*/ 378372 h 915748"/>
              <a:gd name="connsiteX36" fmla="*/ 95125 w 3342864"/>
              <a:gd name="connsiteY36" fmla="*/ 425669 h 915748"/>
              <a:gd name="connsiteX37" fmla="*/ 142422 w 3342864"/>
              <a:gd name="connsiteY37" fmla="*/ 457200 h 915748"/>
              <a:gd name="connsiteX38" fmla="*/ 158187 w 3342864"/>
              <a:gd name="connsiteY38" fmla="*/ 504496 h 915748"/>
              <a:gd name="connsiteX39" fmla="*/ 284311 w 3342864"/>
              <a:gd name="connsiteY39" fmla="*/ 567558 h 915748"/>
              <a:gd name="connsiteX40" fmla="*/ 410436 w 3342864"/>
              <a:gd name="connsiteY40" fmla="*/ 630620 h 915748"/>
              <a:gd name="connsiteX41" fmla="*/ 536560 w 3342864"/>
              <a:gd name="connsiteY41" fmla="*/ 662151 h 915748"/>
              <a:gd name="connsiteX42" fmla="*/ 583856 w 3342864"/>
              <a:gd name="connsiteY42" fmla="*/ 677917 h 915748"/>
              <a:gd name="connsiteX43" fmla="*/ 631153 w 3342864"/>
              <a:gd name="connsiteY43" fmla="*/ 709448 h 915748"/>
              <a:gd name="connsiteX44" fmla="*/ 694215 w 3342864"/>
              <a:gd name="connsiteY44" fmla="*/ 740979 h 915748"/>
              <a:gd name="connsiteX45" fmla="*/ 773043 w 3342864"/>
              <a:gd name="connsiteY45" fmla="*/ 788276 h 915748"/>
              <a:gd name="connsiteX46" fmla="*/ 962229 w 3342864"/>
              <a:gd name="connsiteY46" fmla="*/ 835572 h 915748"/>
              <a:gd name="connsiteX47" fmla="*/ 1056822 w 3342864"/>
              <a:gd name="connsiteY47" fmla="*/ 867103 h 915748"/>
              <a:gd name="connsiteX48" fmla="*/ 1104118 w 3342864"/>
              <a:gd name="connsiteY48" fmla="*/ 882869 h 915748"/>
              <a:gd name="connsiteX49" fmla="*/ 1198711 w 3342864"/>
              <a:gd name="connsiteY49" fmla="*/ 898634 h 915748"/>
              <a:gd name="connsiteX50" fmla="*/ 1246008 w 3342864"/>
              <a:gd name="connsiteY50" fmla="*/ 914400 h 915748"/>
              <a:gd name="connsiteX51" fmla="*/ 2097346 w 3342864"/>
              <a:gd name="connsiteY51" fmla="*/ 882869 h 915748"/>
              <a:gd name="connsiteX52" fmla="*/ 2349594 w 3342864"/>
              <a:gd name="connsiteY52" fmla="*/ 835572 h 915748"/>
              <a:gd name="connsiteX53" fmla="*/ 2459953 w 3342864"/>
              <a:gd name="connsiteY53" fmla="*/ 819807 h 915748"/>
              <a:gd name="connsiteX54" fmla="*/ 2523015 w 3342864"/>
              <a:gd name="connsiteY54" fmla="*/ 804041 h 915748"/>
              <a:gd name="connsiteX55" fmla="*/ 2775263 w 3342864"/>
              <a:gd name="connsiteY55" fmla="*/ 788276 h 915748"/>
              <a:gd name="connsiteX56" fmla="*/ 2869856 w 3342864"/>
              <a:gd name="connsiteY56" fmla="*/ 772510 h 915748"/>
              <a:gd name="connsiteX57" fmla="*/ 2932918 w 3342864"/>
              <a:gd name="connsiteY57" fmla="*/ 740979 h 915748"/>
              <a:gd name="connsiteX58" fmla="*/ 2980215 w 3342864"/>
              <a:gd name="connsiteY58" fmla="*/ 725214 h 915748"/>
              <a:gd name="connsiteX59" fmla="*/ 3043277 w 3342864"/>
              <a:gd name="connsiteY59" fmla="*/ 709448 h 915748"/>
              <a:gd name="connsiteX60" fmla="*/ 3185167 w 3342864"/>
              <a:gd name="connsiteY60" fmla="*/ 646386 h 915748"/>
              <a:gd name="connsiteX61" fmla="*/ 3232463 w 3342864"/>
              <a:gd name="connsiteY61" fmla="*/ 614855 h 915748"/>
              <a:gd name="connsiteX62" fmla="*/ 3263994 w 3342864"/>
              <a:gd name="connsiteY62" fmla="*/ 567558 h 915748"/>
              <a:gd name="connsiteX63" fmla="*/ 3327056 w 3342864"/>
              <a:gd name="connsiteY63" fmla="*/ 441434 h 915748"/>
              <a:gd name="connsiteX64" fmla="*/ 3327056 w 3342864"/>
              <a:gd name="connsiteY64" fmla="*/ 94593 h 915748"/>
              <a:gd name="connsiteX65" fmla="*/ 3279760 w 3342864"/>
              <a:gd name="connsiteY65" fmla="*/ 78827 h 915748"/>
              <a:gd name="connsiteX66" fmla="*/ 3122105 w 3342864"/>
              <a:gd name="connsiteY66" fmla="*/ 15765 h 915748"/>
              <a:gd name="connsiteX67" fmla="*/ 3074808 w 3342864"/>
              <a:gd name="connsiteY67" fmla="*/ 0 h 915748"/>
              <a:gd name="connsiteX68" fmla="*/ 3011746 w 3342864"/>
              <a:gd name="connsiteY68" fmla="*/ 47296 h 915748"/>
              <a:gd name="connsiteX69" fmla="*/ 2995980 w 3342864"/>
              <a:gd name="connsiteY69" fmla="*/ 94593 h 915748"/>
              <a:gd name="connsiteX70" fmla="*/ 2964449 w 3342864"/>
              <a:gd name="connsiteY70" fmla="*/ 141889 h 915748"/>
              <a:gd name="connsiteX71" fmla="*/ 3011746 w 3342864"/>
              <a:gd name="connsiteY71" fmla="*/ 173420 h 915748"/>
              <a:gd name="connsiteX72" fmla="*/ 3059043 w 3342864"/>
              <a:gd name="connsiteY72" fmla="*/ 220717 h 915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</a:cxnLst>
            <a:rect l="l" t="t" r="r" b="b"/>
            <a:pathLst>
              <a:path w="3342864" h="915748">
                <a:moveTo>
                  <a:pt x="3311291" y="47296"/>
                </a:moveTo>
                <a:cubicBezTo>
                  <a:pt x="3130373" y="192030"/>
                  <a:pt x="3308395" y="64509"/>
                  <a:pt x="3185167" y="126124"/>
                </a:cubicBezTo>
                <a:cubicBezTo>
                  <a:pt x="3168220" y="134598"/>
                  <a:pt x="3155185" y="149960"/>
                  <a:pt x="3137870" y="157655"/>
                </a:cubicBezTo>
                <a:cubicBezTo>
                  <a:pt x="3048976" y="197163"/>
                  <a:pt x="3030393" y="188705"/>
                  <a:pt x="2932918" y="204951"/>
                </a:cubicBezTo>
                <a:cubicBezTo>
                  <a:pt x="2769334" y="232215"/>
                  <a:pt x="2944217" y="206067"/>
                  <a:pt x="2759498" y="252248"/>
                </a:cubicBezTo>
                <a:cubicBezTo>
                  <a:pt x="2680314" y="272045"/>
                  <a:pt x="2716992" y="261162"/>
                  <a:pt x="2649139" y="283779"/>
                </a:cubicBezTo>
                <a:lnTo>
                  <a:pt x="2507249" y="378372"/>
                </a:lnTo>
                <a:cubicBezTo>
                  <a:pt x="2491484" y="388882"/>
                  <a:pt x="2478533" y="406187"/>
                  <a:pt x="2459953" y="409903"/>
                </a:cubicBezTo>
                <a:cubicBezTo>
                  <a:pt x="2433677" y="415158"/>
                  <a:pt x="2407714" y="422345"/>
                  <a:pt x="2381125" y="425669"/>
                </a:cubicBezTo>
                <a:cubicBezTo>
                  <a:pt x="2323528" y="432869"/>
                  <a:pt x="2265512" y="436179"/>
                  <a:pt x="2207705" y="441434"/>
                </a:cubicBezTo>
                <a:cubicBezTo>
                  <a:pt x="2035209" y="498934"/>
                  <a:pt x="2291877" y="402621"/>
                  <a:pt x="2128877" y="504496"/>
                </a:cubicBezTo>
                <a:cubicBezTo>
                  <a:pt x="2077314" y="536723"/>
                  <a:pt x="1996517" y="539616"/>
                  <a:pt x="1939691" y="551793"/>
                </a:cubicBezTo>
                <a:cubicBezTo>
                  <a:pt x="1897318" y="560873"/>
                  <a:pt x="1854678" y="569620"/>
                  <a:pt x="1813567" y="583324"/>
                </a:cubicBezTo>
                <a:lnTo>
                  <a:pt x="1671677" y="630620"/>
                </a:lnTo>
                <a:lnTo>
                  <a:pt x="1624380" y="646386"/>
                </a:lnTo>
                <a:lnTo>
                  <a:pt x="1577084" y="662151"/>
                </a:lnTo>
                <a:cubicBezTo>
                  <a:pt x="1535043" y="656896"/>
                  <a:pt x="1491836" y="657534"/>
                  <a:pt x="1450960" y="646386"/>
                </a:cubicBezTo>
                <a:cubicBezTo>
                  <a:pt x="1395770" y="631334"/>
                  <a:pt x="1404520" y="594310"/>
                  <a:pt x="1356367" y="567558"/>
                </a:cubicBezTo>
                <a:cubicBezTo>
                  <a:pt x="1327313" y="551417"/>
                  <a:pt x="1289429" y="554463"/>
                  <a:pt x="1261774" y="536027"/>
                </a:cubicBezTo>
                <a:cubicBezTo>
                  <a:pt x="1246008" y="525517"/>
                  <a:pt x="1231893" y="511960"/>
                  <a:pt x="1214477" y="504496"/>
                </a:cubicBezTo>
                <a:cubicBezTo>
                  <a:pt x="1171588" y="486115"/>
                  <a:pt x="1053096" y="476441"/>
                  <a:pt x="1025291" y="472965"/>
                </a:cubicBezTo>
                <a:cubicBezTo>
                  <a:pt x="1009525" y="467710"/>
                  <a:pt x="992858" y="464632"/>
                  <a:pt x="977994" y="457200"/>
                </a:cubicBezTo>
                <a:cubicBezTo>
                  <a:pt x="961047" y="448726"/>
                  <a:pt x="949080" y="430265"/>
                  <a:pt x="930698" y="425669"/>
                </a:cubicBezTo>
                <a:cubicBezTo>
                  <a:pt x="884531" y="414127"/>
                  <a:pt x="836105" y="415158"/>
                  <a:pt x="788808" y="409903"/>
                </a:cubicBezTo>
                <a:lnTo>
                  <a:pt x="694215" y="378372"/>
                </a:lnTo>
                <a:lnTo>
                  <a:pt x="646918" y="362607"/>
                </a:lnTo>
                <a:cubicBezTo>
                  <a:pt x="631153" y="352097"/>
                  <a:pt x="617363" y="337729"/>
                  <a:pt x="599622" y="331076"/>
                </a:cubicBezTo>
                <a:cubicBezTo>
                  <a:pt x="574532" y="321667"/>
                  <a:pt x="546952" y="321123"/>
                  <a:pt x="520794" y="315310"/>
                </a:cubicBezTo>
                <a:cubicBezTo>
                  <a:pt x="499642" y="310610"/>
                  <a:pt x="478566" y="305498"/>
                  <a:pt x="457732" y="299545"/>
                </a:cubicBezTo>
                <a:cubicBezTo>
                  <a:pt x="441753" y="294980"/>
                  <a:pt x="425300" y="291211"/>
                  <a:pt x="410436" y="283779"/>
                </a:cubicBezTo>
                <a:cubicBezTo>
                  <a:pt x="324334" y="240728"/>
                  <a:pt x="403021" y="260259"/>
                  <a:pt x="315843" y="236483"/>
                </a:cubicBezTo>
                <a:cubicBezTo>
                  <a:pt x="315731" y="236453"/>
                  <a:pt x="158244" y="197083"/>
                  <a:pt x="126656" y="189186"/>
                </a:cubicBezTo>
                <a:lnTo>
                  <a:pt x="63594" y="173420"/>
                </a:lnTo>
                <a:cubicBezTo>
                  <a:pt x="47829" y="183930"/>
                  <a:pt x="28134" y="190155"/>
                  <a:pt x="16298" y="204951"/>
                </a:cubicBezTo>
                <a:cubicBezTo>
                  <a:pt x="-11673" y="239915"/>
                  <a:pt x="1832" y="317910"/>
                  <a:pt x="16298" y="346841"/>
                </a:cubicBezTo>
                <a:cubicBezTo>
                  <a:pt x="24772" y="363788"/>
                  <a:pt x="47829" y="367862"/>
                  <a:pt x="63594" y="378372"/>
                </a:cubicBezTo>
                <a:cubicBezTo>
                  <a:pt x="74104" y="394138"/>
                  <a:pt x="81727" y="412271"/>
                  <a:pt x="95125" y="425669"/>
                </a:cubicBezTo>
                <a:cubicBezTo>
                  <a:pt x="108523" y="439067"/>
                  <a:pt x="130585" y="442404"/>
                  <a:pt x="142422" y="457200"/>
                </a:cubicBezTo>
                <a:cubicBezTo>
                  <a:pt x="152803" y="470177"/>
                  <a:pt x="145069" y="494293"/>
                  <a:pt x="158187" y="504496"/>
                </a:cubicBezTo>
                <a:cubicBezTo>
                  <a:pt x="195289" y="533353"/>
                  <a:pt x="245201" y="541485"/>
                  <a:pt x="284311" y="567558"/>
                </a:cubicBezTo>
                <a:cubicBezTo>
                  <a:pt x="338555" y="603720"/>
                  <a:pt x="338809" y="608581"/>
                  <a:pt x="410436" y="630620"/>
                </a:cubicBezTo>
                <a:cubicBezTo>
                  <a:pt x="451855" y="643364"/>
                  <a:pt x="495449" y="648447"/>
                  <a:pt x="536560" y="662151"/>
                </a:cubicBezTo>
                <a:cubicBezTo>
                  <a:pt x="552325" y="667406"/>
                  <a:pt x="568992" y="670485"/>
                  <a:pt x="583856" y="677917"/>
                </a:cubicBezTo>
                <a:cubicBezTo>
                  <a:pt x="600803" y="686391"/>
                  <a:pt x="614702" y="700047"/>
                  <a:pt x="631153" y="709448"/>
                </a:cubicBezTo>
                <a:cubicBezTo>
                  <a:pt x="651558" y="721108"/>
                  <a:pt x="673671" y="729565"/>
                  <a:pt x="694215" y="740979"/>
                </a:cubicBezTo>
                <a:cubicBezTo>
                  <a:pt x="721002" y="755861"/>
                  <a:pt x="745147" y="775596"/>
                  <a:pt x="773043" y="788276"/>
                </a:cubicBezTo>
                <a:cubicBezTo>
                  <a:pt x="845365" y="821150"/>
                  <a:pt x="885437" y="822774"/>
                  <a:pt x="962229" y="835572"/>
                </a:cubicBezTo>
                <a:lnTo>
                  <a:pt x="1056822" y="867103"/>
                </a:lnTo>
                <a:cubicBezTo>
                  <a:pt x="1072587" y="872358"/>
                  <a:pt x="1087726" y="880137"/>
                  <a:pt x="1104118" y="882869"/>
                </a:cubicBezTo>
                <a:lnTo>
                  <a:pt x="1198711" y="898634"/>
                </a:lnTo>
                <a:cubicBezTo>
                  <a:pt x="1214477" y="903889"/>
                  <a:pt x="1229389" y="914400"/>
                  <a:pt x="1246008" y="914400"/>
                </a:cubicBezTo>
                <a:cubicBezTo>
                  <a:pt x="1880081" y="914400"/>
                  <a:pt x="1754686" y="925700"/>
                  <a:pt x="2097346" y="882869"/>
                </a:cubicBezTo>
                <a:cubicBezTo>
                  <a:pt x="2251861" y="831364"/>
                  <a:pt x="2143265" y="859846"/>
                  <a:pt x="2349594" y="835572"/>
                </a:cubicBezTo>
                <a:cubicBezTo>
                  <a:pt x="2386499" y="831230"/>
                  <a:pt x="2423393" y="826454"/>
                  <a:pt x="2459953" y="819807"/>
                </a:cubicBezTo>
                <a:cubicBezTo>
                  <a:pt x="2481271" y="815931"/>
                  <a:pt x="2501455" y="806197"/>
                  <a:pt x="2523015" y="804041"/>
                </a:cubicBezTo>
                <a:cubicBezTo>
                  <a:pt x="2606844" y="795658"/>
                  <a:pt x="2691180" y="793531"/>
                  <a:pt x="2775263" y="788276"/>
                </a:cubicBezTo>
                <a:cubicBezTo>
                  <a:pt x="2806794" y="783021"/>
                  <a:pt x="2839238" y="781695"/>
                  <a:pt x="2869856" y="772510"/>
                </a:cubicBezTo>
                <a:cubicBezTo>
                  <a:pt x="2892367" y="765757"/>
                  <a:pt x="2911316" y="750237"/>
                  <a:pt x="2932918" y="740979"/>
                </a:cubicBezTo>
                <a:cubicBezTo>
                  <a:pt x="2948193" y="734433"/>
                  <a:pt x="2964236" y="729779"/>
                  <a:pt x="2980215" y="725214"/>
                </a:cubicBezTo>
                <a:cubicBezTo>
                  <a:pt x="3001049" y="719261"/>
                  <a:pt x="3022721" y="716300"/>
                  <a:pt x="3043277" y="709448"/>
                </a:cubicBezTo>
                <a:cubicBezTo>
                  <a:pt x="3083820" y="695934"/>
                  <a:pt x="3146708" y="668363"/>
                  <a:pt x="3185167" y="646386"/>
                </a:cubicBezTo>
                <a:cubicBezTo>
                  <a:pt x="3201618" y="636985"/>
                  <a:pt x="3216698" y="625365"/>
                  <a:pt x="3232463" y="614855"/>
                </a:cubicBezTo>
                <a:cubicBezTo>
                  <a:pt x="3242973" y="599089"/>
                  <a:pt x="3254921" y="584192"/>
                  <a:pt x="3263994" y="567558"/>
                </a:cubicBezTo>
                <a:cubicBezTo>
                  <a:pt x="3286502" y="526294"/>
                  <a:pt x="3327056" y="441434"/>
                  <a:pt x="3327056" y="441434"/>
                </a:cubicBezTo>
                <a:cubicBezTo>
                  <a:pt x="3328449" y="420538"/>
                  <a:pt x="3361918" y="164317"/>
                  <a:pt x="3327056" y="94593"/>
                </a:cubicBezTo>
                <a:cubicBezTo>
                  <a:pt x="3319624" y="79729"/>
                  <a:pt x="3295034" y="85373"/>
                  <a:pt x="3279760" y="78827"/>
                </a:cubicBezTo>
                <a:cubicBezTo>
                  <a:pt x="3117397" y="9242"/>
                  <a:pt x="3337386" y="87524"/>
                  <a:pt x="3122105" y="15765"/>
                </a:cubicBezTo>
                <a:lnTo>
                  <a:pt x="3074808" y="0"/>
                </a:lnTo>
                <a:cubicBezTo>
                  <a:pt x="3053787" y="15765"/>
                  <a:pt x="3028567" y="27110"/>
                  <a:pt x="3011746" y="47296"/>
                </a:cubicBezTo>
                <a:cubicBezTo>
                  <a:pt x="3001107" y="60063"/>
                  <a:pt x="3003412" y="79729"/>
                  <a:pt x="2995980" y="94593"/>
                </a:cubicBezTo>
                <a:cubicBezTo>
                  <a:pt x="2987506" y="111540"/>
                  <a:pt x="2974959" y="126124"/>
                  <a:pt x="2964449" y="141889"/>
                </a:cubicBezTo>
                <a:cubicBezTo>
                  <a:pt x="2980215" y="152399"/>
                  <a:pt x="2998348" y="160022"/>
                  <a:pt x="3011746" y="173420"/>
                </a:cubicBezTo>
                <a:cubicBezTo>
                  <a:pt x="3063416" y="225090"/>
                  <a:pt x="3019552" y="220717"/>
                  <a:pt x="3059043" y="220717"/>
                </a:cubicBezTo>
              </a:path>
            </a:pathLst>
          </a:custGeom>
          <a:solidFill>
            <a:srgbClr val="000082"/>
          </a:solidFill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61" name="Freeform 60"/>
          <p:cNvSpPr/>
          <p:nvPr/>
        </p:nvSpPr>
        <p:spPr>
          <a:xfrm>
            <a:off x="5669979" y="5249801"/>
            <a:ext cx="3342864" cy="915748"/>
          </a:xfrm>
          <a:custGeom>
            <a:avLst/>
            <a:gdLst>
              <a:gd name="connsiteX0" fmla="*/ 3311291 w 3342864"/>
              <a:gd name="connsiteY0" fmla="*/ 47296 h 915748"/>
              <a:gd name="connsiteX1" fmla="*/ 3185167 w 3342864"/>
              <a:gd name="connsiteY1" fmla="*/ 126124 h 915748"/>
              <a:gd name="connsiteX2" fmla="*/ 3137870 w 3342864"/>
              <a:gd name="connsiteY2" fmla="*/ 157655 h 915748"/>
              <a:gd name="connsiteX3" fmla="*/ 2932918 w 3342864"/>
              <a:gd name="connsiteY3" fmla="*/ 204951 h 915748"/>
              <a:gd name="connsiteX4" fmla="*/ 2759498 w 3342864"/>
              <a:gd name="connsiteY4" fmla="*/ 252248 h 915748"/>
              <a:gd name="connsiteX5" fmla="*/ 2649139 w 3342864"/>
              <a:gd name="connsiteY5" fmla="*/ 283779 h 915748"/>
              <a:gd name="connsiteX6" fmla="*/ 2507249 w 3342864"/>
              <a:gd name="connsiteY6" fmla="*/ 378372 h 915748"/>
              <a:gd name="connsiteX7" fmla="*/ 2459953 w 3342864"/>
              <a:gd name="connsiteY7" fmla="*/ 409903 h 915748"/>
              <a:gd name="connsiteX8" fmla="*/ 2381125 w 3342864"/>
              <a:gd name="connsiteY8" fmla="*/ 425669 h 915748"/>
              <a:gd name="connsiteX9" fmla="*/ 2207705 w 3342864"/>
              <a:gd name="connsiteY9" fmla="*/ 441434 h 915748"/>
              <a:gd name="connsiteX10" fmla="*/ 2128877 w 3342864"/>
              <a:gd name="connsiteY10" fmla="*/ 504496 h 915748"/>
              <a:gd name="connsiteX11" fmla="*/ 1939691 w 3342864"/>
              <a:gd name="connsiteY11" fmla="*/ 551793 h 915748"/>
              <a:gd name="connsiteX12" fmla="*/ 1813567 w 3342864"/>
              <a:gd name="connsiteY12" fmla="*/ 583324 h 915748"/>
              <a:gd name="connsiteX13" fmla="*/ 1671677 w 3342864"/>
              <a:gd name="connsiteY13" fmla="*/ 630620 h 915748"/>
              <a:gd name="connsiteX14" fmla="*/ 1624380 w 3342864"/>
              <a:gd name="connsiteY14" fmla="*/ 646386 h 915748"/>
              <a:gd name="connsiteX15" fmla="*/ 1577084 w 3342864"/>
              <a:gd name="connsiteY15" fmla="*/ 662151 h 915748"/>
              <a:gd name="connsiteX16" fmla="*/ 1450960 w 3342864"/>
              <a:gd name="connsiteY16" fmla="*/ 646386 h 915748"/>
              <a:gd name="connsiteX17" fmla="*/ 1356367 w 3342864"/>
              <a:gd name="connsiteY17" fmla="*/ 567558 h 915748"/>
              <a:gd name="connsiteX18" fmla="*/ 1261774 w 3342864"/>
              <a:gd name="connsiteY18" fmla="*/ 536027 h 915748"/>
              <a:gd name="connsiteX19" fmla="*/ 1214477 w 3342864"/>
              <a:gd name="connsiteY19" fmla="*/ 504496 h 915748"/>
              <a:gd name="connsiteX20" fmla="*/ 1025291 w 3342864"/>
              <a:gd name="connsiteY20" fmla="*/ 472965 h 915748"/>
              <a:gd name="connsiteX21" fmla="*/ 977994 w 3342864"/>
              <a:gd name="connsiteY21" fmla="*/ 457200 h 915748"/>
              <a:gd name="connsiteX22" fmla="*/ 930698 w 3342864"/>
              <a:gd name="connsiteY22" fmla="*/ 425669 h 915748"/>
              <a:gd name="connsiteX23" fmla="*/ 788808 w 3342864"/>
              <a:gd name="connsiteY23" fmla="*/ 409903 h 915748"/>
              <a:gd name="connsiteX24" fmla="*/ 694215 w 3342864"/>
              <a:gd name="connsiteY24" fmla="*/ 378372 h 915748"/>
              <a:gd name="connsiteX25" fmla="*/ 646918 w 3342864"/>
              <a:gd name="connsiteY25" fmla="*/ 362607 h 915748"/>
              <a:gd name="connsiteX26" fmla="*/ 599622 w 3342864"/>
              <a:gd name="connsiteY26" fmla="*/ 331076 h 915748"/>
              <a:gd name="connsiteX27" fmla="*/ 520794 w 3342864"/>
              <a:gd name="connsiteY27" fmla="*/ 315310 h 915748"/>
              <a:gd name="connsiteX28" fmla="*/ 457732 w 3342864"/>
              <a:gd name="connsiteY28" fmla="*/ 299545 h 915748"/>
              <a:gd name="connsiteX29" fmla="*/ 410436 w 3342864"/>
              <a:gd name="connsiteY29" fmla="*/ 283779 h 915748"/>
              <a:gd name="connsiteX30" fmla="*/ 315843 w 3342864"/>
              <a:gd name="connsiteY30" fmla="*/ 236483 h 915748"/>
              <a:gd name="connsiteX31" fmla="*/ 126656 w 3342864"/>
              <a:gd name="connsiteY31" fmla="*/ 189186 h 915748"/>
              <a:gd name="connsiteX32" fmla="*/ 63594 w 3342864"/>
              <a:gd name="connsiteY32" fmla="*/ 173420 h 915748"/>
              <a:gd name="connsiteX33" fmla="*/ 16298 w 3342864"/>
              <a:gd name="connsiteY33" fmla="*/ 204951 h 915748"/>
              <a:gd name="connsiteX34" fmla="*/ 16298 w 3342864"/>
              <a:gd name="connsiteY34" fmla="*/ 346841 h 915748"/>
              <a:gd name="connsiteX35" fmla="*/ 63594 w 3342864"/>
              <a:gd name="connsiteY35" fmla="*/ 378372 h 915748"/>
              <a:gd name="connsiteX36" fmla="*/ 95125 w 3342864"/>
              <a:gd name="connsiteY36" fmla="*/ 425669 h 915748"/>
              <a:gd name="connsiteX37" fmla="*/ 142422 w 3342864"/>
              <a:gd name="connsiteY37" fmla="*/ 457200 h 915748"/>
              <a:gd name="connsiteX38" fmla="*/ 158187 w 3342864"/>
              <a:gd name="connsiteY38" fmla="*/ 504496 h 915748"/>
              <a:gd name="connsiteX39" fmla="*/ 284311 w 3342864"/>
              <a:gd name="connsiteY39" fmla="*/ 567558 h 915748"/>
              <a:gd name="connsiteX40" fmla="*/ 410436 w 3342864"/>
              <a:gd name="connsiteY40" fmla="*/ 630620 h 915748"/>
              <a:gd name="connsiteX41" fmla="*/ 536560 w 3342864"/>
              <a:gd name="connsiteY41" fmla="*/ 662151 h 915748"/>
              <a:gd name="connsiteX42" fmla="*/ 583856 w 3342864"/>
              <a:gd name="connsiteY42" fmla="*/ 677917 h 915748"/>
              <a:gd name="connsiteX43" fmla="*/ 631153 w 3342864"/>
              <a:gd name="connsiteY43" fmla="*/ 709448 h 915748"/>
              <a:gd name="connsiteX44" fmla="*/ 694215 w 3342864"/>
              <a:gd name="connsiteY44" fmla="*/ 740979 h 915748"/>
              <a:gd name="connsiteX45" fmla="*/ 773043 w 3342864"/>
              <a:gd name="connsiteY45" fmla="*/ 788276 h 915748"/>
              <a:gd name="connsiteX46" fmla="*/ 962229 w 3342864"/>
              <a:gd name="connsiteY46" fmla="*/ 835572 h 915748"/>
              <a:gd name="connsiteX47" fmla="*/ 1056822 w 3342864"/>
              <a:gd name="connsiteY47" fmla="*/ 867103 h 915748"/>
              <a:gd name="connsiteX48" fmla="*/ 1104118 w 3342864"/>
              <a:gd name="connsiteY48" fmla="*/ 882869 h 915748"/>
              <a:gd name="connsiteX49" fmla="*/ 1198711 w 3342864"/>
              <a:gd name="connsiteY49" fmla="*/ 898634 h 915748"/>
              <a:gd name="connsiteX50" fmla="*/ 1246008 w 3342864"/>
              <a:gd name="connsiteY50" fmla="*/ 914400 h 915748"/>
              <a:gd name="connsiteX51" fmla="*/ 2097346 w 3342864"/>
              <a:gd name="connsiteY51" fmla="*/ 882869 h 915748"/>
              <a:gd name="connsiteX52" fmla="*/ 2349594 w 3342864"/>
              <a:gd name="connsiteY52" fmla="*/ 835572 h 915748"/>
              <a:gd name="connsiteX53" fmla="*/ 2459953 w 3342864"/>
              <a:gd name="connsiteY53" fmla="*/ 819807 h 915748"/>
              <a:gd name="connsiteX54" fmla="*/ 2523015 w 3342864"/>
              <a:gd name="connsiteY54" fmla="*/ 804041 h 915748"/>
              <a:gd name="connsiteX55" fmla="*/ 2775263 w 3342864"/>
              <a:gd name="connsiteY55" fmla="*/ 788276 h 915748"/>
              <a:gd name="connsiteX56" fmla="*/ 2869856 w 3342864"/>
              <a:gd name="connsiteY56" fmla="*/ 772510 h 915748"/>
              <a:gd name="connsiteX57" fmla="*/ 2932918 w 3342864"/>
              <a:gd name="connsiteY57" fmla="*/ 740979 h 915748"/>
              <a:gd name="connsiteX58" fmla="*/ 2980215 w 3342864"/>
              <a:gd name="connsiteY58" fmla="*/ 725214 h 915748"/>
              <a:gd name="connsiteX59" fmla="*/ 3043277 w 3342864"/>
              <a:gd name="connsiteY59" fmla="*/ 709448 h 915748"/>
              <a:gd name="connsiteX60" fmla="*/ 3185167 w 3342864"/>
              <a:gd name="connsiteY60" fmla="*/ 646386 h 915748"/>
              <a:gd name="connsiteX61" fmla="*/ 3232463 w 3342864"/>
              <a:gd name="connsiteY61" fmla="*/ 614855 h 915748"/>
              <a:gd name="connsiteX62" fmla="*/ 3263994 w 3342864"/>
              <a:gd name="connsiteY62" fmla="*/ 567558 h 915748"/>
              <a:gd name="connsiteX63" fmla="*/ 3327056 w 3342864"/>
              <a:gd name="connsiteY63" fmla="*/ 441434 h 915748"/>
              <a:gd name="connsiteX64" fmla="*/ 3327056 w 3342864"/>
              <a:gd name="connsiteY64" fmla="*/ 94593 h 915748"/>
              <a:gd name="connsiteX65" fmla="*/ 3279760 w 3342864"/>
              <a:gd name="connsiteY65" fmla="*/ 78827 h 915748"/>
              <a:gd name="connsiteX66" fmla="*/ 3122105 w 3342864"/>
              <a:gd name="connsiteY66" fmla="*/ 15765 h 915748"/>
              <a:gd name="connsiteX67" fmla="*/ 3074808 w 3342864"/>
              <a:gd name="connsiteY67" fmla="*/ 0 h 915748"/>
              <a:gd name="connsiteX68" fmla="*/ 3011746 w 3342864"/>
              <a:gd name="connsiteY68" fmla="*/ 47296 h 915748"/>
              <a:gd name="connsiteX69" fmla="*/ 2995980 w 3342864"/>
              <a:gd name="connsiteY69" fmla="*/ 94593 h 915748"/>
              <a:gd name="connsiteX70" fmla="*/ 2964449 w 3342864"/>
              <a:gd name="connsiteY70" fmla="*/ 141889 h 915748"/>
              <a:gd name="connsiteX71" fmla="*/ 3011746 w 3342864"/>
              <a:gd name="connsiteY71" fmla="*/ 173420 h 915748"/>
              <a:gd name="connsiteX72" fmla="*/ 3059043 w 3342864"/>
              <a:gd name="connsiteY72" fmla="*/ 220717 h 915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</a:cxnLst>
            <a:rect l="l" t="t" r="r" b="b"/>
            <a:pathLst>
              <a:path w="3342864" h="915748">
                <a:moveTo>
                  <a:pt x="3311291" y="47296"/>
                </a:moveTo>
                <a:cubicBezTo>
                  <a:pt x="3130373" y="192030"/>
                  <a:pt x="3308395" y="64509"/>
                  <a:pt x="3185167" y="126124"/>
                </a:cubicBezTo>
                <a:cubicBezTo>
                  <a:pt x="3168220" y="134598"/>
                  <a:pt x="3155185" y="149960"/>
                  <a:pt x="3137870" y="157655"/>
                </a:cubicBezTo>
                <a:cubicBezTo>
                  <a:pt x="3048976" y="197163"/>
                  <a:pt x="3030393" y="188705"/>
                  <a:pt x="2932918" y="204951"/>
                </a:cubicBezTo>
                <a:cubicBezTo>
                  <a:pt x="2769334" y="232215"/>
                  <a:pt x="2944217" y="206067"/>
                  <a:pt x="2759498" y="252248"/>
                </a:cubicBezTo>
                <a:cubicBezTo>
                  <a:pt x="2680314" y="272045"/>
                  <a:pt x="2716992" y="261162"/>
                  <a:pt x="2649139" y="283779"/>
                </a:cubicBezTo>
                <a:lnTo>
                  <a:pt x="2507249" y="378372"/>
                </a:lnTo>
                <a:cubicBezTo>
                  <a:pt x="2491484" y="388882"/>
                  <a:pt x="2478533" y="406187"/>
                  <a:pt x="2459953" y="409903"/>
                </a:cubicBezTo>
                <a:cubicBezTo>
                  <a:pt x="2433677" y="415158"/>
                  <a:pt x="2407714" y="422345"/>
                  <a:pt x="2381125" y="425669"/>
                </a:cubicBezTo>
                <a:cubicBezTo>
                  <a:pt x="2323528" y="432869"/>
                  <a:pt x="2265512" y="436179"/>
                  <a:pt x="2207705" y="441434"/>
                </a:cubicBezTo>
                <a:cubicBezTo>
                  <a:pt x="2035209" y="498934"/>
                  <a:pt x="2291877" y="402621"/>
                  <a:pt x="2128877" y="504496"/>
                </a:cubicBezTo>
                <a:cubicBezTo>
                  <a:pt x="2077314" y="536723"/>
                  <a:pt x="1996517" y="539616"/>
                  <a:pt x="1939691" y="551793"/>
                </a:cubicBezTo>
                <a:cubicBezTo>
                  <a:pt x="1897318" y="560873"/>
                  <a:pt x="1854678" y="569620"/>
                  <a:pt x="1813567" y="583324"/>
                </a:cubicBezTo>
                <a:lnTo>
                  <a:pt x="1671677" y="630620"/>
                </a:lnTo>
                <a:lnTo>
                  <a:pt x="1624380" y="646386"/>
                </a:lnTo>
                <a:lnTo>
                  <a:pt x="1577084" y="662151"/>
                </a:lnTo>
                <a:cubicBezTo>
                  <a:pt x="1535043" y="656896"/>
                  <a:pt x="1491836" y="657534"/>
                  <a:pt x="1450960" y="646386"/>
                </a:cubicBezTo>
                <a:cubicBezTo>
                  <a:pt x="1395770" y="631334"/>
                  <a:pt x="1404520" y="594310"/>
                  <a:pt x="1356367" y="567558"/>
                </a:cubicBezTo>
                <a:cubicBezTo>
                  <a:pt x="1327313" y="551417"/>
                  <a:pt x="1289429" y="554463"/>
                  <a:pt x="1261774" y="536027"/>
                </a:cubicBezTo>
                <a:cubicBezTo>
                  <a:pt x="1246008" y="525517"/>
                  <a:pt x="1231893" y="511960"/>
                  <a:pt x="1214477" y="504496"/>
                </a:cubicBezTo>
                <a:cubicBezTo>
                  <a:pt x="1171588" y="486115"/>
                  <a:pt x="1053096" y="476441"/>
                  <a:pt x="1025291" y="472965"/>
                </a:cubicBezTo>
                <a:cubicBezTo>
                  <a:pt x="1009525" y="467710"/>
                  <a:pt x="992858" y="464632"/>
                  <a:pt x="977994" y="457200"/>
                </a:cubicBezTo>
                <a:cubicBezTo>
                  <a:pt x="961047" y="448726"/>
                  <a:pt x="949080" y="430265"/>
                  <a:pt x="930698" y="425669"/>
                </a:cubicBezTo>
                <a:cubicBezTo>
                  <a:pt x="884531" y="414127"/>
                  <a:pt x="836105" y="415158"/>
                  <a:pt x="788808" y="409903"/>
                </a:cubicBezTo>
                <a:lnTo>
                  <a:pt x="694215" y="378372"/>
                </a:lnTo>
                <a:lnTo>
                  <a:pt x="646918" y="362607"/>
                </a:lnTo>
                <a:cubicBezTo>
                  <a:pt x="631153" y="352097"/>
                  <a:pt x="617363" y="337729"/>
                  <a:pt x="599622" y="331076"/>
                </a:cubicBezTo>
                <a:cubicBezTo>
                  <a:pt x="574532" y="321667"/>
                  <a:pt x="546952" y="321123"/>
                  <a:pt x="520794" y="315310"/>
                </a:cubicBezTo>
                <a:cubicBezTo>
                  <a:pt x="499642" y="310610"/>
                  <a:pt x="478566" y="305498"/>
                  <a:pt x="457732" y="299545"/>
                </a:cubicBezTo>
                <a:cubicBezTo>
                  <a:pt x="441753" y="294980"/>
                  <a:pt x="425300" y="291211"/>
                  <a:pt x="410436" y="283779"/>
                </a:cubicBezTo>
                <a:cubicBezTo>
                  <a:pt x="324334" y="240728"/>
                  <a:pt x="403021" y="260259"/>
                  <a:pt x="315843" y="236483"/>
                </a:cubicBezTo>
                <a:cubicBezTo>
                  <a:pt x="315731" y="236453"/>
                  <a:pt x="158244" y="197083"/>
                  <a:pt x="126656" y="189186"/>
                </a:cubicBezTo>
                <a:lnTo>
                  <a:pt x="63594" y="173420"/>
                </a:lnTo>
                <a:cubicBezTo>
                  <a:pt x="47829" y="183930"/>
                  <a:pt x="28134" y="190155"/>
                  <a:pt x="16298" y="204951"/>
                </a:cubicBezTo>
                <a:cubicBezTo>
                  <a:pt x="-11673" y="239915"/>
                  <a:pt x="1832" y="317910"/>
                  <a:pt x="16298" y="346841"/>
                </a:cubicBezTo>
                <a:cubicBezTo>
                  <a:pt x="24772" y="363788"/>
                  <a:pt x="47829" y="367862"/>
                  <a:pt x="63594" y="378372"/>
                </a:cubicBezTo>
                <a:cubicBezTo>
                  <a:pt x="74104" y="394138"/>
                  <a:pt x="81727" y="412271"/>
                  <a:pt x="95125" y="425669"/>
                </a:cubicBezTo>
                <a:cubicBezTo>
                  <a:pt x="108523" y="439067"/>
                  <a:pt x="130585" y="442404"/>
                  <a:pt x="142422" y="457200"/>
                </a:cubicBezTo>
                <a:cubicBezTo>
                  <a:pt x="152803" y="470177"/>
                  <a:pt x="145069" y="494293"/>
                  <a:pt x="158187" y="504496"/>
                </a:cubicBezTo>
                <a:cubicBezTo>
                  <a:pt x="195289" y="533353"/>
                  <a:pt x="245201" y="541485"/>
                  <a:pt x="284311" y="567558"/>
                </a:cubicBezTo>
                <a:cubicBezTo>
                  <a:pt x="338555" y="603720"/>
                  <a:pt x="338809" y="608581"/>
                  <a:pt x="410436" y="630620"/>
                </a:cubicBezTo>
                <a:cubicBezTo>
                  <a:pt x="451855" y="643364"/>
                  <a:pt x="495449" y="648447"/>
                  <a:pt x="536560" y="662151"/>
                </a:cubicBezTo>
                <a:cubicBezTo>
                  <a:pt x="552325" y="667406"/>
                  <a:pt x="568992" y="670485"/>
                  <a:pt x="583856" y="677917"/>
                </a:cubicBezTo>
                <a:cubicBezTo>
                  <a:pt x="600803" y="686391"/>
                  <a:pt x="614702" y="700047"/>
                  <a:pt x="631153" y="709448"/>
                </a:cubicBezTo>
                <a:cubicBezTo>
                  <a:pt x="651558" y="721108"/>
                  <a:pt x="673671" y="729565"/>
                  <a:pt x="694215" y="740979"/>
                </a:cubicBezTo>
                <a:cubicBezTo>
                  <a:pt x="721002" y="755861"/>
                  <a:pt x="745147" y="775596"/>
                  <a:pt x="773043" y="788276"/>
                </a:cubicBezTo>
                <a:cubicBezTo>
                  <a:pt x="845365" y="821150"/>
                  <a:pt x="885437" y="822774"/>
                  <a:pt x="962229" y="835572"/>
                </a:cubicBezTo>
                <a:lnTo>
                  <a:pt x="1056822" y="867103"/>
                </a:lnTo>
                <a:cubicBezTo>
                  <a:pt x="1072587" y="872358"/>
                  <a:pt x="1087726" y="880137"/>
                  <a:pt x="1104118" y="882869"/>
                </a:cubicBezTo>
                <a:lnTo>
                  <a:pt x="1198711" y="898634"/>
                </a:lnTo>
                <a:cubicBezTo>
                  <a:pt x="1214477" y="903889"/>
                  <a:pt x="1229389" y="914400"/>
                  <a:pt x="1246008" y="914400"/>
                </a:cubicBezTo>
                <a:cubicBezTo>
                  <a:pt x="1880081" y="914400"/>
                  <a:pt x="1754686" y="925700"/>
                  <a:pt x="2097346" y="882869"/>
                </a:cubicBezTo>
                <a:cubicBezTo>
                  <a:pt x="2251861" y="831364"/>
                  <a:pt x="2143265" y="859846"/>
                  <a:pt x="2349594" y="835572"/>
                </a:cubicBezTo>
                <a:cubicBezTo>
                  <a:pt x="2386499" y="831230"/>
                  <a:pt x="2423393" y="826454"/>
                  <a:pt x="2459953" y="819807"/>
                </a:cubicBezTo>
                <a:cubicBezTo>
                  <a:pt x="2481271" y="815931"/>
                  <a:pt x="2501455" y="806197"/>
                  <a:pt x="2523015" y="804041"/>
                </a:cubicBezTo>
                <a:cubicBezTo>
                  <a:pt x="2606844" y="795658"/>
                  <a:pt x="2691180" y="793531"/>
                  <a:pt x="2775263" y="788276"/>
                </a:cubicBezTo>
                <a:cubicBezTo>
                  <a:pt x="2806794" y="783021"/>
                  <a:pt x="2839238" y="781695"/>
                  <a:pt x="2869856" y="772510"/>
                </a:cubicBezTo>
                <a:cubicBezTo>
                  <a:pt x="2892367" y="765757"/>
                  <a:pt x="2911316" y="750237"/>
                  <a:pt x="2932918" y="740979"/>
                </a:cubicBezTo>
                <a:cubicBezTo>
                  <a:pt x="2948193" y="734433"/>
                  <a:pt x="2964236" y="729779"/>
                  <a:pt x="2980215" y="725214"/>
                </a:cubicBezTo>
                <a:cubicBezTo>
                  <a:pt x="3001049" y="719261"/>
                  <a:pt x="3022721" y="716300"/>
                  <a:pt x="3043277" y="709448"/>
                </a:cubicBezTo>
                <a:cubicBezTo>
                  <a:pt x="3083820" y="695934"/>
                  <a:pt x="3146708" y="668363"/>
                  <a:pt x="3185167" y="646386"/>
                </a:cubicBezTo>
                <a:cubicBezTo>
                  <a:pt x="3201618" y="636985"/>
                  <a:pt x="3216698" y="625365"/>
                  <a:pt x="3232463" y="614855"/>
                </a:cubicBezTo>
                <a:cubicBezTo>
                  <a:pt x="3242973" y="599089"/>
                  <a:pt x="3254921" y="584192"/>
                  <a:pt x="3263994" y="567558"/>
                </a:cubicBezTo>
                <a:cubicBezTo>
                  <a:pt x="3286502" y="526294"/>
                  <a:pt x="3327056" y="441434"/>
                  <a:pt x="3327056" y="441434"/>
                </a:cubicBezTo>
                <a:cubicBezTo>
                  <a:pt x="3328449" y="420538"/>
                  <a:pt x="3361918" y="164317"/>
                  <a:pt x="3327056" y="94593"/>
                </a:cubicBezTo>
                <a:cubicBezTo>
                  <a:pt x="3319624" y="79729"/>
                  <a:pt x="3295034" y="85373"/>
                  <a:pt x="3279760" y="78827"/>
                </a:cubicBezTo>
                <a:cubicBezTo>
                  <a:pt x="3117397" y="9242"/>
                  <a:pt x="3337386" y="87524"/>
                  <a:pt x="3122105" y="15765"/>
                </a:cubicBezTo>
                <a:lnTo>
                  <a:pt x="3074808" y="0"/>
                </a:lnTo>
                <a:cubicBezTo>
                  <a:pt x="3053787" y="15765"/>
                  <a:pt x="3028567" y="27110"/>
                  <a:pt x="3011746" y="47296"/>
                </a:cubicBezTo>
                <a:cubicBezTo>
                  <a:pt x="3001107" y="60063"/>
                  <a:pt x="3003412" y="79729"/>
                  <a:pt x="2995980" y="94593"/>
                </a:cubicBezTo>
                <a:cubicBezTo>
                  <a:pt x="2987506" y="111540"/>
                  <a:pt x="2974959" y="126124"/>
                  <a:pt x="2964449" y="141889"/>
                </a:cubicBezTo>
                <a:cubicBezTo>
                  <a:pt x="2980215" y="152399"/>
                  <a:pt x="2998348" y="160022"/>
                  <a:pt x="3011746" y="173420"/>
                </a:cubicBezTo>
                <a:cubicBezTo>
                  <a:pt x="3063416" y="225090"/>
                  <a:pt x="3019552" y="220717"/>
                  <a:pt x="3059043" y="220717"/>
                </a:cubicBezTo>
              </a:path>
            </a:pathLst>
          </a:custGeom>
          <a:solidFill>
            <a:srgbClr val="000082"/>
          </a:solidFill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7804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コンテンツ プレースホルダ 2"/>
          <p:cNvSpPr>
            <a:spLocks noGrp="1"/>
          </p:cNvSpPr>
          <p:nvPr>
            <p:ph idx="4294967295"/>
          </p:nvPr>
        </p:nvSpPr>
        <p:spPr>
          <a:xfrm>
            <a:off x="323850" y="1739180"/>
            <a:ext cx="8229600" cy="3878905"/>
          </a:xfrm>
        </p:spPr>
        <p:txBody>
          <a:bodyPr lIns="91440" tIns="45720" rIns="91440" bIns="45720"/>
          <a:lstStyle/>
          <a:p>
            <a:r>
              <a:rPr lang="en-US" altLang="ja-JP" b="1" dirty="0" smtClean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itchFamily="34" charset="-128"/>
                <a:cs typeface="Arial" pitchFamily="34" charset="0"/>
              </a:rPr>
              <a:t>Aim of the study</a:t>
            </a:r>
          </a:p>
          <a:p>
            <a:r>
              <a:rPr lang="en-US" altLang="ja-JP" b="1" dirty="0" smtClean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itchFamily="34" charset="-128"/>
                <a:cs typeface="Arial" pitchFamily="34" charset="0"/>
              </a:rPr>
              <a:t>Multisource Migration</a:t>
            </a:r>
          </a:p>
          <a:p>
            <a:pPr lvl="1"/>
            <a:r>
              <a:rPr lang="it-IT" altLang="zh-CN" dirty="0" smtClean="0">
                <a:solidFill>
                  <a:srgbClr val="FFFFFF"/>
                </a:solidFill>
                <a:ea typeface="Arial Unicode MS" pitchFamily="34" charset="-122"/>
                <a:cs typeface="Arial" pitchFamily="34" charset="0"/>
              </a:rPr>
              <a:t>Least Squares Multisource Migration</a:t>
            </a:r>
            <a:endParaRPr lang="zh-CN" altLang="en-US" dirty="0">
              <a:solidFill>
                <a:srgbClr val="FFFFFF"/>
              </a:solidFill>
              <a:ea typeface="Arial Unicode MS" pitchFamily="34" charset="-122"/>
              <a:cs typeface="Arial" pitchFamily="34" charset="0"/>
            </a:endParaRPr>
          </a:p>
          <a:p>
            <a:r>
              <a:rPr lang="en-US" altLang="ja-JP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itchFamily="34" charset="-128"/>
                <a:cs typeface="Arial" pitchFamily="34" charset="0"/>
              </a:rPr>
              <a:t>Low-discrepancy frequency coding</a:t>
            </a:r>
          </a:p>
          <a:p>
            <a:r>
              <a:rPr lang="en-US" altLang="ja-JP" b="1" dirty="0" smtClean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itchFamily="34" charset="-128"/>
                <a:cs typeface="Arial" pitchFamily="34" charset="0"/>
              </a:rPr>
              <a:t>Numerical results </a:t>
            </a:r>
          </a:p>
          <a:p>
            <a:r>
              <a:rPr lang="en-US" altLang="ja-JP" b="1" dirty="0" smtClean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itchFamily="34" charset="-128"/>
                <a:cs typeface="Arial" pitchFamily="34" charset="0"/>
              </a:rPr>
              <a:t>Conclusions</a:t>
            </a:r>
            <a:endParaRPr lang="ja-JP" altLang="en-US" b="1" dirty="0" smtClean="0">
              <a:effectLst>
                <a:outerShdw blurRad="38100" dist="38100" dir="2700000" algn="tl">
                  <a:srgbClr val="000000"/>
                </a:outerShdw>
              </a:effectLst>
              <a:ea typeface="ＭＳ Ｐゴシック" pitchFamily="34" charset="-128"/>
              <a:cs typeface="Arial" pitchFamily="34" charset="0"/>
            </a:endParaRPr>
          </a:p>
        </p:txBody>
      </p:sp>
      <p:sp>
        <p:nvSpPr>
          <p:cNvPr id="4" name="Rounded Rectangle 3"/>
          <p:cNvSpPr>
            <a:spLocks noChangeArrowheads="1"/>
          </p:cNvSpPr>
          <p:nvPr/>
        </p:nvSpPr>
        <p:spPr bwMode="auto">
          <a:xfrm>
            <a:off x="-804700" y="3505810"/>
            <a:ext cx="10676590" cy="3695480"/>
          </a:xfrm>
          <a:prstGeom prst="roundRect">
            <a:avLst>
              <a:gd name="adj" fmla="val 16667"/>
            </a:avLst>
          </a:prstGeom>
          <a:solidFill>
            <a:srgbClr val="000082">
              <a:alpha val="65881"/>
            </a:srgbClr>
          </a:solidFill>
          <a:ln w="12700" algn="ctr">
            <a:noFill/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+mn-lt"/>
              <a:cs typeface="Arial" pitchFamily="34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663055" y="146778"/>
            <a:ext cx="7800975" cy="10994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945" tIns="41473" rIns="82945" bIns="41473">
            <a:spAutoFit/>
          </a:bodyPr>
          <a:lstStyle/>
          <a:p>
            <a:pPr algn="ctr"/>
            <a:r>
              <a:rPr lang="en-US" sz="6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pitchFamily="34" charset="0"/>
              </a:rPr>
              <a:t>Outline</a:t>
            </a:r>
            <a:endParaRPr lang="en-US" sz="3200" b="1" dirty="0">
              <a:solidFill>
                <a:srgbClr val="FFFFFF"/>
              </a:solidFill>
              <a:latin typeface="+mn-lt"/>
              <a:cs typeface="Arial" pitchFamily="34" charset="0"/>
            </a:endParaRPr>
          </a:p>
        </p:txBody>
      </p:sp>
      <p:sp>
        <p:nvSpPr>
          <p:cNvPr id="5" name="Rounded Rectangle 3"/>
          <p:cNvSpPr>
            <a:spLocks noChangeArrowheads="1"/>
          </p:cNvSpPr>
          <p:nvPr/>
        </p:nvSpPr>
        <p:spPr bwMode="auto">
          <a:xfrm>
            <a:off x="-919915" y="1431940"/>
            <a:ext cx="10676590" cy="844910"/>
          </a:xfrm>
          <a:prstGeom prst="roundRect">
            <a:avLst>
              <a:gd name="adj" fmla="val 16667"/>
            </a:avLst>
          </a:prstGeom>
          <a:solidFill>
            <a:srgbClr val="000082">
              <a:alpha val="65881"/>
            </a:srgbClr>
          </a:solidFill>
          <a:ln w="12700" algn="ctr">
            <a:noFill/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+mn-lt"/>
              <a:cs typeface="Arial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4879368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4" name="Group 93"/>
          <p:cNvGrpSpPr/>
          <p:nvPr/>
        </p:nvGrpSpPr>
        <p:grpSpPr>
          <a:xfrm>
            <a:off x="5660237" y="2114270"/>
            <a:ext cx="3249929" cy="1695939"/>
            <a:chOff x="367325" y="2110154"/>
            <a:chExt cx="3249929" cy="1695939"/>
          </a:xfrm>
        </p:grpSpPr>
        <p:pic>
          <p:nvPicPr>
            <p:cNvPr id="95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6725" y="2175233"/>
              <a:ext cx="3012044" cy="155461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96" name="Freeform 95"/>
            <p:cNvSpPr/>
            <p:nvPr/>
          </p:nvSpPr>
          <p:spPr bwMode="auto">
            <a:xfrm>
              <a:off x="1811900" y="2114062"/>
              <a:ext cx="1805354" cy="1692031"/>
            </a:xfrm>
            <a:custGeom>
              <a:avLst/>
              <a:gdLst>
                <a:gd name="connsiteX0" fmla="*/ 668215 w 1805354"/>
                <a:gd name="connsiteY0" fmla="*/ 1668585 h 1692031"/>
                <a:gd name="connsiteX1" fmla="*/ 699477 w 1805354"/>
                <a:gd name="connsiteY1" fmla="*/ 1645139 h 1692031"/>
                <a:gd name="connsiteX2" fmla="*/ 722923 w 1805354"/>
                <a:gd name="connsiteY2" fmla="*/ 1629508 h 1692031"/>
                <a:gd name="connsiteX3" fmla="*/ 734646 w 1805354"/>
                <a:gd name="connsiteY3" fmla="*/ 1606062 h 1692031"/>
                <a:gd name="connsiteX4" fmla="*/ 750277 w 1805354"/>
                <a:gd name="connsiteY4" fmla="*/ 1594339 h 1692031"/>
                <a:gd name="connsiteX5" fmla="*/ 765908 w 1805354"/>
                <a:gd name="connsiteY5" fmla="*/ 1574800 h 1692031"/>
                <a:gd name="connsiteX6" fmla="*/ 777631 w 1805354"/>
                <a:gd name="connsiteY6" fmla="*/ 1570893 h 1692031"/>
                <a:gd name="connsiteX7" fmla="*/ 797169 w 1805354"/>
                <a:gd name="connsiteY7" fmla="*/ 1559170 h 1692031"/>
                <a:gd name="connsiteX8" fmla="*/ 816708 w 1805354"/>
                <a:gd name="connsiteY8" fmla="*/ 1547447 h 1692031"/>
                <a:gd name="connsiteX9" fmla="*/ 836246 w 1805354"/>
                <a:gd name="connsiteY9" fmla="*/ 1531816 h 1692031"/>
                <a:gd name="connsiteX10" fmla="*/ 867508 w 1805354"/>
                <a:gd name="connsiteY10" fmla="*/ 1508370 h 1692031"/>
                <a:gd name="connsiteX11" fmla="*/ 890954 w 1805354"/>
                <a:gd name="connsiteY11" fmla="*/ 1488831 h 1692031"/>
                <a:gd name="connsiteX12" fmla="*/ 902677 w 1805354"/>
                <a:gd name="connsiteY12" fmla="*/ 1481016 h 1692031"/>
                <a:gd name="connsiteX13" fmla="*/ 930031 w 1805354"/>
                <a:gd name="connsiteY13" fmla="*/ 1461477 h 1692031"/>
                <a:gd name="connsiteX14" fmla="*/ 941754 w 1805354"/>
                <a:gd name="connsiteY14" fmla="*/ 1449754 h 1692031"/>
                <a:gd name="connsiteX15" fmla="*/ 953477 w 1805354"/>
                <a:gd name="connsiteY15" fmla="*/ 1434124 h 1692031"/>
                <a:gd name="connsiteX16" fmla="*/ 965200 w 1805354"/>
                <a:gd name="connsiteY16" fmla="*/ 1430216 h 1692031"/>
                <a:gd name="connsiteX17" fmla="*/ 988646 w 1805354"/>
                <a:gd name="connsiteY17" fmla="*/ 1410677 h 1692031"/>
                <a:gd name="connsiteX18" fmla="*/ 1016000 w 1805354"/>
                <a:gd name="connsiteY18" fmla="*/ 1395047 h 1692031"/>
                <a:gd name="connsiteX19" fmla="*/ 1023815 w 1805354"/>
                <a:gd name="connsiteY19" fmla="*/ 1383324 h 1692031"/>
                <a:gd name="connsiteX20" fmla="*/ 1043354 w 1805354"/>
                <a:gd name="connsiteY20" fmla="*/ 1363785 h 1692031"/>
                <a:gd name="connsiteX21" fmla="*/ 1070708 w 1805354"/>
                <a:gd name="connsiteY21" fmla="*/ 1332524 h 1692031"/>
                <a:gd name="connsiteX22" fmla="*/ 1074615 w 1805354"/>
                <a:gd name="connsiteY22" fmla="*/ 1320800 h 1692031"/>
                <a:gd name="connsiteX23" fmla="*/ 1105877 w 1805354"/>
                <a:gd name="connsiteY23" fmla="*/ 1293447 h 1692031"/>
                <a:gd name="connsiteX24" fmla="*/ 1113692 w 1805354"/>
                <a:gd name="connsiteY24" fmla="*/ 1285631 h 1692031"/>
                <a:gd name="connsiteX25" fmla="*/ 1137138 w 1805354"/>
                <a:gd name="connsiteY25" fmla="*/ 1273908 h 1692031"/>
                <a:gd name="connsiteX26" fmla="*/ 1168400 w 1805354"/>
                <a:gd name="connsiteY26" fmla="*/ 1250462 h 1692031"/>
                <a:gd name="connsiteX27" fmla="*/ 1180123 w 1805354"/>
                <a:gd name="connsiteY27" fmla="*/ 1246554 h 1692031"/>
                <a:gd name="connsiteX28" fmla="*/ 1203569 w 1805354"/>
                <a:gd name="connsiteY28" fmla="*/ 1230924 h 1692031"/>
                <a:gd name="connsiteX29" fmla="*/ 1234831 w 1805354"/>
                <a:gd name="connsiteY29" fmla="*/ 1215293 h 1692031"/>
                <a:gd name="connsiteX30" fmla="*/ 1262184 w 1805354"/>
                <a:gd name="connsiteY30" fmla="*/ 1199662 h 1692031"/>
                <a:gd name="connsiteX31" fmla="*/ 1285631 w 1805354"/>
                <a:gd name="connsiteY31" fmla="*/ 1184031 h 1692031"/>
                <a:gd name="connsiteX32" fmla="*/ 1305169 w 1805354"/>
                <a:gd name="connsiteY32" fmla="*/ 1176216 h 1692031"/>
                <a:gd name="connsiteX33" fmla="*/ 1316892 w 1805354"/>
                <a:gd name="connsiteY33" fmla="*/ 1168400 h 1692031"/>
                <a:gd name="connsiteX34" fmla="*/ 1332523 w 1805354"/>
                <a:gd name="connsiteY34" fmla="*/ 1160585 h 1692031"/>
                <a:gd name="connsiteX35" fmla="*/ 1344246 w 1805354"/>
                <a:gd name="connsiteY35" fmla="*/ 1152770 h 1692031"/>
                <a:gd name="connsiteX36" fmla="*/ 1363784 w 1805354"/>
                <a:gd name="connsiteY36" fmla="*/ 1133231 h 1692031"/>
                <a:gd name="connsiteX37" fmla="*/ 1375508 w 1805354"/>
                <a:gd name="connsiteY37" fmla="*/ 1129324 h 1692031"/>
                <a:gd name="connsiteX38" fmla="*/ 1406769 w 1805354"/>
                <a:gd name="connsiteY38" fmla="*/ 1101970 h 1692031"/>
                <a:gd name="connsiteX39" fmla="*/ 1422400 w 1805354"/>
                <a:gd name="connsiteY39" fmla="*/ 1086339 h 1692031"/>
                <a:gd name="connsiteX40" fmla="*/ 1449754 w 1805354"/>
                <a:gd name="connsiteY40" fmla="*/ 1074616 h 1692031"/>
                <a:gd name="connsiteX41" fmla="*/ 1469292 w 1805354"/>
                <a:gd name="connsiteY41" fmla="*/ 1062893 h 1692031"/>
                <a:gd name="connsiteX42" fmla="*/ 1477108 w 1805354"/>
                <a:gd name="connsiteY42" fmla="*/ 1055077 h 1692031"/>
                <a:gd name="connsiteX43" fmla="*/ 1488831 w 1805354"/>
                <a:gd name="connsiteY43" fmla="*/ 1047262 h 1692031"/>
                <a:gd name="connsiteX44" fmla="*/ 1504461 w 1805354"/>
                <a:gd name="connsiteY44" fmla="*/ 1023816 h 1692031"/>
                <a:gd name="connsiteX45" fmla="*/ 1520092 w 1805354"/>
                <a:gd name="connsiteY45" fmla="*/ 1004277 h 1692031"/>
                <a:gd name="connsiteX46" fmla="*/ 1539631 w 1805354"/>
                <a:gd name="connsiteY46" fmla="*/ 976924 h 1692031"/>
                <a:gd name="connsiteX47" fmla="*/ 1551354 w 1805354"/>
                <a:gd name="connsiteY47" fmla="*/ 957385 h 1692031"/>
                <a:gd name="connsiteX48" fmla="*/ 1563077 w 1805354"/>
                <a:gd name="connsiteY48" fmla="*/ 937847 h 1692031"/>
                <a:gd name="connsiteX49" fmla="*/ 1570892 w 1805354"/>
                <a:gd name="connsiteY49" fmla="*/ 922216 h 1692031"/>
                <a:gd name="connsiteX50" fmla="*/ 1547446 w 1805354"/>
                <a:gd name="connsiteY50" fmla="*/ 914400 h 1692031"/>
                <a:gd name="connsiteX51" fmla="*/ 1535723 w 1805354"/>
                <a:gd name="connsiteY51" fmla="*/ 910493 h 1692031"/>
                <a:gd name="connsiteX52" fmla="*/ 1496646 w 1805354"/>
                <a:gd name="connsiteY52" fmla="*/ 887047 h 1692031"/>
                <a:gd name="connsiteX53" fmla="*/ 1457569 w 1805354"/>
                <a:gd name="connsiteY53" fmla="*/ 875324 h 1692031"/>
                <a:gd name="connsiteX54" fmla="*/ 1445846 w 1805354"/>
                <a:gd name="connsiteY54" fmla="*/ 871416 h 1692031"/>
                <a:gd name="connsiteX55" fmla="*/ 1441938 w 1805354"/>
                <a:gd name="connsiteY55" fmla="*/ 824524 h 1692031"/>
                <a:gd name="connsiteX56" fmla="*/ 1453661 w 1805354"/>
                <a:gd name="connsiteY56" fmla="*/ 785447 h 1692031"/>
                <a:gd name="connsiteX57" fmla="*/ 1457569 w 1805354"/>
                <a:gd name="connsiteY57" fmla="*/ 773724 h 1692031"/>
                <a:gd name="connsiteX58" fmla="*/ 1461477 w 1805354"/>
                <a:gd name="connsiteY58" fmla="*/ 762000 h 1692031"/>
                <a:gd name="connsiteX59" fmla="*/ 1477108 w 1805354"/>
                <a:gd name="connsiteY59" fmla="*/ 734647 h 1692031"/>
                <a:gd name="connsiteX60" fmla="*/ 1492738 w 1805354"/>
                <a:gd name="connsiteY60" fmla="*/ 687754 h 1692031"/>
                <a:gd name="connsiteX61" fmla="*/ 1496646 w 1805354"/>
                <a:gd name="connsiteY61" fmla="*/ 676031 h 1692031"/>
                <a:gd name="connsiteX62" fmla="*/ 1500554 w 1805354"/>
                <a:gd name="connsiteY62" fmla="*/ 664308 h 1692031"/>
                <a:gd name="connsiteX63" fmla="*/ 1508369 w 1805354"/>
                <a:gd name="connsiteY63" fmla="*/ 633047 h 1692031"/>
                <a:gd name="connsiteX64" fmla="*/ 1512277 w 1805354"/>
                <a:gd name="connsiteY64" fmla="*/ 613508 h 1692031"/>
                <a:gd name="connsiteX65" fmla="*/ 1520092 w 1805354"/>
                <a:gd name="connsiteY65" fmla="*/ 590062 h 1692031"/>
                <a:gd name="connsiteX66" fmla="*/ 1524000 w 1805354"/>
                <a:gd name="connsiteY66" fmla="*/ 578339 h 1692031"/>
                <a:gd name="connsiteX67" fmla="*/ 1531815 w 1805354"/>
                <a:gd name="connsiteY67" fmla="*/ 566616 h 1692031"/>
                <a:gd name="connsiteX68" fmla="*/ 1539631 w 1805354"/>
                <a:gd name="connsiteY68" fmla="*/ 535354 h 1692031"/>
                <a:gd name="connsiteX69" fmla="*/ 1555261 w 1805354"/>
                <a:gd name="connsiteY69" fmla="*/ 488462 h 1692031"/>
                <a:gd name="connsiteX70" fmla="*/ 1559169 w 1805354"/>
                <a:gd name="connsiteY70" fmla="*/ 476739 h 1692031"/>
                <a:gd name="connsiteX71" fmla="*/ 1563077 w 1805354"/>
                <a:gd name="connsiteY71" fmla="*/ 465016 h 1692031"/>
                <a:gd name="connsiteX72" fmla="*/ 1566984 w 1805354"/>
                <a:gd name="connsiteY72" fmla="*/ 449385 h 1692031"/>
                <a:gd name="connsiteX73" fmla="*/ 1574800 w 1805354"/>
                <a:gd name="connsiteY73" fmla="*/ 437662 h 1692031"/>
                <a:gd name="connsiteX74" fmla="*/ 1574800 w 1805354"/>
                <a:gd name="connsiteY74" fmla="*/ 382954 h 1692031"/>
                <a:gd name="connsiteX75" fmla="*/ 1566984 w 1805354"/>
                <a:gd name="connsiteY75" fmla="*/ 375139 h 1692031"/>
                <a:gd name="connsiteX76" fmla="*/ 1539631 w 1805354"/>
                <a:gd name="connsiteY76" fmla="*/ 367324 h 1692031"/>
                <a:gd name="connsiteX77" fmla="*/ 1512277 w 1805354"/>
                <a:gd name="connsiteY77" fmla="*/ 363416 h 1692031"/>
                <a:gd name="connsiteX78" fmla="*/ 1469292 w 1805354"/>
                <a:gd name="connsiteY78" fmla="*/ 351693 h 1692031"/>
                <a:gd name="connsiteX79" fmla="*/ 1434123 w 1805354"/>
                <a:gd name="connsiteY79" fmla="*/ 343877 h 1692031"/>
                <a:gd name="connsiteX80" fmla="*/ 1422400 w 1805354"/>
                <a:gd name="connsiteY80" fmla="*/ 336062 h 1692031"/>
                <a:gd name="connsiteX81" fmla="*/ 1316892 w 1805354"/>
                <a:gd name="connsiteY81" fmla="*/ 328247 h 1692031"/>
                <a:gd name="connsiteX82" fmla="*/ 1246554 w 1805354"/>
                <a:gd name="connsiteY82" fmla="*/ 320431 h 1692031"/>
                <a:gd name="connsiteX83" fmla="*/ 1207477 w 1805354"/>
                <a:gd name="connsiteY83" fmla="*/ 312616 h 1692031"/>
                <a:gd name="connsiteX84" fmla="*/ 1195754 w 1805354"/>
                <a:gd name="connsiteY84" fmla="*/ 308708 h 1692031"/>
                <a:gd name="connsiteX85" fmla="*/ 1144954 w 1805354"/>
                <a:gd name="connsiteY85" fmla="*/ 304800 h 1692031"/>
                <a:gd name="connsiteX86" fmla="*/ 1101969 w 1805354"/>
                <a:gd name="connsiteY86" fmla="*/ 296985 h 1692031"/>
                <a:gd name="connsiteX87" fmla="*/ 1051169 w 1805354"/>
                <a:gd name="connsiteY87" fmla="*/ 285262 h 1692031"/>
                <a:gd name="connsiteX88" fmla="*/ 1004277 w 1805354"/>
                <a:gd name="connsiteY88" fmla="*/ 277447 h 1692031"/>
                <a:gd name="connsiteX89" fmla="*/ 976923 w 1805354"/>
                <a:gd name="connsiteY89" fmla="*/ 269631 h 1692031"/>
                <a:gd name="connsiteX90" fmla="*/ 949569 w 1805354"/>
                <a:gd name="connsiteY90" fmla="*/ 265724 h 1692031"/>
                <a:gd name="connsiteX91" fmla="*/ 922215 w 1805354"/>
                <a:gd name="connsiteY91" fmla="*/ 254000 h 1692031"/>
                <a:gd name="connsiteX92" fmla="*/ 894861 w 1805354"/>
                <a:gd name="connsiteY92" fmla="*/ 250093 h 1692031"/>
                <a:gd name="connsiteX93" fmla="*/ 879231 w 1805354"/>
                <a:gd name="connsiteY93" fmla="*/ 246185 h 1692031"/>
                <a:gd name="connsiteX94" fmla="*/ 851877 w 1805354"/>
                <a:gd name="connsiteY94" fmla="*/ 242277 h 1692031"/>
                <a:gd name="connsiteX95" fmla="*/ 808892 w 1805354"/>
                <a:gd name="connsiteY95" fmla="*/ 226647 h 1692031"/>
                <a:gd name="connsiteX96" fmla="*/ 762000 w 1805354"/>
                <a:gd name="connsiteY96" fmla="*/ 218831 h 1692031"/>
                <a:gd name="connsiteX97" fmla="*/ 746369 w 1805354"/>
                <a:gd name="connsiteY97" fmla="*/ 199293 h 1692031"/>
                <a:gd name="connsiteX98" fmla="*/ 742461 w 1805354"/>
                <a:gd name="connsiteY98" fmla="*/ 187570 h 1692031"/>
                <a:gd name="connsiteX99" fmla="*/ 734646 w 1805354"/>
                <a:gd name="connsiteY99" fmla="*/ 136770 h 1692031"/>
                <a:gd name="connsiteX100" fmla="*/ 726831 w 1805354"/>
                <a:gd name="connsiteY100" fmla="*/ 125047 h 1692031"/>
                <a:gd name="connsiteX101" fmla="*/ 703384 w 1805354"/>
                <a:gd name="connsiteY101" fmla="*/ 117231 h 1692031"/>
                <a:gd name="connsiteX102" fmla="*/ 640861 w 1805354"/>
                <a:gd name="connsiteY102" fmla="*/ 121139 h 1692031"/>
                <a:gd name="connsiteX103" fmla="*/ 617415 w 1805354"/>
                <a:gd name="connsiteY103" fmla="*/ 128954 h 1692031"/>
                <a:gd name="connsiteX104" fmla="*/ 582246 w 1805354"/>
                <a:gd name="connsiteY104" fmla="*/ 140677 h 1692031"/>
                <a:gd name="connsiteX105" fmla="*/ 570523 w 1805354"/>
                <a:gd name="connsiteY105" fmla="*/ 144585 h 1692031"/>
                <a:gd name="connsiteX106" fmla="*/ 554892 w 1805354"/>
                <a:gd name="connsiteY106" fmla="*/ 148493 h 1692031"/>
                <a:gd name="connsiteX107" fmla="*/ 543169 w 1805354"/>
                <a:gd name="connsiteY107" fmla="*/ 156308 h 1692031"/>
                <a:gd name="connsiteX108" fmla="*/ 441569 w 1805354"/>
                <a:gd name="connsiteY108" fmla="*/ 160216 h 1692031"/>
                <a:gd name="connsiteX109" fmla="*/ 394677 w 1805354"/>
                <a:gd name="connsiteY109" fmla="*/ 144585 h 1692031"/>
                <a:gd name="connsiteX110" fmla="*/ 371231 w 1805354"/>
                <a:gd name="connsiteY110" fmla="*/ 136770 h 1692031"/>
                <a:gd name="connsiteX111" fmla="*/ 351692 w 1805354"/>
                <a:gd name="connsiteY111" fmla="*/ 132862 h 1692031"/>
                <a:gd name="connsiteX112" fmla="*/ 328246 w 1805354"/>
                <a:gd name="connsiteY112" fmla="*/ 125047 h 1692031"/>
                <a:gd name="connsiteX113" fmla="*/ 316523 w 1805354"/>
                <a:gd name="connsiteY113" fmla="*/ 121139 h 1692031"/>
                <a:gd name="connsiteX114" fmla="*/ 296984 w 1805354"/>
                <a:gd name="connsiteY114" fmla="*/ 117231 h 1692031"/>
                <a:gd name="connsiteX115" fmla="*/ 285261 w 1805354"/>
                <a:gd name="connsiteY115" fmla="*/ 113324 h 1692031"/>
                <a:gd name="connsiteX116" fmla="*/ 254000 w 1805354"/>
                <a:gd name="connsiteY116" fmla="*/ 109416 h 1692031"/>
                <a:gd name="connsiteX117" fmla="*/ 226646 w 1805354"/>
                <a:gd name="connsiteY117" fmla="*/ 101600 h 1692031"/>
                <a:gd name="connsiteX118" fmla="*/ 152400 w 1805354"/>
                <a:gd name="connsiteY118" fmla="*/ 89877 h 1692031"/>
                <a:gd name="connsiteX119" fmla="*/ 97692 w 1805354"/>
                <a:gd name="connsiteY119" fmla="*/ 82062 h 1692031"/>
                <a:gd name="connsiteX120" fmla="*/ 62523 w 1805354"/>
                <a:gd name="connsiteY120" fmla="*/ 74247 h 1692031"/>
                <a:gd name="connsiteX121" fmla="*/ 50800 w 1805354"/>
                <a:gd name="connsiteY121" fmla="*/ 70339 h 1692031"/>
                <a:gd name="connsiteX122" fmla="*/ 15631 w 1805354"/>
                <a:gd name="connsiteY122" fmla="*/ 66431 h 1692031"/>
                <a:gd name="connsiteX123" fmla="*/ 3908 w 1805354"/>
                <a:gd name="connsiteY123" fmla="*/ 62524 h 1692031"/>
                <a:gd name="connsiteX124" fmla="*/ 0 w 1805354"/>
                <a:gd name="connsiteY124" fmla="*/ 50800 h 1692031"/>
                <a:gd name="connsiteX125" fmla="*/ 11723 w 1805354"/>
                <a:gd name="connsiteY125" fmla="*/ 11724 h 1692031"/>
                <a:gd name="connsiteX126" fmla="*/ 27354 w 1805354"/>
                <a:gd name="connsiteY126" fmla="*/ 7816 h 1692031"/>
                <a:gd name="connsiteX127" fmla="*/ 50800 w 1805354"/>
                <a:gd name="connsiteY127" fmla="*/ 0 h 1692031"/>
                <a:gd name="connsiteX128" fmla="*/ 261815 w 1805354"/>
                <a:gd name="connsiteY128" fmla="*/ 3908 h 1692031"/>
                <a:gd name="connsiteX129" fmla="*/ 347784 w 1805354"/>
                <a:gd name="connsiteY129" fmla="*/ 11724 h 1692031"/>
                <a:gd name="connsiteX130" fmla="*/ 883138 w 1805354"/>
                <a:gd name="connsiteY130" fmla="*/ 15631 h 1692031"/>
                <a:gd name="connsiteX131" fmla="*/ 1512277 w 1805354"/>
                <a:gd name="connsiteY131" fmla="*/ 15631 h 1692031"/>
                <a:gd name="connsiteX132" fmla="*/ 1551354 w 1805354"/>
                <a:gd name="connsiteY132" fmla="*/ 23447 h 1692031"/>
                <a:gd name="connsiteX133" fmla="*/ 1590431 w 1805354"/>
                <a:gd name="connsiteY133" fmla="*/ 31262 h 1692031"/>
                <a:gd name="connsiteX134" fmla="*/ 1625600 w 1805354"/>
                <a:gd name="connsiteY134" fmla="*/ 42985 h 1692031"/>
                <a:gd name="connsiteX135" fmla="*/ 1633415 w 1805354"/>
                <a:gd name="connsiteY135" fmla="*/ 54708 h 1692031"/>
                <a:gd name="connsiteX136" fmla="*/ 1649046 w 1805354"/>
                <a:gd name="connsiteY136" fmla="*/ 74247 h 1692031"/>
                <a:gd name="connsiteX137" fmla="*/ 1652954 w 1805354"/>
                <a:gd name="connsiteY137" fmla="*/ 85970 h 1692031"/>
                <a:gd name="connsiteX138" fmla="*/ 1660769 w 1805354"/>
                <a:gd name="connsiteY138" fmla="*/ 121139 h 1692031"/>
                <a:gd name="connsiteX139" fmla="*/ 1668584 w 1805354"/>
                <a:gd name="connsiteY139" fmla="*/ 152400 h 1692031"/>
                <a:gd name="connsiteX140" fmla="*/ 1672492 w 1805354"/>
                <a:gd name="connsiteY140" fmla="*/ 171939 h 1692031"/>
                <a:gd name="connsiteX141" fmla="*/ 1684215 w 1805354"/>
                <a:gd name="connsiteY141" fmla="*/ 207108 h 1692031"/>
                <a:gd name="connsiteX142" fmla="*/ 1688123 w 1805354"/>
                <a:gd name="connsiteY142" fmla="*/ 218831 h 1692031"/>
                <a:gd name="connsiteX143" fmla="*/ 1699846 w 1805354"/>
                <a:gd name="connsiteY143" fmla="*/ 285262 h 1692031"/>
                <a:gd name="connsiteX144" fmla="*/ 1707661 w 1805354"/>
                <a:gd name="connsiteY144" fmla="*/ 347785 h 1692031"/>
                <a:gd name="connsiteX145" fmla="*/ 1719384 w 1805354"/>
                <a:gd name="connsiteY145" fmla="*/ 418124 h 1692031"/>
                <a:gd name="connsiteX146" fmla="*/ 1727200 w 1805354"/>
                <a:gd name="connsiteY146" fmla="*/ 441570 h 1692031"/>
                <a:gd name="connsiteX147" fmla="*/ 1731108 w 1805354"/>
                <a:gd name="connsiteY147" fmla="*/ 461108 h 1692031"/>
                <a:gd name="connsiteX148" fmla="*/ 1738923 w 1805354"/>
                <a:gd name="connsiteY148" fmla="*/ 484554 h 1692031"/>
                <a:gd name="connsiteX149" fmla="*/ 1750646 w 1805354"/>
                <a:gd name="connsiteY149" fmla="*/ 515816 h 1692031"/>
                <a:gd name="connsiteX150" fmla="*/ 1758461 w 1805354"/>
                <a:gd name="connsiteY150" fmla="*/ 562708 h 1692031"/>
                <a:gd name="connsiteX151" fmla="*/ 1766277 w 1805354"/>
                <a:gd name="connsiteY151" fmla="*/ 586154 h 1692031"/>
                <a:gd name="connsiteX152" fmla="*/ 1770184 w 1805354"/>
                <a:gd name="connsiteY152" fmla="*/ 613508 h 1692031"/>
                <a:gd name="connsiteX153" fmla="*/ 1774092 w 1805354"/>
                <a:gd name="connsiteY153" fmla="*/ 636954 h 1692031"/>
                <a:gd name="connsiteX154" fmla="*/ 1793631 w 1805354"/>
                <a:gd name="connsiteY154" fmla="*/ 765908 h 1692031"/>
                <a:gd name="connsiteX155" fmla="*/ 1805354 w 1805354"/>
                <a:gd name="connsiteY155" fmla="*/ 922216 h 1692031"/>
                <a:gd name="connsiteX156" fmla="*/ 1801446 w 1805354"/>
                <a:gd name="connsiteY156" fmla="*/ 1203570 h 1692031"/>
                <a:gd name="connsiteX157" fmla="*/ 1797538 w 1805354"/>
                <a:gd name="connsiteY157" fmla="*/ 1223108 h 1692031"/>
                <a:gd name="connsiteX158" fmla="*/ 1789723 w 1805354"/>
                <a:gd name="connsiteY158" fmla="*/ 1379416 h 1692031"/>
                <a:gd name="connsiteX159" fmla="*/ 1781908 w 1805354"/>
                <a:gd name="connsiteY159" fmla="*/ 1398954 h 1692031"/>
                <a:gd name="connsiteX160" fmla="*/ 1778000 w 1805354"/>
                <a:gd name="connsiteY160" fmla="*/ 1418493 h 1692031"/>
                <a:gd name="connsiteX161" fmla="*/ 1758461 w 1805354"/>
                <a:gd name="connsiteY161" fmla="*/ 1465385 h 1692031"/>
                <a:gd name="connsiteX162" fmla="*/ 1735015 w 1805354"/>
                <a:gd name="connsiteY162" fmla="*/ 1520093 h 1692031"/>
                <a:gd name="connsiteX163" fmla="*/ 1727200 w 1805354"/>
                <a:gd name="connsiteY163" fmla="*/ 1531816 h 1692031"/>
                <a:gd name="connsiteX164" fmla="*/ 1719384 w 1805354"/>
                <a:gd name="connsiteY164" fmla="*/ 1551354 h 1692031"/>
                <a:gd name="connsiteX165" fmla="*/ 1695938 w 1805354"/>
                <a:gd name="connsiteY165" fmla="*/ 1582616 h 1692031"/>
                <a:gd name="connsiteX166" fmla="*/ 1684215 w 1805354"/>
                <a:gd name="connsiteY166" fmla="*/ 1606062 h 1692031"/>
                <a:gd name="connsiteX167" fmla="*/ 1676400 w 1805354"/>
                <a:gd name="connsiteY167" fmla="*/ 1621693 h 1692031"/>
                <a:gd name="connsiteX168" fmla="*/ 1664677 w 1805354"/>
                <a:gd name="connsiteY168" fmla="*/ 1641231 h 1692031"/>
                <a:gd name="connsiteX169" fmla="*/ 1652954 w 1805354"/>
                <a:gd name="connsiteY169" fmla="*/ 1664677 h 1692031"/>
                <a:gd name="connsiteX170" fmla="*/ 1633415 w 1805354"/>
                <a:gd name="connsiteY170" fmla="*/ 1684216 h 1692031"/>
                <a:gd name="connsiteX171" fmla="*/ 1582615 w 1805354"/>
                <a:gd name="connsiteY171" fmla="*/ 1692031 h 1692031"/>
                <a:gd name="connsiteX172" fmla="*/ 1461477 w 1805354"/>
                <a:gd name="connsiteY172" fmla="*/ 1688124 h 1692031"/>
                <a:gd name="connsiteX173" fmla="*/ 1441938 w 1805354"/>
                <a:gd name="connsiteY173" fmla="*/ 1680308 h 1692031"/>
                <a:gd name="connsiteX174" fmla="*/ 1320800 w 1805354"/>
                <a:gd name="connsiteY174" fmla="*/ 1672493 h 1692031"/>
                <a:gd name="connsiteX175" fmla="*/ 1293446 w 1805354"/>
                <a:gd name="connsiteY175" fmla="*/ 1664677 h 1692031"/>
                <a:gd name="connsiteX176" fmla="*/ 1262184 w 1805354"/>
                <a:gd name="connsiteY176" fmla="*/ 1660770 h 1692031"/>
                <a:gd name="connsiteX177" fmla="*/ 1055077 w 1805354"/>
                <a:gd name="connsiteY177" fmla="*/ 1664677 h 1692031"/>
                <a:gd name="connsiteX178" fmla="*/ 965200 w 1805354"/>
                <a:gd name="connsiteY178" fmla="*/ 1668585 h 1692031"/>
                <a:gd name="connsiteX179" fmla="*/ 863600 w 1805354"/>
                <a:gd name="connsiteY179" fmla="*/ 1676400 h 1692031"/>
                <a:gd name="connsiteX180" fmla="*/ 844061 w 1805354"/>
                <a:gd name="connsiteY180" fmla="*/ 1684216 h 1692031"/>
                <a:gd name="connsiteX181" fmla="*/ 820615 w 1805354"/>
                <a:gd name="connsiteY181" fmla="*/ 1688124 h 1692031"/>
                <a:gd name="connsiteX182" fmla="*/ 660400 w 1805354"/>
                <a:gd name="connsiteY182" fmla="*/ 1684216 h 1692031"/>
                <a:gd name="connsiteX183" fmla="*/ 668215 w 1805354"/>
                <a:gd name="connsiteY183" fmla="*/ 1668585 h 16920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</a:cxnLst>
              <a:rect l="l" t="t" r="r" b="b"/>
              <a:pathLst>
                <a:path w="1805354" h="1692031">
                  <a:moveTo>
                    <a:pt x="668215" y="1668585"/>
                  </a:moveTo>
                  <a:cubicBezTo>
                    <a:pt x="721854" y="1636403"/>
                    <a:pt x="661021" y="1675050"/>
                    <a:pt x="699477" y="1645139"/>
                  </a:cubicBezTo>
                  <a:cubicBezTo>
                    <a:pt x="706891" y="1639372"/>
                    <a:pt x="722923" y="1629508"/>
                    <a:pt x="722923" y="1629508"/>
                  </a:cubicBezTo>
                  <a:cubicBezTo>
                    <a:pt x="726101" y="1619975"/>
                    <a:pt x="727072" y="1613636"/>
                    <a:pt x="734646" y="1606062"/>
                  </a:cubicBezTo>
                  <a:cubicBezTo>
                    <a:pt x="739251" y="1601457"/>
                    <a:pt x="745067" y="1598247"/>
                    <a:pt x="750277" y="1594339"/>
                  </a:cubicBezTo>
                  <a:cubicBezTo>
                    <a:pt x="753827" y="1589014"/>
                    <a:pt x="759721" y="1578512"/>
                    <a:pt x="765908" y="1574800"/>
                  </a:cubicBezTo>
                  <a:cubicBezTo>
                    <a:pt x="769440" y="1572681"/>
                    <a:pt x="773723" y="1572195"/>
                    <a:pt x="777631" y="1570893"/>
                  </a:cubicBezTo>
                  <a:cubicBezTo>
                    <a:pt x="797433" y="1551089"/>
                    <a:pt x="771806" y="1574388"/>
                    <a:pt x="797169" y="1559170"/>
                  </a:cubicBezTo>
                  <a:cubicBezTo>
                    <a:pt x="823987" y="1543079"/>
                    <a:pt x="783498" y="1558514"/>
                    <a:pt x="816708" y="1547447"/>
                  </a:cubicBezTo>
                  <a:cubicBezTo>
                    <a:pt x="847167" y="1516984"/>
                    <a:pt x="796825" y="1566310"/>
                    <a:pt x="836246" y="1531816"/>
                  </a:cubicBezTo>
                  <a:cubicBezTo>
                    <a:pt x="863878" y="1507638"/>
                    <a:pt x="844729" y="1515961"/>
                    <a:pt x="867508" y="1508370"/>
                  </a:cubicBezTo>
                  <a:cubicBezTo>
                    <a:pt x="896621" y="1488960"/>
                    <a:pt x="860858" y="1513910"/>
                    <a:pt x="890954" y="1488831"/>
                  </a:cubicBezTo>
                  <a:cubicBezTo>
                    <a:pt x="894562" y="1485824"/>
                    <a:pt x="899111" y="1484072"/>
                    <a:pt x="902677" y="1481016"/>
                  </a:cubicBezTo>
                  <a:cubicBezTo>
                    <a:pt x="926279" y="1460786"/>
                    <a:pt x="908490" y="1468658"/>
                    <a:pt x="930031" y="1461477"/>
                  </a:cubicBezTo>
                  <a:cubicBezTo>
                    <a:pt x="933939" y="1457569"/>
                    <a:pt x="938157" y="1453950"/>
                    <a:pt x="941754" y="1449754"/>
                  </a:cubicBezTo>
                  <a:cubicBezTo>
                    <a:pt x="945992" y="1444809"/>
                    <a:pt x="948474" y="1438293"/>
                    <a:pt x="953477" y="1434124"/>
                  </a:cubicBezTo>
                  <a:cubicBezTo>
                    <a:pt x="956641" y="1431487"/>
                    <a:pt x="961292" y="1431519"/>
                    <a:pt x="965200" y="1430216"/>
                  </a:cubicBezTo>
                  <a:cubicBezTo>
                    <a:pt x="978530" y="1410221"/>
                    <a:pt x="965982" y="1424842"/>
                    <a:pt x="988646" y="1410677"/>
                  </a:cubicBezTo>
                  <a:cubicBezTo>
                    <a:pt x="1015680" y="1393780"/>
                    <a:pt x="992971" y="1402722"/>
                    <a:pt x="1016000" y="1395047"/>
                  </a:cubicBezTo>
                  <a:cubicBezTo>
                    <a:pt x="1018605" y="1391139"/>
                    <a:pt x="1020722" y="1386858"/>
                    <a:pt x="1023815" y="1383324"/>
                  </a:cubicBezTo>
                  <a:cubicBezTo>
                    <a:pt x="1029880" y="1376392"/>
                    <a:pt x="1038245" y="1371449"/>
                    <a:pt x="1043354" y="1363785"/>
                  </a:cubicBezTo>
                  <a:cubicBezTo>
                    <a:pt x="1061589" y="1336431"/>
                    <a:pt x="1051168" y="1345549"/>
                    <a:pt x="1070708" y="1332524"/>
                  </a:cubicBezTo>
                  <a:cubicBezTo>
                    <a:pt x="1072010" y="1328616"/>
                    <a:pt x="1072143" y="1324095"/>
                    <a:pt x="1074615" y="1320800"/>
                  </a:cubicBezTo>
                  <a:cubicBezTo>
                    <a:pt x="1092694" y="1296695"/>
                    <a:pt x="1088928" y="1307007"/>
                    <a:pt x="1105877" y="1293447"/>
                  </a:cubicBezTo>
                  <a:cubicBezTo>
                    <a:pt x="1108754" y="1291145"/>
                    <a:pt x="1110815" y="1287933"/>
                    <a:pt x="1113692" y="1285631"/>
                  </a:cubicBezTo>
                  <a:cubicBezTo>
                    <a:pt x="1124512" y="1276975"/>
                    <a:pt x="1124758" y="1278035"/>
                    <a:pt x="1137138" y="1273908"/>
                  </a:cubicBezTo>
                  <a:cubicBezTo>
                    <a:pt x="1146396" y="1264651"/>
                    <a:pt x="1155147" y="1254880"/>
                    <a:pt x="1168400" y="1250462"/>
                  </a:cubicBezTo>
                  <a:cubicBezTo>
                    <a:pt x="1172308" y="1249159"/>
                    <a:pt x="1176522" y="1248554"/>
                    <a:pt x="1180123" y="1246554"/>
                  </a:cubicBezTo>
                  <a:cubicBezTo>
                    <a:pt x="1188334" y="1241993"/>
                    <a:pt x="1195168" y="1235125"/>
                    <a:pt x="1203569" y="1230924"/>
                  </a:cubicBezTo>
                  <a:lnTo>
                    <a:pt x="1234831" y="1215293"/>
                  </a:lnTo>
                  <a:cubicBezTo>
                    <a:pt x="1261151" y="1188973"/>
                    <a:pt x="1230698" y="1215406"/>
                    <a:pt x="1262184" y="1199662"/>
                  </a:cubicBezTo>
                  <a:cubicBezTo>
                    <a:pt x="1270585" y="1195461"/>
                    <a:pt x="1276910" y="1187519"/>
                    <a:pt x="1285631" y="1184031"/>
                  </a:cubicBezTo>
                  <a:cubicBezTo>
                    <a:pt x="1292144" y="1181426"/>
                    <a:pt x="1298895" y="1179353"/>
                    <a:pt x="1305169" y="1176216"/>
                  </a:cubicBezTo>
                  <a:cubicBezTo>
                    <a:pt x="1309370" y="1174116"/>
                    <a:pt x="1312814" y="1170730"/>
                    <a:pt x="1316892" y="1168400"/>
                  </a:cubicBezTo>
                  <a:cubicBezTo>
                    <a:pt x="1321950" y="1165510"/>
                    <a:pt x="1327465" y="1163475"/>
                    <a:pt x="1332523" y="1160585"/>
                  </a:cubicBezTo>
                  <a:cubicBezTo>
                    <a:pt x="1336601" y="1158255"/>
                    <a:pt x="1340712" y="1155863"/>
                    <a:pt x="1344246" y="1152770"/>
                  </a:cubicBezTo>
                  <a:cubicBezTo>
                    <a:pt x="1351178" y="1146705"/>
                    <a:pt x="1355046" y="1136143"/>
                    <a:pt x="1363784" y="1133231"/>
                  </a:cubicBezTo>
                  <a:lnTo>
                    <a:pt x="1375508" y="1129324"/>
                  </a:lnTo>
                  <a:cubicBezTo>
                    <a:pt x="1397648" y="1096109"/>
                    <a:pt x="1361185" y="1147554"/>
                    <a:pt x="1406769" y="1101970"/>
                  </a:cubicBezTo>
                  <a:cubicBezTo>
                    <a:pt x="1411979" y="1096760"/>
                    <a:pt x="1415410" y="1088669"/>
                    <a:pt x="1422400" y="1086339"/>
                  </a:cubicBezTo>
                  <a:cubicBezTo>
                    <a:pt x="1439649" y="1080589"/>
                    <a:pt x="1430439" y="1084273"/>
                    <a:pt x="1449754" y="1074616"/>
                  </a:cubicBezTo>
                  <a:cubicBezTo>
                    <a:pt x="1469554" y="1054813"/>
                    <a:pt x="1443931" y="1078109"/>
                    <a:pt x="1469292" y="1062893"/>
                  </a:cubicBezTo>
                  <a:cubicBezTo>
                    <a:pt x="1472451" y="1060997"/>
                    <a:pt x="1474231" y="1057379"/>
                    <a:pt x="1477108" y="1055077"/>
                  </a:cubicBezTo>
                  <a:cubicBezTo>
                    <a:pt x="1480775" y="1052143"/>
                    <a:pt x="1484923" y="1049867"/>
                    <a:pt x="1488831" y="1047262"/>
                  </a:cubicBezTo>
                  <a:cubicBezTo>
                    <a:pt x="1494041" y="1039447"/>
                    <a:pt x="1497819" y="1030458"/>
                    <a:pt x="1504461" y="1023816"/>
                  </a:cubicBezTo>
                  <a:cubicBezTo>
                    <a:pt x="1517533" y="1010744"/>
                    <a:pt x="1507767" y="1021532"/>
                    <a:pt x="1520092" y="1004277"/>
                  </a:cubicBezTo>
                  <a:cubicBezTo>
                    <a:pt x="1544345" y="970323"/>
                    <a:pt x="1521198" y="1004571"/>
                    <a:pt x="1539631" y="976924"/>
                  </a:cubicBezTo>
                  <a:cubicBezTo>
                    <a:pt x="1550698" y="943714"/>
                    <a:pt x="1535263" y="984203"/>
                    <a:pt x="1551354" y="957385"/>
                  </a:cubicBezTo>
                  <a:cubicBezTo>
                    <a:pt x="1566572" y="932022"/>
                    <a:pt x="1543273" y="957649"/>
                    <a:pt x="1563077" y="937847"/>
                  </a:cubicBezTo>
                  <a:cubicBezTo>
                    <a:pt x="1565682" y="932637"/>
                    <a:pt x="1574123" y="927063"/>
                    <a:pt x="1570892" y="922216"/>
                  </a:cubicBezTo>
                  <a:cubicBezTo>
                    <a:pt x="1566322" y="915361"/>
                    <a:pt x="1555261" y="917005"/>
                    <a:pt x="1547446" y="914400"/>
                  </a:cubicBezTo>
                  <a:lnTo>
                    <a:pt x="1535723" y="910493"/>
                  </a:lnTo>
                  <a:cubicBezTo>
                    <a:pt x="1521956" y="901315"/>
                    <a:pt x="1511670" y="893057"/>
                    <a:pt x="1496646" y="887047"/>
                  </a:cubicBezTo>
                  <a:cubicBezTo>
                    <a:pt x="1473413" y="877754"/>
                    <a:pt x="1477732" y="881085"/>
                    <a:pt x="1457569" y="875324"/>
                  </a:cubicBezTo>
                  <a:cubicBezTo>
                    <a:pt x="1453608" y="874192"/>
                    <a:pt x="1449754" y="872719"/>
                    <a:pt x="1445846" y="871416"/>
                  </a:cubicBezTo>
                  <a:cubicBezTo>
                    <a:pt x="1432039" y="850705"/>
                    <a:pt x="1436129" y="862285"/>
                    <a:pt x="1441938" y="824524"/>
                  </a:cubicBezTo>
                  <a:cubicBezTo>
                    <a:pt x="1443625" y="813560"/>
                    <a:pt x="1450620" y="794570"/>
                    <a:pt x="1453661" y="785447"/>
                  </a:cubicBezTo>
                  <a:lnTo>
                    <a:pt x="1457569" y="773724"/>
                  </a:lnTo>
                  <a:cubicBezTo>
                    <a:pt x="1458872" y="769816"/>
                    <a:pt x="1459635" y="765684"/>
                    <a:pt x="1461477" y="762000"/>
                  </a:cubicBezTo>
                  <a:cubicBezTo>
                    <a:pt x="1471392" y="742169"/>
                    <a:pt x="1466061" y="751217"/>
                    <a:pt x="1477108" y="734647"/>
                  </a:cubicBezTo>
                  <a:lnTo>
                    <a:pt x="1492738" y="687754"/>
                  </a:lnTo>
                  <a:lnTo>
                    <a:pt x="1496646" y="676031"/>
                  </a:lnTo>
                  <a:cubicBezTo>
                    <a:pt x="1497949" y="672123"/>
                    <a:pt x="1499555" y="668304"/>
                    <a:pt x="1500554" y="664308"/>
                  </a:cubicBezTo>
                  <a:cubicBezTo>
                    <a:pt x="1503159" y="653888"/>
                    <a:pt x="1506262" y="643579"/>
                    <a:pt x="1508369" y="633047"/>
                  </a:cubicBezTo>
                  <a:cubicBezTo>
                    <a:pt x="1509672" y="626534"/>
                    <a:pt x="1510529" y="619916"/>
                    <a:pt x="1512277" y="613508"/>
                  </a:cubicBezTo>
                  <a:cubicBezTo>
                    <a:pt x="1514445" y="605560"/>
                    <a:pt x="1517487" y="597877"/>
                    <a:pt x="1520092" y="590062"/>
                  </a:cubicBezTo>
                  <a:cubicBezTo>
                    <a:pt x="1521395" y="586154"/>
                    <a:pt x="1521715" y="581766"/>
                    <a:pt x="1524000" y="578339"/>
                  </a:cubicBezTo>
                  <a:lnTo>
                    <a:pt x="1531815" y="566616"/>
                  </a:lnTo>
                  <a:cubicBezTo>
                    <a:pt x="1534420" y="556195"/>
                    <a:pt x="1536234" y="545544"/>
                    <a:pt x="1539631" y="535354"/>
                  </a:cubicBezTo>
                  <a:lnTo>
                    <a:pt x="1555261" y="488462"/>
                  </a:lnTo>
                  <a:lnTo>
                    <a:pt x="1559169" y="476739"/>
                  </a:lnTo>
                  <a:cubicBezTo>
                    <a:pt x="1560472" y="472831"/>
                    <a:pt x="1562078" y="469012"/>
                    <a:pt x="1563077" y="465016"/>
                  </a:cubicBezTo>
                  <a:cubicBezTo>
                    <a:pt x="1564379" y="459806"/>
                    <a:pt x="1564868" y="454321"/>
                    <a:pt x="1566984" y="449385"/>
                  </a:cubicBezTo>
                  <a:cubicBezTo>
                    <a:pt x="1568834" y="445068"/>
                    <a:pt x="1572195" y="441570"/>
                    <a:pt x="1574800" y="437662"/>
                  </a:cubicBezTo>
                  <a:cubicBezTo>
                    <a:pt x="1578590" y="414926"/>
                    <a:pt x="1582136" y="407406"/>
                    <a:pt x="1574800" y="382954"/>
                  </a:cubicBezTo>
                  <a:cubicBezTo>
                    <a:pt x="1573741" y="379425"/>
                    <a:pt x="1570143" y="377034"/>
                    <a:pt x="1566984" y="375139"/>
                  </a:cubicBezTo>
                  <a:cubicBezTo>
                    <a:pt x="1563343" y="372954"/>
                    <a:pt x="1542078" y="367769"/>
                    <a:pt x="1539631" y="367324"/>
                  </a:cubicBezTo>
                  <a:cubicBezTo>
                    <a:pt x="1530569" y="365676"/>
                    <a:pt x="1521309" y="365222"/>
                    <a:pt x="1512277" y="363416"/>
                  </a:cubicBezTo>
                  <a:cubicBezTo>
                    <a:pt x="1465863" y="354133"/>
                    <a:pt x="1495483" y="359176"/>
                    <a:pt x="1469292" y="351693"/>
                  </a:cubicBezTo>
                  <a:cubicBezTo>
                    <a:pt x="1456411" y="348013"/>
                    <a:pt x="1447558" y="346564"/>
                    <a:pt x="1434123" y="343877"/>
                  </a:cubicBezTo>
                  <a:cubicBezTo>
                    <a:pt x="1430215" y="341272"/>
                    <a:pt x="1427055" y="336683"/>
                    <a:pt x="1422400" y="336062"/>
                  </a:cubicBezTo>
                  <a:cubicBezTo>
                    <a:pt x="1387444" y="331401"/>
                    <a:pt x="1316892" y="328247"/>
                    <a:pt x="1316892" y="328247"/>
                  </a:cubicBezTo>
                  <a:cubicBezTo>
                    <a:pt x="1280166" y="319065"/>
                    <a:pt x="1318053" y="327581"/>
                    <a:pt x="1246554" y="320431"/>
                  </a:cubicBezTo>
                  <a:cubicBezTo>
                    <a:pt x="1234739" y="319250"/>
                    <a:pt x="1219320" y="316000"/>
                    <a:pt x="1207477" y="312616"/>
                  </a:cubicBezTo>
                  <a:cubicBezTo>
                    <a:pt x="1203516" y="311484"/>
                    <a:pt x="1199841" y="309219"/>
                    <a:pt x="1195754" y="308708"/>
                  </a:cubicBezTo>
                  <a:cubicBezTo>
                    <a:pt x="1178902" y="306601"/>
                    <a:pt x="1161887" y="306103"/>
                    <a:pt x="1144954" y="304800"/>
                  </a:cubicBezTo>
                  <a:cubicBezTo>
                    <a:pt x="1130580" y="302405"/>
                    <a:pt x="1116180" y="300264"/>
                    <a:pt x="1101969" y="296985"/>
                  </a:cubicBezTo>
                  <a:cubicBezTo>
                    <a:pt x="1071999" y="290069"/>
                    <a:pt x="1076458" y="289725"/>
                    <a:pt x="1051169" y="285262"/>
                  </a:cubicBezTo>
                  <a:lnTo>
                    <a:pt x="1004277" y="277447"/>
                  </a:lnTo>
                  <a:cubicBezTo>
                    <a:pt x="994234" y="274099"/>
                    <a:pt x="987717" y="271593"/>
                    <a:pt x="976923" y="269631"/>
                  </a:cubicBezTo>
                  <a:cubicBezTo>
                    <a:pt x="967861" y="267983"/>
                    <a:pt x="958687" y="267026"/>
                    <a:pt x="949569" y="265724"/>
                  </a:cubicBezTo>
                  <a:cubicBezTo>
                    <a:pt x="941098" y="261488"/>
                    <a:pt x="931797" y="255916"/>
                    <a:pt x="922215" y="254000"/>
                  </a:cubicBezTo>
                  <a:cubicBezTo>
                    <a:pt x="913183" y="252194"/>
                    <a:pt x="903923" y="251741"/>
                    <a:pt x="894861" y="250093"/>
                  </a:cubicBezTo>
                  <a:cubicBezTo>
                    <a:pt x="889577" y="249132"/>
                    <a:pt x="884515" y="247146"/>
                    <a:pt x="879231" y="246185"/>
                  </a:cubicBezTo>
                  <a:cubicBezTo>
                    <a:pt x="870169" y="244537"/>
                    <a:pt x="860995" y="243580"/>
                    <a:pt x="851877" y="242277"/>
                  </a:cubicBezTo>
                  <a:cubicBezTo>
                    <a:pt x="835437" y="225839"/>
                    <a:pt x="848089" y="235692"/>
                    <a:pt x="808892" y="226647"/>
                  </a:cubicBezTo>
                  <a:cubicBezTo>
                    <a:pt x="778374" y="219604"/>
                    <a:pt x="807779" y="224554"/>
                    <a:pt x="762000" y="218831"/>
                  </a:cubicBezTo>
                  <a:cubicBezTo>
                    <a:pt x="754729" y="211561"/>
                    <a:pt x="751300" y="209154"/>
                    <a:pt x="746369" y="199293"/>
                  </a:cubicBezTo>
                  <a:cubicBezTo>
                    <a:pt x="744527" y="195609"/>
                    <a:pt x="743764" y="191478"/>
                    <a:pt x="742461" y="187570"/>
                  </a:cubicBezTo>
                  <a:cubicBezTo>
                    <a:pt x="741340" y="176356"/>
                    <a:pt x="741688" y="150855"/>
                    <a:pt x="734646" y="136770"/>
                  </a:cubicBezTo>
                  <a:cubicBezTo>
                    <a:pt x="732546" y="132569"/>
                    <a:pt x="730813" y="127536"/>
                    <a:pt x="726831" y="125047"/>
                  </a:cubicBezTo>
                  <a:cubicBezTo>
                    <a:pt x="719845" y="120681"/>
                    <a:pt x="703384" y="117231"/>
                    <a:pt x="703384" y="117231"/>
                  </a:cubicBezTo>
                  <a:cubicBezTo>
                    <a:pt x="682543" y="118534"/>
                    <a:pt x="661551" y="118318"/>
                    <a:pt x="640861" y="121139"/>
                  </a:cubicBezTo>
                  <a:cubicBezTo>
                    <a:pt x="632698" y="122252"/>
                    <a:pt x="625230" y="126349"/>
                    <a:pt x="617415" y="128954"/>
                  </a:cubicBezTo>
                  <a:lnTo>
                    <a:pt x="582246" y="140677"/>
                  </a:lnTo>
                  <a:cubicBezTo>
                    <a:pt x="578338" y="141980"/>
                    <a:pt x="574519" y="143586"/>
                    <a:pt x="570523" y="144585"/>
                  </a:cubicBezTo>
                  <a:lnTo>
                    <a:pt x="554892" y="148493"/>
                  </a:lnTo>
                  <a:cubicBezTo>
                    <a:pt x="550984" y="151098"/>
                    <a:pt x="546836" y="153374"/>
                    <a:pt x="543169" y="156308"/>
                  </a:cubicBezTo>
                  <a:cubicBezTo>
                    <a:pt x="506114" y="185953"/>
                    <a:pt x="599478" y="166796"/>
                    <a:pt x="441569" y="160216"/>
                  </a:cubicBezTo>
                  <a:lnTo>
                    <a:pt x="394677" y="144585"/>
                  </a:lnTo>
                  <a:lnTo>
                    <a:pt x="371231" y="136770"/>
                  </a:lnTo>
                  <a:cubicBezTo>
                    <a:pt x="364718" y="135467"/>
                    <a:pt x="358100" y="134610"/>
                    <a:pt x="351692" y="132862"/>
                  </a:cubicBezTo>
                  <a:cubicBezTo>
                    <a:pt x="343744" y="130694"/>
                    <a:pt x="336061" y="127652"/>
                    <a:pt x="328246" y="125047"/>
                  </a:cubicBezTo>
                  <a:cubicBezTo>
                    <a:pt x="324338" y="123744"/>
                    <a:pt x="320562" y="121947"/>
                    <a:pt x="316523" y="121139"/>
                  </a:cubicBezTo>
                  <a:cubicBezTo>
                    <a:pt x="310010" y="119836"/>
                    <a:pt x="303428" y="118842"/>
                    <a:pt x="296984" y="117231"/>
                  </a:cubicBezTo>
                  <a:cubicBezTo>
                    <a:pt x="292988" y="116232"/>
                    <a:pt x="289314" y="114061"/>
                    <a:pt x="285261" y="113324"/>
                  </a:cubicBezTo>
                  <a:cubicBezTo>
                    <a:pt x="274929" y="111446"/>
                    <a:pt x="264359" y="111143"/>
                    <a:pt x="254000" y="109416"/>
                  </a:cubicBezTo>
                  <a:cubicBezTo>
                    <a:pt x="195693" y="99697"/>
                    <a:pt x="273130" y="110897"/>
                    <a:pt x="226646" y="101600"/>
                  </a:cubicBezTo>
                  <a:cubicBezTo>
                    <a:pt x="173811" y="91033"/>
                    <a:pt x="193614" y="96746"/>
                    <a:pt x="152400" y="89877"/>
                  </a:cubicBezTo>
                  <a:cubicBezTo>
                    <a:pt x="102642" y="81585"/>
                    <a:pt x="172587" y="90384"/>
                    <a:pt x="97692" y="82062"/>
                  </a:cubicBezTo>
                  <a:cubicBezTo>
                    <a:pt x="71302" y="73265"/>
                    <a:pt x="103787" y="83416"/>
                    <a:pt x="62523" y="74247"/>
                  </a:cubicBezTo>
                  <a:cubicBezTo>
                    <a:pt x="58502" y="73353"/>
                    <a:pt x="54863" y="71016"/>
                    <a:pt x="50800" y="70339"/>
                  </a:cubicBezTo>
                  <a:cubicBezTo>
                    <a:pt x="39165" y="68400"/>
                    <a:pt x="27354" y="67734"/>
                    <a:pt x="15631" y="66431"/>
                  </a:cubicBezTo>
                  <a:cubicBezTo>
                    <a:pt x="11723" y="65129"/>
                    <a:pt x="6821" y="65437"/>
                    <a:pt x="3908" y="62524"/>
                  </a:cubicBezTo>
                  <a:cubicBezTo>
                    <a:pt x="995" y="59611"/>
                    <a:pt x="0" y="54919"/>
                    <a:pt x="0" y="50800"/>
                  </a:cubicBezTo>
                  <a:cubicBezTo>
                    <a:pt x="0" y="42968"/>
                    <a:pt x="1131" y="18786"/>
                    <a:pt x="11723" y="11724"/>
                  </a:cubicBezTo>
                  <a:cubicBezTo>
                    <a:pt x="16192" y="8745"/>
                    <a:pt x="22210" y="9359"/>
                    <a:pt x="27354" y="7816"/>
                  </a:cubicBezTo>
                  <a:cubicBezTo>
                    <a:pt x="35245" y="5449"/>
                    <a:pt x="42985" y="2605"/>
                    <a:pt x="50800" y="0"/>
                  </a:cubicBezTo>
                  <a:lnTo>
                    <a:pt x="261815" y="3908"/>
                  </a:lnTo>
                  <a:cubicBezTo>
                    <a:pt x="388146" y="7919"/>
                    <a:pt x="178267" y="9464"/>
                    <a:pt x="347784" y="11724"/>
                  </a:cubicBezTo>
                  <a:lnTo>
                    <a:pt x="883138" y="15631"/>
                  </a:lnTo>
                  <a:cubicBezTo>
                    <a:pt x="1106493" y="12940"/>
                    <a:pt x="1289748" y="8045"/>
                    <a:pt x="1512277" y="15631"/>
                  </a:cubicBezTo>
                  <a:cubicBezTo>
                    <a:pt x="1525553" y="16084"/>
                    <a:pt x="1538251" y="21264"/>
                    <a:pt x="1551354" y="23447"/>
                  </a:cubicBezTo>
                  <a:cubicBezTo>
                    <a:pt x="1566031" y="25893"/>
                    <a:pt x="1576648" y="27021"/>
                    <a:pt x="1590431" y="31262"/>
                  </a:cubicBezTo>
                  <a:cubicBezTo>
                    <a:pt x="1602242" y="34896"/>
                    <a:pt x="1625600" y="42985"/>
                    <a:pt x="1625600" y="42985"/>
                  </a:cubicBezTo>
                  <a:cubicBezTo>
                    <a:pt x="1628205" y="46893"/>
                    <a:pt x="1630481" y="51041"/>
                    <a:pt x="1633415" y="54708"/>
                  </a:cubicBezTo>
                  <a:cubicBezTo>
                    <a:pt x="1643109" y="66825"/>
                    <a:pt x="1641027" y="58209"/>
                    <a:pt x="1649046" y="74247"/>
                  </a:cubicBezTo>
                  <a:cubicBezTo>
                    <a:pt x="1650888" y="77931"/>
                    <a:pt x="1651822" y="82009"/>
                    <a:pt x="1652954" y="85970"/>
                  </a:cubicBezTo>
                  <a:cubicBezTo>
                    <a:pt x="1658366" y="104912"/>
                    <a:pt x="1655939" y="100208"/>
                    <a:pt x="1660769" y="121139"/>
                  </a:cubicBezTo>
                  <a:cubicBezTo>
                    <a:pt x="1663184" y="131605"/>
                    <a:pt x="1666477" y="141868"/>
                    <a:pt x="1668584" y="152400"/>
                  </a:cubicBezTo>
                  <a:cubicBezTo>
                    <a:pt x="1669887" y="158913"/>
                    <a:pt x="1670667" y="165553"/>
                    <a:pt x="1672492" y="171939"/>
                  </a:cubicBezTo>
                  <a:cubicBezTo>
                    <a:pt x="1675887" y="183821"/>
                    <a:pt x="1680307" y="195385"/>
                    <a:pt x="1684215" y="207108"/>
                  </a:cubicBezTo>
                  <a:cubicBezTo>
                    <a:pt x="1685518" y="211016"/>
                    <a:pt x="1687315" y="214792"/>
                    <a:pt x="1688123" y="218831"/>
                  </a:cubicBezTo>
                  <a:cubicBezTo>
                    <a:pt x="1693273" y="244578"/>
                    <a:pt x="1695392" y="254079"/>
                    <a:pt x="1699846" y="285262"/>
                  </a:cubicBezTo>
                  <a:cubicBezTo>
                    <a:pt x="1702816" y="306054"/>
                    <a:pt x="1705159" y="326931"/>
                    <a:pt x="1707661" y="347785"/>
                  </a:cubicBezTo>
                  <a:cubicBezTo>
                    <a:pt x="1711988" y="383842"/>
                    <a:pt x="1709934" y="382688"/>
                    <a:pt x="1719384" y="418124"/>
                  </a:cubicBezTo>
                  <a:cubicBezTo>
                    <a:pt x="1721507" y="426084"/>
                    <a:pt x="1725032" y="433622"/>
                    <a:pt x="1727200" y="441570"/>
                  </a:cubicBezTo>
                  <a:cubicBezTo>
                    <a:pt x="1728948" y="447978"/>
                    <a:pt x="1729360" y="454700"/>
                    <a:pt x="1731108" y="461108"/>
                  </a:cubicBezTo>
                  <a:cubicBezTo>
                    <a:pt x="1733276" y="469056"/>
                    <a:pt x="1736755" y="476606"/>
                    <a:pt x="1738923" y="484554"/>
                  </a:cubicBezTo>
                  <a:cubicBezTo>
                    <a:pt x="1746723" y="513155"/>
                    <a:pt x="1737046" y="495415"/>
                    <a:pt x="1750646" y="515816"/>
                  </a:cubicBezTo>
                  <a:cubicBezTo>
                    <a:pt x="1753251" y="531447"/>
                    <a:pt x="1755023" y="547239"/>
                    <a:pt x="1758461" y="562708"/>
                  </a:cubicBezTo>
                  <a:cubicBezTo>
                    <a:pt x="1760248" y="570750"/>
                    <a:pt x="1764425" y="578127"/>
                    <a:pt x="1766277" y="586154"/>
                  </a:cubicBezTo>
                  <a:cubicBezTo>
                    <a:pt x="1768348" y="595129"/>
                    <a:pt x="1768784" y="604405"/>
                    <a:pt x="1770184" y="613508"/>
                  </a:cubicBezTo>
                  <a:cubicBezTo>
                    <a:pt x="1771389" y="621339"/>
                    <a:pt x="1773277" y="629073"/>
                    <a:pt x="1774092" y="636954"/>
                  </a:cubicBezTo>
                  <a:cubicBezTo>
                    <a:pt x="1785690" y="749058"/>
                    <a:pt x="1772089" y="694102"/>
                    <a:pt x="1793631" y="765908"/>
                  </a:cubicBezTo>
                  <a:cubicBezTo>
                    <a:pt x="1806239" y="854167"/>
                    <a:pt x="1800738" y="802208"/>
                    <a:pt x="1805354" y="922216"/>
                  </a:cubicBezTo>
                  <a:cubicBezTo>
                    <a:pt x="1804051" y="1016001"/>
                    <a:pt x="1803882" y="1109808"/>
                    <a:pt x="1801446" y="1203570"/>
                  </a:cubicBezTo>
                  <a:cubicBezTo>
                    <a:pt x="1801274" y="1210209"/>
                    <a:pt x="1797980" y="1216481"/>
                    <a:pt x="1797538" y="1223108"/>
                  </a:cubicBezTo>
                  <a:cubicBezTo>
                    <a:pt x="1794068" y="1275160"/>
                    <a:pt x="1794342" y="1327453"/>
                    <a:pt x="1789723" y="1379416"/>
                  </a:cubicBezTo>
                  <a:cubicBezTo>
                    <a:pt x="1789102" y="1386403"/>
                    <a:pt x="1783924" y="1392235"/>
                    <a:pt x="1781908" y="1398954"/>
                  </a:cubicBezTo>
                  <a:cubicBezTo>
                    <a:pt x="1779999" y="1405316"/>
                    <a:pt x="1780211" y="1412230"/>
                    <a:pt x="1778000" y="1418493"/>
                  </a:cubicBezTo>
                  <a:cubicBezTo>
                    <a:pt x="1772364" y="1434461"/>
                    <a:pt x="1764908" y="1449727"/>
                    <a:pt x="1758461" y="1465385"/>
                  </a:cubicBezTo>
                  <a:cubicBezTo>
                    <a:pt x="1750926" y="1483684"/>
                    <a:pt x="1744880" y="1502829"/>
                    <a:pt x="1735015" y="1520093"/>
                  </a:cubicBezTo>
                  <a:cubicBezTo>
                    <a:pt x="1732685" y="1524171"/>
                    <a:pt x="1729300" y="1527615"/>
                    <a:pt x="1727200" y="1531816"/>
                  </a:cubicBezTo>
                  <a:cubicBezTo>
                    <a:pt x="1724063" y="1538090"/>
                    <a:pt x="1723060" y="1545380"/>
                    <a:pt x="1719384" y="1551354"/>
                  </a:cubicBezTo>
                  <a:cubicBezTo>
                    <a:pt x="1712557" y="1562447"/>
                    <a:pt x="1695938" y="1582616"/>
                    <a:pt x="1695938" y="1582616"/>
                  </a:cubicBezTo>
                  <a:cubicBezTo>
                    <a:pt x="1688774" y="1604111"/>
                    <a:pt x="1696336" y="1584850"/>
                    <a:pt x="1684215" y="1606062"/>
                  </a:cubicBezTo>
                  <a:cubicBezTo>
                    <a:pt x="1681325" y="1611120"/>
                    <a:pt x="1679229" y="1616601"/>
                    <a:pt x="1676400" y="1621693"/>
                  </a:cubicBezTo>
                  <a:cubicBezTo>
                    <a:pt x="1672712" y="1628332"/>
                    <a:pt x="1668074" y="1634438"/>
                    <a:pt x="1664677" y="1641231"/>
                  </a:cubicBezTo>
                  <a:cubicBezTo>
                    <a:pt x="1656684" y="1657216"/>
                    <a:pt x="1666018" y="1649747"/>
                    <a:pt x="1652954" y="1664677"/>
                  </a:cubicBezTo>
                  <a:cubicBezTo>
                    <a:pt x="1646889" y="1671609"/>
                    <a:pt x="1642153" y="1681303"/>
                    <a:pt x="1633415" y="1684216"/>
                  </a:cubicBezTo>
                  <a:cubicBezTo>
                    <a:pt x="1609273" y="1692264"/>
                    <a:pt x="1625791" y="1687714"/>
                    <a:pt x="1582615" y="1692031"/>
                  </a:cubicBezTo>
                  <a:cubicBezTo>
                    <a:pt x="1542236" y="1690729"/>
                    <a:pt x="1501738" y="1691479"/>
                    <a:pt x="1461477" y="1688124"/>
                  </a:cubicBezTo>
                  <a:cubicBezTo>
                    <a:pt x="1454486" y="1687541"/>
                    <a:pt x="1448857" y="1681461"/>
                    <a:pt x="1441938" y="1680308"/>
                  </a:cubicBezTo>
                  <a:cubicBezTo>
                    <a:pt x="1427659" y="1677928"/>
                    <a:pt x="1325228" y="1672739"/>
                    <a:pt x="1320800" y="1672493"/>
                  </a:cubicBezTo>
                  <a:cubicBezTo>
                    <a:pt x="1311682" y="1669888"/>
                    <a:pt x="1302745" y="1666537"/>
                    <a:pt x="1293446" y="1664677"/>
                  </a:cubicBezTo>
                  <a:cubicBezTo>
                    <a:pt x="1283148" y="1662617"/>
                    <a:pt x="1272686" y="1660770"/>
                    <a:pt x="1262184" y="1660770"/>
                  </a:cubicBezTo>
                  <a:cubicBezTo>
                    <a:pt x="1193136" y="1660770"/>
                    <a:pt x="1124113" y="1663375"/>
                    <a:pt x="1055077" y="1664677"/>
                  </a:cubicBezTo>
                  <a:lnTo>
                    <a:pt x="965200" y="1668585"/>
                  </a:lnTo>
                  <a:cubicBezTo>
                    <a:pt x="881632" y="1672472"/>
                    <a:pt x="912016" y="1668332"/>
                    <a:pt x="863600" y="1676400"/>
                  </a:cubicBezTo>
                  <a:cubicBezTo>
                    <a:pt x="857087" y="1679005"/>
                    <a:pt x="850829" y="1682370"/>
                    <a:pt x="844061" y="1684216"/>
                  </a:cubicBezTo>
                  <a:cubicBezTo>
                    <a:pt x="836417" y="1686301"/>
                    <a:pt x="828538" y="1688124"/>
                    <a:pt x="820615" y="1688124"/>
                  </a:cubicBezTo>
                  <a:cubicBezTo>
                    <a:pt x="767194" y="1688124"/>
                    <a:pt x="713805" y="1685519"/>
                    <a:pt x="660400" y="1684216"/>
                  </a:cubicBezTo>
                  <a:lnTo>
                    <a:pt x="668215" y="1668585"/>
                  </a:lnTo>
                  <a:close/>
                </a:path>
              </a:pathLst>
            </a:custGeom>
            <a:solidFill>
              <a:srgbClr val="000082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97" name="Freeform 96"/>
            <p:cNvSpPr/>
            <p:nvPr/>
          </p:nvSpPr>
          <p:spPr bwMode="auto">
            <a:xfrm>
              <a:off x="375138" y="2110154"/>
              <a:ext cx="1292437" cy="625231"/>
            </a:xfrm>
            <a:custGeom>
              <a:avLst/>
              <a:gdLst>
                <a:gd name="connsiteX0" fmla="*/ 50800 w 1292437"/>
                <a:gd name="connsiteY0" fmla="*/ 625231 h 625231"/>
                <a:gd name="connsiteX1" fmla="*/ 82062 w 1292437"/>
                <a:gd name="connsiteY1" fmla="*/ 613508 h 625231"/>
                <a:gd name="connsiteX2" fmla="*/ 97693 w 1292437"/>
                <a:gd name="connsiteY2" fmla="*/ 609600 h 625231"/>
                <a:gd name="connsiteX3" fmla="*/ 148493 w 1292437"/>
                <a:gd name="connsiteY3" fmla="*/ 605692 h 625231"/>
                <a:gd name="connsiteX4" fmla="*/ 187570 w 1292437"/>
                <a:gd name="connsiteY4" fmla="*/ 593969 h 625231"/>
                <a:gd name="connsiteX5" fmla="*/ 199293 w 1292437"/>
                <a:gd name="connsiteY5" fmla="*/ 586154 h 625231"/>
                <a:gd name="connsiteX6" fmla="*/ 226647 w 1292437"/>
                <a:gd name="connsiteY6" fmla="*/ 582246 h 625231"/>
                <a:gd name="connsiteX7" fmla="*/ 254000 w 1292437"/>
                <a:gd name="connsiteY7" fmla="*/ 574431 h 625231"/>
                <a:gd name="connsiteX8" fmla="*/ 261816 w 1292437"/>
                <a:gd name="connsiteY8" fmla="*/ 566615 h 625231"/>
                <a:gd name="connsiteX9" fmla="*/ 273539 w 1292437"/>
                <a:gd name="connsiteY9" fmla="*/ 562708 h 625231"/>
                <a:gd name="connsiteX10" fmla="*/ 281354 w 1292437"/>
                <a:gd name="connsiteY10" fmla="*/ 550984 h 625231"/>
                <a:gd name="connsiteX11" fmla="*/ 304800 w 1292437"/>
                <a:gd name="connsiteY11" fmla="*/ 543169 h 625231"/>
                <a:gd name="connsiteX12" fmla="*/ 312616 w 1292437"/>
                <a:gd name="connsiteY12" fmla="*/ 535354 h 625231"/>
                <a:gd name="connsiteX13" fmla="*/ 347785 w 1292437"/>
                <a:gd name="connsiteY13" fmla="*/ 527538 h 625231"/>
                <a:gd name="connsiteX14" fmla="*/ 371231 w 1292437"/>
                <a:gd name="connsiteY14" fmla="*/ 519723 h 625231"/>
                <a:gd name="connsiteX15" fmla="*/ 437662 w 1292437"/>
                <a:gd name="connsiteY15" fmla="*/ 511908 h 625231"/>
                <a:gd name="connsiteX16" fmla="*/ 465016 w 1292437"/>
                <a:gd name="connsiteY16" fmla="*/ 504092 h 625231"/>
                <a:gd name="connsiteX17" fmla="*/ 621324 w 1292437"/>
                <a:gd name="connsiteY17" fmla="*/ 496277 h 625231"/>
                <a:gd name="connsiteX18" fmla="*/ 636954 w 1292437"/>
                <a:gd name="connsiteY18" fmla="*/ 492369 h 625231"/>
                <a:gd name="connsiteX19" fmla="*/ 691662 w 1292437"/>
                <a:gd name="connsiteY19" fmla="*/ 484554 h 625231"/>
                <a:gd name="connsiteX20" fmla="*/ 703385 w 1292437"/>
                <a:gd name="connsiteY20" fmla="*/ 480646 h 625231"/>
                <a:gd name="connsiteX21" fmla="*/ 715108 w 1292437"/>
                <a:gd name="connsiteY21" fmla="*/ 472831 h 625231"/>
                <a:gd name="connsiteX22" fmla="*/ 734647 w 1292437"/>
                <a:gd name="connsiteY22" fmla="*/ 468923 h 625231"/>
                <a:gd name="connsiteX23" fmla="*/ 758093 w 1292437"/>
                <a:gd name="connsiteY23" fmla="*/ 461108 h 625231"/>
                <a:gd name="connsiteX24" fmla="*/ 781539 w 1292437"/>
                <a:gd name="connsiteY24" fmla="*/ 453292 h 625231"/>
                <a:gd name="connsiteX25" fmla="*/ 793262 w 1292437"/>
                <a:gd name="connsiteY25" fmla="*/ 449384 h 625231"/>
                <a:gd name="connsiteX26" fmla="*/ 824524 w 1292437"/>
                <a:gd name="connsiteY26" fmla="*/ 441569 h 625231"/>
                <a:gd name="connsiteX27" fmla="*/ 844062 w 1292437"/>
                <a:gd name="connsiteY27" fmla="*/ 437661 h 625231"/>
                <a:gd name="connsiteX28" fmla="*/ 926124 w 1292437"/>
                <a:gd name="connsiteY28" fmla="*/ 429846 h 625231"/>
                <a:gd name="connsiteX29" fmla="*/ 953477 w 1292437"/>
                <a:gd name="connsiteY29" fmla="*/ 425938 h 625231"/>
                <a:gd name="connsiteX30" fmla="*/ 965200 w 1292437"/>
                <a:gd name="connsiteY30" fmla="*/ 422031 h 625231"/>
                <a:gd name="connsiteX31" fmla="*/ 1000370 w 1292437"/>
                <a:gd name="connsiteY31" fmla="*/ 414215 h 625231"/>
                <a:gd name="connsiteX32" fmla="*/ 1035539 w 1292437"/>
                <a:gd name="connsiteY32" fmla="*/ 402492 h 625231"/>
                <a:gd name="connsiteX33" fmla="*/ 1074616 w 1292437"/>
                <a:gd name="connsiteY33" fmla="*/ 390769 h 625231"/>
                <a:gd name="connsiteX34" fmla="*/ 1086339 w 1292437"/>
                <a:gd name="connsiteY34" fmla="*/ 382954 h 625231"/>
                <a:gd name="connsiteX35" fmla="*/ 1109785 w 1292437"/>
                <a:gd name="connsiteY35" fmla="*/ 375138 h 625231"/>
                <a:gd name="connsiteX36" fmla="*/ 1121508 w 1292437"/>
                <a:gd name="connsiteY36" fmla="*/ 371231 h 625231"/>
                <a:gd name="connsiteX37" fmla="*/ 1133231 w 1292437"/>
                <a:gd name="connsiteY37" fmla="*/ 367323 h 625231"/>
                <a:gd name="connsiteX38" fmla="*/ 1152770 w 1292437"/>
                <a:gd name="connsiteY38" fmla="*/ 363415 h 625231"/>
                <a:gd name="connsiteX39" fmla="*/ 1164493 w 1292437"/>
                <a:gd name="connsiteY39" fmla="*/ 359508 h 625231"/>
                <a:gd name="connsiteX40" fmla="*/ 1191847 w 1292437"/>
                <a:gd name="connsiteY40" fmla="*/ 355600 h 625231"/>
                <a:gd name="connsiteX41" fmla="*/ 1215293 w 1292437"/>
                <a:gd name="connsiteY41" fmla="*/ 351692 h 625231"/>
                <a:gd name="connsiteX42" fmla="*/ 1270000 w 1292437"/>
                <a:gd name="connsiteY42" fmla="*/ 343877 h 625231"/>
                <a:gd name="connsiteX43" fmla="*/ 1281724 w 1292437"/>
                <a:gd name="connsiteY43" fmla="*/ 339969 h 625231"/>
                <a:gd name="connsiteX44" fmla="*/ 1285631 w 1292437"/>
                <a:gd name="connsiteY44" fmla="*/ 328246 h 625231"/>
                <a:gd name="connsiteX45" fmla="*/ 1277816 w 1292437"/>
                <a:gd name="connsiteY45" fmla="*/ 296984 h 625231"/>
                <a:gd name="connsiteX46" fmla="*/ 1270000 w 1292437"/>
                <a:gd name="connsiteY46" fmla="*/ 285261 h 625231"/>
                <a:gd name="connsiteX47" fmla="*/ 1277816 w 1292437"/>
                <a:gd name="connsiteY47" fmla="*/ 238369 h 625231"/>
                <a:gd name="connsiteX48" fmla="*/ 1285631 w 1292437"/>
                <a:gd name="connsiteY48" fmla="*/ 203200 h 625231"/>
                <a:gd name="connsiteX49" fmla="*/ 1285631 w 1292437"/>
                <a:gd name="connsiteY49" fmla="*/ 97692 h 625231"/>
                <a:gd name="connsiteX50" fmla="*/ 1254370 w 1292437"/>
                <a:gd name="connsiteY50" fmla="*/ 93784 h 625231"/>
                <a:gd name="connsiteX51" fmla="*/ 1242647 w 1292437"/>
                <a:gd name="connsiteY51" fmla="*/ 89877 h 625231"/>
                <a:gd name="connsiteX52" fmla="*/ 1211385 w 1292437"/>
                <a:gd name="connsiteY52" fmla="*/ 82061 h 625231"/>
                <a:gd name="connsiteX53" fmla="*/ 1168400 w 1292437"/>
                <a:gd name="connsiteY53" fmla="*/ 66431 h 625231"/>
                <a:gd name="connsiteX54" fmla="*/ 1156677 w 1292437"/>
                <a:gd name="connsiteY54" fmla="*/ 62523 h 625231"/>
                <a:gd name="connsiteX55" fmla="*/ 1062893 w 1292437"/>
                <a:gd name="connsiteY55" fmla="*/ 54708 h 625231"/>
                <a:gd name="connsiteX56" fmla="*/ 601785 w 1292437"/>
                <a:gd name="connsiteY56" fmla="*/ 54708 h 625231"/>
                <a:gd name="connsiteX57" fmla="*/ 515816 w 1292437"/>
                <a:gd name="connsiteY57" fmla="*/ 50800 h 625231"/>
                <a:gd name="connsiteX58" fmla="*/ 394677 w 1292437"/>
                <a:gd name="connsiteY58" fmla="*/ 42984 h 625231"/>
                <a:gd name="connsiteX59" fmla="*/ 269631 w 1292437"/>
                <a:gd name="connsiteY59" fmla="*/ 23446 h 625231"/>
                <a:gd name="connsiteX60" fmla="*/ 218831 w 1292437"/>
                <a:gd name="connsiteY60" fmla="*/ 11723 h 625231"/>
                <a:gd name="connsiteX61" fmla="*/ 207108 w 1292437"/>
                <a:gd name="connsiteY61" fmla="*/ 7815 h 625231"/>
                <a:gd name="connsiteX62" fmla="*/ 152400 w 1292437"/>
                <a:gd name="connsiteY62" fmla="*/ 3908 h 625231"/>
                <a:gd name="connsiteX63" fmla="*/ 121139 w 1292437"/>
                <a:gd name="connsiteY63" fmla="*/ 0 h 625231"/>
                <a:gd name="connsiteX64" fmla="*/ 89877 w 1292437"/>
                <a:gd name="connsiteY64" fmla="*/ 3908 h 625231"/>
                <a:gd name="connsiteX65" fmla="*/ 70339 w 1292437"/>
                <a:gd name="connsiteY65" fmla="*/ 11723 h 625231"/>
                <a:gd name="connsiteX66" fmla="*/ 58616 w 1292437"/>
                <a:gd name="connsiteY66" fmla="*/ 15631 h 625231"/>
                <a:gd name="connsiteX67" fmla="*/ 50800 w 1292437"/>
                <a:gd name="connsiteY67" fmla="*/ 23446 h 625231"/>
                <a:gd name="connsiteX68" fmla="*/ 42985 w 1292437"/>
                <a:gd name="connsiteY68" fmla="*/ 50800 h 625231"/>
                <a:gd name="connsiteX69" fmla="*/ 35170 w 1292437"/>
                <a:gd name="connsiteY69" fmla="*/ 66431 h 625231"/>
                <a:gd name="connsiteX70" fmla="*/ 31262 w 1292437"/>
                <a:gd name="connsiteY70" fmla="*/ 82061 h 625231"/>
                <a:gd name="connsiteX71" fmla="*/ 15631 w 1292437"/>
                <a:gd name="connsiteY71" fmla="*/ 121138 h 625231"/>
                <a:gd name="connsiteX72" fmla="*/ 11724 w 1292437"/>
                <a:gd name="connsiteY72" fmla="*/ 136769 h 625231"/>
                <a:gd name="connsiteX73" fmla="*/ 3908 w 1292437"/>
                <a:gd name="connsiteY73" fmla="*/ 160215 h 625231"/>
                <a:gd name="connsiteX74" fmla="*/ 0 w 1292437"/>
                <a:gd name="connsiteY74" fmla="*/ 254000 h 625231"/>
                <a:gd name="connsiteX75" fmla="*/ 3908 w 1292437"/>
                <a:gd name="connsiteY75" fmla="*/ 437661 h 625231"/>
                <a:gd name="connsiteX76" fmla="*/ 7816 w 1292437"/>
                <a:gd name="connsiteY76" fmla="*/ 449384 h 625231"/>
                <a:gd name="connsiteX77" fmla="*/ 11724 w 1292437"/>
                <a:gd name="connsiteY77" fmla="*/ 515815 h 625231"/>
                <a:gd name="connsiteX78" fmla="*/ 19539 w 1292437"/>
                <a:gd name="connsiteY78" fmla="*/ 539261 h 625231"/>
                <a:gd name="connsiteX79" fmla="*/ 31262 w 1292437"/>
                <a:gd name="connsiteY79" fmla="*/ 582246 h 625231"/>
                <a:gd name="connsiteX80" fmla="*/ 50800 w 1292437"/>
                <a:gd name="connsiteY80" fmla="*/ 625231 h 625231"/>
                <a:gd name="connsiteX81" fmla="*/ 50800 w 1292437"/>
                <a:gd name="connsiteY81" fmla="*/ 625231 h 6252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</a:cxnLst>
              <a:rect l="l" t="t" r="r" b="b"/>
              <a:pathLst>
                <a:path w="1292437" h="625231">
                  <a:moveTo>
                    <a:pt x="50800" y="625231"/>
                  </a:moveTo>
                  <a:cubicBezTo>
                    <a:pt x="56010" y="623277"/>
                    <a:pt x="71333" y="616573"/>
                    <a:pt x="82062" y="613508"/>
                  </a:cubicBezTo>
                  <a:cubicBezTo>
                    <a:pt x="87226" y="612033"/>
                    <a:pt x="92359" y="610228"/>
                    <a:pt x="97693" y="609600"/>
                  </a:cubicBezTo>
                  <a:cubicBezTo>
                    <a:pt x="114560" y="607615"/>
                    <a:pt x="131560" y="606995"/>
                    <a:pt x="148493" y="605692"/>
                  </a:cubicBezTo>
                  <a:cubicBezTo>
                    <a:pt x="157229" y="603508"/>
                    <a:pt x="181863" y="597773"/>
                    <a:pt x="187570" y="593969"/>
                  </a:cubicBezTo>
                  <a:cubicBezTo>
                    <a:pt x="191478" y="591364"/>
                    <a:pt x="194795" y="587503"/>
                    <a:pt x="199293" y="586154"/>
                  </a:cubicBezTo>
                  <a:cubicBezTo>
                    <a:pt x="208115" y="583507"/>
                    <a:pt x="217585" y="583894"/>
                    <a:pt x="226647" y="582246"/>
                  </a:cubicBezTo>
                  <a:cubicBezTo>
                    <a:pt x="237435" y="580284"/>
                    <a:pt x="243961" y="577777"/>
                    <a:pt x="254000" y="574431"/>
                  </a:cubicBezTo>
                  <a:cubicBezTo>
                    <a:pt x="256605" y="571826"/>
                    <a:pt x="258657" y="568511"/>
                    <a:pt x="261816" y="566615"/>
                  </a:cubicBezTo>
                  <a:cubicBezTo>
                    <a:pt x="265348" y="564496"/>
                    <a:pt x="270323" y="565281"/>
                    <a:pt x="273539" y="562708"/>
                  </a:cubicBezTo>
                  <a:cubicBezTo>
                    <a:pt x="277206" y="559774"/>
                    <a:pt x="277371" y="553473"/>
                    <a:pt x="281354" y="550984"/>
                  </a:cubicBezTo>
                  <a:cubicBezTo>
                    <a:pt x="288340" y="546618"/>
                    <a:pt x="304800" y="543169"/>
                    <a:pt x="304800" y="543169"/>
                  </a:cubicBezTo>
                  <a:cubicBezTo>
                    <a:pt x="307405" y="540564"/>
                    <a:pt x="309457" y="537249"/>
                    <a:pt x="312616" y="535354"/>
                  </a:cubicBezTo>
                  <a:cubicBezTo>
                    <a:pt x="320603" y="530562"/>
                    <a:pt x="341920" y="529004"/>
                    <a:pt x="347785" y="527538"/>
                  </a:cubicBezTo>
                  <a:cubicBezTo>
                    <a:pt x="355777" y="525540"/>
                    <a:pt x="363416" y="522328"/>
                    <a:pt x="371231" y="519723"/>
                  </a:cubicBezTo>
                  <a:cubicBezTo>
                    <a:pt x="400301" y="510033"/>
                    <a:pt x="378831" y="516109"/>
                    <a:pt x="437662" y="511908"/>
                  </a:cubicBezTo>
                  <a:cubicBezTo>
                    <a:pt x="444158" y="509742"/>
                    <a:pt x="458847" y="504513"/>
                    <a:pt x="465016" y="504092"/>
                  </a:cubicBezTo>
                  <a:cubicBezTo>
                    <a:pt x="517063" y="500543"/>
                    <a:pt x="621324" y="496277"/>
                    <a:pt x="621324" y="496277"/>
                  </a:cubicBezTo>
                  <a:cubicBezTo>
                    <a:pt x="626534" y="494974"/>
                    <a:pt x="631657" y="493252"/>
                    <a:pt x="636954" y="492369"/>
                  </a:cubicBezTo>
                  <a:cubicBezTo>
                    <a:pt x="655124" y="489341"/>
                    <a:pt x="691662" y="484554"/>
                    <a:pt x="691662" y="484554"/>
                  </a:cubicBezTo>
                  <a:cubicBezTo>
                    <a:pt x="695570" y="483251"/>
                    <a:pt x="699701" y="482488"/>
                    <a:pt x="703385" y="480646"/>
                  </a:cubicBezTo>
                  <a:cubicBezTo>
                    <a:pt x="707586" y="478546"/>
                    <a:pt x="710711" y="474480"/>
                    <a:pt x="715108" y="472831"/>
                  </a:cubicBezTo>
                  <a:cubicBezTo>
                    <a:pt x="721327" y="470499"/>
                    <a:pt x="728239" y="470671"/>
                    <a:pt x="734647" y="468923"/>
                  </a:cubicBezTo>
                  <a:cubicBezTo>
                    <a:pt x="742595" y="466755"/>
                    <a:pt x="750278" y="463713"/>
                    <a:pt x="758093" y="461108"/>
                  </a:cubicBezTo>
                  <a:lnTo>
                    <a:pt x="781539" y="453292"/>
                  </a:lnTo>
                  <a:cubicBezTo>
                    <a:pt x="785447" y="451989"/>
                    <a:pt x="789266" y="450383"/>
                    <a:pt x="793262" y="449384"/>
                  </a:cubicBezTo>
                  <a:cubicBezTo>
                    <a:pt x="803683" y="446779"/>
                    <a:pt x="813991" y="443676"/>
                    <a:pt x="824524" y="441569"/>
                  </a:cubicBezTo>
                  <a:cubicBezTo>
                    <a:pt x="831037" y="440266"/>
                    <a:pt x="837487" y="438600"/>
                    <a:pt x="844062" y="437661"/>
                  </a:cubicBezTo>
                  <a:cubicBezTo>
                    <a:pt x="877663" y="432861"/>
                    <a:pt x="890292" y="433618"/>
                    <a:pt x="926124" y="429846"/>
                  </a:cubicBezTo>
                  <a:cubicBezTo>
                    <a:pt x="935284" y="428882"/>
                    <a:pt x="944359" y="427241"/>
                    <a:pt x="953477" y="425938"/>
                  </a:cubicBezTo>
                  <a:cubicBezTo>
                    <a:pt x="957385" y="424636"/>
                    <a:pt x="961204" y="423030"/>
                    <a:pt x="965200" y="422031"/>
                  </a:cubicBezTo>
                  <a:cubicBezTo>
                    <a:pt x="984200" y="417281"/>
                    <a:pt x="982990" y="419563"/>
                    <a:pt x="1000370" y="414215"/>
                  </a:cubicBezTo>
                  <a:cubicBezTo>
                    <a:pt x="1012181" y="410581"/>
                    <a:pt x="1023551" y="405489"/>
                    <a:pt x="1035539" y="402492"/>
                  </a:cubicBezTo>
                  <a:cubicBezTo>
                    <a:pt x="1044275" y="400308"/>
                    <a:pt x="1068909" y="394573"/>
                    <a:pt x="1074616" y="390769"/>
                  </a:cubicBezTo>
                  <a:cubicBezTo>
                    <a:pt x="1078524" y="388164"/>
                    <a:pt x="1082047" y="384861"/>
                    <a:pt x="1086339" y="382954"/>
                  </a:cubicBezTo>
                  <a:cubicBezTo>
                    <a:pt x="1093867" y="379608"/>
                    <a:pt x="1101970" y="377743"/>
                    <a:pt x="1109785" y="375138"/>
                  </a:cubicBezTo>
                  <a:lnTo>
                    <a:pt x="1121508" y="371231"/>
                  </a:lnTo>
                  <a:cubicBezTo>
                    <a:pt x="1125416" y="369928"/>
                    <a:pt x="1129192" y="368131"/>
                    <a:pt x="1133231" y="367323"/>
                  </a:cubicBezTo>
                  <a:cubicBezTo>
                    <a:pt x="1139744" y="366020"/>
                    <a:pt x="1146326" y="365026"/>
                    <a:pt x="1152770" y="363415"/>
                  </a:cubicBezTo>
                  <a:cubicBezTo>
                    <a:pt x="1156766" y="362416"/>
                    <a:pt x="1160454" y="360316"/>
                    <a:pt x="1164493" y="359508"/>
                  </a:cubicBezTo>
                  <a:cubicBezTo>
                    <a:pt x="1173525" y="357702"/>
                    <a:pt x="1182744" y="357001"/>
                    <a:pt x="1191847" y="355600"/>
                  </a:cubicBezTo>
                  <a:cubicBezTo>
                    <a:pt x="1199678" y="354395"/>
                    <a:pt x="1207458" y="352867"/>
                    <a:pt x="1215293" y="351692"/>
                  </a:cubicBezTo>
                  <a:lnTo>
                    <a:pt x="1270000" y="343877"/>
                  </a:lnTo>
                  <a:cubicBezTo>
                    <a:pt x="1273908" y="342574"/>
                    <a:pt x="1278811" y="342882"/>
                    <a:pt x="1281724" y="339969"/>
                  </a:cubicBezTo>
                  <a:cubicBezTo>
                    <a:pt x="1284637" y="337056"/>
                    <a:pt x="1285631" y="332365"/>
                    <a:pt x="1285631" y="328246"/>
                  </a:cubicBezTo>
                  <a:cubicBezTo>
                    <a:pt x="1285631" y="323786"/>
                    <a:pt x="1280900" y="303152"/>
                    <a:pt x="1277816" y="296984"/>
                  </a:cubicBezTo>
                  <a:cubicBezTo>
                    <a:pt x="1275716" y="292783"/>
                    <a:pt x="1272605" y="289169"/>
                    <a:pt x="1270000" y="285261"/>
                  </a:cubicBezTo>
                  <a:cubicBezTo>
                    <a:pt x="1277489" y="232846"/>
                    <a:pt x="1270197" y="280271"/>
                    <a:pt x="1277816" y="238369"/>
                  </a:cubicBezTo>
                  <a:cubicBezTo>
                    <a:pt x="1283318" y="208108"/>
                    <a:pt x="1278742" y="223870"/>
                    <a:pt x="1285631" y="203200"/>
                  </a:cubicBezTo>
                  <a:cubicBezTo>
                    <a:pt x="1290309" y="170459"/>
                    <a:pt x="1298267" y="127176"/>
                    <a:pt x="1285631" y="97692"/>
                  </a:cubicBezTo>
                  <a:cubicBezTo>
                    <a:pt x="1281494" y="88040"/>
                    <a:pt x="1264790" y="95087"/>
                    <a:pt x="1254370" y="93784"/>
                  </a:cubicBezTo>
                  <a:cubicBezTo>
                    <a:pt x="1250462" y="92482"/>
                    <a:pt x="1246621" y="90961"/>
                    <a:pt x="1242647" y="89877"/>
                  </a:cubicBezTo>
                  <a:cubicBezTo>
                    <a:pt x="1232284" y="87051"/>
                    <a:pt x="1221358" y="86050"/>
                    <a:pt x="1211385" y="82061"/>
                  </a:cubicBezTo>
                  <a:cubicBezTo>
                    <a:pt x="1184191" y="71184"/>
                    <a:pt x="1198510" y="76467"/>
                    <a:pt x="1168400" y="66431"/>
                  </a:cubicBezTo>
                  <a:cubicBezTo>
                    <a:pt x="1164492" y="65128"/>
                    <a:pt x="1160764" y="63034"/>
                    <a:pt x="1156677" y="62523"/>
                  </a:cubicBezTo>
                  <a:cubicBezTo>
                    <a:pt x="1104696" y="56025"/>
                    <a:pt x="1135897" y="59270"/>
                    <a:pt x="1062893" y="54708"/>
                  </a:cubicBezTo>
                  <a:cubicBezTo>
                    <a:pt x="851535" y="62255"/>
                    <a:pt x="941073" y="60766"/>
                    <a:pt x="601785" y="54708"/>
                  </a:cubicBezTo>
                  <a:cubicBezTo>
                    <a:pt x="573104" y="54196"/>
                    <a:pt x="544456" y="52421"/>
                    <a:pt x="515816" y="50800"/>
                  </a:cubicBezTo>
                  <a:lnTo>
                    <a:pt x="394677" y="42984"/>
                  </a:lnTo>
                  <a:cubicBezTo>
                    <a:pt x="332852" y="27528"/>
                    <a:pt x="374074" y="36501"/>
                    <a:pt x="269631" y="23446"/>
                  </a:cubicBezTo>
                  <a:cubicBezTo>
                    <a:pt x="223831" y="8180"/>
                    <a:pt x="269563" y="21870"/>
                    <a:pt x="218831" y="11723"/>
                  </a:cubicBezTo>
                  <a:cubicBezTo>
                    <a:pt x="214792" y="10915"/>
                    <a:pt x="211199" y="8296"/>
                    <a:pt x="207108" y="7815"/>
                  </a:cubicBezTo>
                  <a:cubicBezTo>
                    <a:pt x="188951" y="5679"/>
                    <a:pt x="170607" y="5563"/>
                    <a:pt x="152400" y="3908"/>
                  </a:cubicBezTo>
                  <a:cubicBezTo>
                    <a:pt x="141942" y="2957"/>
                    <a:pt x="131559" y="1303"/>
                    <a:pt x="121139" y="0"/>
                  </a:cubicBezTo>
                  <a:cubicBezTo>
                    <a:pt x="110718" y="1303"/>
                    <a:pt x="100110" y="1547"/>
                    <a:pt x="89877" y="3908"/>
                  </a:cubicBezTo>
                  <a:cubicBezTo>
                    <a:pt x="83042" y="5485"/>
                    <a:pt x="76907" y="9260"/>
                    <a:pt x="70339" y="11723"/>
                  </a:cubicBezTo>
                  <a:cubicBezTo>
                    <a:pt x="66482" y="13169"/>
                    <a:pt x="62524" y="14328"/>
                    <a:pt x="58616" y="15631"/>
                  </a:cubicBezTo>
                  <a:cubicBezTo>
                    <a:pt x="56011" y="18236"/>
                    <a:pt x="52696" y="20287"/>
                    <a:pt x="50800" y="23446"/>
                  </a:cubicBezTo>
                  <a:cubicBezTo>
                    <a:pt x="47655" y="28688"/>
                    <a:pt x="44685" y="46267"/>
                    <a:pt x="42985" y="50800"/>
                  </a:cubicBezTo>
                  <a:cubicBezTo>
                    <a:pt x="40940" y="56254"/>
                    <a:pt x="37215" y="60977"/>
                    <a:pt x="35170" y="66431"/>
                  </a:cubicBezTo>
                  <a:cubicBezTo>
                    <a:pt x="33284" y="71459"/>
                    <a:pt x="32805" y="76917"/>
                    <a:pt x="31262" y="82061"/>
                  </a:cubicBezTo>
                  <a:cubicBezTo>
                    <a:pt x="24017" y="106211"/>
                    <a:pt x="25426" y="101550"/>
                    <a:pt x="15631" y="121138"/>
                  </a:cubicBezTo>
                  <a:cubicBezTo>
                    <a:pt x="14329" y="126348"/>
                    <a:pt x="13267" y="131625"/>
                    <a:pt x="11724" y="136769"/>
                  </a:cubicBezTo>
                  <a:cubicBezTo>
                    <a:pt x="9357" y="144660"/>
                    <a:pt x="4728" y="152018"/>
                    <a:pt x="3908" y="160215"/>
                  </a:cubicBezTo>
                  <a:cubicBezTo>
                    <a:pt x="794" y="191348"/>
                    <a:pt x="1303" y="222738"/>
                    <a:pt x="0" y="254000"/>
                  </a:cubicBezTo>
                  <a:cubicBezTo>
                    <a:pt x="1303" y="315220"/>
                    <a:pt x="1460" y="376476"/>
                    <a:pt x="3908" y="437661"/>
                  </a:cubicBezTo>
                  <a:cubicBezTo>
                    <a:pt x="4073" y="441777"/>
                    <a:pt x="7406" y="445285"/>
                    <a:pt x="7816" y="449384"/>
                  </a:cubicBezTo>
                  <a:cubicBezTo>
                    <a:pt x="10023" y="471456"/>
                    <a:pt x="8855" y="493819"/>
                    <a:pt x="11724" y="515815"/>
                  </a:cubicBezTo>
                  <a:cubicBezTo>
                    <a:pt x="12789" y="523984"/>
                    <a:pt x="17541" y="531269"/>
                    <a:pt x="19539" y="539261"/>
                  </a:cubicBezTo>
                  <a:cubicBezTo>
                    <a:pt x="19890" y="540666"/>
                    <a:pt x="27202" y="573315"/>
                    <a:pt x="31262" y="582246"/>
                  </a:cubicBezTo>
                  <a:cubicBezTo>
                    <a:pt x="38751" y="598722"/>
                    <a:pt x="46739" y="608985"/>
                    <a:pt x="50800" y="625231"/>
                  </a:cubicBezTo>
                  <a:lnTo>
                    <a:pt x="50800" y="625231"/>
                  </a:lnTo>
                  <a:close/>
                </a:path>
              </a:pathLst>
            </a:custGeom>
            <a:solidFill>
              <a:srgbClr val="000082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98" name="Freeform 97"/>
            <p:cNvSpPr/>
            <p:nvPr/>
          </p:nvSpPr>
          <p:spPr bwMode="auto">
            <a:xfrm>
              <a:off x="367325" y="2684343"/>
              <a:ext cx="1012182" cy="1117841"/>
            </a:xfrm>
            <a:custGeom>
              <a:avLst/>
              <a:gdLst>
                <a:gd name="connsiteX0" fmla="*/ 1012092 w 1012182"/>
                <a:gd name="connsiteY0" fmla="*/ 1055318 h 1117841"/>
                <a:gd name="connsiteX1" fmla="*/ 992553 w 1012182"/>
                <a:gd name="connsiteY1" fmla="*/ 1051410 h 1117841"/>
                <a:gd name="connsiteX2" fmla="*/ 969107 w 1012182"/>
                <a:gd name="connsiteY2" fmla="*/ 1035779 h 1117841"/>
                <a:gd name="connsiteX3" fmla="*/ 957384 w 1012182"/>
                <a:gd name="connsiteY3" fmla="*/ 1031872 h 1117841"/>
                <a:gd name="connsiteX4" fmla="*/ 941753 w 1012182"/>
                <a:gd name="connsiteY4" fmla="*/ 1016241 h 1117841"/>
                <a:gd name="connsiteX5" fmla="*/ 926123 w 1012182"/>
                <a:gd name="connsiteY5" fmla="*/ 1000610 h 1117841"/>
                <a:gd name="connsiteX6" fmla="*/ 914400 w 1012182"/>
                <a:gd name="connsiteY6" fmla="*/ 996703 h 1117841"/>
                <a:gd name="connsiteX7" fmla="*/ 906584 w 1012182"/>
                <a:gd name="connsiteY7" fmla="*/ 988887 h 1117841"/>
                <a:gd name="connsiteX8" fmla="*/ 875323 w 1012182"/>
                <a:gd name="connsiteY8" fmla="*/ 981072 h 1117841"/>
                <a:gd name="connsiteX9" fmla="*/ 867507 w 1012182"/>
                <a:gd name="connsiteY9" fmla="*/ 973256 h 1117841"/>
                <a:gd name="connsiteX10" fmla="*/ 844061 w 1012182"/>
                <a:gd name="connsiteY10" fmla="*/ 965441 h 1117841"/>
                <a:gd name="connsiteX11" fmla="*/ 824523 w 1012182"/>
                <a:gd name="connsiteY11" fmla="*/ 957626 h 1117841"/>
                <a:gd name="connsiteX12" fmla="*/ 801077 w 1012182"/>
                <a:gd name="connsiteY12" fmla="*/ 945903 h 1117841"/>
                <a:gd name="connsiteX13" fmla="*/ 769815 w 1012182"/>
                <a:gd name="connsiteY13" fmla="*/ 930272 h 1117841"/>
                <a:gd name="connsiteX14" fmla="*/ 742461 w 1012182"/>
                <a:gd name="connsiteY14" fmla="*/ 914641 h 1117841"/>
                <a:gd name="connsiteX15" fmla="*/ 730738 w 1012182"/>
                <a:gd name="connsiteY15" fmla="*/ 910733 h 1117841"/>
                <a:gd name="connsiteX16" fmla="*/ 707292 w 1012182"/>
                <a:gd name="connsiteY16" fmla="*/ 895103 h 1117841"/>
                <a:gd name="connsiteX17" fmla="*/ 695569 w 1012182"/>
                <a:gd name="connsiteY17" fmla="*/ 887287 h 1117841"/>
                <a:gd name="connsiteX18" fmla="*/ 683846 w 1012182"/>
                <a:gd name="connsiteY18" fmla="*/ 883379 h 1117841"/>
                <a:gd name="connsiteX19" fmla="*/ 660400 w 1012182"/>
                <a:gd name="connsiteY19" fmla="*/ 871656 h 1117841"/>
                <a:gd name="connsiteX20" fmla="*/ 652584 w 1012182"/>
                <a:gd name="connsiteY20" fmla="*/ 863841 h 1117841"/>
                <a:gd name="connsiteX21" fmla="*/ 636953 w 1012182"/>
                <a:gd name="connsiteY21" fmla="*/ 859933 h 1117841"/>
                <a:gd name="connsiteX22" fmla="*/ 605692 w 1012182"/>
                <a:gd name="connsiteY22" fmla="*/ 848210 h 1117841"/>
                <a:gd name="connsiteX23" fmla="*/ 590061 w 1012182"/>
                <a:gd name="connsiteY23" fmla="*/ 840395 h 1117841"/>
                <a:gd name="connsiteX24" fmla="*/ 578338 w 1012182"/>
                <a:gd name="connsiteY24" fmla="*/ 836487 h 1117841"/>
                <a:gd name="connsiteX25" fmla="*/ 566615 w 1012182"/>
                <a:gd name="connsiteY25" fmla="*/ 828672 h 1117841"/>
                <a:gd name="connsiteX26" fmla="*/ 558800 w 1012182"/>
                <a:gd name="connsiteY26" fmla="*/ 820856 h 1117841"/>
                <a:gd name="connsiteX27" fmla="*/ 531446 w 1012182"/>
                <a:gd name="connsiteY27" fmla="*/ 813041 h 1117841"/>
                <a:gd name="connsiteX28" fmla="*/ 519723 w 1012182"/>
                <a:gd name="connsiteY28" fmla="*/ 805226 h 1117841"/>
                <a:gd name="connsiteX29" fmla="*/ 484553 w 1012182"/>
                <a:gd name="connsiteY29" fmla="*/ 797410 h 1117841"/>
                <a:gd name="connsiteX30" fmla="*/ 465015 w 1012182"/>
                <a:gd name="connsiteY30" fmla="*/ 785687 h 1117841"/>
                <a:gd name="connsiteX31" fmla="*/ 445477 w 1012182"/>
                <a:gd name="connsiteY31" fmla="*/ 781779 h 1117841"/>
                <a:gd name="connsiteX32" fmla="*/ 425938 w 1012182"/>
                <a:gd name="connsiteY32" fmla="*/ 762241 h 1117841"/>
                <a:gd name="connsiteX33" fmla="*/ 410307 w 1012182"/>
                <a:gd name="connsiteY33" fmla="*/ 750518 h 1117841"/>
                <a:gd name="connsiteX34" fmla="*/ 394677 w 1012182"/>
                <a:gd name="connsiteY34" fmla="*/ 730979 h 1117841"/>
                <a:gd name="connsiteX35" fmla="*/ 382953 w 1012182"/>
                <a:gd name="connsiteY35" fmla="*/ 715349 h 1117841"/>
                <a:gd name="connsiteX36" fmla="*/ 347784 w 1012182"/>
                <a:gd name="connsiteY36" fmla="*/ 691903 h 1117841"/>
                <a:gd name="connsiteX37" fmla="*/ 324338 w 1012182"/>
                <a:gd name="connsiteY37" fmla="*/ 676272 h 1117841"/>
                <a:gd name="connsiteX38" fmla="*/ 289169 w 1012182"/>
                <a:gd name="connsiteY38" fmla="*/ 664549 h 1117841"/>
                <a:gd name="connsiteX39" fmla="*/ 277446 w 1012182"/>
                <a:gd name="connsiteY39" fmla="*/ 660641 h 1117841"/>
                <a:gd name="connsiteX40" fmla="*/ 265723 w 1012182"/>
                <a:gd name="connsiteY40" fmla="*/ 656733 h 1117841"/>
                <a:gd name="connsiteX41" fmla="*/ 246184 w 1012182"/>
                <a:gd name="connsiteY41" fmla="*/ 648918 h 1117841"/>
                <a:gd name="connsiteX42" fmla="*/ 222738 w 1012182"/>
                <a:gd name="connsiteY42" fmla="*/ 637195 h 1117841"/>
                <a:gd name="connsiteX43" fmla="*/ 199292 w 1012182"/>
                <a:gd name="connsiteY43" fmla="*/ 633287 h 1117841"/>
                <a:gd name="connsiteX44" fmla="*/ 187569 w 1012182"/>
                <a:gd name="connsiteY44" fmla="*/ 629379 h 1117841"/>
                <a:gd name="connsiteX45" fmla="*/ 179753 w 1012182"/>
                <a:gd name="connsiteY45" fmla="*/ 621564 h 1117841"/>
                <a:gd name="connsiteX46" fmla="*/ 168030 w 1012182"/>
                <a:gd name="connsiteY46" fmla="*/ 617656 h 1117841"/>
                <a:gd name="connsiteX47" fmla="*/ 160215 w 1012182"/>
                <a:gd name="connsiteY47" fmla="*/ 602026 h 1117841"/>
                <a:gd name="connsiteX48" fmla="*/ 132861 w 1012182"/>
                <a:gd name="connsiteY48" fmla="*/ 586395 h 1117841"/>
                <a:gd name="connsiteX49" fmla="*/ 125046 w 1012182"/>
                <a:gd name="connsiteY49" fmla="*/ 574672 h 1117841"/>
                <a:gd name="connsiteX50" fmla="*/ 121138 w 1012182"/>
                <a:gd name="connsiteY50" fmla="*/ 562949 h 1117841"/>
                <a:gd name="connsiteX51" fmla="*/ 105507 w 1012182"/>
                <a:gd name="connsiteY51" fmla="*/ 539503 h 1117841"/>
                <a:gd name="connsiteX52" fmla="*/ 101600 w 1012182"/>
                <a:gd name="connsiteY52" fmla="*/ 527779 h 1117841"/>
                <a:gd name="connsiteX53" fmla="*/ 105507 w 1012182"/>
                <a:gd name="connsiteY53" fmla="*/ 426179 h 1117841"/>
                <a:gd name="connsiteX54" fmla="*/ 117230 w 1012182"/>
                <a:gd name="connsiteY54" fmla="*/ 422272 h 1117841"/>
                <a:gd name="connsiteX55" fmla="*/ 191477 w 1012182"/>
                <a:gd name="connsiteY55" fmla="*/ 418364 h 1117841"/>
                <a:gd name="connsiteX56" fmla="*/ 226646 w 1012182"/>
                <a:gd name="connsiteY56" fmla="*/ 406641 h 1117841"/>
                <a:gd name="connsiteX57" fmla="*/ 238369 w 1012182"/>
                <a:gd name="connsiteY57" fmla="*/ 402733 h 1117841"/>
                <a:gd name="connsiteX58" fmla="*/ 261815 w 1012182"/>
                <a:gd name="connsiteY58" fmla="*/ 387103 h 1117841"/>
                <a:gd name="connsiteX59" fmla="*/ 257907 w 1012182"/>
                <a:gd name="connsiteY59" fmla="*/ 359749 h 1117841"/>
                <a:gd name="connsiteX60" fmla="*/ 250092 w 1012182"/>
                <a:gd name="connsiteY60" fmla="*/ 351933 h 1117841"/>
                <a:gd name="connsiteX61" fmla="*/ 179753 w 1012182"/>
                <a:gd name="connsiteY61" fmla="*/ 344118 h 1117841"/>
                <a:gd name="connsiteX62" fmla="*/ 156307 w 1012182"/>
                <a:gd name="connsiteY62" fmla="*/ 332395 h 1117841"/>
                <a:gd name="connsiteX63" fmla="*/ 144584 w 1012182"/>
                <a:gd name="connsiteY63" fmla="*/ 328487 h 1117841"/>
                <a:gd name="connsiteX64" fmla="*/ 136769 w 1012182"/>
                <a:gd name="connsiteY64" fmla="*/ 316764 h 1117841"/>
                <a:gd name="connsiteX65" fmla="*/ 128953 w 1012182"/>
                <a:gd name="connsiteY65" fmla="*/ 308949 h 1117841"/>
                <a:gd name="connsiteX66" fmla="*/ 117230 w 1012182"/>
                <a:gd name="connsiteY66" fmla="*/ 241 h 1117841"/>
                <a:gd name="connsiteX67" fmla="*/ 42984 w 1012182"/>
                <a:gd name="connsiteY67" fmla="*/ 11964 h 1117841"/>
                <a:gd name="connsiteX68" fmla="*/ 35169 w 1012182"/>
                <a:gd name="connsiteY68" fmla="*/ 27595 h 1117841"/>
                <a:gd name="connsiteX69" fmla="*/ 27353 w 1012182"/>
                <a:gd name="connsiteY69" fmla="*/ 39318 h 1117841"/>
                <a:gd name="connsiteX70" fmla="*/ 15630 w 1012182"/>
                <a:gd name="connsiteY70" fmla="*/ 82303 h 1117841"/>
                <a:gd name="connsiteX71" fmla="*/ 7815 w 1012182"/>
                <a:gd name="connsiteY71" fmla="*/ 94026 h 1117841"/>
                <a:gd name="connsiteX72" fmla="*/ 0 w 1012182"/>
                <a:gd name="connsiteY72" fmla="*/ 117472 h 1117841"/>
                <a:gd name="connsiteX73" fmla="*/ 7815 w 1012182"/>
                <a:gd name="connsiteY73" fmla="*/ 238610 h 1117841"/>
                <a:gd name="connsiteX74" fmla="*/ 15630 w 1012182"/>
                <a:gd name="connsiteY74" fmla="*/ 262056 h 1117841"/>
                <a:gd name="connsiteX75" fmla="*/ 19538 w 1012182"/>
                <a:gd name="connsiteY75" fmla="*/ 375379 h 1117841"/>
                <a:gd name="connsiteX76" fmla="*/ 27353 w 1012182"/>
                <a:gd name="connsiteY76" fmla="*/ 422272 h 1117841"/>
                <a:gd name="connsiteX77" fmla="*/ 31261 w 1012182"/>
                <a:gd name="connsiteY77" fmla="*/ 457441 h 1117841"/>
                <a:gd name="connsiteX78" fmla="*/ 35169 w 1012182"/>
                <a:gd name="connsiteY78" fmla="*/ 953718 h 1117841"/>
                <a:gd name="connsiteX79" fmla="*/ 39077 w 1012182"/>
                <a:gd name="connsiteY79" fmla="*/ 969349 h 1117841"/>
                <a:gd name="connsiteX80" fmla="*/ 46892 w 1012182"/>
                <a:gd name="connsiteY80" fmla="*/ 992795 h 1117841"/>
                <a:gd name="connsiteX81" fmla="*/ 74246 w 1012182"/>
                <a:gd name="connsiteY81" fmla="*/ 1031872 h 1117841"/>
                <a:gd name="connsiteX82" fmla="*/ 85969 w 1012182"/>
                <a:gd name="connsiteY82" fmla="*/ 1051410 h 1117841"/>
                <a:gd name="connsiteX83" fmla="*/ 109415 w 1012182"/>
                <a:gd name="connsiteY83" fmla="*/ 1082672 h 1117841"/>
                <a:gd name="connsiteX84" fmla="*/ 121138 w 1012182"/>
                <a:gd name="connsiteY84" fmla="*/ 1090487 h 1117841"/>
                <a:gd name="connsiteX85" fmla="*/ 140677 w 1012182"/>
                <a:gd name="connsiteY85" fmla="*/ 1106118 h 1117841"/>
                <a:gd name="connsiteX86" fmla="*/ 160215 w 1012182"/>
                <a:gd name="connsiteY86" fmla="*/ 1110026 h 1117841"/>
                <a:gd name="connsiteX87" fmla="*/ 203200 w 1012182"/>
                <a:gd name="connsiteY87" fmla="*/ 1117841 h 1117841"/>
                <a:gd name="connsiteX88" fmla="*/ 550984 w 1012182"/>
                <a:gd name="connsiteY88" fmla="*/ 1113933 h 1117841"/>
                <a:gd name="connsiteX89" fmla="*/ 601784 w 1012182"/>
                <a:gd name="connsiteY89" fmla="*/ 1110026 h 1117841"/>
                <a:gd name="connsiteX90" fmla="*/ 613507 w 1012182"/>
                <a:gd name="connsiteY90" fmla="*/ 1106118 h 1117841"/>
                <a:gd name="connsiteX91" fmla="*/ 629138 w 1012182"/>
                <a:gd name="connsiteY91" fmla="*/ 1102210 h 1117841"/>
                <a:gd name="connsiteX92" fmla="*/ 668215 w 1012182"/>
                <a:gd name="connsiteY92" fmla="*/ 1098303 h 1117841"/>
                <a:gd name="connsiteX93" fmla="*/ 930030 w 1012182"/>
                <a:gd name="connsiteY93" fmla="*/ 1102210 h 1117841"/>
                <a:gd name="connsiteX94" fmla="*/ 996461 w 1012182"/>
                <a:gd name="connsiteY94" fmla="*/ 1094395 h 1117841"/>
                <a:gd name="connsiteX95" fmla="*/ 1004277 w 1012182"/>
                <a:gd name="connsiteY95" fmla="*/ 1086579 h 1117841"/>
                <a:gd name="connsiteX96" fmla="*/ 1000369 w 1012182"/>
                <a:gd name="connsiteY96" fmla="*/ 1067041 h 1117841"/>
                <a:gd name="connsiteX97" fmla="*/ 1012092 w 1012182"/>
                <a:gd name="connsiteY97" fmla="*/ 1055318 h 1117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</a:cxnLst>
              <a:rect l="l" t="t" r="r" b="b"/>
              <a:pathLst>
                <a:path w="1012182" h="1117841">
                  <a:moveTo>
                    <a:pt x="1012092" y="1055318"/>
                  </a:moveTo>
                  <a:cubicBezTo>
                    <a:pt x="1010789" y="1052713"/>
                    <a:pt x="998600" y="1054159"/>
                    <a:pt x="992553" y="1051410"/>
                  </a:cubicBezTo>
                  <a:cubicBezTo>
                    <a:pt x="984002" y="1047523"/>
                    <a:pt x="977318" y="1040341"/>
                    <a:pt x="969107" y="1035779"/>
                  </a:cubicBezTo>
                  <a:cubicBezTo>
                    <a:pt x="965506" y="1033779"/>
                    <a:pt x="961292" y="1033174"/>
                    <a:pt x="957384" y="1031872"/>
                  </a:cubicBezTo>
                  <a:lnTo>
                    <a:pt x="941753" y="1016241"/>
                  </a:lnTo>
                  <a:cubicBezTo>
                    <a:pt x="936543" y="1011031"/>
                    <a:pt x="933113" y="1002940"/>
                    <a:pt x="926123" y="1000610"/>
                  </a:cubicBezTo>
                  <a:lnTo>
                    <a:pt x="914400" y="996703"/>
                  </a:lnTo>
                  <a:cubicBezTo>
                    <a:pt x="911795" y="994098"/>
                    <a:pt x="910005" y="990255"/>
                    <a:pt x="906584" y="988887"/>
                  </a:cubicBezTo>
                  <a:cubicBezTo>
                    <a:pt x="896611" y="984898"/>
                    <a:pt x="875323" y="981072"/>
                    <a:pt x="875323" y="981072"/>
                  </a:cubicBezTo>
                  <a:cubicBezTo>
                    <a:pt x="872718" y="978467"/>
                    <a:pt x="870803" y="974904"/>
                    <a:pt x="867507" y="973256"/>
                  </a:cubicBezTo>
                  <a:cubicBezTo>
                    <a:pt x="860139" y="969572"/>
                    <a:pt x="851803" y="968256"/>
                    <a:pt x="844061" y="965441"/>
                  </a:cubicBezTo>
                  <a:cubicBezTo>
                    <a:pt x="837469" y="963044"/>
                    <a:pt x="831036" y="960231"/>
                    <a:pt x="824523" y="957626"/>
                  </a:cubicBezTo>
                  <a:cubicBezTo>
                    <a:pt x="809145" y="942248"/>
                    <a:pt x="825769" y="956191"/>
                    <a:pt x="801077" y="945903"/>
                  </a:cubicBezTo>
                  <a:cubicBezTo>
                    <a:pt x="790323" y="941422"/>
                    <a:pt x="779509" y="936735"/>
                    <a:pt x="769815" y="930272"/>
                  </a:cubicBezTo>
                  <a:cubicBezTo>
                    <a:pt x="758039" y="922421"/>
                    <a:pt x="756347" y="920592"/>
                    <a:pt x="742461" y="914641"/>
                  </a:cubicBezTo>
                  <a:cubicBezTo>
                    <a:pt x="738675" y="913018"/>
                    <a:pt x="734339" y="912733"/>
                    <a:pt x="730738" y="910733"/>
                  </a:cubicBezTo>
                  <a:cubicBezTo>
                    <a:pt x="722527" y="906172"/>
                    <a:pt x="715107" y="900313"/>
                    <a:pt x="707292" y="895103"/>
                  </a:cubicBezTo>
                  <a:cubicBezTo>
                    <a:pt x="703384" y="892498"/>
                    <a:pt x="700025" y="888772"/>
                    <a:pt x="695569" y="887287"/>
                  </a:cubicBezTo>
                  <a:cubicBezTo>
                    <a:pt x="691661" y="885984"/>
                    <a:pt x="687530" y="885221"/>
                    <a:pt x="683846" y="883379"/>
                  </a:cubicBezTo>
                  <a:cubicBezTo>
                    <a:pt x="653545" y="868229"/>
                    <a:pt x="689866" y="881479"/>
                    <a:pt x="660400" y="871656"/>
                  </a:cubicBezTo>
                  <a:cubicBezTo>
                    <a:pt x="657795" y="869051"/>
                    <a:pt x="655879" y="865489"/>
                    <a:pt x="652584" y="863841"/>
                  </a:cubicBezTo>
                  <a:cubicBezTo>
                    <a:pt x="647780" y="861439"/>
                    <a:pt x="642117" y="861408"/>
                    <a:pt x="636953" y="859933"/>
                  </a:cubicBezTo>
                  <a:cubicBezTo>
                    <a:pt x="627921" y="857353"/>
                    <a:pt x="613139" y="851520"/>
                    <a:pt x="605692" y="848210"/>
                  </a:cubicBezTo>
                  <a:cubicBezTo>
                    <a:pt x="600369" y="845844"/>
                    <a:pt x="595415" y="842690"/>
                    <a:pt x="590061" y="840395"/>
                  </a:cubicBezTo>
                  <a:cubicBezTo>
                    <a:pt x="586275" y="838772"/>
                    <a:pt x="582022" y="838329"/>
                    <a:pt x="578338" y="836487"/>
                  </a:cubicBezTo>
                  <a:cubicBezTo>
                    <a:pt x="574137" y="834387"/>
                    <a:pt x="570282" y="831606"/>
                    <a:pt x="566615" y="828672"/>
                  </a:cubicBezTo>
                  <a:cubicBezTo>
                    <a:pt x="563738" y="826370"/>
                    <a:pt x="561959" y="822752"/>
                    <a:pt x="558800" y="820856"/>
                  </a:cubicBezTo>
                  <a:cubicBezTo>
                    <a:pt x="554799" y="818455"/>
                    <a:pt x="534361" y="813770"/>
                    <a:pt x="531446" y="813041"/>
                  </a:cubicBezTo>
                  <a:cubicBezTo>
                    <a:pt x="527538" y="810436"/>
                    <a:pt x="523924" y="807326"/>
                    <a:pt x="519723" y="805226"/>
                  </a:cubicBezTo>
                  <a:cubicBezTo>
                    <a:pt x="510102" y="800415"/>
                    <a:pt x="493561" y="798911"/>
                    <a:pt x="484553" y="797410"/>
                  </a:cubicBezTo>
                  <a:cubicBezTo>
                    <a:pt x="478040" y="793502"/>
                    <a:pt x="472067" y="788508"/>
                    <a:pt x="465015" y="785687"/>
                  </a:cubicBezTo>
                  <a:cubicBezTo>
                    <a:pt x="458848" y="783220"/>
                    <a:pt x="451172" y="785196"/>
                    <a:pt x="445477" y="781779"/>
                  </a:cubicBezTo>
                  <a:cubicBezTo>
                    <a:pt x="437579" y="777040"/>
                    <a:pt x="433306" y="767767"/>
                    <a:pt x="425938" y="762241"/>
                  </a:cubicBezTo>
                  <a:lnTo>
                    <a:pt x="410307" y="750518"/>
                  </a:lnTo>
                  <a:cubicBezTo>
                    <a:pt x="390997" y="721551"/>
                    <a:pt x="413228" y="753239"/>
                    <a:pt x="394677" y="730979"/>
                  </a:cubicBezTo>
                  <a:cubicBezTo>
                    <a:pt x="390508" y="725976"/>
                    <a:pt x="387821" y="719676"/>
                    <a:pt x="382953" y="715349"/>
                  </a:cubicBezTo>
                  <a:cubicBezTo>
                    <a:pt x="382945" y="715342"/>
                    <a:pt x="353650" y="695814"/>
                    <a:pt x="347784" y="691903"/>
                  </a:cubicBezTo>
                  <a:lnTo>
                    <a:pt x="324338" y="676272"/>
                  </a:lnTo>
                  <a:lnTo>
                    <a:pt x="289169" y="664549"/>
                  </a:lnTo>
                  <a:lnTo>
                    <a:pt x="277446" y="660641"/>
                  </a:lnTo>
                  <a:cubicBezTo>
                    <a:pt x="273538" y="659338"/>
                    <a:pt x="269548" y="658263"/>
                    <a:pt x="265723" y="656733"/>
                  </a:cubicBezTo>
                  <a:cubicBezTo>
                    <a:pt x="259210" y="654128"/>
                    <a:pt x="252570" y="651821"/>
                    <a:pt x="246184" y="648918"/>
                  </a:cubicBezTo>
                  <a:cubicBezTo>
                    <a:pt x="238229" y="645302"/>
                    <a:pt x="231027" y="639958"/>
                    <a:pt x="222738" y="637195"/>
                  </a:cubicBezTo>
                  <a:cubicBezTo>
                    <a:pt x="215221" y="634689"/>
                    <a:pt x="207026" y="635006"/>
                    <a:pt x="199292" y="633287"/>
                  </a:cubicBezTo>
                  <a:cubicBezTo>
                    <a:pt x="195271" y="632393"/>
                    <a:pt x="191477" y="630682"/>
                    <a:pt x="187569" y="629379"/>
                  </a:cubicBezTo>
                  <a:cubicBezTo>
                    <a:pt x="184964" y="626774"/>
                    <a:pt x="182912" y="623459"/>
                    <a:pt x="179753" y="621564"/>
                  </a:cubicBezTo>
                  <a:cubicBezTo>
                    <a:pt x="176221" y="619445"/>
                    <a:pt x="170943" y="620569"/>
                    <a:pt x="168030" y="617656"/>
                  </a:cubicBezTo>
                  <a:cubicBezTo>
                    <a:pt x="163911" y="613537"/>
                    <a:pt x="163944" y="606501"/>
                    <a:pt x="160215" y="602026"/>
                  </a:cubicBezTo>
                  <a:cubicBezTo>
                    <a:pt x="156268" y="597290"/>
                    <a:pt x="137036" y="588483"/>
                    <a:pt x="132861" y="586395"/>
                  </a:cubicBezTo>
                  <a:cubicBezTo>
                    <a:pt x="130256" y="582487"/>
                    <a:pt x="127146" y="578873"/>
                    <a:pt x="125046" y="574672"/>
                  </a:cubicBezTo>
                  <a:cubicBezTo>
                    <a:pt x="123204" y="570988"/>
                    <a:pt x="123138" y="566550"/>
                    <a:pt x="121138" y="562949"/>
                  </a:cubicBezTo>
                  <a:cubicBezTo>
                    <a:pt x="116576" y="554738"/>
                    <a:pt x="105507" y="539503"/>
                    <a:pt x="105507" y="539503"/>
                  </a:cubicBezTo>
                  <a:cubicBezTo>
                    <a:pt x="104205" y="535595"/>
                    <a:pt x="101600" y="531898"/>
                    <a:pt x="101600" y="527779"/>
                  </a:cubicBezTo>
                  <a:cubicBezTo>
                    <a:pt x="101600" y="493887"/>
                    <a:pt x="100540" y="459705"/>
                    <a:pt x="105507" y="426179"/>
                  </a:cubicBezTo>
                  <a:cubicBezTo>
                    <a:pt x="106111" y="422104"/>
                    <a:pt x="113128" y="422645"/>
                    <a:pt x="117230" y="422272"/>
                  </a:cubicBezTo>
                  <a:cubicBezTo>
                    <a:pt x="141911" y="420028"/>
                    <a:pt x="166728" y="419667"/>
                    <a:pt x="191477" y="418364"/>
                  </a:cubicBezTo>
                  <a:lnTo>
                    <a:pt x="226646" y="406641"/>
                  </a:lnTo>
                  <a:cubicBezTo>
                    <a:pt x="230554" y="405338"/>
                    <a:pt x="234942" y="405018"/>
                    <a:pt x="238369" y="402733"/>
                  </a:cubicBezTo>
                  <a:lnTo>
                    <a:pt x="261815" y="387103"/>
                  </a:lnTo>
                  <a:cubicBezTo>
                    <a:pt x="260512" y="377985"/>
                    <a:pt x="260820" y="368487"/>
                    <a:pt x="257907" y="359749"/>
                  </a:cubicBezTo>
                  <a:cubicBezTo>
                    <a:pt x="256742" y="356254"/>
                    <a:pt x="253587" y="353098"/>
                    <a:pt x="250092" y="351933"/>
                  </a:cubicBezTo>
                  <a:cubicBezTo>
                    <a:pt x="241184" y="348964"/>
                    <a:pt x="180849" y="344218"/>
                    <a:pt x="179753" y="344118"/>
                  </a:cubicBezTo>
                  <a:cubicBezTo>
                    <a:pt x="150287" y="334295"/>
                    <a:pt x="186608" y="347545"/>
                    <a:pt x="156307" y="332395"/>
                  </a:cubicBezTo>
                  <a:cubicBezTo>
                    <a:pt x="152623" y="330553"/>
                    <a:pt x="148492" y="329790"/>
                    <a:pt x="144584" y="328487"/>
                  </a:cubicBezTo>
                  <a:cubicBezTo>
                    <a:pt x="141979" y="324579"/>
                    <a:pt x="139703" y="320431"/>
                    <a:pt x="136769" y="316764"/>
                  </a:cubicBezTo>
                  <a:cubicBezTo>
                    <a:pt x="134467" y="313887"/>
                    <a:pt x="129142" y="312628"/>
                    <a:pt x="128953" y="308949"/>
                  </a:cubicBezTo>
                  <a:cubicBezTo>
                    <a:pt x="112145" y="-18806"/>
                    <a:pt x="152826" y="107019"/>
                    <a:pt x="117230" y="241"/>
                  </a:cubicBezTo>
                  <a:cubicBezTo>
                    <a:pt x="112496" y="557"/>
                    <a:pt x="58372" y="-3424"/>
                    <a:pt x="42984" y="11964"/>
                  </a:cubicBezTo>
                  <a:cubicBezTo>
                    <a:pt x="38865" y="16083"/>
                    <a:pt x="38059" y="22537"/>
                    <a:pt x="35169" y="27595"/>
                  </a:cubicBezTo>
                  <a:cubicBezTo>
                    <a:pt x="32839" y="31673"/>
                    <a:pt x="29958" y="35410"/>
                    <a:pt x="27353" y="39318"/>
                  </a:cubicBezTo>
                  <a:cubicBezTo>
                    <a:pt x="25256" y="49807"/>
                    <a:pt x="21298" y="73801"/>
                    <a:pt x="15630" y="82303"/>
                  </a:cubicBezTo>
                  <a:cubicBezTo>
                    <a:pt x="13025" y="86211"/>
                    <a:pt x="9722" y="89734"/>
                    <a:pt x="7815" y="94026"/>
                  </a:cubicBezTo>
                  <a:cubicBezTo>
                    <a:pt x="4469" y="101554"/>
                    <a:pt x="0" y="117472"/>
                    <a:pt x="0" y="117472"/>
                  </a:cubicBezTo>
                  <a:cubicBezTo>
                    <a:pt x="2605" y="157851"/>
                    <a:pt x="-4980" y="200223"/>
                    <a:pt x="7815" y="238610"/>
                  </a:cubicBezTo>
                  <a:lnTo>
                    <a:pt x="15630" y="262056"/>
                  </a:lnTo>
                  <a:cubicBezTo>
                    <a:pt x="16933" y="299830"/>
                    <a:pt x="16780" y="337683"/>
                    <a:pt x="19538" y="375379"/>
                  </a:cubicBezTo>
                  <a:cubicBezTo>
                    <a:pt x="20694" y="391183"/>
                    <a:pt x="25112" y="406585"/>
                    <a:pt x="27353" y="422272"/>
                  </a:cubicBezTo>
                  <a:cubicBezTo>
                    <a:pt x="29021" y="433949"/>
                    <a:pt x="29958" y="445718"/>
                    <a:pt x="31261" y="457441"/>
                  </a:cubicBezTo>
                  <a:cubicBezTo>
                    <a:pt x="32564" y="622867"/>
                    <a:pt x="32643" y="788306"/>
                    <a:pt x="35169" y="953718"/>
                  </a:cubicBezTo>
                  <a:cubicBezTo>
                    <a:pt x="35251" y="959088"/>
                    <a:pt x="37534" y="964205"/>
                    <a:pt x="39077" y="969349"/>
                  </a:cubicBezTo>
                  <a:cubicBezTo>
                    <a:pt x="41444" y="977240"/>
                    <a:pt x="42526" y="985809"/>
                    <a:pt x="46892" y="992795"/>
                  </a:cubicBezTo>
                  <a:cubicBezTo>
                    <a:pt x="68383" y="1027180"/>
                    <a:pt x="57741" y="1015367"/>
                    <a:pt x="74246" y="1031872"/>
                  </a:cubicBezTo>
                  <a:cubicBezTo>
                    <a:pt x="81716" y="1054287"/>
                    <a:pt x="73095" y="1034245"/>
                    <a:pt x="85969" y="1051410"/>
                  </a:cubicBezTo>
                  <a:cubicBezTo>
                    <a:pt x="95339" y="1063903"/>
                    <a:pt x="98216" y="1073712"/>
                    <a:pt x="109415" y="1082672"/>
                  </a:cubicBezTo>
                  <a:cubicBezTo>
                    <a:pt x="113082" y="1085606"/>
                    <a:pt x="117471" y="1087553"/>
                    <a:pt x="121138" y="1090487"/>
                  </a:cubicBezTo>
                  <a:cubicBezTo>
                    <a:pt x="129557" y="1097223"/>
                    <a:pt x="129350" y="1101871"/>
                    <a:pt x="140677" y="1106118"/>
                  </a:cubicBezTo>
                  <a:cubicBezTo>
                    <a:pt x="146896" y="1108450"/>
                    <a:pt x="153680" y="1108838"/>
                    <a:pt x="160215" y="1110026"/>
                  </a:cubicBezTo>
                  <a:cubicBezTo>
                    <a:pt x="215224" y="1120027"/>
                    <a:pt x="154924" y="1108185"/>
                    <a:pt x="203200" y="1117841"/>
                  </a:cubicBezTo>
                  <a:lnTo>
                    <a:pt x="550984" y="1113933"/>
                  </a:lnTo>
                  <a:cubicBezTo>
                    <a:pt x="567964" y="1113600"/>
                    <a:pt x="584932" y="1112132"/>
                    <a:pt x="601784" y="1110026"/>
                  </a:cubicBezTo>
                  <a:cubicBezTo>
                    <a:pt x="605871" y="1109515"/>
                    <a:pt x="609546" y="1107250"/>
                    <a:pt x="613507" y="1106118"/>
                  </a:cubicBezTo>
                  <a:cubicBezTo>
                    <a:pt x="618671" y="1104642"/>
                    <a:pt x="623821" y="1102969"/>
                    <a:pt x="629138" y="1102210"/>
                  </a:cubicBezTo>
                  <a:cubicBezTo>
                    <a:pt x="642097" y="1100359"/>
                    <a:pt x="655189" y="1099605"/>
                    <a:pt x="668215" y="1098303"/>
                  </a:cubicBezTo>
                  <a:lnTo>
                    <a:pt x="930030" y="1102210"/>
                  </a:lnTo>
                  <a:cubicBezTo>
                    <a:pt x="976246" y="1102210"/>
                    <a:pt x="970233" y="1103138"/>
                    <a:pt x="996461" y="1094395"/>
                  </a:cubicBezTo>
                  <a:cubicBezTo>
                    <a:pt x="999066" y="1091790"/>
                    <a:pt x="1003756" y="1090226"/>
                    <a:pt x="1004277" y="1086579"/>
                  </a:cubicBezTo>
                  <a:cubicBezTo>
                    <a:pt x="1005216" y="1080004"/>
                    <a:pt x="1001461" y="1073592"/>
                    <a:pt x="1000369" y="1067041"/>
                  </a:cubicBezTo>
                  <a:cubicBezTo>
                    <a:pt x="1000155" y="1065756"/>
                    <a:pt x="1013395" y="1057923"/>
                    <a:pt x="1012092" y="1055318"/>
                  </a:cubicBezTo>
                  <a:close/>
                </a:path>
              </a:pathLst>
            </a:custGeom>
            <a:solidFill>
              <a:srgbClr val="000082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367325" y="2110154"/>
            <a:ext cx="3249929" cy="1695939"/>
            <a:chOff x="367325" y="2110154"/>
            <a:chExt cx="3249929" cy="1695939"/>
          </a:xfrm>
        </p:grpSpPr>
        <p:pic>
          <p:nvPicPr>
            <p:cNvPr id="90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6725" y="2175233"/>
              <a:ext cx="3012044" cy="155461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0" name="Freeform 9"/>
            <p:cNvSpPr/>
            <p:nvPr/>
          </p:nvSpPr>
          <p:spPr bwMode="auto">
            <a:xfrm>
              <a:off x="1811900" y="2114062"/>
              <a:ext cx="1805354" cy="1692031"/>
            </a:xfrm>
            <a:custGeom>
              <a:avLst/>
              <a:gdLst>
                <a:gd name="connsiteX0" fmla="*/ 668215 w 1805354"/>
                <a:gd name="connsiteY0" fmla="*/ 1668585 h 1692031"/>
                <a:gd name="connsiteX1" fmla="*/ 699477 w 1805354"/>
                <a:gd name="connsiteY1" fmla="*/ 1645139 h 1692031"/>
                <a:gd name="connsiteX2" fmla="*/ 722923 w 1805354"/>
                <a:gd name="connsiteY2" fmla="*/ 1629508 h 1692031"/>
                <a:gd name="connsiteX3" fmla="*/ 734646 w 1805354"/>
                <a:gd name="connsiteY3" fmla="*/ 1606062 h 1692031"/>
                <a:gd name="connsiteX4" fmla="*/ 750277 w 1805354"/>
                <a:gd name="connsiteY4" fmla="*/ 1594339 h 1692031"/>
                <a:gd name="connsiteX5" fmla="*/ 765908 w 1805354"/>
                <a:gd name="connsiteY5" fmla="*/ 1574800 h 1692031"/>
                <a:gd name="connsiteX6" fmla="*/ 777631 w 1805354"/>
                <a:gd name="connsiteY6" fmla="*/ 1570893 h 1692031"/>
                <a:gd name="connsiteX7" fmla="*/ 797169 w 1805354"/>
                <a:gd name="connsiteY7" fmla="*/ 1559170 h 1692031"/>
                <a:gd name="connsiteX8" fmla="*/ 816708 w 1805354"/>
                <a:gd name="connsiteY8" fmla="*/ 1547447 h 1692031"/>
                <a:gd name="connsiteX9" fmla="*/ 836246 w 1805354"/>
                <a:gd name="connsiteY9" fmla="*/ 1531816 h 1692031"/>
                <a:gd name="connsiteX10" fmla="*/ 867508 w 1805354"/>
                <a:gd name="connsiteY10" fmla="*/ 1508370 h 1692031"/>
                <a:gd name="connsiteX11" fmla="*/ 890954 w 1805354"/>
                <a:gd name="connsiteY11" fmla="*/ 1488831 h 1692031"/>
                <a:gd name="connsiteX12" fmla="*/ 902677 w 1805354"/>
                <a:gd name="connsiteY12" fmla="*/ 1481016 h 1692031"/>
                <a:gd name="connsiteX13" fmla="*/ 930031 w 1805354"/>
                <a:gd name="connsiteY13" fmla="*/ 1461477 h 1692031"/>
                <a:gd name="connsiteX14" fmla="*/ 941754 w 1805354"/>
                <a:gd name="connsiteY14" fmla="*/ 1449754 h 1692031"/>
                <a:gd name="connsiteX15" fmla="*/ 953477 w 1805354"/>
                <a:gd name="connsiteY15" fmla="*/ 1434124 h 1692031"/>
                <a:gd name="connsiteX16" fmla="*/ 965200 w 1805354"/>
                <a:gd name="connsiteY16" fmla="*/ 1430216 h 1692031"/>
                <a:gd name="connsiteX17" fmla="*/ 988646 w 1805354"/>
                <a:gd name="connsiteY17" fmla="*/ 1410677 h 1692031"/>
                <a:gd name="connsiteX18" fmla="*/ 1016000 w 1805354"/>
                <a:gd name="connsiteY18" fmla="*/ 1395047 h 1692031"/>
                <a:gd name="connsiteX19" fmla="*/ 1023815 w 1805354"/>
                <a:gd name="connsiteY19" fmla="*/ 1383324 h 1692031"/>
                <a:gd name="connsiteX20" fmla="*/ 1043354 w 1805354"/>
                <a:gd name="connsiteY20" fmla="*/ 1363785 h 1692031"/>
                <a:gd name="connsiteX21" fmla="*/ 1070708 w 1805354"/>
                <a:gd name="connsiteY21" fmla="*/ 1332524 h 1692031"/>
                <a:gd name="connsiteX22" fmla="*/ 1074615 w 1805354"/>
                <a:gd name="connsiteY22" fmla="*/ 1320800 h 1692031"/>
                <a:gd name="connsiteX23" fmla="*/ 1105877 w 1805354"/>
                <a:gd name="connsiteY23" fmla="*/ 1293447 h 1692031"/>
                <a:gd name="connsiteX24" fmla="*/ 1113692 w 1805354"/>
                <a:gd name="connsiteY24" fmla="*/ 1285631 h 1692031"/>
                <a:gd name="connsiteX25" fmla="*/ 1137138 w 1805354"/>
                <a:gd name="connsiteY25" fmla="*/ 1273908 h 1692031"/>
                <a:gd name="connsiteX26" fmla="*/ 1168400 w 1805354"/>
                <a:gd name="connsiteY26" fmla="*/ 1250462 h 1692031"/>
                <a:gd name="connsiteX27" fmla="*/ 1180123 w 1805354"/>
                <a:gd name="connsiteY27" fmla="*/ 1246554 h 1692031"/>
                <a:gd name="connsiteX28" fmla="*/ 1203569 w 1805354"/>
                <a:gd name="connsiteY28" fmla="*/ 1230924 h 1692031"/>
                <a:gd name="connsiteX29" fmla="*/ 1234831 w 1805354"/>
                <a:gd name="connsiteY29" fmla="*/ 1215293 h 1692031"/>
                <a:gd name="connsiteX30" fmla="*/ 1262184 w 1805354"/>
                <a:gd name="connsiteY30" fmla="*/ 1199662 h 1692031"/>
                <a:gd name="connsiteX31" fmla="*/ 1285631 w 1805354"/>
                <a:gd name="connsiteY31" fmla="*/ 1184031 h 1692031"/>
                <a:gd name="connsiteX32" fmla="*/ 1305169 w 1805354"/>
                <a:gd name="connsiteY32" fmla="*/ 1176216 h 1692031"/>
                <a:gd name="connsiteX33" fmla="*/ 1316892 w 1805354"/>
                <a:gd name="connsiteY33" fmla="*/ 1168400 h 1692031"/>
                <a:gd name="connsiteX34" fmla="*/ 1332523 w 1805354"/>
                <a:gd name="connsiteY34" fmla="*/ 1160585 h 1692031"/>
                <a:gd name="connsiteX35" fmla="*/ 1344246 w 1805354"/>
                <a:gd name="connsiteY35" fmla="*/ 1152770 h 1692031"/>
                <a:gd name="connsiteX36" fmla="*/ 1363784 w 1805354"/>
                <a:gd name="connsiteY36" fmla="*/ 1133231 h 1692031"/>
                <a:gd name="connsiteX37" fmla="*/ 1375508 w 1805354"/>
                <a:gd name="connsiteY37" fmla="*/ 1129324 h 1692031"/>
                <a:gd name="connsiteX38" fmla="*/ 1406769 w 1805354"/>
                <a:gd name="connsiteY38" fmla="*/ 1101970 h 1692031"/>
                <a:gd name="connsiteX39" fmla="*/ 1422400 w 1805354"/>
                <a:gd name="connsiteY39" fmla="*/ 1086339 h 1692031"/>
                <a:gd name="connsiteX40" fmla="*/ 1449754 w 1805354"/>
                <a:gd name="connsiteY40" fmla="*/ 1074616 h 1692031"/>
                <a:gd name="connsiteX41" fmla="*/ 1469292 w 1805354"/>
                <a:gd name="connsiteY41" fmla="*/ 1062893 h 1692031"/>
                <a:gd name="connsiteX42" fmla="*/ 1477108 w 1805354"/>
                <a:gd name="connsiteY42" fmla="*/ 1055077 h 1692031"/>
                <a:gd name="connsiteX43" fmla="*/ 1488831 w 1805354"/>
                <a:gd name="connsiteY43" fmla="*/ 1047262 h 1692031"/>
                <a:gd name="connsiteX44" fmla="*/ 1504461 w 1805354"/>
                <a:gd name="connsiteY44" fmla="*/ 1023816 h 1692031"/>
                <a:gd name="connsiteX45" fmla="*/ 1520092 w 1805354"/>
                <a:gd name="connsiteY45" fmla="*/ 1004277 h 1692031"/>
                <a:gd name="connsiteX46" fmla="*/ 1539631 w 1805354"/>
                <a:gd name="connsiteY46" fmla="*/ 976924 h 1692031"/>
                <a:gd name="connsiteX47" fmla="*/ 1551354 w 1805354"/>
                <a:gd name="connsiteY47" fmla="*/ 957385 h 1692031"/>
                <a:gd name="connsiteX48" fmla="*/ 1563077 w 1805354"/>
                <a:gd name="connsiteY48" fmla="*/ 937847 h 1692031"/>
                <a:gd name="connsiteX49" fmla="*/ 1570892 w 1805354"/>
                <a:gd name="connsiteY49" fmla="*/ 922216 h 1692031"/>
                <a:gd name="connsiteX50" fmla="*/ 1547446 w 1805354"/>
                <a:gd name="connsiteY50" fmla="*/ 914400 h 1692031"/>
                <a:gd name="connsiteX51" fmla="*/ 1535723 w 1805354"/>
                <a:gd name="connsiteY51" fmla="*/ 910493 h 1692031"/>
                <a:gd name="connsiteX52" fmla="*/ 1496646 w 1805354"/>
                <a:gd name="connsiteY52" fmla="*/ 887047 h 1692031"/>
                <a:gd name="connsiteX53" fmla="*/ 1457569 w 1805354"/>
                <a:gd name="connsiteY53" fmla="*/ 875324 h 1692031"/>
                <a:gd name="connsiteX54" fmla="*/ 1445846 w 1805354"/>
                <a:gd name="connsiteY54" fmla="*/ 871416 h 1692031"/>
                <a:gd name="connsiteX55" fmla="*/ 1441938 w 1805354"/>
                <a:gd name="connsiteY55" fmla="*/ 824524 h 1692031"/>
                <a:gd name="connsiteX56" fmla="*/ 1453661 w 1805354"/>
                <a:gd name="connsiteY56" fmla="*/ 785447 h 1692031"/>
                <a:gd name="connsiteX57" fmla="*/ 1457569 w 1805354"/>
                <a:gd name="connsiteY57" fmla="*/ 773724 h 1692031"/>
                <a:gd name="connsiteX58" fmla="*/ 1461477 w 1805354"/>
                <a:gd name="connsiteY58" fmla="*/ 762000 h 1692031"/>
                <a:gd name="connsiteX59" fmla="*/ 1477108 w 1805354"/>
                <a:gd name="connsiteY59" fmla="*/ 734647 h 1692031"/>
                <a:gd name="connsiteX60" fmla="*/ 1492738 w 1805354"/>
                <a:gd name="connsiteY60" fmla="*/ 687754 h 1692031"/>
                <a:gd name="connsiteX61" fmla="*/ 1496646 w 1805354"/>
                <a:gd name="connsiteY61" fmla="*/ 676031 h 1692031"/>
                <a:gd name="connsiteX62" fmla="*/ 1500554 w 1805354"/>
                <a:gd name="connsiteY62" fmla="*/ 664308 h 1692031"/>
                <a:gd name="connsiteX63" fmla="*/ 1508369 w 1805354"/>
                <a:gd name="connsiteY63" fmla="*/ 633047 h 1692031"/>
                <a:gd name="connsiteX64" fmla="*/ 1512277 w 1805354"/>
                <a:gd name="connsiteY64" fmla="*/ 613508 h 1692031"/>
                <a:gd name="connsiteX65" fmla="*/ 1520092 w 1805354"/>
                <a:gd name="connsiteY65" fmla="*/ 590062 h 1692031"/>
                <a:gd name="connsiteX66" fmla="*/ 1524000 w 1805354"/>
                <a:gd name="connsiteY66" fmla="*/ 578339 h 1692031"/>
                <a:gd name="connsiteX67" fmla="*/ 1531815 w 1805354"/>
                <a:gd name="connsiteY67" fmla="*/ 566616 h 1692031"/>
                <a:gd name="connsiteX68" fmla="*/ 1539631 w 1805354"/>
                <a:gd name="connsiteY68" fmla="*/ 535354 h 1692031"/>
                <a:gd name="connsiteX69" fmla="*/ 1555261 w 1805354"/>
                <a:gd name="connsiteY69" fmla="*/ 488462 h 1692031"/>
                <a:gd name="connsiteX70" fmla="*/ 1559169 w 1805354"/>
                <a:gd name="connsiteY70" fmla="*/ 476739 h 1692031"/>
                <a:gd name="connsiteX71" fmla="*/ 1563077 w 1805354"/>
                <a:gd name="connsiteY71" fmla="*/ 465016 h 1692031"/>
                <a:gd name="connsiteX72" fmla="*/ 1566984 w 1805354"/>
                <a:gd name="connsiteY72" fmla="*/ 449385 h 1692031"/>
                <a:gd name="connsiteX73" fmla="*/ 1574800 w 1805354"/>
                <a:gd name="connsiteY73" fmla="*/ 437662 h 1692031"/>
                <a:gd name="connsiteX74" fmla="*/ 1574800 w 1805354"/>
                <a:gd name="connsiteY74" fmla="*/ 382954 h 1692031"/>
                <a:gd name="connsiteX75" fmla="*/ 1566984 w 1805354"/>
                <a:gd name="connsiteY75" fmla="*/ 375139 h 1692031"/>
                <a:gd name="connsiteX76" fmla="*/ 1539631 w 1805354"/>
                <a:gd name="connsiteY76" fmla="*/ 367324 h 1692031"/>
                <a:gd name="connsiteX77" fmla="*/ 1512277 w 1805354"/>
                <a:gd name="connsiteY77" fmla="*/ 363416 h 1692031"/>
                <a:gd name="connsiteX78" fmla="*/ 1469292 w 1805354"/>
                <a:gd name="connsiteY78" fmla="*/ 351693 h 1692031"/>
                <a:gd name="connsiteX79" fmla="*/ 1434123 w 1805354"/>
                <a:gd name="connsiteY79" fmla="*/ 343877 h 1692031"/>
                <a:gd name="connsiteX80" fmla="*/ 1422400 w 1805354"/>
                <a:gd name="connsiteY80" fmla="*/ 336062 h 1692031"/>
                <a:gd name="connsiteX81" fmla="*/ 1316892 w 1805354"/>
                <a:gd name="connsiteY81" fmla="*/ 328247 h 1692031"/>
                <a:gd name="connsiteX82" fmla="*/ 1246554 w 1805354"/>
                <a:gd name="connsiteY82" fmla="*/ 320431 h 1692031"/>
                <a:gd name="connsiteX83" fmla="*/ 1207477 w 1805354"/>
                <a:gd name="connsiteY83" fmla="*/ 312616 h 1692031"/>
                <a:gd name="connsiteX84" fmla="*/ 1195754 w 1805354"/>
                <a:gd name="connsiteY84" fmla="*/ 308708 h 1692031"/>
                <a:gd name="connsiteX85" fmla="*/ 1144954 w 1805354"/>
                <a:gd name="connsiteY85" fmla="*/ 304800 h 1692031"/>
                <a:gd name="connsiteX86" fmla="*/ 1101969 w 1805354"/>
                <a:gd name="connsiteY86" fmla="*/ 296985 h 1692031"/>
                <a:gd name="connsiteX87" fmla="*/ 1051169 w 1805354"/>
                <a:gd name="connsiteY87" fmla="*/ 285262 h 1692031"/>
                <a:gd name="connsiteX88" fmla="*/ 1004277 w 1805354"/>
                <a:gd name="connsiteY88" fmla="*/ 277447 h 1692031"/>
                <a:gd name="connsiteX89" fmla="*/ 976923 w 1805354"/>
                <a:gd name="connsiteY89" fmla="*/ 269631 h 1692031"/>
                <a:gd name="connsiteX90" fmla="*/ 949569 w 1805354"/>
                <a:gd name="connsiteY90" fmla="*/ 265724 h 1692031"/>
                <a:gd name="connsiteX91" fmla="*/ 922215 w 1805354"/>
                <a:gd name="connsiteY91" fmla="*/ 254000 h 1692031"/>
                <a:gd name="connsiteX92" fmla="*/ 894861 w 1805354"/>
                <a:gd name="connsiteY92" fmla="*/ 250093 h 1692031"/>
                <a:gd name="connsiteX93" fmla="*/ 879231 w 1805354"/>
                <a:gd name="connsiteY93" fmla="*/ 246185 h 1692031"/>
                <a:gd name="connsiteX94" fmla="*/ 851877 w 1805354"/>
                <a:gd name="connsiteY94" fmla="*/ 242277 h 1692031"/>
                <a:gd name="connsiteX95" fmla="*/ 808892 w 1805354"/>
                <a:gd name="connsiteY95" fmla="*/ 226647 h 1692031"/>
                <a:gd name="connsiteX96" fmla="*/ 762000 w 1805354"/>
                <a:gd name="connsiteY96" fmla="*/ 218831 h 1692031"/>
                <a:gd name="connsiteX97" fmla="*/ 746369 w 1805354"/>
                <a:gd name="connsiteY97" fmla="*/ 199293 h 1692031"/>
                <a:gd name="connsiteX98" fmla="*/ 742461 w 1805354"/>
                <a:gd name="connsiteY98" fmla="*/ 187570 h 1692031"/>
                <a:gd name="connsiteX99" fmla="*/ 734646 w 1805354"/>
                <a:gd name="connsiteY99" fmla="*/ 136770 h 1692031"/>
                <a:gd name="connsiteX100" fmla="*/ 726831 w 1805354"/>
                <a:gd name="connsiteY100" fmla="*/ 125047 h 1692031"/>
                <a:gd name="connsiteX101" fmla="*/ 703384 w 1805354"/>
                <a:gd name="connsiteY101" fmla="*/ 117231 h 1692031"/>
                <a:gd name="connsiteX102" fmla="*/ 640861 w 1805354"/>
                <a:gd name="connsiteY102" fmla="*/ 121139 h 1692031"/>
                <a:gd name="connsiteX103" fmla="*/ 617415 w 1805354"/>
                <a:gd name="connsiteY103" fmla="*/ 128954 h 1692031"/>
                <a:gd name="connsiteX104" fmla="*/ 582246 w 1805354"/>
                <a:gd name="connsiteY104" fmla="*/ 140677 h 1692031"/>
                <a:gd name="connsiteX105" fmla="*/ 570523 w 1805354"/>
                <a:gd name="connsiteY105" fmla="*/ 144585 h 1692031"/>
                <a:gd name="connsiteX106" fmla="*/ 554892 w 1805354"/>
                <a:gd name="connsiteY106" fmla="*/ 148493 h 1692031"/>
                <a:gd name="connsiteX107" fmla="*/ 543169 w 1805354"/>
                <a:gd name="connsiteY107" fmla="*/ 156308 h 1692031"/>
                <a:gd name="connsiteX108" fmla="*/ 441569 w 1805354"/>
                <a:gd name="connsiteY108" fmla="*/ 160216 h 1692031"/>
                <a:gd name="connsiteX109" fmla="*/ 394677 w 1805354"/>
                <a:gd name="connsiteY109" fmla="*/ 144585 h 1692031"/>
                <a:gd name="connsiteX110" fmla="*/ 371231 w 1805354"/>
                <a:gd name="connsiteY110" fmla="*/ 136770 h 1692031"/>
                <a:gd name="connsiteX111" fmla="*/ 351692 w 1805354"/>
                <a:gd name="connsiteY111" fmla="*/ 132862 h 1692031"/>
                <a:gd name="connsiteX112" fmla="*/ 328246 w 1805354"/>
                <a:gd name="connsiteY112" fmla="*/ 125047 h 1692031"/>
                <a:gd name="connsiteX113" fmla="*/ 316523 w 1805354"/>
                <a:gd name="connsiteY113" fmla="*/ 121139 h 1692031"/>
                <a:gd name="connsiteX114" fmla="*/ 296984 w 1805354"/>
                <a:gd name="connsiteY114" fmla="*/ 117231 h 1692031"/>
                <a:gd name="connsiteX115" fmla="*/ 285261 w 1805354"/>
                <a:gd name="connsiteY115" fmla="*/ 113324 h 1692031"/>
                <a:gd name="connsiteX116" fmla="*/ 254000 w 1805354"/>
                <a:gd name="connsiteY116" fmla="*/ 109416 h 1692031"/>
                <a:gd name="connsiteX117" fmla="*/ 226646 w 1805354"/>
                <a:gd name="connsiteY117" fmla="*/ 101600 h 1692031"/>
                <a:gd name="connsiteX118" fmla="*/ 152400 w 1805354"/>
                <a:gd name="connsiteY118" fmla="*/ 89877 h 1692031"/>
                <a:gd name="connsiteX119" fmla="*/ 97692 w 1805354"/>
                <a:gd name="connsiteY119" fmla="*/ 82062 h 1692031"/>
                <a:gd name="connsiteX120" fmla="*/ 62523 w 1805354"/>
                <a:gd name="connsiteY120" fmla="*/ 74247 h 1692031"/>
                <a:gd name="connsiteX121" fmla="*/ 50800 w 1805354"/>
                <a:gd name="connsiteY121" fmla="*/ 70339 h 1692031"/>
                <a:gd name="connsiteX122" fmla="*/ 15631 w 1805354"/>
                <a:gd name="connsiteY122" fmla="*/ 66431 h 1692031"/>
                <a:gd name="connsiteX123" fmla="*/ 3908 w 1805354"/>
                <a:gd name="connsiteY123" fmla="*/ 62524 h 1692031"/>
                <a:gd name="connsiteX124" fmla="*/ 0 w 1805354"/>
                <a:gd name="connsiteY124" fmla="*/ 50800 h 1692031"/>
                <a:gd name="connsiteX125" fmla="*/ 11723 w 1805354"/>
                <a:gd name="connsiteY125" fmla="*/ 11724 h 1692031"/>
                <a:gd name="connsiteX126" fmla="*/ 27354 w 1805354"/>
                <a:gd name="connsiteY126" fmla="*/ 7816 h 1692031"/>
                <a:gd name="connsiteX127" fmla="*/ 50800 w 1805354"/>
                <a:gd name="connsiteY127" fmla="*/ 0 h 1692031"/>
                <a:gd name="connsiteX128" fmla="*/ 261815 w 1805354"/>
                <a:gd name="connsiteY128" fmla="*/ 3908 h 1692031"/>
                <a:gd name="connsiteX129" fmla="*/ 347784 w 1805354"/>
                <a:gd name="connsiteY129" fmla="*/ 11724 h 1692031"/>
                <a:gd name="connsiteX130" fmla="*/ 883138 w 1805354"/>
                <a:gd name="connsiteY130" fmla="*/ 15631 h 1692031"/>
                <a:gd name="connsiteX131" fmla="*/ 1512277 w 1805354"/>
                <a:gd name="connsiteY131" fmla="*/ 15631 h 1692031"/>
                <a:gd name="connsiteX132" fmla="*/ 1551354 w 1805354"/>
                <a:gd name="connsiteY132" fmla="*/ 23447 h 1692031"/>
                <a:gd name="connsiteX133" fmla="*/ 1590431 w 1805354"/>
                <a:gd name="connsiteY133" fmla="*/ 31262 h 1692031"/>
                <a:gd name="connsiteX134" fmla="*/ 1625600 w 1805354"/>
                <a:gd name="connsiteY134" fmla="*/ 42985 h 1692031"/>
                <a:gd name="connsiteX135" fmla="*/ 1633415 w 1805354"/>
                <a:gd name="connsiteY135" fmla="*/ 54708 h 1692031"/>
                <a:gd name="connsiteX136" fmla="*/ 1649046 w 1805354"/>
                <a:gd name="connsiteY136" fmla="*/ 74247 h 1692031"/>
                <a:gd name="connsiteX137" fmla="*/ 1652954 w 1805354"/>
                <a:gd name="connsiteY137" fmla="*/ 85970 h 1692031"/>
                <a:gd name="connsiteX138" fmla="*/ 1660769 w 1805354"/>
                <a:gd name="connsiteY138" fmla="*/ 121139 h 1692031"/>
                <a:gd name="connsiteX139" fmla="*/ 1668584 w 1805354"/>
                <a:gd name="connsiteY139" fmla="*/ 152400 h 1692031"/>
                <a:gd name="connsiteX140" fmla="*/ 1672492 w 1805354"/>
                <a:gd name="connsiteY140" fmla="*/ 171939 h 1692031"/>
                <a:gd name="connsiteX141" fmla="*/ 1684215 w 1805354"/>
                <a:gd name="connsiteY141" fmla="*/ 207108 h 1692031"/>
                <a:gd name="connsiteX142" fmla="*/ 1688123 w 1805354"/>
                <a:gd name="connsiteY142" fmla="*/ 218831 h 1692031"/>
                <a:gd name="connsiteX143" fmla="*/ 1699846 w 1805354"/>
                <a:gd name="connsiteY143" fmla="*/ 285262 h 1692031"/>
                <a:gd name="connsiteX144" fmla="*/ 1707661 w 1805354"/>
                <a:gd name="connsiteY144" fmla="*/ 347785 h 1692031"/>
                <a:gd name="connsiteX145" fmla="*/ 1719384 w 1805354"/>
                <a:gd name="connsiteY145" fmla="*/ 418124 h 1692031"/>
                <a:gd name="connsiteX146" fmla="*/ 1727200 w 1805354"/>
                <a:gd name="connsiteY146" fmla="*/ 441570 h 1692031"/>
                <a:gd name="connsiteX147" fmla="*/ 1731108 w 1805354"/>
                <a:gd name="connsiteY147" fmla="*/ 461108 h 1692031"/>
                <a:gd name="connsiteX148" fmla="*/ 1738923 w 1805354"/>
                <a:gd name="connsiteY148" fmla="*/ 484554 h 1692031"/>
                <a:gd name="connsiteX149" fmla="*/ 1750646 w 1805354"/>
                <a:gd name="connsiteY149" fmla="*/ 515816 h 1692031"/>
                <a:gd name="connsiteX150" fmla="*/ 1758461 w 1805354"/>
                <a:gd name="connsiteY150" fmla="*/ 562708 h 1692031"/>
                <a:gd name="connsiteX151" fmla="*/ 1766277 w 1805354"/>
                <a:gd name="connsiteY151" fmla="*/ 586154 h 1692031"/>
                <a:gd name="connsiteX152" fmla="*/ 1770184 w 1805354"/>
                <a:gd name="connsiteY152" fmla="*/ 613508 h 1692031"/>
                <a:gd name="connsiteX153" fmla="*/ 1774092 w 1805354"/>
                <a:gd name="connsiteY153" fmla="*/ 636954 h 1692031"/>
                <a:gd name="connsiteX154" fmla="*/ 1793631 w 1805354"/>
                <a:gd name="connsiteY154" fmla="*/ 765908 h 1692031"/>
                <a:gd name="connsiteX155" fmla="*/ 1805354 w 1805354"/>
                <a:gd name="connsiteY155" fmla="*/ 922216 h 1692031"/>
                <a:gd name="connsiteX156" fmla="*/ 1801446 w 1805354"/>
                <a:gd name="connsiteY156" fmla="*/ 1203570 h 1692031"/>
                <a:gd name="connsiteX157" fmla="*/ 1797538 w 1805354"/>
                <a:gd name="connsiteY157" fmla="*/ 1223108 h 1692031"/>
                <a:gd name="connsiteX158" fmla="*/ 1789723 w 1805354"/>
                <a:gd name="connsiteY158" fmla="*/ 1379416 h 1692031"/>
                <a:gd name="connsiteX159" fmla="*/ 1781908 w 1805354"/>
                <a:gd name="connsiteY159" fmla="*/ 1398954 h 1692031"/>
                <a:gd name="connsiteX160" fmla="*/ 1778000 w 1805354"/>
                <a:gd name="connsiteY160" fmla="*/ 1418493 h 1692031"/>
                <a:gd name="connsiteX161" fmla="*/ 1758461 w 1805354"/>
                <a:gd name="connsiteY161" fmla="*/ 1465385 h 1692031"/>
                <a:gd name="connsiteX162" fmla="*/ 1735015 w 1805354"/>
                <a:gd name="connsiteY162" fmla="*/ 1520093 h 1692031"/>
                <a:gd name="connsiteX163" fmla="*/ 1727200 w 1805354"/>
                <a:gd name="connsiteY163" fmla="*/ 1531816 h 1692031"/>
                <a:gd name="connsiteX164" fmla="*/ 1719384 w 1805354"/>
                <a:gd name="connsiteY164" fmla="*/ 1551354 h 1692031"/>
                <a:gd name="connsiteX165" fmla="*/ 1695938 w 1805354"/>
                <a:gd name="connsiteY165" fmla="*/ 1582616 h 1692031"/>
                <a:gd name="connsiteX166" fmla="*/ 1684215 w 1805354"/>
                <a:gd name="connsiteY166" fmla="*/ 1606062 h 1692031"/>
                <a:gd name="connsiteX167" fmla="*/ 1676400 w 1805354"/>
                <a:gd name="connsiteY167" fmla="*/ 1621693 h 1692031"/>
                <a:gd name="connsiteX168" fmla="*/ 1664677 w 1805354"/>
                <a:gd name="connsiteY168" fmla="*/ 1641231 h 1692031"/>
                <a:gd name="connsiteX169" fmla="*/ 1652954 w 1805354"/>
                <a:gd name="connsiteY169" fmla="*/ 1664677 h 1692031"/>
                <a:gd name="connsiteX170" fmla="*/ 1633415 w 1805354"/>
                <a:gd name="connsiteY170" fmla="*/ 1684216 h 1692031"/>
                <a:gd name="connsiteX171" fmla="*/ 1582615 w 1805354"/>
                <a:gd name="connsiteY171" fmla="*/ 1692031 h 1692031"/>
                <a:gd name="connsiteX172" fmla="*/ 1461477 w 1805354"/>
                <a:gd name="connsiteY172" fmla="*/ 1688124 h 1692031"/>
                <a:gd name="connsiteX173" fmla="*/ 1441938 w 1805354"/>
                <a:gd name="connsiteY173" fmla="*/ 1680308 h 1692031"/>
                <a:gd name="connsiteX174" fmla="*/ 1320800 w 1805354"/>
                <a:gd name="connsiteY174" fmla="*/ 1672493 h 1692031"/>
                <a:gd name="connsiteX175" fmla="*/ 1293446 w 1805354"/>
                <a:gd name="connsiteY175" fmla="*/ 1664677 h 1692031"/>
                <a:gd name="connsiteX176" fmla="*/ 1262184 w 1805354"/>
                <a:gd name="connsiteY176" fmla="*/ 1660770 h 1692031"/>
                <a:gd name="connsiteX177" fmla="*/ 1055077 w 1805354"/>
                <a:gd name="connsiteY177" fmla="*/ 1664677 h 1692031"/>
                <a:gd name="connsiteX178" fmla="*/ 965200 w 1805354"/>
                <a:gd name="connsiteY178" fmla="*/ 1668585 h 1692031"/>
                <a:gd name="connsiteX179" fmla="*/ 863600 w 1805354"/>
                <a:gd name="connsiteY179" fmla="*/ 1676400 h 1692031"/>
                <a:gd name="connsiteX180" fmla="*/ 844061 w 1805354"/>
                <a:gd name="connsiteY180" fmla="*/ 1684216 h 1692031"/>
                <a:gd name="connsiteX181" fmla="*/ 820615 w 1805354"/>
                <a:gd name="connsiteY181" fmla="*/ 1688124 h 1692031"/>
                <a:gd name="connsiteX182" fmla="*/ 660400 w 1805354"/>
                <a:gd name="connsiteY182" fmla="*/ 1684216 h 1692031"/>
                <a:gd name="connsiteX183" fmla="*/ 668215 w 1805354"/>
                <a:gd name="connsiteY183" fmla="*/ 1668585 h 16920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</a:cxnLst>
              <a:rect l="l" t="t" r="r" b="b"/>
              <a:pathLst>
                <a:path w="1805354" h="1692031">
                  <a:moveTo>
                    <a:pt x="668215" y="1668585"/>
                  </a:moveTo>
                  <a:cubicBezTo>
                    <a:pt x="721854" y="1636403"/>
                    <a:pt x="661021" y="1675050"/>
                    <a:pt x="699477" y="1645139"/>
                  </a:cubicBezTo>
                  <a:cubicBezTo>
                    <a:pt x="706891" y="1639372"/>
                    <a:pt x="722923" y="1629508"/>
                    <a:pt x="722923" y="1629508"/>
                  </a:cubicBezTo>
                  <a:cubicBezTo>
                    <a:pt x="726101" y="1619975"/>
                    <a:pt x="727072" y="1613636"/>
                    <a:pt x="734646" y="1606062"/>
                  </a:cubicBezTo>
                  <a:cubicBezTo>
                    <a:pt x="739251" y="1601457"/>
                    <a:pt x="745067" y="1598247"/>
                    <a:pt x="750277" y="1594339"/>
                  </a:cubicBezTo>
                  <a:cubicBezTo>
                    <a:pt x="753827" y="1589014"/>
                    <a:pt x="759721" y="1578512"/>
                    <a:pt x="765908" y="1574800"/>
                  </a:cubicBezTo>
                  <a:cubicBezTo>
                    <a:pt x="769440" y="1572681"/>
                    <a:pt x="773723" y="1572195"/>
                    <a:pt x="777631" y="1570893"/>
                  </a:cubicBezTo>
                  <a:cubicBezTo>
                    <a:pt x="797433" y="1551089"/>
                    <a:pt x="771806" y="1574388"/>
                    <a:pt x="797169" y="1559170"/>
                  </a:cubicBezTo>
                  <a:cubicBezTo>
                    <a:pt x="823987" y="1543079"/>
                    <a:pt x="783498" y="1558514"/>
                    <a:pt x="816708" y="1547447"/>
                  </a:cubicBezTo>
                  <a:cubicBezTo>
                    <a:pt x="847167" y="1516984"/>
                    <a:pt x="796825" y="1566310"/>
                    <a:pt x="836246" y="1531816"/>
                  </a:cubicBezTo>
                  <a:cubicBezTo>
                    <a:pt x="863878" y="1507638"/>
                    <a:pt x="844729" y="1515961"/>
                    <a:pt x="867508" y="1508370"/>
                  </a:cubicBezTo>
                  <a:cubicBezTo>
                    <a:pt x="896621" y="1488960"/>
                    <a:pt x="860858" y="1513910"/>
                    <a:pt x="890954" y="1488831"/>
                  </a:cubicBezTo>
                  <a:cubicBezTo>
                    <a:pt x="894562" y="1485824"/>
                    <a:pt x="899111" y="1484072"/>
                    <a:pt x="902677" y="1481016"/>
                  </a:cubicBezTo>
                  <a:cubicBezTo>
                    <a:pt x="926279" y="1460786"/>
                    <a:pt x="908490" y="1468658"/>
                    <a:pt x="930031" y="1461477"/>
                  </a:cubicBezTo>
                  <a:cubicBezTo>
                    <a:pt x="933939" y="1457569"/>
                    <a:pt x="938157" y="1453950"/>
                    <a:pt x="941754" y="1449754"/>
                  </a:cubicBezTo>
                  <a:cubicBezTo>
                    <a:pt x="945992" y="1444809"/>
                    <a:pt x="948474" y="1438293"/>
                    <a:pt x="953477" y="1434124"/>
                  </a:cubicBezTo>
                  <a:cubicBezTo>
                    <a:pt x="956641" y="1431487"/>
                    <a:pt x="961292" y="1431519"/>
                    <a:pt x="965200" y="1430216"/>
                  </a:cubicBezTo>
                  <a:cubicBezTo>
                    <a:pt x="978530" y="1410221"/>
                    <a:pt x="965982" y="1424842"/>
                    <a:pt x="988646" y="1410677"/>
                  </a:cubicBezTo>
                  <a:cubicBezTo>
                    <a:pt x="1015680" y="1393780"/>
                    <a:pt x="992971" y="1402722"/>
                    <a:pt x="1016000" y="1395047"/>
                  </a:cubicBezTo>
                  <a:cubicBezTo>
                    <a:pt x="1018605" y="1391139"/>
                    <a:pt x="1020722" y="1386858"/>
                    <a:pt x="1023815" y="1383324"/>
                  </a:cubicBezTo>
                  <a:cubicBezTo>
                    <a:pt x="1029880" y="1376392"/>
                    <a:pt x="1038245" y="1371449"/>
                    <a:pt x="1043354" y="1363785"/>
                  </a:cubicBezTo>
                  <a:cubicBezTo>
                    <a:pt x="1061589" y="1336431"/>
                    <a:pt x="1051168" y="1345549"/>
                    <a:pt x="1070708" y="1332524"/>
                  </a:cubicBezTo>
                  <a:cubicBezTo>
                    <a:pt x="1072010" y="1328616"/>
                    <a:pt x="1072143" y="1324095"/>
                    <a:pt x="1074615" y="1320800"/>
                  </a:cubicBezTo>
                  <a:cubicBezTo>
                    <a:pt x="1092694" y="1296695"/>
                    <a:pt x="1088928" y="1307007"/>
                    <a:pt x="1105877" y="1293447"/>
                  </a:cubicBezTo>
                  <a:cubicBezTo>
                    <a:pt x="1108754" y="1291145"/>
                    <a:pt x="1110815" y="1287933"/>
                    <a:pt x="1113692" y="1285631"/>
                  </a:cubicBezTo>
                  <a:cubicBezTo>
                    <a:pt x="1124512" y="1276975"/>
                    <a:pt x="1124758" y="1278035"/>
                    <a:pt x="1137138" y="1273908"/>
                  </a:cubicBezTo>
                  <a:cubicBezTo>
                    <a:pt x="1146396" y="1264651"/>
                    <a:pt x="1155147" y="1254880"/>
                    <a:pt x="1168400" y="1250462"/>
                  </a:cubicBezTo>
                  <a:cubicBezTo>
                    <a:pt x="1172308" y="1249159"/>
                    <a:pt x="1176522" y="1248554"/>
                    <a:pt x="1180123" y="1246554"/>
                  </a:cubicBezTo>
                  <a:cubicBezTo>
                    <a:pt x="1188334" y="1241993"/>
                    <a:pt x="1195168" y="1235125"/>
                    <a:pt x="1203569" y="1230924"/>
                  </a:cubicBezTo>
                  <a:lnTo>
                    <a:pt x="1234831" y="1215293"/>
                  </a:lnTo>
                  <a:cubicBezTo>
                    <a:pt x="1261151" y="1188973"/>
                    <a:pt x="1230698" y="1215406"/>
                    <a:pt x="1262184" y="1199662"/>
                  </a:cubicBezTo>
                  <a:cubicBezTo>
                    <a:pt x="1270585" y="1195461"/>
                    <a:pt x="1276910" y="1187519"/>
                    <a:pt x="1285631" y="1184031"/>
                  </a:cubicBezTo>
                  <a:cubicBezTo>
                    <a:pt x="1292144" y="1181426"/>
                    <a:pt x="1298895" y="1179353"/>
                    <a:pt x="1305169" y="1176216"/>
                  </a:cubicBezTo>
                  <a:cubicBezTo>
                    <a:pt x="1309370" y="1174116"/>
                    <a:pt x="1312814" y="1170730"/>
                    <a:pt x="1316892" y="1168400"/>
                  </a:cubicBezTo>
                  <a:cubicBezTo>
                    <a:pt x="1321950" y="1165510"/>
                    <a:pt x="1327465" y="1163475"/>
                    <a:pt x="1332523" y="1160585"/>
                  </a:cubicBezTo>
                  <a:cubicBezTo>
                    <a:pt x="1336601" y="1158255"/>
                    <a:pt x="1340712" y="1155863"/>
                    <a:pt x="1344246" y="1152770"/>
                  </a:cubicBezTo>
                  <a:cubicBezTo>
                    <a:pt x="1351178" y="1146705"/>
                    <a:pt x="1355046" y="1136143"/>
                    <a:pt x="1363784" y="1133231"/>
                  </a:cubicBezTo>
                  <a:lnTo>
                    <a:pt x="1375508" y="1129324"/>
                  </a:lnTo>
                  <a:cubicBezTo>
                    <a:pt x="1397648" y="1096109"/>
                    <a:pt x="1361185" y="1147554"/>
                    <a:pt x="1406769" y="1101970"/>
                  </a:cubicBezTo>
                  <a:cubicBezTo>
                    <a:pt x="1411979" y="1096760"/>
                    <a:pt x="1415410" y="1088669"/>
                    <a:pt x="1422400" y="1086339"/>
                  </a:cubicBezTo>
                  <a:cubicBezTo>
                    <a:pt x="1439649" y="1080589"/>
                    <a:pt x="1430439" y="1084273"/>
                    <a:pt x="1449754" y="1074616"/>
                  </a:cubicBezTo>
                  <a:cubicBezTo>
                    <a:pt x="1469554" y="1054813"/>
                    <a:pt x="1443931" y="1078109"/>
                    <a:pt x="1469292" y="1062893"/>
                  </a:cubicBezTo>
                  <a:cubicBezTo>
                    <a:pt x="1472451" y="1060997"/>
                    <a:pt x="1474231" y="1057379"/>
                    <a:pt x="1477108" y="1055077"/>
                  </a:cubicBezTo>
                  <a:cubicBezTo>
                    <a:pt x="1480775" y="1052143"/>
                    <a:pt x="1484923" y="1049867"/>
                    <a:pt x="1488831" y="1047262"/>
                  </a:cubicBezTo>
                  <a:cubicBezTo>
                    <a:pt x="1494041" y="1039447"/>
                    <a:pt x="1497819" y="1030458"/>
                    <a:pt x="1504461" y="1023816"/>
                  </a:cubicBezTo>
                  <a:cubicBezTo>
                    <a:pt x="1517533" y="1010744"/>
                    <a:pt x="1507767" y="1021532"/>
                    <a:pt x="1520092" y="1004277"/>
                  </a:cubicBezTo>
                  <a:cubicBezTo>
                    <a:pt x="1544345" y="970323"/>
                    <a:pt x="1521198" y="1004571"/>
                    <a:pt x="1539631" y="976924"/>
                  </a:cubicBezTo>
                  <a:cubicBezTo>
                    <a:pt x="1550698" y="943714"/>
                    <a:pt x="1535263" y="984203"/>
                    <a:pt x="1551354" y="957385"/>
                  </a:cubicBezTo>
                  <a:cubicBezTo>
                    <a:pt x="1566572" y="932022"/>
                    <a:pt x="1543273" y="957649"/>
                    <a:pt x="1563077" y="937847"/>
                  </a:cubicBezTo>
                  <a:cubicBezTo>
                    <a:pt x="1565682" y="932637"/>
                    <a:pt x="1574123" y="927063"/>
                    <a:pt x="1570892" y="922216"/>
                  </a:cubicBezTo>
                  <a:cubicBezTo>
                    <a:pt x="1566322" y="915361"/>
                    <a:pt x="1555261" y="917005"/>
                    <a:pt x="1547446" y="914400"/>
                  </a:cubicBezTo>
                  <a:lnTo>
                    <a:pt x="1535723" y="910493"/>
                  </a:lnTo>
                  <a:cubicBezTo>
                    <a:pt x="1521956" y="901315"/>
                    <a:pt x="1511670" y="893057"/>
                    <a:pt x="1496646" y="887047"/>
                  </a:cubicBezTo>
                  <a:cubicBezTo>
                    <a:pt x="1473413" y="877754"/>
                    <a:pt x="1477732" y="881085"/>
                    <a:pt x="1457569" y="875324"/>
                  </a:cubicBezTo>
                  <a:cubicBezTo>
                    <a:pt x="1453608" y="874192"/>
                    <a:pt x="1449754" y="872719"/>
                    <a:pt x="1445846" y="871416"/>
                  </a:cubicBezTo>
                  <a:cubicBezTo>
                    <a:pt x="1432039" y="850705"/>
                    <a:pt x="1436129" y="862285"/>
                    <a:pt x="1441938" y="824524"/>
                  </a:cubicBezTo>
                  <a:cubicBezTo>
                    <a:pt x="1443625" y="813560"/>
                    <a:pt x="1450620" y="794570"/>
                    <a:pt x="1453661" y="785447"/>
                  </a:cubicBezTo>
                  <a:lnTo>
                    <a:pt x="1457569" y="773724"/>
                  </a:lnTo>
                  <a:cubicBezTo>
                    <a:pt x="1458872" y="769816"/>
                    <a:pt x="1459635" y="765684"/>
                    <a:pt x="1461477" y="762000"/>
                  </a:cubicBezTo>
                  <a:cubicBezTo>
                    <a:pt x="1471392" y="742169"/>
                    <a:pt x="1466061" y="751217"/>
                    <a:pt x="1477108" y="734647"/>
                  </a:cubicBezTo>
                  <a:lnTo>
                    <a:pt x="1492738" y="687754"/>
                  </a:lnTo>
                  <a:lnTo>
                    <a:pt x="1496646" y="676031"/>
                  </a:lnTo>
                  <a:cubicBezTo>
                    <a:pt x="1497949" y="672123"/>
                    <a:pt x="1499555" y="668304"/>
                    <a:pt x="1500554" y="664308"/>
                  </a:cubicBezTo>
                  <a:cubicBezTo>
                    <a:pt x="1503159" y="653888"/>
                    <a:pt x="1506262" y="643579"/>
                    <a:pt x="1508369" y="633047"/>
                  </a:cubicBezTo>
                  <a:cubicBezTo>
                    <a:pt x="1509672" y="626534"/>
                    <a:pt x="1510529" y="619916"/>
                    <a:pt x="1512277" y="613508"/>
                  </a:cubicBezTo>
                  <a:cubicBezTo>
                    <a:pt x="1514445" y="605560"/>
                    <a:pt x="1517487" y="597877"/>
                    <a:pt x="1520092" y="590062"/>
                  </a:cubicBezTo>
                  <a:cubicBezTo>
                    <a:pt x="1521395" y="586154"/>
                    <a:pt x="1521715" y="581766"/>
                    <a:pt x="1524000" y="578339"/>
                  </a:cubicBezTo>
                  <a:lnTo>
                    <a:pt x="1531815" y="566616"/>
                  </a:lnTo>
                  <a:cubicBezTo>
                    <a:pt x="1534420" y="556195"/>
                    <a:pt x="1536234" y="545544"/>
                    <a:pt x="1539631" y="535354"/>
                  </a:cubicBezTo>
                  <a:lnTo>
                    <a:pt x="1555261" y="488462"/>
                  </a:lnTo>
                  <a:lnTo>
                    <a:pt x="1559169" y="476739"/>
                  </a:lnTo>
                  <a:cubicBezTo>
                    <a:pt x="1560472" y="472831"/>
                    <a:pt x="1562078" y="469012"/>
                    <a:pt x="1563077" y="465016"/>
                  </a:cubicBezTo>
                  <a:cubicBezTo>
                    <a:pt x="1564379" y="459806"/>
                    <a:pt x="1564868" y="454321"/>
                    <a:pt x="1566984" y="449385"/>
                  </a:cubicBezTo>
                  <a:cubicBezTo>
                    <a:pt x="1568834" y="445068"/>
                    <a:pt x="1572195" y="441570"/>
                    <a:pt x="1574800" y="437662"/>
                  </a:cubicBezTo>
                  <a:cubicBezTo>
                    <a:pt x="1578590" y="414926"/>
                    <a:pt x="1582136" y="407406"/>
                    <a:pt x="1574800" y="382954"/>
                  </a:cubicBezTo>
                  <a:cubicBezTo>
                    <a:pt x="1573741" y="379425"/>
                    <a:pt x="1570143" y="377034"/>
                    <a:pt x="1566984" y="375139"/>
                  </a:cubicBezTo>
                  <a:cubicBezTo>
                    <a:pt x="1563343" y="372954"/>
                    <a:pt x="1542078" y="367769"/>
                    <a:pt x="1539631" y="367324"/>
                  </a:cubicBezTo>
                  <a:cubicBezTo>
                    <a:pt x="1530569" y="365676"/>
                    <a:pt x="1521309" y="365222"/>
                    <a:pt x="1512277" y="363416"/>
                  </a:cubicBezTo>
                  <a:cubicBezTo>
                    <a:pt x="1465863" y="354133"/>
                    <a:pt x="1495483" y="359176"/>
                    <a:pt x="1469292" y="351693"/>
                  </a:cubicBezTo>
                  <a:cubicBezTo>
                    <a:pt x="1456411" y="348013"/>
                    <a:pt x="1447558" y="346564"/>
                    <a:pt x="1434123" y="343877"/>
                  </a:cubicBezTo>
                  <a:cubicBezTo>
                    <a:pt x="1430215" y="341272"/>
                    <a:pt x="1427055" y="336683"/>
                    <a:pt x="1422400" y="336062"/>
                  </a:cubicBezTo>
                  <a:cubicBezTo>
                    <a:pt x="1387444" y="331401"/>
                    <a:pt x="1316892" y="328247"/>
                    <a:pt x="1316892" y="328247"/>
                  </a:cubicBezTo>
                  <a:cubicBezTo>
                    <a:pt x="1280166" y="319065"/>
                    <a:pt x="1318053" y="327581"/>
                    <a:pt x="1246554" y="320431"/>
                  </a:cubicBezTo>
                  <a:cubicBezTo>
                    <a:pt x="1234739" y="319250"/>
                    <a:pt x="1219320" y="316000"/>
                    <a:pt x="1207477" y="312616"/>
                  </a:cubicBezTo>
                  <a:cubicBezTo>
                    <a:pt x="1203516" y="311484"/>
                    <a:pt x="1199841" y="309219"/>
                    <a:pt x="1195754" y="308708"/>
                  </a:cubicBezTo>
                  <a:cubicBezTo>
                    <a:pt x="1178902" y="306601"/>
                    <a:pt x="1161887" y="306103"/>
                    <a:pt x="1144954" y="304800"/>
                  </a:cubicBezTo>
                  <a:cubicBezTo>
                    <a:pt x="1130580" y="302405"/>
                    <a:pt x="1116180" y="300264"/>
                    <a:pt x="1101969" y="296985"/>
                  </a:cubicBezTo>
                  <a:cubicBezTo>
                    <a:pt x="1071999" y="290069"/>
                    <a:pt x="1076458" y="289725"/>
                    <a:pt x="1051169" y="285262"/>
                  </a:cubicBezTo>
                  <a:lnTo>
                    <a:pt x="1004277" y="277447"/>
                  </a:lnTo>
                  <a:cubicBezTo>
                    <a:pt x="994234" y="274099"/>
                    <a:pt x="987717" y="271593"/>
                    <a:pt x="976923" y="269631"/>
                  </a:cubicBezTo>
                  <a:cubicBezTo>
                    <a:pt x="967861" y="267983"/>
                    <a:pt x="958687" y="267026"/>
                    <a:pt x="949569" y="265724"/>
                  </a:cubicBezTo>
                  <a:cubicBezTo>
                    <a:pt x="941098" y="261488"/>
                    <a:pt x="931797" y="255916"/>
                    <a:pt x="922215" y="254000"/>
                  </a:cubicBezTo>
                  <a:cubicBezTo>
                    <a:pt x="913183" y="252194"/>
                    <a:pt x="903923" y="251741"/>
                    <a:pt x="894861" y="250093"/>
                  </a:cubicBezTo>
                  <a:cubicBezTo>
                    <a:pt x="889577" y="249132"/>
                    <a:pt x="884515" y="247146"/>
                    <a:pt x="879231" y="246185"/>
                  </a:cubicBezTo>
                  <a:cubicBezTo>
                    <a:pt x="870169" y="244537"/>
                    <a:pt x="860995" y="243580"/>
                    <a:pt x="851877" y="242277"/>
                  </a:cubicBezTo>
                  <a:cubicBezTo>
                    <a:pt x="835437" y="225839"/>
                    <a:pt x="848089" y="235692"/>
                    <a:pt x="808892" y="226647"/>
                  </a:cubicBezTo>
                  <a:cubicBezTo>
                    <a:pt x="778374" y="219604"/>
                    <a:pt x="807779" y="224554"/>
                    <a:pt x="762000" y="218831"/>
                  </a:cubicBezTo>
                  <a:cubicBezTo>
                    <a:pt x="754729" y="211561"/>
                    <a:pt x="751300" y="209154"/>
                    <a:pt x="746369" y="199293"/>
                  </a:cubicBezTo>
                  <a:cubicBezTo>
                    <a:pt x="744527" y="195609"/>
                    <a:pt x="743764" y="191478"/>
                    <a:pt x="742461" y="187570"/>
                  </a:cubicBezTo>
                  <a:cubicBezTo>
                    <a:pt x="741340" y="176356"/>
                    <a:pt x="741688" y="150855"/>
                    <a:pt x="734646" y="136770"/>
                  </a:cubicBezTo>
                  <a:cubicBezTo>
                    <a:pt x="732546" y="132569"/>
                    <a:pt x="730813" y="127536"/>
                    <a:pt x="726831" y="125047"/>
                  </a:cubicBezTo>
                  <a:cubicBezTo>
                    <a:pt x="719845" y="120681"/>
                    <a:pt x="703384" y="117231"/>
                    <a:pt x="703384" y="117231"/>
                  </a:cubicBezTo>
                  <a:cubicBezTo>
                    <a:pt x="682543" y="118534"/>
                    <a:pt x="661551" y="118318"/>
                    <a:pt x="640861" y="121139"/>
                  </a:cubicBezTo>
                  <a:cubicBezTo>
                    <a:pt x="632698" y="122252"/>
                    <a:pt x="625230" y="126349"/>
                    <a:pt x="617415" y="128954"/>
                  </a:cubicBezTo>
                  <a:lnTo>
                    <a:pt x="582246" y="140677"/>
                  </a:lnTo>
                  <a:cubicBezTo>
                    <a:pt x="578338" y="141980"/>
                    <a:pt x="574519" y="143586"/>
                    <a:pt x="570523" y="144585"/>
                  </a:cubicBezTo>
                  <a:lnTo>
                    <a:pt x="554892" y="148493"/>
                  </a:lnTo>
                  <a:cubicBezTo>
                    <a:pt x="550984" y="151098"/>
                    <a:pt x="546836" y="153374"/>
                    <a:pt x="543169" y="156308"/>
                  </a:cubicBezTo>
                  <a:cubicBezTo>
                    <a:pt x="506114" y="185953"/>
                    <a:pt x="599478" y="166796"/>
                    <a:pt x="441569" y="160216"/>
                  </a:cubicBezTo>
                  <a:lnTo>
                    <a:pt x="394677" y="144585"/>
                  </a:lnTo>
                  <a:lnTo>
                    <a:pt x="371231" y="136770"/>
                  </a:lnTo>
                  <a:cubicBezTo>
                    <a:pt x="364718" y="135467"/>
                    <a:pt x="358100" y="134610"/>
                    <a:pt x="351692" y="132862"/>
                  </a:cubicBezTo>
                  <a:cubicBezTo>
                    <a:pt x="343744" y="130694"/>
                    <a:pt x="336061" y="127652"/>
                    <a:pt x="328246" y="125047"/>
                  </a:cubicBezTo>
                  <a:cubicBezTo>
                    <a:pt x="324338" y="123744"/>
                    <a:pt x="320562" y="121947"/>
                    <a:pt x="316523" y="121139"/>
                  </a:cubicBezTo>
                  <a:cubicBezTo>
                    <a:pt x="310010" y="119836"/>
                    <a:pt x="303428" y="118842"/>
                    <a:pt x="296984" y="117231"/>
                  </a:cubicBezTo>
                  <a:cubicBezTo>
                    <a:pt x="292988" y="116232"/>
                    <a:pt x="289314" y="114061"/>
                    <a:pt x="285261" y="113324"/>
                  </a:cubicBezTo>
                  <a:cubicBezTo>
                    <a:pt x="274929" y="111446"/>
                    <a:pt x="264359" y="111143"/>
                    <a:pt x="254000" y="109416"/>
                  </a:cubicBezTo>
                  <a:cubicBezTo>
                    <a:pt x="195693" y="99697"/>
                    <a:pt x="273130" y="110897"/>
                    <a:pt x="226646" y="101600"/>
                  </a:cubicBezTo>
                  <a:cubicBezTo>
                    <a:pt x="173811" y="91033"/>
                    <a:pt x="193614" y="96746"/>
                    <a:pt x="152400" y="89877"/>
                  </a:cubicBezTo>
                  <a:cubicBezTo>
                    <a:pt x="102642" y="81585"/>
                    <a:pt x="172587" y="90384"/>
                    <a:pt x="97692" y="82062"/>
                  </a:cubicBezTo>
                  <a:cubicBezTo>
                    <a:pt x="71302" y="73265"/>
                    <a:pt x="103787" y="83416"/>
                    <a:pt x="62523" y="74247"/>
                  </a:cubicBezTo>
                  <a:cubicBezTo>
                    <a:pt x="58502" y="73353"/>
                    <a:pt x="54863" y="71016"/>
                    <a:pt x="50800" y="70339"/>
                  </a:cubicBezTo>
                  <a:cubicBezTo>
                    <a:pt x="39165" y="68400"/>
                    <a:pt x="27354" y="67734"/>
                    <a:pt x="15631" y="66431"/>
                  </a:cubicBezTo>
                  <a:cubicBezTo>
                    <a:pt x="11723" y="65129"/>
                    <a:pt x="6821" y="65437"/>
                    <a:pt x="3908" y="62524"/>
                  </a:cubicBezTo>
                  <a:cubicBezTo>
                    <a:pt x="995" y="59611"/>
                    <a:pt x="0" y="54919"/>
                    <a:pt x="0" y="50800"/>
                  </a:cubicBezTo>
                  <a:cubicBezTo>
                    <a:pt x="0" y="42968"/>
                    <a:pt x="1131" y="18786"/>
                    <a:pt x="11723" y="11724"/>
                  </a:cubicBezTo>
                  <a:cubicBezTo>
                    <a:pt x="16192" y="8745"/>
                    <a:pt x="22210" y="9359"/>
                    <a:pt x="27354" y="7816"/>
                  </a:cubicBezTo>
                  <a:cubicBezTo>
                    <a:pt x="35245" y="5449"/>
                    <a:pt x="42985" y="2605"/>
                    <a:pt x="50800" y="0"/>
                  </a:cubicBezTo>
                  <a:lnTo>
                    <a:pt x="261815" y="3908"/>
                  </a:lnTo>
                  <a:cubicBezTo>
                    <a:pt x="388146" y="7919"/>
                    <a:pt x="178267" y="9464"/>
                    <a:pt x="347784" y="11724"/>
                  </a:cubicBezTo>
                  <a:lnTo>
                    <a:pt x="883138" y="15631"/>
                  </a:lnTo>
                  <a:cubicBezTo>
                    <a:pt x="1106493" y="12940"/>
                    <a:pt x="1289748" y="8045"/>
                    <a:pt x="1512277" y="15631"/>
                  </a:cubicBezTo>
                  <a:cubicBezTo>
                    <a:pt x="1525553" y="16084"/>
                    <a:pt x="1538251" y="21264"/>
                    <a:pt x="1551354" y="23447"/>
                  </a:cubicBezTo>
                  <a:cubicBezTo>
                    <a:pt x="1566031" y="25893"/>
                    <a:pt x="1576648" y="27021"/>
                    <a:pt x="1590431" y="31262"/>
                  </a:cubicBezTo>
                  <a:cubicBezTo>
                    <a:pt x="1602242" y="34896"/>
                    <a:pt x="1625600" y="42985"/>
                    <a:pt x="1625600" y="42985"/>
                  </a:cubicBezTo>
                  <a:cubicBezTo>
                    <a:pt x="1628205" y="46893"/>
                    <a:pt x="1630481" y="51041"/>
                    <a:pt x="1633415" y="54708"/>
                  </a:cubicBezTo>
                  <a:cubicBezTo>
                    <a:pt x="1643109" y="66825"/>
                    <a:pt x="1641027" y="58209"/>
                    <a:pt x="1649046" y="74247"/>
                  </a:cubicBezTo>
                  <a:cubicBezTo>
                    <a:pt x="1650888" y="77931"/>
                    <a:pt x="1651822" y="82009"/>
                    <a:pt x="1652954" y="85970"/>
                  </a:cubicBezTo>
                  <a:cubicBezTo>
                    <a:pt x="1658366" y="104912"/>
                    <a:pt x="1655939" y="100208"/>
                    <a:pt x="1660769" y="121139"/>
                  </a:cubicBezTo>
                  <a:cubicBezTo>
                    <a:pt x="1663184" y="131605"/>
                    <a:pt x="1666477" y="141868"/>
                    <a:pt x="1668584" y="152400"/>
                  </a:cubicBezTo>
                  <a:cubicBezTo>
                    <a:pt x="1669887" y="158913"/>
                    <a:pt x="1670667" y="165553"/>
                    <a:pt x="1672492" y="171939"/>
                  </a:cubicBezTo>
                  <a:cubicBezTo>
                    <a:pt x="1675887" y="183821"/>
                    <a:pt x="1680307" y="195385"/>
                    <a:pt x="1684215" y="207108"/>
                  </a:cubicBezTo>
                  <a:cubicBezTo>
                    <a:pt x="1685518" y="211016"/>
                    <a:pt x="1687315" y="214792"/>
                    <a:pt x="1688123" y="218831"/>
                  </a:cubicBezTo>
                  <a:cubicBezTo>
                    <a:pt x="1693273" y="244578"/>
                    <a:pt x="1695392" y="254079"/>
                    <a:pt x="1699846" y="285262"/>
                  </a:cubicBezTo>
                  <a:cubicBezTo>
                    <a:pt x="1702816" y="306054"/>
                    <a:pt x="1705159" y="326931"/>
                    <a:pt x="1707661" y="347785"/>
                  </a:cubicBezTo>
                  <a:cubicBezTo>
                    <a:pt x="1711988" y="383842"/>
                    <a:pt x="1709934" y="382688"/>
                    <a:pt x="1719384" y="418124"/>
                  </a:cubicBezTo>
                  <a:cubicBezTo>
                    <a:pt x="1721507" y="426084"/>
                    <a:pt x="1725032" y="433622"/>
                    <a:pt x="1727200" y="441570"/>
                  </a:cubicBezTo>
                  <a:cubicBezTo>
                    <a:pt x="1728948" y="447978"/>
                    <a:pt x="1729360" y="454700"/>
                    <a:pt x="1731108" y="461108"/>
                  </a:cubicBezTo>
                  <a:cubicBezTo>
                    <a:pt x="1733276" y="469056"/>
                    <a:pt x="1736755" y="476606"/>
                    <a:pt x="1738923" y="484554"/>
                  </a:cubicBezTo>
                  <a:cubicBezTo>
                    <a:pt x="1746723" y="513155"/>
                    <a:pt x="1737046" y="495415"/>
                    <a:pt x="1750646" y="515816"/>
                  </a:cubicBezTo>
                  <a:cubicBezTo>
                    <a:pt x="1753251" y="531447"/>
                    <a:pt x="1755023" y="547239"/>
                    <a:pt x="1758461" y="562708"/>
                  </a:cubicBezTo>
                  <a:cubicBezTo>
                    <a:pt x="1760248" y="570750"/>
                    <a:pt x="1764425" y="578127"/>
                    <a:pt x="1766277" y="586154"/>
                  </a:cubicBezTo>
                  <a:cubicBezTo>
                    <a:pt x="1768348" y="595129"/>
                    <a:pt x="1768784" y="604405"/>
                    <a:pt x="1770184" y="613508"/>
                  </a:cubicBezTo>
                  <a:cubicBezTo>
                    <a:pt x="1771389" y="621339"/>
                    <a:pt x="1773277" y="629073"/>
                    <a:pt x="1774092" y="636954"/>
                  </a:cubicBezTo>
                  <a:cubicBezTo>
                    <a:pt x="1785690" y="749058"/>
                    <a:pt x="1772089" y="694102"/>
                    <a:pt x="1793631" y="765908"/>
                  </a:cubicBezTo>
                  <a:cubicBezTo>
                    <a:pt x="1806239" y="854167"/>
                    <a:pt x="1800738" y="802208"/>
                    <a:pt x="1805354" y="922216"/>
                  </a:cubicBezTo>
                  <a:cubicBezTo>
                    <a:pt x="1804051" y="1016001"/>
                    <a:pt x="1803882" y="1109808"/>
                    <a:pt x="1801446" y="1203570"/>
                  </a:cubicBezTo>
                  <a:cubicBezTo>
                    <a:pt x="1801274" y="1210209"/>
                    <a:pt x="1797980" y="1216481"/>
                    <a:pt x="1797538" y="1223108"/>
                  </a:cubicBezTo>
                  <a:cubicBezTo>
                    <a:pt x="1794068" y="1275160"/>
                    <a:pt x="1794342" y="1327453"/>
                    <a:pt x="1789723" y="1379416"/>
                  </a:cubicBezTo>
                  <a:cubicBezTo>
                    <a:pt x="1789102" y="1386403"/>
                    <a:pt x="1783924" y="1392235"/>
                    <a:pt x="1781908" y="1398954"/>
                  </a:cubicBezTo>
                  <a:cubicBezTo>
                    <a:pt x="1779999" y="1405316"/>
                    <a:pt x="1780211" y="1412230"/>
                    <a:pt x="1778000" y="1418493"/>
                  </a:cubicBezTo>
                  <a:cubicBezTo>
                    <a:pt x="1772364" y="1434461"/>
                    <a:pt x="1764908" y="1449727"/>
                    <a:pt x="1758461" y="1465385"/>
                  </a:cubicBezTo>
                  <a:cubicBezTo>
                    <a:pt x="1750926" y="1483684"/>
                    <a:pt x="1744880" y="1502829"/>
                    <a:pt x="1735015" y="1520093"/>
                  </a:cubicBezTo>
                  <a:cubicBezTo>
                    <a:pt x="1732685" y="1524171"/>
                    <a:pt x="1729300" y="1527615"/>
                    <a:pt x="1727200" y="1531816"/>
                  </a:cubicBezTo>
                  <a:cubicBezTo>
                    <a:pt x="1724063" y="1538090"/>
                    <a:pt x="1723060" y="1545380"/>
                    <a:pt x="1719384" y="1551354"/>
                  </a:cubicBezTo>
                  <a:cubicBezTo>
                    <a:pt x="1712557" y="1562447"/>
                    <a:pt x="1695938" y="1582616"/>
                    <a:pt x="1695938" y="1582616"/>
                  </a:cubicBezTo>
                  <a:cubicBezTo>
                    <a:pt x="1688774" y="1604111"/>
                    <a:pt x="1696336" y="1584850"/>
                    <a:pt x="1684215" y="1606062"/>
                  </a:cubicBezTo>
                  <a:cubicBezTo>
                    <a:pt x="1681325" y="1611120"/>
                    <a:pt x="1679229" y="1616601"/>
                    <a:pt x="1676400" y="1621693"/>
                  </a:cubicBezTo>
                  <a:cubicBezTo>
                    <a:pt x="1672712" y="1628332"/>
                    <a:pt x="1668074" y="1634438"/>
                    <a:pt x="1664677" y="1641231"/>
                  </a:cubicBezTo>
                  <a:cubicBezTo>
                    <a:pt x="1656684" y="1657216"/>
                    <a:pt x="1666018" y="1649747"/>
                    <a:pt x="1652954" y="1664677"/>
                  </a:cubicBezTo>
                  <a:cubicBezTo>
                    <a:pt x="1646889" y="1671609"/>
                    <a:pt x="1642153" y="1681303"/>
                    <a:pt x="1633415" y="1684216"/>
                  </a:cubicBezTo>
                  <a:cubicBezTo>
                    <a:pt x="1609273" y="1692264"/>
                    <a:pt x="1625791" y="1687714"/>
                    <a:pt x="1582615" y="1692031"/>
                  </a:cubicBezTo>
                  <a:cubicBezTo>
                    <a:pt x="1542236" y="1690729"/>
                    <a:pt x="1501738" y="1691479"/>
                    <a:pt x="1461477" y="1688124"/>
                  </a:cubicBezTo>
                  <a:cubicBezTo>
                    <a:pt x="1454486" y="1687541"/>
                    <a:pt x="1448857" y="1681461"/>
                    <a:pt x="1441938" y="1680308"/>
                  </a:cubicBezTo>
                  <a:cubicBezTo>
                    <a:pt x="1427659" y="1677928"/>
                    <a:pt x="1325228" y="1672739"/>
                    <a:pt x="1320800" y="1672493"/>
                  </a:cubicBezTo>
                  <a:cubicBezTo>
                    <a:pt x="1311682" y="1669888"/>
                    <a:pt x="1302745" y="1666537"/>
                    <a:pt x="1293446" y="1664677"/>
                  </a:cubicBezTo>
                  <a:cubicBezTo>
                    <a:pt x="1283148" y="1662617"/>
                    <a:pt x="1272686" y="1660770"/>
                    <a:pt x="1262184" y="1660770"/>
                  </a:cubicBezTo>
                  <a:cubicBezTo>
                    <a:pt x="1193136" y="1660770"/>
                    <a:pt x="1124113" y="1663375"/>
                    <a:pt x="1055077" y="1664677"/>
                  </a:cubicBezTo>
                  <a:lnTo>
                    <a:pt x="965200" y="1668585"/>
                  </a:lnTo>
                  <a:cubicBezTo>
                    <a:pt x="881632" y="1672472"/>
                    <a:pt x="912016" y="1668332"/>
                    <a:pt x="863600" y="1676400"/>
                  </a:cubicBezTo>
                  <a:cubicBezTo>
                    <a:pt x="857087" y="1679005"/>
                    <a:pt x="850829" y="1682370"/>
                    <a:pt x="844061" y="1684216"/>
                  </a:cubicBezTo>
                  <a:cubicBezTo>
                    <a:pt x="836417" y="1686301"/>
                    <a:pt x="828538" y="1688124"/>
                    <a:pt x="820615" y="1688124"/>
                  </a:cubicBezTo>
                  <a:cubicBezTo>
                    <a:pt x="767194" y="1688124"/>
                    <a:pt x="713805" y="1685519"/>
                    <a:pt x="660400" y="1684216"/>
                  </a:cubicBezTo>
                  <a:lnTo>
                    <a:pt x="668215" y="1668585"/>
                  </a:lnTo>
                  <a:close/>
                </a:path>
              </a:pathLst>
            </a:custGeom>
            <a:solidFill>
              <a:srgbClr val="000082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9" name="Freeform 8"/>
            <p:cNvSpPr/>
            <p:nvPr/>
          </p:nvSpPr>
          <p:spPr bwMode="auto">
            <a:xfrm>
              <a:off x="375138" y="2110154"/>
              <a:ext cx="1292437" cy="625231"/>
            </a:xfrm>
            <a:custGeom>
              <a:avLst/>
              <a:gdLst>
                <a:gd name="connsiteX0" fmla="*/ 50800 w 1292437"/>
                <a:gd name="connsiteY0" fmla="*/ 625231 h 625231"/>
                <a:gd name="connsiteX1" fmla="*/ 82062 w 1292437"/>
                <a:gd name="connsiteY1" fmla="*/ 613508 h 625231"/>
                <a:gd name="connsiteX2" fmla="*/ 97693 w 1292437"/>
                <a:gd name="connsiteY2" fmla="*/ 609600 h 625231"/>
                <a:gd name="connsiteX3" fmla="*/ 148493 w 1292437"/>
                <a:gd name="connsiteY3" fmla="*/ 605692 h 625231"/>
                <a:gd name="connsiteX4" fmla="*/ 187570 w 1292437"/>
                <a:gd name="connsiteY4" fmla="*/ 593969 h 625231"/>
                <a:gd name="connsiteX5" fmla="*/ 199293 w 1292437"/>
                <a:gd name="connsiteY5" fmla="*/ 586154 h 625231"/>
                <a:gd name="connsiteX6" fmla="*/ 226647 w 1292437"/>
                <a:gd name="connsiteY6" fmla="*/ 582246 h 625231"/>
                <a:gd name="connsiteX7" fmla="*/ 254000 w 1292437"/>
                <a:gd name="connsiteY7" fmla="*/ 574431 h 625231"/>
                <a:gd name="connsiteX8" fmla="*/ 261816 w 1292437"/>
                <a:gd name="connsiteY8" fmla="*/ 566615 h 625231"/>
                <a:gd name="connsiteX9" fmla="*/ 273539 w 1292437"/>
                <a:gd name="connsiteY9" fmla="*/ 562708 h 625231"/>
                <a:gd name="connsiteX10" fmla="*/ 281354 w 1292437"/>
                <a:gd name="connsiteY10" fmla="*/ 550984 h 625231"/>
                <a:gd name="connsiteX11" fmla="*/ 304800 w 1292437"/>
                <a:gd name="connsiteY11" fmla="*/ 543169 h 625231"/>
                <a:gd name="connsiteX12" fmla="*/ 312616 w 1292437"/>
                <a:gd name="connsiteY12" fmla="*/ 535354 h 625231"/>
                <a:gd name="connsiteX13" fmla="*/ 347785 w 1292437"/>
                <a:gd name="connsiteY13" fmla="*/ 527538 h 625231"/>
                <a:gd name="connsiteX14" fmla="*/ 371231 w 1292437"/>
                <a:gd name="connsiteY14" fmla="*/ 519723 h 625231"/>
                <a:gd name="connsiteX15" fmla="*/ 437662 w 1292437"/>
                <a:gd name="connsiteY15" fmla="*/ 511908 h 625231"/>
                <a:gd name="connsiteX16" fmla="*/ 465016 w 1292437"/>
                <a:gd name="connsiteY16" fmla="*/ 504092 h 625231"/>
                <a:gd name="connsiteX17" fmla="*/ 621324 w 1292437"/>
                <a:gd name="connsiteY17" fmla="*/ 496277 h 625231"/>
                <a:gd name="connsiteX18" fmla="*/ 636954 w 1292437"/>
                <a:gd name="connsiteY18" fmla="*/ 492369 h 625231"/>
                <a:gd name="connsiteX19" fmla="*/ 691662 w 1292437"/>
                <a:gd name="connsiteY19" fmla="*/ 484554 h 625231"/>
                <a:gd name="connsiteX20" fmla="*/ 703385 w 1292437"/>
                <a:gd name="connsiteY20" fmla="*/ 480646 h 625231"/>
                <a:gd name="connsiteX21" fmla="*/ 715108 w 1292437"/>
                <a:gd name="connsiteY21" fmla="*/ 472831 h 625231"/>
                <a:gd name="connsiteX22" fmla="*/ 734647 w 1292437"/>
                <a:gd name="connsiteY22" fmla="*/ 468923 h 625231"/>
                <a:gd name="connsiteX23" fmla="*/ 758093 w 1292437"/>
                <a:gd name="connsiteY23" fmla="*/ 461108 h 625231"/>
                <a:gd name="connsiteX24" fmla="*/ 781539 w 1292437"/>
                <a:gd name="connsiteY24" fmla="*/ 453292 h 625231"/>
                <a:gd name="connsiteX25" fmla="*/ 793262 w 1292437"/>
                <a:gd name="connsiteY25" fmla="*/ 449384 h 625231"/>
                <a:gd name="connsiteX26" fmla="*/ 824524 w 1292437"/>
                <a:gd name="connsiteY26" fmla="*/ 441569 h 625231"/>
                <a:gd name="connsiteX27" fmla="*/ 844062 w 1292437"/>
                <a:gd name="connsiteY27" fmla="*/ 437661 h 625231"/>
                <a:gd name="connsiteX28" fmla="*/ 926124 w 1292437"/>
                <a:gd name="connsiteY28" fmla="*/ 429846 h 625231"/>
                <a:gd name="connsiteX29" fmla="*/ 953477 w 1292437"/>
                <a:gd name="connsiteY29" fmla="*/ 425938 h 625231"/>
                <a:gd name="connsiteX30" fmla="*/ 965200 w 1292437"/>
                <a:gd name="connsiteY30" fmla="*/ 422031 h 625231"/>
                <a:gd name="connsiteX31" fmla="*/ 1000370 w 1292437"/>
                <a:gd name="connsiteY31" fmla="*/ 414215 h 625231"/>
                <a:gd name="connsiteX32" fmla="*/ 1035539 w 1292437"/>
                <a:gd name="connsiteY32" fmla="*/ 402492 h 625231"/>
                <a:gd name="connsiteX33" fmla="*/ 1074616 w 1292437"/>
                <a:gd name="connsiteY33" fmla="*/ 390769 h 625231"/>
                <a:gd name="connsiteX34" fmla="*/ 1086339 w 1292437"/>
                <a:gd name="connsiteY34" fmla="*/ 382954 h 625231"/>
                <a:gd name="connsiteX35" fmla="*/ 1109785 w 1292437"/>
                <a:gd name="connsiteY35" fmla="*/ 375138 h 625231"/>
                <a:gd name="connsiteX36" fmla="*/ 1121508 w 1292437"/>
                <a:gd name="connsiteY36" fmla="*/ 371231 h 625231"/>
                <a:gd name="connsiteX37" fmla="*/ 1133231 w 1292437"/>
                <a:gd name="connsiteY37" fmla="*/ 367323 h 625231"/>
                <a:gd name="connsiteX38" fmla="*/ 1152770 w 1292437"/>
                <a:gd name="connsiteY38" fmla="*/ 363415 h 625231"/>
                <a:gd name="connsiteX39" fmla="*/ 1164493 w 1292437"/>
                <a:gd name="connsiteY39" fmla="*/ 359508 h 625231"/>
                <a:gd name="connsiteX40" fmla="*/ 1191847 w 1292437"/>
                <a:gd name="connsiteY40" fmla="*/ 355600 h 625231"/>
                <a:gd name="connsiteX41" fmla="*/ 1215293 w 1292437"/>
                <a:gd name="connsiteY41" fmla="*/ 351692 h 625231"/>
                <a:gd name="connsiteX42" fmla="*/ 1270000 w 1292437"/>
                <a:gd name="connsiteY42" fmla="*/ 343877 h 625231"/>
                <a:gd name="connsiteX43" fmla="*/ 1281724 w 1292437"/>
                <a:gd name="connsiteY43" fmla="*/ 339969 h 625231"/>
                <a:gd name="connsiteX44" fmla="*/ 1285631 w 1292437"/>
                <a:gd name="connsiteY44" fmla="*/ 328246 h 625231"/>
                <a:gd name="connsiteX45" fmla="*/ 1277816 w 1292437"/>
                <a:gd name="connsiteY45" fmla="*/ 296984 h 625231"/>
                <a:gd name="connsiteX46" fmla="*/ 1270000 w 1292437"/>
                <a:gd name="connsiteY46" fmla="*/ 285261 h 625231"/>
                <a:gd name="connsiteX47" fmla="*/ 1277816 w 1292437"/>
                <a:gd name="connsiteY47" fmla="*/ 238369 h 625231"/>
                <a:gd name="connsiteX48" fmla="*/ 1285631 w 1292437"/>
                <a:gd name="connsiteY48" fmla="*/ 203200 h 625231"/>
                <a:gd name="connsiteX49" fmla="*/ 1285631 w 1292437"/>
                <a:gd name="connsiteY49" fmla="*/ 97692 h 625231"/>
                <a:gd name="connsiteX50" fmla="*/ 1254370 w 1292437"/>
                <a:gd name="connsiteY50" fmla="*/ 93784 h 625231"/>
                <a:gd name="connsiteX51" fmla="*/ 1242647 w 1292437"/>
                <a:gd name="connsiteY51" fmla="*/ 89877 h 625231"/>
                <a:gd name="connsiteX52" fmla="*/ 1211385 w 1292437"/>
                <a:gd name="connsiteY52" fmla="*/ 82061 h 625231"/>
                <a:gd name="connsiteX53" fmla="*/ 1168400 w 1292437"/>
                <a:gd name="connsiteY53" fmla="*/ 66431 h 625231"/>
                <a:gd name="connsiteX54" fmla="*/ 1156677 w 1292437"/>
                <a:gd name="connsiteY54" fmla="*/ 62523 h 625231"/>
                <a:gd name="connsiteX55" fmla="*/ 1062893 w 1292437"/>
                <a:gd name="connsiteY55" fmla="*/ 54708 h 625231"/>
                <a:gd name="connsiteX56" fmla="*/ 601785 w 1292437"/>
                <a:gd name="connsiteY56" fmla="*/ 54708 h 625231"/>
                <a:gd name="connsiteX57" fmla="*/ 515816 w 1292437"/>
                <a:gd name="connsiteY57" fmla="*/ 50800 h 625231"/>
                <a:gd name="connsiteX58" fmla="*/ 394677 w 1292437"/>
                <a:gd name="connsiteY58" fmla="*/ 42984 h 625231"/>
                <a:gd name="connsiteX59" fmla="*/ 269631 w 1292437"/>
                <a:gd name="connsiteY59" fmla="*/ 23446 h 625231"/>
                <a:gd name="connsiteX60" fmla="*/ 218831 w 1292437"/>
                <a:gd name="connsiteY60" fmla="*/ 11723 h 625231"/>
                <a:gd name="connsiteX61" fmla="*/ 207108 w 1292437"/>
                <a:gd name="connsiteY61" fmla="*/ 7815 h 625231"/>
                <a:gd name="connsiteX62" fmla="*/ 152400 w 1292437"/>
                <a:gd name="connsiteY62" fmla="*/ 3908 h 625231"/>
                <a:gd name="connsiteX63" fmla="*/ 121139 w 1292437"/>
                <a:gd name="connsiteY63" fmla="*/ 0 h 625231"/>
                <a:gd name="connsiteX64" fmla="*/ 89877 w 1292437"/>
                <a:gd name="connsiteY64" fmla="*/ 3908 h 625231"/>
                <a:gd name="connsiteX65" fmla="*/ 70339 w 1292437"/>
                <a:gd name="connsiteY65" fmla="*/ 11723 h 625231"/>
                <a:gd name="connsiteX66" fmla="*/ 58616 w 1292437"/>
                <a:gd name="connsiteY66" fmla="*/ 15631 h 625231"/>
                <a:gd name="connsiteX67" fmla="*/ 50800 w 1292437"/>
                <a:gd name="connsiteY67" fmla="*/ 23446 h 625231"/>
                <a:gd name="connsiteX68" fmla="*/ 42985 w 1292437"/>
                <a:gd name="connsiteY68" fmla="*/ 50800 h 625231"/>
                <a:gd name="connsiteX69" fmla="*/ 35170 w 1292437"/>
                <a:gd name="connsiteY69" fmla="*/ 66431 h 625231"/>
                <a:gd name="connsiteX70" fmla="*/ 31262 w 1292437"/>
                <a:gd name="connsiteY70" fmla="*/ 82061 h 625231"/>
                <a:gd name="connsiteX71" fmla="*/ 15631 w 1292437"/>
                <a:gd name="connsiteY71" fmla="*/ 121138 h 625231"/>
                <a:gd name="connsiteX72" fmla="*/ 11724 w 1292437"/>
                <a:gd name="connsiteY72" fmla="*/ 136769 h 625231"/>
                <a:gd name="connsiteX73" fmla="*/ 3908 w 1292437"/>
                <a:gd name="connsiteY73" fmla="*/ 160215 h 625231"/>
                <a:gd name="connsiteX74" fmla="*/ 0 w 1292437"/>
                <a:gd name="connsiteY74" fmla="*/ 254000 h 625231"/>
                <a:gd name="connsiteX75" fmla="*/ 3908 w 1292437"/>
                <a:gd name="connsiteY75" fmla="*/ 437661 h 625231"/>
                <a:gd name="connsiteX76" fmla="*/ 7816 w 1292437"/>
                <a:gd name="connsiteY76" fmla="*/ 449384 h 625231"/>
                <a:gd name="connsiteX77" fmla="*/ 11724 w 1292437"/>
                <a:gd name="connsiteY77" fmla="*/ 515815 h 625231"/>
                <a:gd name="connsiteX78" fmla="*/ 19539 w 1292437"/>
                <a:gd name="connsiteY78" fmla="*/ 539261 h 625231"/>
                <a:gd name="connsiteX79" fmla="*/ 31262 w 1292437"/>
                <a:gd name="connsiteY79" fmla="*/ 582246 h 625231"/>
                <a:gd name="connsiteX80" fmla="*/ 50800 w 1292437"/>
                <a:gd name="connsiteY80" fmla="*/ 625231 h 625231"/>
                <a:gd name="connsiteX81" fmla="*/ 50800 w 1292437"/>
                <a:gd name="connsiteY81" fmla="*/ 625231 h 6252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</a:cxnLst>
              <a:rect l="l" t="t" r="r" b="b"/>
              <a:pathLst>
                <a:path w="1292437" h="625231">
                  <a:moveTo>
                    <a:pt x="50800" y="625231"/>
                  </a:moveTo>
                  <a:cubicBezTo>
                    <a:pt x="56010" y="623277"/>
                    <a:pt x="71333" y="616573"/>
                    <a:pt x="82062" y="613508"/>
                  </a:cubicBezTo>
                  <a:cubicBezTo>
                    <a:pt x="87226" y="612033"/>
                    <a:pt x="92359" y="610228"/>
                    <a:pt x="97693" y="609600"/>
                  </a:cubicBezTo>
                  <a:cubicBezTo>
                    <a:pt x="114560" y="607615"/>
                    <a:pt x="131560" y="606995"/>
                    <a:pt x="148493" y="605692"/>
                  </a:cubicBezTo>
                  <a:cubicBezTo>
                    <a:pt x="157229" y="603508"/>
                    <a:pt x="181863" y="597773"/>
                    <a:pt x="187570" y="593969"/>
                  </a:cubicBezTo>
                  <a:cubicBezTo>
                    <a:pt x="191478" y="591364"/>
                    <a:pt x="194795" y="587503"/>
                    <a:pt x="199293" y="586154"/>
                  </a:cubicBezTo>
                  <a:cubicBezTo>
                    <a:pt x="208115" y="583507"/>
                    <a:pt x="217585" y="583894"/>
                    <a:pt x="226647" y="582246"/>
                  </a:cubicBezTo>
                  <a:cubicBezTo>
                    <a:pt x="237435" y="580284"/>
                    <a:pt x="243961" y="577777"/>
                    <a:pt x="254000" y="574431"/>
                  </a:cubicBezTo>
                  <a:cubicBezTo>
                    <a:pt x="256605" y="571826"/>
                    <a:pt x="258657" y="568511"/>
                    <a:pt x="261816" y="566615"/>
                  </a:cubicBezTo>
                  <a:cubicBezTo>
                    <a:pt x="265348" y="564496"/>
                    <a:pt x="270323" y="565281"/>
                    <a:pt x="273539" y="562708"/>
                  </a:cubicBezTo>
                  <a:cubicBezTo>
                    <a:pt x="277206" y="559774"/>
                    <a:pt x="277371" y="553473"/>
                    <a:pt x="281354" y="550984"/>
                  </a:cubicBezTo>
                  <a:cubicBezTo>
                    <a:pt x="288340" y="546618"/>
                    <a:pt x="304800" y="543169"/>
                    <a:pt x="304800" y="543169"/>
                  </a:cubicBezTo>
                  <a:cubicBezTo>
                    <a:pt x="307405" y="540564"/>
                    <a:pt x="309457" y="537249"/>
                    <a:pt x="312616" y="535354"/>
                  </a:cubicBezTo>
                  <a:cubicBezTo>
                    <a:pt x="320603" y="530562"/>
                    <a:pt x="341920" y="529004"/>
                    <a:pt x="347785" y="527538"/>
                  </a:cubicBezTo>
                  <a:cubicBezTo>
                    <a:pt x="355777" y="525540"/>
                    <a:pt x="363416" y="522328"/>
                    <a:pt x="371231" y="519723"/>
                  </a:cubicBezTo>
                  <a:cubicBezTo>
                    <a:pt x="400301" y="510033"/>
                    <a:pt x="378831" y="516109"/>
                    <a:pt x="437662" y="511908"/>
                  </a:cubicBezTo>
                  <a:cubicBezTo>
                    <a:pt x="444158" y="509742"/>
                    <a:pt x="458847" y="504513"/>
                    <a:pt x="465016" y="504092"/>
                  </a:cubicBezTo>
                  <a:cubicBezTo>
                    <a:pt x="517063" y="500543"/>
                    <a:pt x="621324" y="496277"/>
                    <a:pt x="621324" y="496277"/>
                  </a:cubicBezTo>
                  <a:cubicBezTo>
                    <a:pt x="626534" y="494974"/>
                    <a:pt x="631657" y="493252"/>
                    <a:pt x="636954" y="492369"/>
                  </a:cubicBezTo>
                  <a:cubicBezTo>
                    <a:pt x="655124" y="489341"/>
                    <a:pt x="691662" y="484554"/>
                    <a:pt x="691662" y="484554"/>
                  </a:cubicBezTo>
                  <a:cubicBezTo>
                    <a:pt x="695570" y="483251"/>
                    <a:pt x="699701" y="482488"/>
                    <a:pt x="703385" y="480646"/>
                  </a:cubicBezTo>
                  <a:cubicBezTo>
                    <a:pt x="707586" y="478546"/>
                    <a:pt x="710711" y="474480"/>
                    <a:pt x="715108" y="472831"/>
                  </a:cubicBezTo>
                  <a:cubicBezTo>
                    <a:pt x="721327" y="470499"/>
                    <a:pt x="728239" y="470671"/>
                    <a:pt x="734647" y="468923"/>
                  </a:cubicBezTo>
                  <a:cubicBezTo>
                    <a:pt x="742595" y="466755"/>
                    <a:pt x="750278" y="463713"/>
                    <a:pt x="758093" y="461108"/>
                  </a:cubicBezTo>
                  <a:lnTo>
                    <a:pt x="781539" y="453292"/>
                  </a:lnTo>
                  <a:cubicBezTo>
                    <a:pt x="785447" y="451989"/>
                    <a:pt x="789266" y="450383"/>
                    <a:pt x="793262" y="449384"/>
                  </a:cubicBezTo>
                  <a:cubicBezTo>
                    <a:pt x="803683" y="446779"/>
                    <a:pt x="813991" y="443676"/>
                    <a:pt x="824524" y="441569"/>
                  </a:cubicBezTo>
                  <a:cubicBezTo>
                    <a:pt x="831037" y="440266"/>
                    <a:pt x="837487" y="438600"/>
                    <a:pt x="844062" y="437661"/>
                  </a:cubicBezTo>
                  <a:cubicBezTo>
                    <a:pt x="877663" y="432861"/>
                    <a:pt x="890292" y="433618"/>
                    <a:pt x="926124" y="429846"/>
                  </a:cubicBezTo>
                  <a:cubicBezTo>
                    <a:pt x="935284" y="428882"/>
                    <a:pt x="944359" y="427241"/>
                    <a:pt x="953477" y="425938"/>
                  </a:cubicBezTo>
                  <a:cubicBezTo>
                    <a:pt x="957385" y="424636"/>
                    <a:pt x="961204" y="423030"/>
                    <a:pt x="965200" y="422031"/>
                  </a:cubicBezTo>
                  <a:cubicBezTo>
                    <a:pt x="984200" y="417281"/>
                    <a:pt x="982990" y="419563"/>
                    <a:pt x="1000370" y="414215"/>
                  </a:cubicBezTo>
                  <a:cubicBezTo>
                    <a:pt x="1012181" y="410581"/>
                    <a:pt x="1023551" y="405489"/>
                    <a:pt x="1035539" y="402492"/>
                  </a:cubicBezTo>
                  <a:cubicBezTo>
                    <a:pt x="1044275" y="400308"/>
                    <a:pt x="1068909" y="394573"/>
                    <a:pt x="1074616" y="390769"/>
                  </a:cubicBezTo>
                  <a:cubicBezTo>
                    <a:pt x="1078524" y="388164"/>
                    <a:pt x="1082047" y="384861"/>
                    <a:pt x="1086339" y="382954"/>
                  </a:cubicBezTo>
                  <a:cubicBezTo>
                    <a:pt x="1093867" y="379608"/>
                    <a:pt x="1101970" y="377743"/>
                    <a:pt x="1109785" y="375138"/>
                  </a:cubicBezTo>
                  <a:lnTo>
                    <a:pt x="1121508" y="371231"/>
                  </a:lnTo>
                  <a:cubicBezTo>
                    <a:pt x="1125416" y="369928"/>
                    <a:pt x="1129192" y="368131"/>
                    <a:pt x="1133231" y="367323"/>
                  </a:cubicBezTo>
                  <a:cubicBezTo>
                    <a:pt x="1139744" y="366020"/>
                    <a:pt x="1146326" y="365026"/>
                    <a:pt x="1152770" y="363415"/>
                  </a:cubicBezTo>
                  <a:cubicBezTo>
                    <a:pt x="1156766" y="362416"/>
                    <a:pt x="1160454" y="360316"/>
                    <a:pt x="1164493" y="359508"/>
                  </a:cubicBezTo>
                  <a:cubicBezTo>
                    <a:pt x="1173525" y="357702"/>
                    <a:pt x="1182744" y="357001"/>
                    <a:pt x="1191847" y="355600"/>
                  </a:cubicBezTo>
                  <a:cubicBezTo>
                    <a:pt x="1199678" y="354395"/>
                    <a:pt x="1207458" y="352867"/>
                    <a:pt x="1215293" y="351692"/>
                  </a:cubicBezTo>
                  <a:lnTo>
                    <a:pt x="1270000" y="343877"/>
                  </a:lnTo>
                  <a:cubicBezTo>
                    <a:pt x="1273908" y="342574"/>
                    <a:pt x="1278811" y="342882"/>
                    <a:pt x="1281724" y="339969"/>
                  </a:cubicBezTo>
                  <a:cubicBezTo>
                    <a:pt x="1284637" y="337056"/>
                    <a:pt x="1285631" y="332365"/>
                    <a:pt x="1285631" y="328246"/>
                  </a:cubicBezTo>
                  <a:cubicBezTo>
                    <a:pt x="1285631" y="323786"/>
                    <a:pt x="1280900" y="303152"/>
                    <a:pt x="1277816" y="296984"/>
                  </a:cubicBezTo>
                  <a:cubicBezTo>
                    <a:pt x="1275716" y="292783"/>
                    <a:pt x="1272605" y="289169"/>
                    <a:pt x="1270000" y="285261"/>
                  </a:cubicBezTo>
                  <a:cubicBezTo>
                    <a:pt x="1277489" y="232846"/>
                    <a:pt x="1270197" y="280271"/>
                    <a:pt x="1277816" y="238369"/>
                  </a:cubicBezTo>
                  <a:cubicBezTo>
                    <a:pt x="1283318" y="208108"/>
                    <a:pt x="1278742" y="223870"/>
                    <a:pt x="1285631" y="203200"/>
                  </a:cubicBezTo>
                  <a:cubicBezTo>
                    <a:pt x="1290309" y="170459"/>
                    <a:pt x="1298267" y="127176"/>
                    <a:pt x="1285631" y="97692"/>
                  </a:cubicBezTo>
                  <a:cubicBezTo>
                    <a:pt x="1281494" y="88040"/>
                    <a:pt x="1264790" y="95087"/>
                    <a:pt x="1254370" y="93784"/>
                  </a:cubicBezTo>
                  <a:cubicBezTo>
                    <a:pt x="1250462" y="92482"/>
                    <a:pt x="1246621" y="90961"/>
                    <a:pt x="1242647" y="89877"/>
                  </a:cubicBezTo>
                  <a:cubicBezTo>
                    <a:pt x="1232284" y="87051"/>
                    <a:pt x="1221358" y="86050"/>
                    <a:pt x="1211385" y="82061"/>
                  </a:cubicBezTo>
                  <a:cubicBezTo>
                    <a:pt x="1184191" y="71184"/>
                    <a:pt x="1198510" y="76467"/>
                    <a:pt x="1168400" y="66431"/>
                  </a:cubicBezTo>
                  <a:cubicBezTo>
                    <a:pt x="1164492" y="65128"/>
                    <a:pt x="1160764" y="63034"/>
                    <a:pt x="1156677" y="62523"/>
                  </a:cubicBezTo>
                  <a:cubicBezTo>
                    <a:pt x="1104696" y="56025"/>
                    <a:pt x="1135897" y="59270"/>
                    <a:pt x="1062893" y="54708"/>
                  </a:cubicBezTo>
                  <a:cubicBezTo>
                    <a:pt x="851535" y="62255"/>
                    <a:pt x="941073" y="60766"/>
                    <a:pt x="601785" y="54708"/>
                  </a:cubicBezTo>
                  <a:cubicBezTo>
                    <a:pt x="573104" y="54196"/>
                    <a:pt x="544456" y="52421"/>
                    <a:pt x="515816" y="50800"/>
                  </a:cubicBezTo>
                  <a:lnTo>
                    <a:pt x="394677" y="42984"/>
                  </a:lnTo>
                  <a:cubicBezTo>
                    <a:pt x="332852" y="27528"/>
                    <a:pt x="374074" y="36501"/>
                    <a:pt x="269631" y="23446"/>
                  </a:cubicBezTo>
                  <a:cubicBezTo>
                    <a:pt x="223831" y="8180"/>
                    <a:pt x="269563" y="21870"/>
                    <a:pt x="218831" y="11723"/>
                  </a:cubicBezTo>
                  <a:cubicBezTo>
                    <a:pt x="214792" y="10915"/>
                    <a:pt x="211199" y="8296"/>
                    <a:pt x="207108" y="7815"/>
                  </a:cubicBezTo>
                  <a:cubicBezTo>
                    <a:pt x="188951" y="5679"/>
                    <a:pt x="170607" y="5563"/>
                    <a:pt x="152400" y="3908"/>
                  </a:cubicBezTo>
                  <a:cubicBezTo>
                    <a:pt x="141942" y="2957"/>
                    <a:pt x="131559" y="1303"/>
                    <a:pt x="121139" y="0"/>
                  </a:cubicBezTo>
                  <a:cubicBezTo>
                    <a:pt x="110718" y="1303"/>
                    <a:pt x="100110" y="1547"/>
                    <a:pt x="89877" y="3908"/>
                  </a:cubicBezTo>
                  <a:cubicBezTo>
                    <a:pt x="83042" y="5485"/>
                    <a:pt x="76907" y="9260"/>
                    <a:pt x="70339" y="11723"/>
                  </a:cubicBezTo>
                  <a:cubicBezTo>
                    <a:pt x="66482" y="13169"/>
                    <a:pt x="62524" y="14328"/>
                    <a:pt x="58616" y="15631"/>
                  </a:cubicBezTo>
                  <a:cubicBezTo>
                    <a:pt x="56011" y="18236"/>
                    <a:pt x="52696" y="20287"/>
                    <a:pt x="50800" y="23446"/>
                  </a:cubicBezTo>
                  <a:cubicBezTo>
                    <a:pt x="47655" y="28688"/>
                    <a:pt x="44685" y="46267"/>
                    <a:pt x="42985" y="50800"/>
                  </a:cubicBezTo>
                  <a:cubicBezTo>
                    <a:pt x="40940" y="56254"/>
                    <a:pt x="37215" y="60977"/>
                    <a:pt x="35170" y="66431"/>
                  </a:cubicBezTo>
                  <a:cubicBezTo>
                    <a:pt x="33284" y="71459"/>
                    <a:pt x="32805" y="76917"/>
                    <a:pt x="31262" y="82061"/>
                  </a:cubicBezTo>
                  <a:cubicBezTo>
                    <a:pt x="24017" y="106211"/>
                    <a:pt x="25426" y="101550"/>
                    <a:pt x="15631" y="121138"/>
                  </a:cubicBezTo>
                  <a:cubicBezTo>
                    <a:pt x="14329" y="126348"/>
                    <a:pt x="13267" y="131625"/>
                    <a:pt x="11724" y="136769"/>
                  </a:cubicBezTo>
                  <a:cubicBezTo>
                    <a:pt x="9357" y="144660"/>
                    <a:pt x="4728" y="152018"/>
                    <a:pt x="3908" y="160215"/>
                  </a:cubicBezTo>
                  <a:cubicBezTo>
                    <a:pt x="794" y="191348"/>
                    <a:pt x="1303" y="222738"/>
                    <a:pt x="0" y="254000"/>
                  </a:cubicBezTo>
                  <a:cubicBezTo>
                    <a:pt x="1303" y="315220"/>
                    <a:pt x="1460" y="376476"/>
                    <a:pt x="3908" y="437661"/>
                  </a:cubicBezTo>
                  <a:cubicBezTo>
                    <a:pt x="4073" y="441777"/>
                    <a:pt x="7406" y="445285"/>
                    <a:pt x="7816" y="449384"/>
                  </a:cubicBezTo>
                  <a:cubicBezTo>
                    <a:pt x="10023" y="471456"/>
                    <a:pt x="8855" y="493819"/>
                    <a:pt x="11724" y="515815"/>
                  </a:cubicBezTo>
                  <a:cubicBezTo>
                    <a:pt x="12789" y="523984"/>
                    <a:pt x="17541" y="531269"/>
                    <a:pt x="19539" y="539261"/>
                  </a:cubicBezTo>
                  <a:cubicBezTo>
                    <a:pt x="19890" y="540666"/>
                    <a:pt x="27202" y="573315"/>
                    <a:pt x="31262" y="582246"/>
                  </a:cubicBezTo>
                  <a:cubicBezTo>
                    <a:pt x="38751" y="598722"/>
                    <a:pt x="46739" y="608985"/>
                    <a:pt x="50800" y="625231"/>
                  </a:cubicBezTo>
                  <a:lnTo>
                    <a:pt x="50800" y="625231"/>
                  </a:lnTo>
                  <a:close/>
                </a:path>
              </a:pathLst>
            </a:custGeom>
            <a:solidFill>
              <a:srgbClr val="000082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11" name="Freeform 10"/>
            <p:cNvSpPr/>
            <p:nvPr/>
          </p:nvSpPr>
          <p:spPr bwMode="auto">
            <a:xfrm>
              <a:off x="367325" y="2684343"/>
              <a:ext cx="1012182" cy="1117841"/>
            </a:xfrm>
            <a:custGeom>
              <a:avLst/>
              <a:gdLst>
                <a:gd name="connsiteX0" fmla="*/ 1012092 w 1012182"/>
                <a:gd name="connsiteY0" fmla="*/ 1055318 h 1117841"/>
                <a:gd name="connsiteX1" fmla="*/ 992553 w 1012182"/>
                <a:gd name="connsiteY1" fmla="*/ 1051410 h 1117841"/>
                <a:gd name="connsiteX2" fmla="*/ 969107 w 1012182"/>
                <a:gd name="connsiteY2" fmla="*/ 1035779 h 1117841"/>
                <a:gd name="connsiteX3" fmla="*/ 957384 w 1012182"/>
                <a:gd name="connsiteY3" fmla="*/ 1031872 h 1117841"/>
                <a:gd name="connsiteX4" fmla="*/ 941753 w 1012182"/>
                <a:gd name="connsiteY4" fmla="*/ 1016241 h 1117841"/>
                <a:gd name="connsiteX5" fmla="*/ 926123 w 1012182"/>
                <a:gd name="connsiteY5" fmla="*/ 1000610 h 1117841"/>
                <a:gd name="connsiteX6" fmla="*/ 914400 w 1012182"/>
                <a:gd name="connsiteY6" fmla="*/ 996703 h 1117841"/>
                <a:gd name="connsiteX7" fmla="*/ 906584 w 1012182"/>
                <a:gd name="connsiteY7" fmla="*/ 988887 h 1117841"/>
                <a:gd name="connsiteX8" fmla="*/ 875323 w 1012182"/>
                <a:gd name="connsiteY8" fmla="*/ 981072 h 1117841"/>
                <a:gd name="connsiteX9" fmla="*/ 867507 w 1012182"/>
                <a:gd name="connsiteY9" fmla="*/ 973256 h 1117841"/>
                <a:gd name="connsiteX10" fmla="*/ 844061 w 1012182"/>
                <a:gd name="connsiteY10" fmla="*/ 965441 h 1117841"/>
                <a:gd name="connsiteX11" fmla="*/ 824523 w 1012182"/>
                <a:gd name="connsiteY11" fmla="*/ 957626 h 1117841"/>
                <a:gd name="connsiteX12" fmla="*/ 801077 w 1012182"/>
                <a:gd name="connsiteY12" fmla="*/ 945903 h 1117841"/>
                <a:gd name="connsiteX13" fmla="*/ 769815 w 1012182"/>
                <a:gd name="connsiteY13" fmla="*/ 930272 h 1117841"/>
                <a:gd name="connsiteX14" fmla="*/ 742461 w 1012182"/>
                <a:gd name="connsiteY14" fmla="*/ 914641 h 1117841"/>
                <a:gd name="connsiteX15" fmla="*/ 730738 w 1012182"/>
                <a:gd name="connsiteY15" fmla="*/ 910733 h 1117841"/>
                <a:gd name="connsiteX16" fmla="*/ 707292 w 1012182"/>
                <a:gd name="connsiteY16" fmla="*/ 895103 h 1117841"/>
                <a:gd name="connsiteX17" fmla="*/ 695569 w 1012182"/>
                <a:gd name="connsiteY17" fmla="*/ 887287 h 1117841"/>
                <a:gd name="connsiteX18" fmla="*/ 683846 w 1012182"/>
                <a:gd name="connsiteY18" fmla="*/ 883379 h 1117841"/>
                <a:gd name="connsiteX19" fmla="*/ 660400 w 1012182"/>
                <a:gd name="connsiteY19" fmla="*/ 871656 h 1117841"/>
                <a:gd name="connsiteX20" fmla="*/ 652584 w 1012182"/>
                <a:gd name="connsiteY20" fmla="*/ 863841 h 1117841"/>
                <a:gd name="connsiteX21" fmla="*/ 636953 w 1012182"/>
                <a:gd name="connsiteY21" fmla="*/ 859933 h 1117841"/>
                <a:gd name="connsiteX22" fmla="*/ 605692 w 1012182"/>
                <a:gd name="connsiteY22" fmla="*/ 848210 h 1117841"/>
                <a:gd name="connsiteX23" fmla="*/ 590061 w 1012182"/>
                <a:gd name="connsiteY23" fmla="*/ 840395 h 1117841"/>
                <a:gd name="connsiteX24" fmla="*/ 578338 w 1012182"/>
                <a:gd name="connsiteY24" fmla="*/ 836487 h 1117841"/>
                <a:gd name="connsiteX25" fmla="*/ 566615 w 1012182"/>
                <a:gd name="connsiteY25" fmla="*/ 828672 h 1117841"/>
                <a:gd name="connsiteX26" fmla="*/ 558800 w 1012182"/>
                <a:gd name="connsiteY26" fmla="*/ 820856 h 1117841"/>
                <a:gd name="connsiteX27" fmla="*/ 531446 w 1012182"/>
                <a:gd name="connsiteY27" fmla="*/ 813041 h 1117841"/>
                <a:gd name="connsiteX28" fmla="*/ 519723 w 1012182"/>
                <a:gd name="connsiteY28" fmla="*/ 805226 h 1117841"/>
                <a:gd name="connsiteX29" fmla="*/ 484553 w 1012182"/>
                <a:gd name="connsiteY29" fmla="*/ 797410 h 1117841"/>
                <a:gd name="connsiteX30" fmla="*/ 465015 w 1012182"/>
                <a:gd name="connsiteY30" fmla="*/ 785687 h 1117841"/>
                <a:gd name="connsiteX31" fmla="*/ 445477 w 1012182"/>
                <a:gd name="connsiteY31" fmla="*/ 781779 h 1117841"/>
                <a:gd name="connsiteX32" fmla="*/ 425938 w 1012182"/>
                <a:gd name="connsiteY32" fmla="*/ 762241 h 1117841"/>
                <a:gd name="connsiteX33" fmla="*/ 410307 w 1012182"/>
                <a:gd name="connsiteY33" fmla="*/ 750518 h 1117841"/>
                <a:gd name="connsiteX34" fmla="*/ 394677 w 1012182"/>
                <a:gd name="connsiteY34" fmla="*/ 730979 h 1117841"/>
                <a:gd name="connsiteX35" fmla="*/ 382953 w 1012182"/>
                <a:gd name="connsiteY35" fmla="*/ 715349 h 1117841"/>
                <a:gd name="connsiteX36" fmla="*/ 347784 w 1012182"/>
                <a:gd name="connsiteY36" fmla="*/ 691903 h 1117841"/>
                <a:gd name="connsiteX37" fmla="*/ 324338 w 1012182"/>
                <a:gd name="connsiteY37" fmla="*/ 676272 h 1117841"/>
                <a:gd name="connsiteX38" fmla="*/ 289169 w 1012182"/>
                <a:gd name="connsiteY38" fmla="*/ 664549 h 1117841"/>
                <a:gd name="connsiteX39" fmla="*/ 277446 w 1012182"/>
                <a:gd name="connsiteY39" fmla="*/ 660641 h 1117841"/>
                <a:gd name="connsiteX40" fmla="*/ 265723 w 1012182"/>
                <a:gd name="connsiteY40" fmla="*/ 656733 h 1117841"/>
                <a:gd name="connsiteX41" fmla="*/ 246184 w 1012182"/>
                <a:gd name="connsiteY41" fmla="*/ 648918 h 1117841"/>
                <a:gd name="connsiteX42" fmla="*/ 222738 w 1012182"/>
                <a:gd name="connsiteY42" fmla="*/ 637195 h 1117841"/>
                <a:gd name="connsiteX43" fmla="*/ 199292 w 1012182"/>
                <a:gd name="connsiteY43" fmla="*/ 633287 h 1117841"/>
                <a:gd name="connsiteX44" fmla="*/ 187569 w 1012182"/>
                <a:gd name="connsiteY44" fmla="*/ 629379 h 1117841"/>
                <a:gd name="connsiteX45" fmla="*/ 179753 w 1012182"/>
                <a:gd name="connsiteY45" fmla="*/ 621564 h 1117841"/>
                <a:gd name="connsiteX46" fmla="*/ 168030 w 1012182"/>
                <a:gd name="connsiteY46" fmla="*/ 617656 h 1117841"/>
                <a:gd name="connsiteX47" fmla="*/ 160215 w 1012182"/>
                <a:gd name="connsiteY47" fmla="*/ 602026 h 1117841"/>
                <a:gd name="connsiteX48" fmla="*/ 132861 w 1012182"/>
                <a:gd name="connsiteY48" fmla="*/ 586395 h 1117841"/>
                <a:gd name="connsiteX49" fmla="*/ 125046 w 1012182"/>
                <a:gd name="connsiteY49" fmla="*/ 574672 h 1117841"/>
                <a:gd name="connsiteX50" fmla="*/ 121138 w 1012182"/>
                <a:gd name="connsiteY50" fmla="*/ 562949 h 1117841"/>
                <a:gd name="connsiteX51" fmla="*/ 105507 w 1012182"/>
                <a:gd name="connsiteY51" fmla="*/ 539503 h 1117841"/>
                <a:gd name="connsiteX52" fmla="*/ 101600 w 1012182"/>
                <a:gd name="connsiteY52" fmla="*/ 527779 h 1117841"/>
                <a:gd name="connsiteX53" fmla="*/ 105507 w 1012182"/>
                <a:gd name="connsiteY53" fmla="*/ 426179 h 1117841"/>
                <a:gd name="connsiteX54" fmla="*/ 117230 w 1012182"/>
                <a:gd name="connsiteY54" fmla="*/ 422272 h 1117841"/>
                <a:gd name="connsiteX55" fmla="*/ 191477 w 1012182"/>
                <a:gd name="connsiteY55" fmla="*/ 418364 h 1117841"/>
                <a:gd name="connsiteX56" fmla="*/ 226646 w 1012182"/>
                <a:gd name="connsiteY56" fmla="*/ 406641 h 1117841"/>
                <a:gd name="connsiteX57" fmla="*/ 238369 w 1012182"/>
                <a:gd name="connsiteY57" fmla="*/ 402733 h 1117841"/>
                <a:gd name="connsiteX58" fmla="*/ 261815 w 1012182"/>
                <a:gd name="connsiteY58" fmla="*/ 387103 h 1117841"/>
                <a:gd name="connsiteX59" fmla="*/ 257907 w 1012182"/>
                <a:gd name="connsiteY59" fmla="*/ 359749 h 1117841"/>
                <a:gd name="connsiteX60" fmla="*/ 250092 w 1012182"/>
                <a:gd name="connsiteY60" fmla="*/ 351933 h 1117841"/>
                <a:gd name="connsiteX61" fmla="*/ 179753 w 1012182"/>
                <a:gd name="connsiteY61" fmla="*/ 344118 h 1117841"/>
                <a:gd name="connsiteX62" fmla="*/ 156307 w 1012182"/>
                <a:gd name="connsiteY62" fmla="*/ 332395 h 1117841"/>
                <a:gd name="connsiteX63" fmla="*/ 144584 w 1012182"/>
                <a:gd name="connsiteY63" fmla="*/ 328487 h 1117841"/>
                <a:gd name="connsiteX64" fmla="*/ 136769 w 1012182"/>
                <a:gd name="connsiteY64" fmla="*/ 316764 h 1117841"/>
                <a:gd name="connsiteX65" fmla="*/ 128953 w 1012182"/>
                <a:gd name="connsiteY65" fmla="*/ 308949 h 1117841"/>
                <a:gd name="connsiteX66" fmla="*/ 117230 w 1012182"/>
                <a:gd name="connsiteY66" fmla="*/ 241 h 1117841"/>
                <a:gd name="connsiteX67" fmla="*/ 42984 w 1012182"/>
                <a:gd name="connsiteY67" fmla="*/ 11964 h 1117841"/>
                <a:gd name="connsiteX68" fmla="*/ 35169 w 1012182"/>
                <a:gd name="connsiteY68" fmla="*/ 27595 h 1117841"/>
                <a:gd name="connsiteX69" fmla="*/ 27353 w 1012182"/>
                <a:gd name="connsiteY69" fmla="*/ 39318 h 1117841"/>
                <a:gd name="connsiteX70" fmla="*/ 15630 w 1012182"/>
                <a:gd name="connsiteY70" fmla="*/ 82303 h 1117841"/>
                <a:gd name="connsiteX71" fmla="*/ 7815 w 1012182"/>
                <a:gd name="connsiteY71" fmla="*/ 94026 h 1117841"/>
                <a:gd name="connsiteX72" fmla="*/ 0 w 1012182"/>
                <a:gd name="connsiteY72" fmla="*/ 117472 h 1117841"/>
                <a:gd name="connsiteX73" fmla="*/ 7815 w 1012182"/>
                <a:gd name="connsiteY73" fmla="*/ 238610 h 1117841"/>
                <a:gd name="connsiteX74" fmla="*/ 15630 w 1012182"/>
                <a:gd name="connsiteY74" fmla="*/ 262056 h 1117841"/>
                <a:gd name="connsiteX75" fmla="*/ 19538 w 1012182"/>
                <a:gd name="connsiteY75" fmla="*/ 375379 h 1117841"/>
                <a:gd name="connsiteX76" fmla="*/ 27353 w 1012182"/>
                <a:gd name="connsiteY76" fmla="*/ 422272 h 1117841"/>
                <a:gd name="connsiteX77" fmla="*/ 31261 w 1012182"/>
                <a:gd name="connsiteY77" fmla="*/ 457441 h 1117841"/>
                <a:gd name="connsiteX78" fmla="*/ 35169 w 1012182"/>
                <a:gd name="connsiteY78" fmla="*/ 953718 h 1117841"/>
                <a:gd name="connsiteX79" fmla="*/ 39077 w 1012182"/>
                <a:gd name="connsiteY79" fmla="*/ 969349 h 1117841"/>
                <a:gd name="connsiteX80" fmla="*/ 46892 w 1012182"/>
                <a:gd name="connsiteY80" fmla="*/ 992795 h 1117841"/>
                <a:gd name="connsiteX81" fmla="*/ 74246 w 1012182"/>
                <a:gd name="connsiteY81" fmla="*/ 1031872 h 1117841"/>
                <a:gd name="connsiteX82" fmla="*/ 85969 w 1012182"/>
                <a:gd name="connsiteY82" fmla="*/ 1051410 h 1117841"/>
                <a:gd name="connsiteX83" fmla="*/ 109415 w 1012182"/>
                <a:gd name="connsiteY83" fmla="*/ 1082672 h 1117841"/>
                <a:gd name="connsiteX84" fmla="*/ 121138 w 1012182"/>
                <a:gd name="connsiteY84" fmla="*/ 1090487 h 1117841"/>
                <a:gd name="connsiteX85" fmla="*/ 140677 w 1012182"/>
                <a:gd name="connsiteY85" fmla="*/ 1106118 h 1117841"/>
                <a:gd name="connsiteX86" fmla="*/ 160215 w 1012182"/>
                <a:gd name="connsiteY86" fmla="*/ 1110026 h 1117841"/>
                <a:gd name="connsiteX87" fmla="*/ 203200 w 1012182"/>
                <a:gd name="connsiteY87" fmla="*/ 1117841 h 1117841"/>
                <a:gd name="connsiteX88" fmla="*/ 550984 w 1012182"/>
                <a:gd name="connsiteY88" fmla="*/ 1113933 h 1117841"/>
                <a:gd name="connsiteX89" fmla="*/ 601784 w 1012182"/>
                <a:gd name="connsiteY89" fmla="*/ 1110026 h 1117841"/>
                <a:gd name="connsiteX90" fmla="*/ 613507 w 1012182"/>
                <a:gd name="connsiteY90" fmla="*/ 1106118 h 1117841"/>
                <a:gd name="connsiteX91" fmla="*/ 629138 w 1012182"/>
                <a:gd name="connsiteY91" fmla="*/ 1102210 h 1117841"/>
                <a:gd name="connsiteX92" fmla="*/ 668215 w 1012182"/>
                <a:gd name="connsiteY92" fmla="*/ 1098303 h 1117841"/>
                <a:gd name="connsiteX93" fmla="*/ 930030 w 1012182"/>
                <a:gd name="connsiteY93" fmla="*/ 1102210 h 1117841"/>
                <a:gd name="connsiteX94" fmla="*/ 996461 w 1012182"/>
                <a:gd name="connsiteY94" fmla="*/ 1094395 h 1117841"/>
                <a:gd name="connsiteX95" fmla="*/ 1004277 w 1012182"/>
                <a:gd name="connsiteY95" fmla="*/ 1086579 h 1117841"/>
                <a:gd name="connsiteX96" fmla="*/ 1000369 w 1012182"/>
                <a:gd name="connsiteY96" fmla="*/ 1067041 h 1117841"/>
                <a:gd name="connsiteX97" fmla="*/ 1012092 w 1012182"/>
                <a:gd name="connsiteY97" fmla="*/ 1055318 h 1117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</a:cxnLst>
              <a:rect l="l" t="t" r="r" b="b"/>
              <a:pathLst>
                <a:path w="1012182" h="1117841">
                  <a:moveTo>
                    <a:pt x="1012092" y="1055318"/>
                  </a:moveTo>
                  <a:cubicBezTo>
                    <a:pt x="1010789" y="1052713"/>
                    <a:pt x="998600" y="1054159"/>
                    <a:pt x="992553" y="1051410"/>
                  </a:cubicBezTo>
                  <a:cubicBezTo>
                    <a:pt x="984002" y="1047523"/>
                    <a:pt x="977318" y="1040341"/>
                    <a:pt x="969107" y="1035779"/>
                  </a:cubicBezTo>
                  <a:cubicBezTo>
                    <a:pt x="965506" y="1033779"/>
                    <a:pt x="961292" y="1033174"/>
                    <a:pt x="957384" y="1031872"/>
                  </a:cubicBezTo>
                  <a:lnTo>
                    <a:pt x="941753" y="1016241"/>
                  </a:lnTo>
                  <a:cubicBezTo>
                    <a:pt x="936543" y="1011031"/>
                    <a:pt x="933113" y="1002940"/>
                    <a:pt x="926123" y="1000610"/>
                  </a:cubicBezTo>
                  <a:lnTo>
                    <a:pt x="914400" y="996703"/>
                  </a:lnTo>
                  <a:cubicBezTo>
                    <a:pt x="911795" y="994098"/>
                    <a:pt x="910005" y="990255"/>
                    <a:pt x="906584" y="988887"/>
                  </a:cubicBezTo>
                  <a:cubicBezTo>
                    <a:pt x="896611" y="984898"/>
                    <a:pt x="875323" y="981072"/>
                    <a:pt x="875323" y="981072"/>
                  </a:cubicBezTo>
                  <a:cubicBezTo>
                    <a:pt x="872718" y="978467"/>
                    <a:pt x="870803" y="974904"/>
                    <a:pt x="867507" y="973256"/>
                  </a:cubicBezTo>
                  <a:cubicBezTo>
                    <a:pt x="860139" y="969572"/>
                    <a:pt x="851803" y="968256"/>
                    <a:pt x="844061" y="965441"/>
                  </a:cubicBezTo>
                  <a:cubicBezTo>
                    <a:pt x="837469" y="963044"/>
                    <a:pt x="831036" y="960231"/>
                    <a:pt x="824523" y="957626"/>
                  </a:cubicBezTo>
                  <a:cubicBezTo>
                    <a:pt x="809145" y="942248"/>
                    <a:pt x="825769" y="956191"/>
                    <a:pt x="801077" y="945903"/>
                  </a:cubicBezTo>
                  <a:cubicBezTo>
                    <a:pt x="790323" y="941422"/>
                    <a:pt x="779509" y="936735"/>
                    <a:pt x="769815" y="930272"/>
                  </a:cubicBezTo>
                  <a:cubicBezTo>
                    <a:pt x="758039" y="922421"/>
                    <a:pt x="756347" y="920592"/>
                    <a:pt x="742461" y="914641"/>
                  </a:cubicBezTo>
                  <a:cubicBezTo>
                    <a:pt x="738675" y="913018"/>
                    <a:pt x="734339" y="912733"/>
                    <a:pt x="730738" y="910733"/>
                  </a:cubicBezTo>
                  <a:cubicBezTo>
                    <a:pt x="722527" y="906172"/>
                    <a:pt x="715107" y="900313"/>
                    <a:pt x="707292" y="895103"/>
                  </a:cubicBezTo>
                  <a:cubicBezTo>
                    <a:pt x="703384" y="892498"/>
                    <a:pt x="700025" y="888772"/>
                    <a:pt x="695569" y="887287"/>
                  </a:cubicBezTo>
                  <a:cubicBezTo>
                    <a:pt x="691661" y="885984"/>
                    <a:pt x="687530" y="885221"/>
                    <a:pt x="683846" y="883379"/>
                  </a:cubicBezTo>
                  <a:cubicBezTo>
                    <a:pt x="653545" y="868229"/>
                    <a:pt x="689866" y="881479"/>
                    <a:pt x="660400" y="871656"/>
                  </a:cubicBezTo>
                  <a:cubicBezTo>
                    <a:pt x="657795" y="869051"/>
                    <a:pt x="655879" y="865489"/>
                    <a:pt x="652584" y="863841"/>
                  </a:cubicBezTo>
                  <a:cubicBezTo>
                    <a:pt x="647780" y="861439"/>
                    <a:pt x="642117" y="861408"/>
                    <a:pt x="636953" y="859933"/>
                  </a:cubicBezTo>
                  <a:cubicBezTo>
                    <a:pt x="627921" y="857353"/>
                    <a:pt x="613139" y="851520"/>
                    <a:pt x="605692" y="848210"/>
                  </a:cubicBezTo>
                  <a:cubicBezTo>
                    <a:pt x="600369" y="845844"/>
                    <a:pt x="595415" y="842690"/>
                    <a:pt x="590061" y="840395"/>
                  </a:cubicBezTo>
                  <a:cubicBezTo>
                    <a:pt x="586275" y="838772"/>
                    <a:pt x="582022" y="838329"/>
                    <a:pt x="578338" y="836487"/>
                  </a:cubicBezTo>
                  <a:cubicBezTo>
                    <a:pt x="574137" y="834387"/>
                    <a:pt x="570282" y="831606"/>
                    <a:pt x="566615" y="828672"/>
                  </a:cubicBezTo>
                  <a:cubicBezTo>
                    <a:pt x="563738" y="826370"/>
                    <a:pt x="561959" y="822752"/>
                    <a:pt x="558800" y="820856"/>
                  </a:cubicBezTo>
                  <a:cubicBezTo>
                    <a:pt x="554799" y="818455"/>
                    <a:pt x="534361" y="813770"/>
                    <a:pt x="531446" y="813041"/>
                  </a:cubicBezTo>
                  <a:cubicBezTo>
                    <a:pt x="527538" y="810436"/>
                    <a:pt x="523924" y="807326"/>
                    <a:pt x="519723" y="805226"/>
                  </a:cubicBezTo>
                  <a:cubicBezTo>
                    <a:pt x="510102" y="800415"/>
                    <a:pt x="493561" y="798911"/>
                    <a:pt x="484553" y="797410"/>
                  </a:cubicBezTo>
                  <a:cubicBezTo>
                    <a:pt x="478040" y="793502"/>
                    <a:pt x="472067" y="788508"/>
                    <a:pt x="465015" y="785687"/>
                  </a:cubicBezTo>
                  <a:cubicBezTo>
                    <a:pt x="458848" y="783220"/>
                    <a:pt x="451172" y="785196"/>
                    <a:pt x="445477" y="781779"/>
                  </a:cubicBezTo>
                  <a:cubicBezTo>
                    <a:pt x="437579" y="777040"/>
                    <a:pt x="433306" y="767767"/>
                    <a:pt x="425938" y="762241"/>
                  </a:cubicBezTo>
                  <a:lnTo>
                    <a:pt x="410307" y="750518"/>
                  </a:lnTo>
                  <a:cubicBezTo>
                    <a:pt x="390997" y="721551"/>
                    <a:pt x="413228" y="753239"/>
                    <a:pt x="394677" y="730979"/>
                  </a:cubicBezTo>
                  <a:cubicBezTo>
                    <a:pt x="390508" y="725976"/>
                    <a:pt x="387821" y="719676"/>
                    <a:pt x="382953" y="715349"/>
                  </a:cubicBezTo>
                  <a:cubicBezTo>
                    <a:pt x="382945" y="715342"/>
                    <a:pt x="353650" y="695814"/>
                    <a:pt x="347784" y="691903"/>
                  </a:cubicBezTo>
                  <a:lnTo>
                    <a:pt x="324338" y="676272"/>
                  </a:lnTo>
                  <a:lnTo>
                    <a:pt x="289169" y="664549"/>
                  </a:lnTo>
                  <a:lnTo>
                    <a:pt x="277446" y="660641"/>
                  </a:lnTo>
                  <a:cubicBezTo>
                    <a:pt x="273538" y="659338"/>
                    <a:pt x="269548" y="658263"/>
                    <a:pt x="265723" y="656733"/>
                  </a:cubicBezTo>
                  <a:cubicBezTo>
                    <a:pt x="259210" y="654128"/>
                    <a:pt x="252570" y="651821"/>
                    <a:pt x="246184" y="648918"/>
                  </a:cubicBezTo>
                  <a:cubicBezTo>
                    <a:pt x="238229" y="645302"/>
                    <a:pt x="231027" y="639958"/>
                    <a:pt x="222738" y="637195"/>
                  </a:cubicBezTo>
                  <a:cubicBezTo>
                    <a:pt x="215221" y="634689"/>
                    <a:pt x="207026" y="635006"/>
                    <a:pt x="199292" y="633287"/>
                  </a:cubicBezTo>
                  <a:cubicBezTo>
                    <a:pt x="195271" y="632393"/>
                    <a:pt x="191477" y="630682"/>
                    <a:pt x="187569" y="629379"/>
                  </a:cubicBezTo>
                  <a:cubicBezTo>
                    <a:pt x="184964" y="626774"/>
                    <a:pt x="182912" y="623459"/>
                    <a:pt x="179753" y="621564"/>
                  </a:cubicBezTo>
                  <a:cubicBezTo>
                    <a:pt x="176221" y="619445"/>
                    <a:pt x="170943" y="620569"/>
                    <a:pt x="168030" y="617656"/>
                  </a:cubicBezTo>
                  <a:cubicBezTo>
                    <a:pt x="163911" y="613537"/>
                    <a:pt x="163944" y="606501"/>
                    <a:pt x="160215" y="602026"/>
                  </a:cubicBezTo>
                  <a:cubicBezTo>
                    <a:pt x="156268" y="597290"/>
                    <a:pt x="137036" y="588483"/>
                    <a:pt x="132861" y="586395"/>
                  </a:cubicBezTo>
                  <a:cubicBezTo>
                    <a:pt x="130256" y="582487"/>
                    <a:pt x="127146" y="578873"/>
                    <a:pt x="125046" y="574672"/>
                  </a:cubicBezTo>
                  <a:cubicBezTo>
                    <a:pt x="123204" y="570988"/>
                    <a:pt x="123138" y="566550"/>
                    <a:pt x="121138" y="562949"/>
                  </a:cubicBezTo>
                  <a:cubicBezTo>
                    <a:pt x="116576" y="554738"/>
                    <a:pt x="105507" y="539503"/>
                    <a:pt x="105507" y="539503"/>
                  </a:cubicBezTo>
                  <a:cubicBezTo>
                    <a:pt x="104205" y="535595"/>
                    <a:pt x="101600" y="531898"/>
                    <a:pt x="101600" y="527779"/>
                  </a:cubicBezTo>
                  <a:cubicBezTo>
                    <a:pt x="101600" y="493887"/>
                    <a:pt x="100540" y="459705"/>
                    <a:pt x="105507" y="426179"/>
                  </a:cubicBezTo>
                  <a:cubicBezTo>
                    <a:pt x="106111" y="422104"/>
                    <a:pt x="113128" y="422645"/>
                    <a:pt x="117230" y="422272"/>
                  </a:cubicBezTo>
                  <a:cubicBezTo>
                    <a:pt x="141911" y="420028"/>
                    <a:pt x="166728" y="419667"/>
                    <a:pt x="191477" y="418364"/>
                  </a:cubicBezTo>
                  <a:lnTo>
                    <a:pt x="226646" y="406641"/>
                  </a:lnTo>
                  <a:cubicBezTo>
                    <a:pt x="230554" y="405338"/>
                    <a:pt x="234942" y="405018"/>
                    <a:pt x="238369" y="402733"/>
                  </a:cubicBezTo>
                  <a:lnTo>
                    <a:pt x="261815" y="387103"/>
                  </a:lnTo>
                  <a:cubicBezTo>
                    <a:pt x="260512" y="377985"/>
                    <a:pt x="260820" y="368487"/>
                    <a:pt x="257907" y="359749"/>
                  </a:cubicBezTo>
                  <a:cubicBezTo>
                    <a:pt x="256742" y="356254"/>
                    <a:pt x="253587" y="353098"/>
                    <a:pt x="250092" y="351933"/>
                  </a:cubicBezTo>
                  <a:cubicBezTo>
                    <a:pt x="241184" y="348964"/>
                    <a:pt x="180849" y="344218"/>
                    <a:pt x="179753" y="344118"/>
                  </a:cubicBezTo>
                  <a:cubicBezTo>
                    <a:pt x="150287" y="334295"/>
                    <a:pt x="186608" y="347545"/>
                    <a:pt x="156307" y="332395"/>
                  </a:cubicBezTo>
                  <a:cubicBezTo>
                    <a:pt x="152623" y="330553"/>
                    <a:pt x="148492" y="329790"/>
                    <a:pt x="144584" y="328487"/>
                  </a:cubicBezTo>
                  <a:cubicBezTo>
                    <a:pt x="141979" y="324579"/>
                    <a:pt x="139703" y="320431"/>
                    <a:pt x="136769" y="316764"/>
                  </a:cubicBezTo>
                  <a:cubicBezTo>
                    <a:pt x="134467" y="313887"/>
                    <a:pt x="129142" y="312628"/>
                    <a:pt x="128953" y="308949"/>
                  </a:cubicBezTo>
                  <a:cubicBezTo>
                    <a:pt x="112145" y="-18806"/>
                    <a:pt x="152826" y="107019"/>
                    <a:pt x="117230" y="241"/>
                  </a:cubicBezTo>
                  <a:cubicBezTo>
                    <a:pt x="112496" y="557"/>
                    <a:pt x="58372" y="-3424"/>
                    <a:pt x="42984" y="11964"/>
                  </a:cubicBezTo>
                  <a:cubicBezTo>
                    <a:pt x="38865" y="16083"/>
                    <a:pt x="38059" y="22537"/>
                    <a:pt x="35169" y="27595"/>
                  </a:cubicBezTo>
                  <a:cubicBezTo>
                    <a:pt x="32839" y="31673"/>
                    <a:pt x="29958" y="35410"/>
                    <a:pt x="27353" y="39318"/>
                  </a:cubicBezTo>
                  <a:cubicBezTo>
                    <a:pt x="25256" y="49807"/>
                    <a:pt x="21298" y="73801"/>
                    <a:pt x="15630" y="82303"/>
                  </a:cubicBezTo>
                  <a:cubicBezTo>
                    <a:pt x="13025" y="86211"/>
                    <a:pt x="9722" y="89734"/>
                    <a:pt x="7815" y="94026"/>
                  </a:cubicBezTo>
                  <a:cubicBezTo>
                    <a:pt x="4469" y="101554"/>
                    <a:pt x="0" y="117472"/>
                    <a:pt x="0" y="117472"/>
                  </a:cubicBezTo>
                  <a:cubicBezTo>
                    <a:pt x="2605" y="157851"/>
                    <a:pt x="-4980" y="200223"/>
                    <a:pt x="7815" y="238610"/>
                  </a:cubicBezTo>
                  <a:lnTo>
                    <a:pt x="15630" y="262056"/>
                  </a:lnTo>
                  <a:cubicBezTo>
                    <a:pt x="16933" y="299830"/>
                    <a:pt x="16780" y="337683"/>
                    <a:pt x="19538" y="375379"/>
                  </a:cubicBezTo>
                  <a:cubicBezTo>
                    <a:pt x="20694" y="391183"/>
                    <a:pt x="25112" y="406585"/>
                    <a:pt x="27353" y="422272"/>
                  </a:cubicBezTo>
                  <a:cubicBezTo>
                    <a:pt x="29021" y="433949"/>
                    <a:pt x="29958" y="445718"/>
                    <a:pt x="31261" y="457441"/>
                  </a:cubicBezTo>
                  <a:cubicBezTo>
                    <a:pt x="32564" y="622867"/>
                    <a:pt x="32643" y="788306"/>
                    <a:pt x="35169" y="953718"/>
                  </a:cubicBezTo>
                  <a:cubicBezTo>
                    <a:pt x="35251" y="959088"/>
                    <a:pt x="37534" y="964205"/>
                    <a:pt x="39077" y="969349"/>
                  </a:cubicBezTo>
                  <a:cubicBezTo>
                    <a:pt x="41444" y="977240"/>
                    <a:pt x="42526" y="985809"/>
                    <a:pt x="46892" y="992795"/>
                  </a:cubicBezTo>
                  <a:cubicBezTo>
                    <a:pt x="68383" y="1027180"/>
                    <a:pt x="57741" y="1015367"/>
                    <a:pt x="74246" y="1031872"/>
                  </a:cubicBezTo>
                  <a:cubicBezTo>
                    <a:pt x="81716" y="1054287"/>
                    <a:pt x="73095" y="1034245"/>
                    <a:pt x="85969" y="1051410"/>
                  </a:cubicBezTo>
                  <a:cubicBezTo>
                    <a:pt x="95339" y="1063903"/>
                    <a:pt x="98216" y="1073712"/>
                    <a:pt x="109415" y="1082672"/>
                  </a:cubicBezTo>
                  <a:cubicBezTo>
                    <a:pt x="113082" y="1085606"/>
                    <a:pt x="117471" y="1087553"/>
                    <a:pt x="121138" y="1090487"/>
                  </a:cubicBezTo>
                  <a:cubicBezTo>
                    <a:pt x="129557" y="1097223"/>
                    <a:pt x="129350" y="1101871"/>
                    <a:pt x="140677" y="1106118"/>
                  </a:cubicBezTo>
                  <a:cubicBezTo>
                    <a:pt x="146896" y="1108450"/>
                    <a:pt x="153680" y="1108838"/>
                    <a:pt x="160215" y="1110026"/>
                  </a:cubicBezTo>
                  <a:cubicBezTo>
                    <a:pt x="215224" y="1120027"/>
                    <a:pt x="154924" y="1108185"/>
                    <a:pt x="203200" y="1117841"/>
                  </a:cubicBezTo>
                  <a:lnTo>
                    <a:pt x="550984" y="1113933"/>
                  </a:lnTo>
                  <a:cubicBezTo>
                    <a:pt x="567964" y="1113600"/>
                    <a:pt x="584932" y="1112132"/>
                    <a:pt x="601784" y="1110026"/>
                  </a:cubicBezTo>
                  <a:cubicBezTo>
                    <a:pt x="605871" y="1109515"/>
                    <a:pt x="609546" y="1107250"/>
                    <a:pt x="613507" y="1106118"/>
                  </a:cubicBezTo>
                  <a:cubicBezTo>
                    <a:pt x="618671" y="1104642"/>
                    <a:pt x="623821" y="1102969"/>
                    <a:pt x="629138" y="1102210"/>
                  </a:cubicBezTo>
                  <a:cubicBezTo>
                    <a:pt x="642097" y="1100359"/>
                    <a:pt x="655189" y="1099605"/>
                    <a:pt x="668215" y="1098303"/>
                  </a:cubicBezTo>
                  <a:lnTo>
                    <a:pt x="930030" y="1102210"/>
                  </a:lnTo>
                  <a:cubicBezTo>
                    <a:pt x="976246" y="1102210"/>
                    <a:pt x="970233" y="1103138"/>
                    <a:pt x="996461" y="1094395"/>
                  </a:cubicBezTo>
                  <a:cubicBezTo>
                    <a:pt x="999066" y="1091790"/>
                    <a:pt x="1003756" y="1090226"/>
                    <a:pt x="1004277" y="1086579"/>
                  </a:cubicBezTo>
                  <a:cubicBezTo>
                    <a:pt x="1005216" y="1080004"/>
                    <a:pt x="1001461" y="1073592"/>
                    <a:pt x="1000369" y="1067041"/>
                  </a:cubicBezTo>
                  <a:cubicBezTo>
                    <a:pt x="1000155" y="1065756"/>
                    <a:pt x="1013395" y="1057923"/>
                    <a:pt x="1012092" y="1055318"/>
                  </a:cubicBezTo>
                  <a:close/>
                </a:path>
              </a:pathLst>
            </a:custGeom>
            <a:solidFill>
              <a:srgbClr val="000082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</p:grpSp>
      <p:pic>
        <p:nvPicPr>
          <p:cNvPr id="71" name="Picture 25" descr="Sigsbee_ssp_ex_tshot"/>
          <p:cNvPicPr preferRelativeResize="0">
            <a:picLocks noChangeArrowheads="1"/>
          </p:cNvPicPr>
          <p:nvPr/>
        </p:nvPicPr>
        <p:blipFill>
          <a:blip r:embed="rId3" cstate="print"/>
          <a:srcRect l="10001" t="12006" r="13190" b="7808"/>
          <a:stretch>
            <a:fillRect/>
          </a:stretch>
        </p:blipFill>
        <p:spPr bwMode="auto">
          <a:xfrm>
            <a:off x="1153436" y="1214964"/>
            <a:ext cx="1066800" cy="914400"/>
          </a:xfrm>
          <a:prstGeom prst="rect">
            <a:avLst/>
          </a:prstGeom>
          <a:noFill/>
          <a:ln w="38100">
            <a:solidFill>
              <a:srgbClr val="FFFF00"/>
            </a:solidFill>
            <a:miter lim="800000"/>
            <a:headEnd/>
            <a:tailEnd/>
          </a:ln>
        </p:spPr>
      </p:pic>
      <p:pic>
        <p:nvPicPr>
          <p:cNvPr id="70" name="Picture 9"/>
          <p:cNvPicPr>
            <a:picLocks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01531" y="1255908"/>
            <a:ext cx="3012044" cy="914400"/>
          </a:xfrm>
          <a:prstGeom prst="rect">
            <a:avLst/>
          </a:prstGeom>
          <a:noFill/>
          <a:ln w="28575">
            <a:solidFill>
              <a:srgbClr val="FAFD00"/>
            </a:solidFill>
            <a:round/>
            <a:headEnd/>
            <a:tailEnd/>
          </a:ln>
        </p:spPr>
      </p:pic>
      <p:sp>
        <p:nvSpPr>
          <p:cNvPr id="2" name="Text Box 15"/>
          <p:cNvSpPr txBox="1">
            <a:spLocks noChangeArrowheads="1"/>
          </p:cNvSpPr>
          <p:nvPr/>
        </p:nvSpPr>
        <p:spPr bwMode="auto">
          <a:xfrm>
            <a:off x="554799" y="433410"/>
            <a:ext cx="897144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pitchFamily="34" charset="-128"/>
                <a:cs typeface="Arial" pitchFamily="34" charset="0"/>
              </a:rPr>
              <a:t>Standard Migration    </a:t>
            </a:r>
            <a:r>
              <a:rPr lang="en-US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pitchFamily="34" charset="-128"/>
                <a:cs typeface="Arial" pitchFamily="34" charset="0"/>
              </a:rPr>
              <a:t>  </a:t>
            </a:r>
            <a:r>
              <a:rPr lang="en-US" sz="2800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pitchFamily="34" charset="-128"/>
                <a:cs typeface="Arial" pitchFamily="34" charset="0"/>
              </a:rPr>
              <a:t>vs</a:t>
            </a:r>
            <a:r>
              <a:rPr lang="en-US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pitchFamily="34" charset="-128"/>
                <a:cs typeface="Arial" pitchFamily="34" charset="0"/>
              </a:rPr>
              <a:t>   </a:t>
            </a:r>
            <a:r>
              <a:rPr lang="en-US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pitchFamily="34" charset="-128"/>
                <a:cs typeface="Arial" pitchFamily="34" charset="0"/>
              </a:rPr>
              <a:t>      Multisource </a:t>
            </a:r>
            <a:r>
              <a:rPr lang="en-US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pitchFamily="34" charset="-128"/>
                <a:cs typeface="Arial" pitchFamily="34" charset="0"/>
              </a:rPr>
              <a:t>Migration </a:t>
            </a:r>
            <a:endParaRPr lang="en-US" sz="28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  <a:ea typeface="ＭＳ Ｐゴシック" pitchFamily="34" charset="-128"/>
              <a:cs typeface="Arial" pitchFamily="34" charset="0"/>
            </a:endParaRPr>
          </a:p>
        </p:txBody>
      </p:sp>
      <p:grpSp>
        <p:nvGrpSpPr>
          <p:cNvPr id="39" name="Group 7"/>
          <p:cNvGrpSpPr>
            <a:grpSpLocks/>
          </p:cNvGrpSpPr>
          <p:nvPr/>
        </p:nvGrpSpPr>
        <p:grpSpPr bwMode="auto">
          <a:xfrm>
            <a:off x="1077236" y="2096027"/>
            <a:ext cx="1066800" cy="1295400"/>
            <a:chOff x="1392" y="1392"/>
            <a:chExt cx="672" cy="816"/>
          </a:xfrm>
        </p:grpSpPr>
        <p:sp>
          <p:nvSpPr>
            <p:cNvPr id="40" name="AutoShape 8"/>
            <p:cNvSpPr>
              <a:spLocks noChangeArrowheads="1"/>
            </p:cNvSpPr>
            <p:nvPr/>
          </p:nvSpPr>
          <p:spPr bwMode="auto">
            <a:xfrm>
              <a:off x="1392" y="1392"/>
              <a:ext cx="240" cy="144"/>
            </a:xfrm>
            <a:prstGeom prst="irregularSeal2">
              <a:avLst/>
            </a:prstGeom>
            <a:solidFill>
              <a:srgbClr val="CC0000"/>
            </a:solidFill>
            <a:ln w="9525">
              <a:solidFill>
                <a:srgbClr val="FFFF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>
                <a:latin typeface="+mn-lt"/>
              </a:endParaRPr>
            </a:p>
          </p:txBody>
        </p:sp>
        <p:sp>
          <p:nvSpPr>
            <p:cNvPr id="41" name="Line 9"/>
            <p:cNvSpPr>
              <a:spLocks noChangeShapeType="1"/>
            </p:cNvSpPr>
            <p:nvPr/>
          </p:nvSpPr>
          <p:spPr bwMode="auto">
            <a:xfrm>
              <a:off x="1536" y="1488"/>
              <a:ext cx="240" cy="720"/>
            </a:xfrm>
            <a:prstGeom prst="line">
              <a:avLst/>
            </a:prstGeom>
            <a:noFill/>
            <a:ln w="9525">
              <a:solidFill>
                <a:srgbClr val="CC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42" name="Line 10"/>
            <p:cNvSpPr>
              <a:spLocks noChangeShapeType="1"/>
            </p:cNvSpPr>
            <p:nvPr/>
          </p:nvSpPr>
          <p:spPr bwMode="auto">
            <a:xfrm flipV="1">
              <a:off x="1776" y="1440"/>
              <a:ext cx="288" cy="768"/>
            </a:xfrm>
            <a:prstGeom prst="line">
              <a:avLst/>
            </a:prstGeom>
            <a:noFill/>
            <a:ln w="9525">
              <a:solidFill>
                <a:srgbClr val="CC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>
                <a:latin typeface="+mn-lt"/>
              </a:endParaRPr>
            </a:p>
          </p:txBody>
        </p:sp>
      </p:grpSp>
      <p:grpSp>
        <p:nvGrpSpPr>
          <p:cNvPr id="44" name="Group 13"/>
          <p:cNvGrpSpPr>
            <a:grpSpLocks/>
          </p:cNvGrpSpPr>
          <p:nvPr/>
        </p:nvGrpSpPr>
        <p:grpSpPr bwMode="auto">
          <a:xfrm>
            <a:off x="5683364" y="2136971"/>
            <a:ext cx="2971800" cy="1295400"/>
            <a:chOff x="1392" y="3264"/>
            <a:chExt cx="1872" cy="816"/>
          </a:xfrm>
        </p:grpSpPr>
        <p:grpSp>
          <p:nvGrpSpPr>
            <p:cNvPr id="45" name="Group 14"/>
            <p:cNvGrpSpPr>
              <a:grpSpLocks/>
            </p:cNvGrpSpPr>
            <p:nvPr/>
          </p:nvGrpSpPr>
          <p:grpSpPr bwMode="auto">
            <a:xfrm>
              <a:off x="1392" y="3264"/>
              <a:ext cx="672" cy="816"/>
              <a:chOff x="1392" y="1392"/>
              <a:chExt cx="672" cy="816"/>
            </a:xfrm>
          </p:grpSpPr>
          <p:sp>
            <p:nvSpPr>
              <p:cNvPr id="66" name="AutoShape 15"/>
              <p:cNvSpPr>
                <a:spLocks noChangeArrowheads="1"/>
              </p:cNvSpPr>
              <p:nvPr/>
            </p:nvSpPr>
            <p:spPr bwMode="auto">
              <a:xfrm>
                <a:off x="1392" y="1392"/>
                <a:ext cx="240" cy="144"/>
              </a:xfrm>
              <a:prstGeom prst="irregularSeal2">
                <a:avLst/>
              </a:prstGeom>
              <a:solidFill>
                <a:srgbClr val="CC0000"/>
              </a:solidFill>
              <a:ln w="9525">
                <a:solidFill>
                  <a:srgbClr val="FFFF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0" hangingPunct="0"/>
                <a:endParaRPr lang="en-US">
                  <a:latin typeface="+mn-lt"/>
                </a:endParaRPr>
              </a:p>
            </p:txBody>
          </p:sp>
          <p:sp>
            <p:nvSpPr>
              <p:cNvPr id="67" name="Line 16"/>
              <p:cNvSpPr>
                <a:spLocks noChangeShapeType="1"/>
              </p:cNvSpPr>
              <p:nvPr/>
            </p:nvSpPr>
            <p:spPr bwMode="auto">
              <a:xfrm>
                <a:off x="1536" y="1488"/>
                <a:ext cx="240" cy="720"/>
              </a:xfrm>
              <a:prstGeom prst="line">
                <a:avLst/>
              </a:prstGeom>
              <a:noFill/>
              <a:ln w="9525">
                <a:solidFill>
                  <a:srgbClr val="CC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68" name="Line 17"/>
              <p:cNvSpPr>
                <a:spLocks noChangeShapeType="1"/>
              </p:cNvSpPr>
              <p:nvPr/>
            </p:nvSpPr>
            <p:spPr bwMode="auto">
              <a:xfrm flipV="1">
                <a:off x="1776" y="1440"/>
                <a:ext cx="288" cy="768"/>
              </a:xfrm>
              <a:prstGeom prst="line">
                <a:avLst/>
              </a:prstGeom>
              <a:noFill/>
              <a:ln w="9525">
                <a:solidFill>
                  <a:srgbClr val="CC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>
                  <a:latin typeface="+mn-lt"/>
                </a:endParaRPr>
              </a:p>
            </p:txBody>
          </p:sp>
        </p:grpSp>
        <p:grpSp>
          <p:nvGrpSpPr>
            <p:cNvPr id="46" name="Group 18"/>
            <p:cNvGrpSpPr>
              <a:grpSpLocks/>
            </p:cNvGrpSpPr>
            <p:nvPr/>
          </p:nvGrpSpPr>
          <p:grpSpPr bwMode="auto">
            <a:xfrm>
              <a:off x="1632" y="3264"/>
              <a:ext cx="672" cy="816"/>
              <a:chOff x="1392" y="1392"/>
              <a:chExt cx="672" cy="816"/>
            </a:xfrm>
          </p:grpSpPr>
          <p:sp>
            <p:nvSpPr>
              <p:cNvPr id="63" name="AutoShape 19"/>
              <p:cNvSpPr>
                <a:spLocks noChangeArrowheads="1"/>
              </p:cNvSpPr>
              <p:nvPr/>
            </p:nvSpPr>
            <p:spPr bwMode="auto">
              <a:xfrm>
                <a:off x="1392" y="1392"/>
                <a:ext cx="240" cy="144"/>
              </a:xfrm>
              <a:prstGeom prst="irregularSeal2">
                <a:avLst/>
              </a:prstGeom>
              <a:solidFill>
                <a:srgbClr val="CC0000"/>
              </a:solidFill>
              <a:ln w="9525">
                <a:solidFill>
                  <a:srgbClr val="FFFF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0" hangingPunct="0"/>
                <a:endParaRPr lang="en-US">
                  <a:latin typeface="+mn-lt"/>
                </a:endParaRPr>
              </a:p>
            </p:txBody>
          </p:sp>
          <p:sp>
            <p:nvSpPr>
              <p:cNvPr id="64" name="Line 20"/>
              <p:cNvSpPr>
                <a:spLocks noChangeShapeType="1"/>
              </p:cNvSpPr>
              <p:nvPr/>
            </p:nvSpPr>
            <p:spPr bwMode="auto">
              <a:xfrm>
                <a:off x="1536" y="1488"/>
                <a:ext cx="240" cy="720"/>
              </a:xfrm>
              <a:prstGeom prst="line">
                <a:avLst/>
              </a:prstGeom>
              <a:noFill/>
              <a:ln w="9525">
                <a:solidFill>
                  <a:srgbClr val="CC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65" name="Line 21"/>
              <p:cNvSpPr>
                <a:spLocks noChangeShapeType="1"/>
              </p:cNvSpPr>
              <p:nvPr/>
            </p:nvSpPr>
            <p:spPr bwMode="auto">
              <a:xfrm flipV="1">
                <a:off x="1776" y="1440"/>
                <a:ext cx="288" cy="768"/>
              </a:xfrm>
              <a:prstGeom prst="line">
                <a:avLst/>
              </a:prstGeom>
              <a:noFill/>
              <a:ln w="9525">
                <a:solidFill>
                  <a:srgbClr val="CC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>
                  <a:latin typeface="+mn-lt"/>
                </a:endParaRPr>
              </a:p>
            </p:txBody>
          </p:sp>
        </p:grpSp>
        <p:grpSp>
          <p:nvGrpSpPr>
            <p:cNvPr id="47" name="Group 22"/>
            <p:cNvGrpSpPr>
              <a:grpSpLocks/>
            </p:cNvGrpSpPr>
            <p:nvPr/>
          </p:nvGrpSpPr>
          <p:grpSpPr bwMode="auto">
            <a:xfrm flipH="1">
              <a:off x="1872" y="3264"/>
              <a:ext cx="672" cy="816"/>
              <a:chOff x="1392" y="1392"/>
              <a:chExt cx="672" cy="816"/>
            </a:xfrm>
          </p:grpSpPr>
          <p:sp>
            <p:nvSpPr>
              <p:cNvPr id="60" name="AutoShape 23"/>
              <p:cNvSpPr>
                <a:spLocks noChangeArrowheads="1"/>
              </p:cNvSpPr>
              <p:nvPr/>
            </p:nvSpPr>
            <p:spPr bwMode="auto">
              <a:xfrm>
                <a:off x="1392" y="1392"/>
                <a:ext cx="240" cy="144"/>
              </a:xfrm>
              <a:prstGeom prst="irregularSeal2">
                <a:avLst/>
              </a:prstGeom>
              <a:solidFill>
                <a:srgbClr val="CC0000"/>
              </a:solidFill>
              <a:ln w="9525">
                <a:solidFill>
                  <a:srgbClr val="FFFF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0" hangingPunct="0"/>
                <a:endParaRPr lang="en-US">
                  <a:latin typeface="+mn-lt"/>
                </a:endParaRPr>
              </a:p>
            </p:txBody>
          </p:sp>
          <p:sp>
            <p:nvSpPr>
              <p:cNvPr id="61" name="Line 24"/>
              <p:cNvSpPr>
                <a:spLocks noChangeShapeType="1"/>
              </p:cNvSpPr>
              <p:nvPr/>
            </p:nvSpPr>
            <p:spPr bwMode="auto">
              <a:xfrm>
                <a:off x="1536" y="1488"/>
                <a:ext cx="240" cy="720"/>
              </a:xfrm>
              <a:prstGeom prst="line">
                <a:avLst/>
              </a:prstGeom>
              <a:noFill/>
              <a:ln w="9525">
                <a:solidFill>
                  <a:srgbClr val="CC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62" name="Line 25"/>
              <p:cNvSpPr>
                <a:spLocks noChangeShapeType="1"/>
              </p:cNvSpPr>
              <p:nvPr/>
            </p:nvSpPr>
            <p:spPr bwMode="auto">
              <a:xfrm flipV="1">
                <a:off x="1776" y="1440"/>
                <a:ext cx="288" cy="768"/>
              </a:xfrm>
              <a:prstGeom prst="line">
                <a:avLst/>
              </a:prstGeom>
              <a:noFill/>
              <a:ln w="9525">
                <a:solidFill>
                  <a:srgbClr val="CC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>
                  <a:latin typeface="+mn-lt"/>
                </a:endParaRPr>
              </a:p>
            </p:txBody>
          </p:sp>
        </p:grpSp>
        <p:grpSp>
          <p:nvGrpSpPr>
            <p:cNvPr id="48" name="Group 26"/>
            <p:cNvGrpSpPr>
              <a:grpSpLocks/>
            </p:cNvGrpSpPr>
            <p:nvPr/>
          </p:nvGrpSpPr>
          <p:grpSpPr bwMode="auto">
            <a:xfrm flipH="1">
              <a:off x="2112" y="3264"/>
              <a:ext cx="672" cy="816"/>
              <a:chOff x="1392" y="1392"/>
              <a:chExt cx="672" cy="816"/>
            </a:xfrm>
          </p:grpSpPr>
          <p:sp>
            <p:nvSpPr>
              <p:cNvPr id="57" name="AutoShape 27"/>
              <p:cNvSpPr>
                <a:spLocks noChangeArrowheads="1"/>
              </p:cNvSpPr>
              <p:nvPr/>
            </p:nvSpPr>
            <p:spPr bwMode="auto">
              <a:xfrm>
                <a:off x="1392" y="1392"/>
                <a:ext cx="240" cy="144"/>
              </a:xfrm>
              <a:prstGeom prst="irregularSeal2">
                <a:avLst/>
              </a:prstGeom>
              <a:solidFill>
                <a:srgbClr val="CC0000"/>
              </a:solidFill>
              <a:ln w="9525">
                <a:solidFill>
                  <a:srgbClr val="FFFF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0" hangingPunct="0"/>
                <a:endParaRPr lang="en-US">
                  <a:latin typeface="+mn-lt"/>
                </a:endParaRPr>
              </a:p>
            </p:txBody>
          </p:sp>
          <p:sp>
            <p:nvSpPr>
              <p:cNvPr id="58" name="Line 28"/>
              <p:cNvSpPr>
                <a:spLocks noChangeShapeType="1"/>
              </p:cNvSpPr>
              <p:nvPr/>
            </p:nvSpPr>
            <p:spPr bwMode="auto">
              <a:xfrm>
                <a:off x="1536" y="1488"/>
                <a:ext cx="240" cy="720"/>
              </a:xfrm>
              <a:prstGeom prst="line">
                <a:avLst/>
              </a:prstGeom>
              <a:noFill/>
              <a:ln w="9525">
                <a:solidFill>
                  <a:srgbClr val="CC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59" name="Line 29"/>
              <p:cNvSpPr>
                <a:spLocks noChangeShapeType="1"/>
              </p:cNvSpPr>
              <p:nvPr/>
            </p:nvSpPr>
            <p:spPr bwMode="auto">
              <a:xfrm flipV="1">
                <a:off x="1776" y="1440"/>
                <a:ext cx="288" cy="768"/>
              </a:xfrm>
              <a:prstGeom prst="line">
                <a:avLst/>
              </a:prstGeom>
              <a:noFill/>
              <a:ln w="9525">
                <a:solidFill>
                  <a:srgbClr val="CC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>
                  <a:latin typeface="+mn-lt"/>
                </a:endParaRPr>
              </a:p>
            </p:txBody>
          </p:sp>
        </p:grpSp>
        <p:grpSp>
          <p:nvGrpSpPr>
            <p:cNvPr id="49" name="Group 30"/>
            <p:cNvGrpSpPr>
              <a:grpSpLocks/>
            </p:cNvGrpSpPr>
            <p:nvPr/>
          </p:nvGrpSpPr>
          <p:grpSpPr bwMode="auto">
            <a:xfrm flipH="1">
              <a:off x="2352" y="3264"/>
              <a:ext cx="672" cy="816"/>
              <a:chOff x="1392" y="1392"/>
              <a:chExt cx="672" cy="816"/>
            </a:xfrm>
          </p:grpSpPr>
          <p:sp>
            <p:nvSpPr>
              <p:cNvPr id="54" name="AutoShape 31"/>
              <p:cNvSpPr>
                <a:spLocks noChangeArrowheads="1"/>
              </p:cNvSpPr>
              <p:nvPr/>
            </p:nvSpPr>
            <p:spPr bwMode="auto">
              <a:xfrm>
                <a:off x="1392" y="1392"/>
                <a:ext cx="240" cy="144"/>
              </a:xfrm>
              <a:prstGeom prst="irregularSeal2">
                <a:avLst/>
              </a:prstGeom>
              <a:solidFill>
                <a:srgbClr val="CC0000"/>
              </a:solidFill>
              <a:ln w="9525">
                <a:solidFill>
                  <a:srgbClr val="FFFF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0" hangingPunct="0"/>
                <a:endParaRPr lang="en-US">
                  <a:latin typeface="+mn-lt"/>
                </a:endParaRPr>
              </a:p>
            </p:txBody>
          </p:sp>
          <p:sp>
            <p:nvSpPr>
              <p:cNvPr id="55" name="Line 32"/>
              <p:cNvSpPr>
                <a:spLocks noChangeShapeType="1"/>
              </p:cNvSpPr>
              <p:nvPr/>
            </p:nvSpPr>
            <p:spPr bwMode="auto">
              <a:xfrm>
                <a:off x="1536" y="1488"/>
                <a:ext cx="240" cy="720"/>
              </a:xfrm>
              <a:prstGeom prst="line">
                <a:avLst/>
              </a:prstGeom>
              <a:noFill/>
              <a:ln w="9525">
                <a:solidFill>
                  <a:srgbClr val="CC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56" name="Line 33"/>
              <p:cNvSpPr>
                <a:spLocks noChangeShapeType="1"/>
              </p:cNvSpPr>
              <p:nvPr/>
            </p:nvSpPr>
            <p:spPr bwMode="auto">
              <a:xfrm flipV="1">
                <a:off x="1776" y="1440"/>
                <a:ext cx="288" cy="768"/>
              </a:xfrm>
              <a:prstGeom prst="line">
                <a:avLst/>
              </a:prstGeom>
              <a:noFill/>
              <a:ln w="9525">
                <a:solidFill>
                  <a:srgbClr val="CC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>
                  <a:latin typeface="+mn-lt"/>
                </a:endParaRPr>
              </a:p>
            </p:txBody>
          </p:sp>
        </p:grpSp>
        <p:grpSp>
          <p:nvGrpSpPr>
            <p:cNvPr id="50" name="Group 34"/>
            <p:cNvGrpSpPr>
              <a:grpSpLocks/>
            </p:cNvGrpSpPr>
            <p:nvPr/>
          </p:nvGrpSpPr>
          <p:grpSpPr bwMode="auto">
            <a:xfrm flipH="1">
              <a:off x="2592" y="3264"/>
              <a:ext cx="672" cy="816"/>
              <a:chOff x="1392" y="1392"/>
              <a:chExt cx="672" cy="816"/>
            </a:xfrm>
          </p:grpSpPr>
          <p:sp>
            <p:nvSpPr>
              <p:cNvPr id="51" name="AutoShape 35"/>
              <p:cNvSpPr>
                <a:spLocks noChangeArrowheads="1"/>
              </p:cNvSpPr>
              <p:nvPr/>
            </p:nvSpPr>
            <p:spPr bwMode="auto">
              <a:xfrm>
                <a:off x="1392" y="1392"/>
                <a:ext cx="240" cy="144"/>
              </a:xfrm>
              <a:prstGeom prst="irregularSeal2">
                <a:avLst/>
              </a:prstGeom>
              <a:solidFill>
                <a:srgbClr val="CC0000"/>
              </a:solidFill>
              <a:ln w="9525">
                <a:solidFill>
                  <a:srgbClr val="FFFF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0" hangingPunct="0"/>
                <a:endParaRPr lang="en-US">
                  <a:latin typeface="+mn-lt"/>
                </a:endParaRPr>
              </a:p>
            </p:txBody>
          </p:sp>
          <p:sp>
            <p:nvSpPr>
              <p:cNvPr id="52" name="Line 36"/>
              <p:cNvSpPr>
                <a:spLocks noChangeShapeType="1"/>
              </p:cNvSpPr>
              <p:nvPr/>
            </p:nvSpPr>
            <p:spPr bwMode="auto">
              <a:xfrm>
                <a:off x="1536" y="1488"/>
                <a:ext cx="240" cy="720"/>
              </a:xfrm>
              <a:prstGeom prst="line">
                <a:avLst/>
              </a:prstGeom>
              <a:noFill/>
              <a:ln w="9525">
                <a:solidFill>
                  <a:srgbClr val="CC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53" name="Line 37"/>
              <p:cNvSpPr>
                <a:spLocks noChangeShapeType="1"/>
              </p:cNvSpPr>
              <p:nvPr/>
            </p:nvSpPr>
            <p:spPr bwMode="auto">
              <a:xfrm flipV="1">
                <a:off x="1776" y="1440"/>
                <a:ext cx="288" cy="768"/>
              </a:xfrm>
              <a:prstGeom prst="line">
                <a:avLst/>
              </a:prstGeom>
              <a:noFill/>
              <a:ln w="9525">
                <a:solidFill>
                  <a:srgbClr val="CC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>
                  <a:latin typeface="+mn-lt"/>
                </a:endParaRPr>
              </a:p>
            </p:txBody>
          </p:sp>
        </p:grpSp>
      </p:grpSp>
      <p:sp>
        <p:nvSpPr>
          <p:cNvPr id="72" name="TextBox 71"/>
          <p:cNvSpPr txBox="1"/>
          <p:nvPr/>
        </p:nvSpPr>
        <p:spPr>
          <a:xfrm>
            <a:off x="1831689" y="5733300"/>
            <a:ext cx="428270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20000"/>
                    <a:lumOff val="80000"/>
                  </a:schemeClr>
                </a:solidFill>
                <a:latin typeface="+mn-lt"/>
                <a:cs typeface="Arial" pitchFamily="34" charset="0"/>
              </a:rPr>
              <a:t>Benefit: Reduced computation and memory</a:t>
            </a:r>
            <a:endParaRPr lang="en-US" sz="1600" dirty="0">
              <a:solidFill>
                <a:schemeClr val="tx1">
                  <a:lumMod val="20000"/>
                  <a:lumOff val="80000"/>
                </a:schemeClr>
              </a:solidFill>
              <a:latin typeface="+mn-lt"/>
              <a:cs typeface="Arial" pitchFamily="34" charset="0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1856639" y="6138983"/>
            <a:ext cx="42488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>
                    <a:lumMod val="20000"/>
                    <a:lumOff val="80000"/>
                  </a:schemeClr>
                </a:solidFill>
                <a:latin typeface="+mn-lt"/>
                <a:cs typeface="Arial" pitchFamily="34" charset="0"/>
              </a:rPr>
              <a:t>Liability: Crosstalk noise …</a:t>
            </a:r>
            <a:endParaRPr lang="en-US" sz="1400" dirty="0">
              <a:solidFill>
                <a:schemeClr val="tx1">
                  <a:lumMod val="20000"/>
                  <a:lumOff val="80000"/>
                </a:schemeClr>
              </a:solidFill>
              <a:latin typeface="+mn-lt"/>
              <a:cs typeface="Arial" pitchFamily="34" charset="0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333827" y="3929996"/>
            <a:ext cx="52394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n-lt"/>
                <a:cs typeface="Arial" pitchFamily="34" charset="0"/>
              </a:rPr>
              <a:t>Given: d</a:t>
            </a:r>
            <a:r>
              <a:rPr lang="en-US" sz="1800" dirty="0" smtClean="0">
                <a:latin typeface="+mn-lt"/>
                <a:cs typeface="Arial" pitchFamily="34" charset="0"/>
              </a:rPr>
              <a:t>1</a:t>
            </a:r>
            <a:r>
              <a:rPr lang="en-US" sz="3200" dirty="0" smtClean="0">
                <a:latin typeface="+mn-lt"/>
                <a:cs typeface="Arial" pitchFamily="34" charset="0"/>
              </a:rPr>
              <a:t> and d</a:t>
            </a:r>
            <a:r>
              <a:rPr lang="en-US" sz="1800" dirty="0" smtClean="0">
                <a:latin typeface="+mn-lt"/>
                <a:cs typeface="Arial" pitchFamily="34" charset="0"/>
              </a:rPr>
              <a:t>2</a:t>
            </a:r>
            <a:endParaRPr lang="en-US" sz="1800" dirty="0">
              <a:latin typeface="+mn-lt"/>
              <a:cs typeface="Arial" pitchFamily="34" charset="0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358084" y="4528060"/>
            <a:ext cx="52394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n-lt"/>
                <a:cs typeface="Arial" pitchFamily="34" charset="0"/>
              </a:rPr>
              <a:t>Find: m</a:t>
            </a:r>
            <a:endParaRPr lang="en-US" sz="3200" dirty="0">
              <a:latin typeface="+mn-lt"/>
              <a:cs typeface="Arial" pitchFamily="34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382341" y="5102837"/>
            <a:ext cx="5239404" cy="608062"/>
            <a:chOff x="382341" y="5102837"/>
            <a:chExt cx="5239404" cy="608062"/>
          </a:xfrm>
        </p:grpSpPr>
        <p:sp>
          <p:nvSpPr>
            <p:cNvPr id="76" name="TextBox 75"/>
            <p:cNvSpPr txBox="1"/>
            <p:nvPr/>
          </p:nvSpPr>
          <p:spPr>
            <a:xfrm>
              <a:off x="382341" y="5126124"/>
              <a:ext cx="523940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err="1" smtClean="0">
                  <a:latin typeface="+mn-lt"/>
                  <a:cs typeface="Arial" pitchFamily="34" charset="0"/>
                </a:rPr>
                <a:t>Soln</a:t>
              </a:r>
              <a:r>
                <a:rPr lang="en-US" sz="3200" dirty="0" smtClean="0">
                  <a:latin typeface="+mn-lt"/>
                  <a:cs typeface="Arial" pitchFamily="34" charset="0"/>
                </a:rPr>
                <a:t>: m=L</a:t>
              </a:r>
              <a:r>
                <a:rPr lang="en-US" sz="1800" dirty="0" smtClean="0">
                  <a:latin typeface="+mn-lt"/>
                  <a:cs typeface="Arial" pitchFamily="34" charset="0"/>
                </a:rPr>
                <a:t>1 </a:t>
              </a:r>
              <a:r>
                <a:rPr lang="en-US" sz="3200" dirty="0" smtClean="0">
                  <a:latin typeface="+mn-lt"/>
                  <a:cs typeface="Arial" pitchFamily="34" charset="0"/>
                </a:rPr>
                <a:t>d</a:t>
              </a:r>
              <a:r>
                <a:rPr lang="en-US" sz="1800" dirty="0" smtClean="0">
                  <a:latin typeface="+mn-lt"/>
                  <a:cs typeface="Arial" pitchFamily="34" charset="0"/>
                </a:rPr>
                <a:t>1</a:t>
              </a:r>
              <a:r>
                <a:rPr lang="en-US" sz="3200" dirty="0" smtClean="0">
                  <a:latin typeface="+mn-lt"/>
                  <a:cs typeface="Arial" pitchFamily="34" charset="0"/>
                </a:rPr>
                <a:t> + L</a:t>
              </a:r>
              <a:r>
                <a:rPr lang="en-US" sz="1800" dirty="0" smtClean="0">
                  <a:latin typeface="+mn-lt"/>
                  <a:cs typeface="Arial" pitchFamily="34" charset="0"/>
                </a:rPr>
                <a:t>2 </a:t>
              </a:r>
              <a:r>
                <a:rPr lang="en-US" sz="3200" dirty="0" smtClean="0">
                  <a:latin typeface="+mn-lt"/>
                  <a:cs typeface="Arial" pitchFamily="34" charset="0"/>
                </a:rPr>
                <a:t>d</a:t>
              </a:r>
              <a:r>
                <a:rPr lang="en-US" sz="1800" dirty="0" smtClean="0">
                  <a:latin typeface="+mn-lt"/>
                  <a:cs typeface="Arial" pitchFamily="34" charset="0"/>
                </a:rPr>
                <a:t>2</a:t>
              </a:r>
              <a:endParaRPr lang="en-US" sz="1800" dirty="0">
                <a:latin typeface="+mn-lt"/>
                <a:cs typeface="Arial" pitchFamily="34" charset="0"/>
              </a:endParaRPr>
            </a:p>
          </p:txBody>
        </p:sp>
        <p:sp>
          <p:nvSpPr>
            <p:cNvPr id="77" name="TextBox 76"/>
            <p:cNvSpPr txBox="1">
              <a:spLocks noChangeArrowheads="1"/>
            </p:cNvSpPr>
            <p:nvPr/>
          </p:nvSpPr>
          <p:spPr bwMode="auto">
            <a:xfrm>
              <a:off x="2047358" y="5102838"/>
              <a:ext cx="29367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 dirty="0" smtClean="0">
                  <a:latin typeface="+mn-lt"/>
                  <a:cs typeface="Arial" pitchFamily="34" charset="0"/>
                </a:rPr>
                <a:t>T</a:t>
              </a:r>
              <a:endParaRPr lang="en-US" sz="1400" dirty="0">
                <a:latin typeface="+mn-lt"/>
                <a:cs typeface="Arial" pitchFamily="34" charset="0"/>
              </a:endParaRPr>
            </a:p>
          </p:txBody>
        </p:sp>
        <p:sp>
          <p:nvSpPr>
            <p:cNvPr id="78" name="TextBox 77"/>
            <p:cNvSpPr txBox="1">
              <a:spLocks noChangeArrowheads="1"/>
            </p:cNvSpPr>
            <p:nvPr/>
          </p:nvSpPr>
          <p:spPr bwMode="auto">
            <a:xfrm>
              <a:off x="3236987" y="5102837"/>
              <a:ext cx="29367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 dirty="0" smtClean="0">
                  <a:latin typeface="+mn-lt"/>
                  <a:cs typeface="Arial" pitchFamily="34" charset="0"/>
                </a:rPr>
                <a:t>T</a:t>
              </a:r>
              <a:endParaRPr lang="en-US" sz="1400" dirty="0">
                <a:latin typeface="+mn-lt"/>
                <a:cs typeface="Arial" pitchFamily="34" charset="0"/>
              </a:endParaRPr>
            </a:p>
          </p:txBody>
        </p:sp>
      </p:grpSp>
      <p:sp>
        <p:nvSpPr>
          <p:cNvPr id="79" name="TextBox 78"/>
          <p:cNvSpPr txBox="1"/>
          <p:nvPr/>
        </p:nvSpPr>
        <p:spPr>
          <a:xfrm>
            <a:off x="4499319" y="3945557"/>
            <a:ext cx="52394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n-lt"/>
                <a:cs typeface="Arial" pitchFamily="34" charset="0"/>
              </a:rPr>
              <a:t>Given: d</a:t>
            </a:r>
            <a:r>
              <a:rPr lang="en-US" sz="1800" dirty="0" smtClean="0">
                <a:latin typeface="+mn-lt"/>
                <a:cs typeface="Arial" pitchFamily="34" charset="0"/>
              </a:rPr>
              <a:t>1</a:t>
            </a:r>
            <a:r>
              <a:rPr lang="en-US" sz="3200" dirty="0">
                <a:latin typeface="+mn-lt"/>
                <a:cs typeface="Arial" pitchFamily="34" charset="0"/>
              </a:rPr>
              <a:t> </a:t>
            </a:r>
            <a:r>
              <a:rPr lang="en-US" sz="3200" dirty="0" smtClean="0">
                <a:latin typeface="+mn-lt"/>
                <a:cs typeface="Arial" pitchFamily="34" charset="0"/>
              </a:rPr>
              <a:t>+ d</a:t>
            </a:r>
            <a:r>
              <a:rPr lang="en-US" sz="1800" dirty="0" smtClean="0">
                <a:latin typeface="+mn-lt"/>
                <a:cs typeface="Arial" pitchFamily="34" charset="0"/>
              </a:rPr>
              <a:t>2</a:t>
            </a:r>
            <a:endParaRPr lang="en-US" sz="1800" dirty="0">
              <a:latin typeface="+mn-lt"/>
              <a:cs typeface="Arial" pitchFamily="34" charset="0"/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4536644" y="4530332"/>
            <a:ext cx="52394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n-lt"/>
                <a:cs typeface="Arial" pitchFamily="34" charset="0"/>
              </a:rPr>
              <a:t>Find: m</a:t>
            </a:r>
            <a:endParaRPr lang="en-US" sz="3200" dirty="0">
              <a:latin typeface="+mn-lt"/>
              <a:cs typeface="Arial" pitchFamily="34" charset="0"/>
            </a:endParaRPr>
          </a:p>
        </p:txBody>
      </p:sp>
      <p:grpSp>
        <p:nvGrpSpPr>
          <p:cNvPr id="69" name="Group 68"/>
          <p:cNvGrpSpPr/>
          <p:nvPr/>
        </p:nvGrpSpPr>
        <p:grpSpPr>
          <a:xfrm>
            <a:off x="4642789" y="5705621"/>
            <a:ext cx="5282620" cy="1128958"/>
            <a:chOff x="4642789" y="5705621"/>
            <a:chExt cx="5282620" cy="1128958"/>
          </a:xfrm>
        </p:grpSpPr>
        <p:grpSp>
          <p:nvGrpSpPr>
            <p:cNvPr id="6" name="Group 5"/>
            <p:cNvGrpSpPr/>
            <p:nvPr/>
          </p:nvGrpSpPr>
          <p:grpSpPr>
            <a:xfrm>
              <a:off x="4642789" y="5705621"/>
              <a:ext cx="5239404" cy="608062"/>
              <a:chOff x="4642789" y="5705621"/>
              <a:chExt cx="5239404" cy="608062"/>
            </a:xfrm>
          </p:grpSpPr>
          <p:sp>
            <p:nvSpPr>
              <p:cNvPr id="84" name="TextBox 83"/>
              <p:cNvSpPr txBox="1"/>
              <p:nvPr/>
            </p:nvSpPr>
            <p:spPr>
              <a:xfrm>
                <a:off x="4642789" y="5728908"/>
                <a:ext cx="5239404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>
                    <a:latin typeface="+mn-lt"/>
                    <a:cs typeface="Arial" pitchFamily="34" charset="0"/>
                  </a:rPr>
                  <a:t> </a:t>
                </a:r>
                <a:r>
                  <a:rPr lang="en-US" sz="3200" dirty="0" smtClean="0">
                    <a:latin typeface="+mn-lt"/>
                    <a:cs typeface="Arial" pitchFamily="34" charset="0"/>
                  </a:rPr>
                  <a:t>           = L</a:t>
                </a:r>
                <a:r>
                  <a:rPr lang="en-US" sz="1800" dirty="0" smtClean="0">
                    <a:latin typeface="+mn-lt"/>
                    <a:cs typeface="Arial" pitchFamily="34" charset="0"/>
                  </a:rPr>
                  <a:t>1 </a:t>
                </a:r>
                <a:r>
                  <a:rPr lang="en-US" sz="3200" dirty="0" smtClean="0">
                    <a:latin typeface="+mn-lt"/>
                    <a:cs typeface="Arial" pitchFamily="34" charset="0"/>
                  </a:rPr>
                  <a:t>d</a:t>
                </a:r>
                <a:r>
                  <a:rPr lang="en-US" sz="1800" dirty="0" smtClean="0">
                    <a:latin typeface="+mn-lt"/>
                    <a:cs typeface="Arial" pitchFamily="34" charset="0"/>
                  </a:rPr>
                  <a:t>1</a:t>
                </a:r>
                <a:r>
                  <a:rPr lang="en-US" sz="3200" dirty="0" smtClean="0">
                    <a:latin typeface="+mn-lt"/>
                    <a:cs typeface="Arial" pitchFamily="34" charset="0"/>
                  </a:rPr>
                  <a:t> + L</a:t>
                </a:r>
                <a:r>
                  <a:rPr lang="en-US" sz="1800" dirty="0" smtClean="0">
                    <a:latin typeface="+mn-lt"/>
                    <a:cs typeface="Arial" pitchFamily="34" charset="0"/>
                  </a:rPr>
                  <a:t>2 </a:t>
                </a:r>
                <a:r>
                  <a:rPr lang="en-US" sz="3200" dirty="0" smtClean="0">
                    <a:latin typeface="+mn-lt"/>
                    <a:cs typeface="Arial" pitchFamily="34" charset="0"/>
                  </a:rPr>
                  <a:t>d</a:t>
                </a:r>
                <a:r>
                  <a:rPr lang="en-US" sz="1800" dirty="0" smtClean="0">
                    <a:latin typeface="+mn-lt"/>
                    <a:cs typeface="Arial" pitchFamily="34" charset="0"/>
                  </a:rPr>
                  <a:t>2</a:t>
                </a:r>
                <a:endParaRPr lang="en-US" sz="1800" dirty="0"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85" name="TextBox 84"/>
              <p:cNvSpPr txBox="1">
                <a:spLocks noChangeArrowheads="1"/>
              </p:cNvSpPr>
              <p:nvPr/>
            </p:nvSpPr>
            <p:spPr bwMode="auto">
              <a:xfrm>
                <a:off x="6485230" y="5705622"/>
                <a:ext cx="293670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1400" dirty="0" smtClean="0">
                    <a:latin typeface="+mn-lt"/>
                    <a:cs typeface="Arial" pitchFamily="34" charset="0"/>
                  </a:rPr>
                  <a:t>T</a:t>
                </a:r>
                <a:endParaRPr lang="en-US" sz="1400" dirty="0"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86" name="TextBox 85"/>
              <p:cNvSpPr txBox="1">
                <a:spLocks noChangeArrowheads="1"/>
              </p:cNvSpPr>
              <p:nvPr/>
            </p:nvSpPr>
            <p:spPr bwMode="auto">
              <a:xfrm>
                <a:off x="7688507" y="5705621"/>
                <a:ext cx="293670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1400" dirty="0" smtClean="0">
                    <a:latin typeface="+mn-lt"/>
                    <a:cs typeface="Arial" pitchFamily="34" charset="0"/>
                  </a:rPr>
                  <a:t>T</a:t>
                </a:r>
                <a:endParaRPr lang="en-US" sz="1400" dirty="0">
                  <a:latin typeface="+mn-lt"/>
                  <a:cs typeface="Arial" pitchFamily="34" charset="0"/>
                </a:endParaRPr>
              </a:p>
            </p:txBody>
          </p:sp>
        </p:grpSp>
        <p:grpSp>
          <p:nvGrpSpPr>
            <p:cNvPr id="7" name="Group 6"/>
            <p:cNvGrpSpPr/>
            <p:nvPr/>
          </p:nvGrpSpPr>
          <p:grpSpPr>
            <a:xfrm>
              <a:off x="4686005" y="6212869"/>
              <a:ext cx="5239404" cy="621710"/>
              <a:chOff x="4686005" y="6212869"/>
              <a:chExt cx="5239404" cy="621710"/>
            </a:xfrm>
          </p:grpSpPr>
          <p:sp>
            <p:nvSpPr>
              <p:cNvPr id="87" name="TextBox 86"/>
              <p:cNvSpPr txBox="1"/>
              <p:nvPr/>
            </p:nvSpPr>
            <p:spPr>
              <a:xfrm>
                <a:off x="4686005" y="6249804"/>
                <a:ext cx="5239404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>
                    <a:latin typeface="+mn-lt"/>
                    <a:cs typeface="Arial" pitchFamily="34" charset="0"/>
                  </a:rPr>
                  <a:t> </a:t>
                </a:r>
                <a:r>
                  <a:rPr lang="en-US" sz="3200" dirty="0" smtClean="0">
                    <a:latin typeface="+mn-lt"/>
                    <a:cs typeface="Arial" pitchFamily="34" charset="0"/>
                  </a:rPr>
                  <a:t>           + L</a:t>
                </a:r>
                <a:r>
                  <a:rPr lang="en-US" sz="1800" dirty="0" smtClean="0">
                    <a:latin typeface="+mn-lt"/>
                    <a:cs typeface="Arial" pitchFamily="34" charset="0"/>
                  </a:rPr>
                  <a:t>1 </a:t>
                </a:r>
                <a:r>
                  <a:rPr lang="en-US" sz="3200" dirty="0" smtClean="0">
                    <a:latin typeface="+mn-lt"/>
                    <a:cs typeface="Arial" pitchFamily="34" charset="0"/>
                  </a:rPr>
                  <a:t>d</a:t>
                </a:r>
                <a:r>
                  <a:rPr lang="en-US" sz="1800" dirty="0">
                    <a:latin typeface="+mn-lt"/>
                    <a:cs typeface="Arial" pitchFamily="34" charset="0"/>
                  </a:rPr>
                  <a:t>2</a:t>
                </a:r>
                <a:r>
                  <a:rPr lang="en-US" sz="3200" dirty="0" smtClean="0">
                    <a:latin typeface="+mn-lt"/>
                    <a:cs typeface="Arial" pitchFamily="34" charset="0"/>
                  </a:rPr>
                  <a:t> + L</a:t>
                </a:r>
                <a:r>
                  <a:rPr lang="en-US" sz="1800" dirty="0" smtClean="0">
                    <a:latin typeface="+mn-lt"/>
                    <a:cs typeface="Arial" pitchFamily="34" charset="0"/>
                  </a:rPr>
                  <a:t>2 </a:t>
                </a:r>
                <a:r>
                  <a:rPr lang="en-US" sz="3200" dirty="0" smtClean="0">
                    <a:latin typeface="+mn-lt"/>
                    <a:cs typeface="Arial" pitchFamily="34" charset="0"/>
                  </a:rPr>
                  <a:t>d</a:t>
                </a:r>
                <a:r>
                  <a:rPr lang="en-US" sz="1800" dirty="0">
                    <a:latin typeface="+mn-lt"/>
                    <a:cs typeface="Arial" pitchFamily="34" charset="0"/>
                  </a:rPr>
                  <a:t>1</a:t>
                </a:r>
              </a:p>
            </p:txBody>
          </p:sp>
          <p:sp>
            <p:nvSpPr>
              <p:cNvPr id="88" name="TextBox 87"/>
              <p:cNvSpPr txBox="1">
                <a:spLocks noChangeArrowheads="1"/>
              </p:cNvSpPr>
              <p:nvPr/>
            </p:nvSpPr>
            <p:spPr bwMode="auto">
              <a:xfrm>
                <a:off x="6501150" y="6212870"/>
                <a:ext cx="293670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1400" dirty="0" smtClean="0">
                    <a:latin typeface="+mn-lt"/>
                    <a:cs typeface="Arial" pitchFamily="34" charset="0"/>
                  </a:rPr>
                  <a:t>T</a:t>
                </a:r>
                <a:endParaRPr lang="en-US" sz="1400" dirty="0"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89" name="TextBox 88"/>
              <p:cNvSpPr txBox="1">
                <a:spLocks noChangeArrowheads="1"/>
              </p:cNvSpPr>
              <p:nvPr/>
            </p:nvSpPr>
            <p:spPr bwMode="auto">
              <a:xfrm>
                <a:off x="7704427" y="6212869"/>
                <a:ext cx="293670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1400" dirty="0" smtClean="0">
                    <a:latin typeface="+mn-lt"/>
                    <a:cs typeface="Arial" pitchFamily="34" charset="0"/>
                  </a:rPr>
                  <a:t>T</a:t>
                </a:r>
                <a:endParaRPr lang="en-US" sz="1400" dirty="0">
                  <a:latin typeface="+mn-lt"/>
                  <a:cs typeface="Arial" pitchFamily="34" charset="0"/>
                </a:endParaRPr>
              </a:p>
            </p:txBody>
          </p:sp>
        </p:grpSp>
      </p:grpSp>
      <p:grpSp>
        <p:nvGrpSpPr>
          <p:cNvPr id="4" name="Group 3"/>
          <p:cNvGrpSpPr/>
          <p:nvPr/>
        </p:nvGrpSpPr>
        <p:grpSpPr>
          <a:xfrm>
            <a:off x="4506309" y="5032860"/>
            <a:ext cx="5239404" cy="646331"/>
            <a:chOff x="4506309" y="5032860"/>
            <a:chExt cx="5239404" cy="646331"/>
          </a:xfrm>
        </p:grpSpPr>
        <p:sp>
          <p:nvSpPr>
            <p:cNvPr id="81" name="TextBox 80"/>
            <p:cNvSpPr txBox="1"/>
            <p:nvPr/>
          </p:nvSpPr>
          <p:spPr>
            <a:xfrm>
              <a:off x="4506309" y="5032860"/>
              <a:ext cx="523940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err="1" smtClean="0">
                  <a:latin typeface="+mn-lt"/>
                  <a:cs typeface="Arial" pitchFamily="34" charset="0"/>
                </a:rPr>
                <a:t>Soln</a:t>
              </a:r>
              <a:r>
                <a:rPr lang="en-US" sz="3200" dirty="0" smtClean="0">
                  <a:latin typeface="+mn-lt"/>
                  <a:cs typeface="Arial" pitchFamily="34" charset="0"/>
                </a:rPr>
                <a:t>: m = (L</a:t>
              </a:r>
              <a:r>
                <a:rPr lang="en-US" sz="1800" dirty="0" smtClean="0">
                  <a:latin typeface="+mn-lt"/>
                  <a:cs typeface="Arial" pitchFamily="34" charset="0"/>
                </a:rPr>
                <a:t>1  </a:t>
              </a:r>
              <a:r>
                <a:rPr lang="en-US" sz="3200" dirty="0" smtClean="0">
                  <a:latin typeface="+mn-lt"/>
                  <a:cs typeface="Arial" pitchFamily="34" charset="0"/>
                </a:rPr>
                <a:t>+ L</a:t>
              </a:r>
              <a:r>
                <a:rPr lang="en-US" sz="1800" dirty="0" smtClean="0">
                  <a:latin typeface="+mn-lt"/>
                  <a:cs typeface="Arial" pitchFamily="34" charset="0"/>
                </a:rPr>
                <a:t>2</a:t>
              </a:r>
              <a:r>
                <a:rPr lang="en-US" sz="3200" dirty="0" smtClean="0">
                  <a:latin typeface="+mn-lt"/>
                  <a:cs typeface="Arial" pitchFamily="34" charset="0"/>
                </a:rPr>
                <a:t>)(d</a:t>
              </a:r>
              <a:r>
                <a:rPr lang="en-US" sz="1800" dirty="0" smtClean="0">
                  <a:latin typeface="+mn-lt"/>
                  <a:cs typeface="Arial" pitchFamily="34" charset="0"/>
                </a:rPr>
                <a:t>1</a:t>
              </a:r>
              <a:r>
                <a:rPr lang="en-US" sz="3200" dirty="0" smtClean="0">
                  <a:latin typeface="+mn-lt"/>
                  <a:cs typeface="Arial" pitchFamily="34" charset="0"/>
                </a:rPr>
                <a:t>+d</a:t>
              </a:r>
              <a:r>
                <a:rPr lang="en-US" sz="1800" dirty="0" smtClean="0">
                  <a:latin typeface="+mn-lt"/>
                  <a:cs typeface="Arial" pitchFamily="34" charset="0"/>
                </a:rPr>
                <a:t>2</a:t>
              </a:r>
              <a:r>
                <a:rPr lang="en-US" sz="3600" dirty="0" smtClean="0">
                  <a:latin typeface="+mn-lt"/>
                  <a:cs typeface="Arial" pitchFamily="34" charset="0"/>
                </a:rPr>
                <a:t>)</a:t>
              </a:r>
              <a:endParaRPr lang="en-US" sz="1800" dirty="0">
                <a:latin typeface="+mn-lt"/>
                <a:cs typeface="Arial" pitchFamily="34" charset="0"/>
              </a:endParaRPr>
            </a:p>
          </p:txBody>
        </p:sp>
        <p:sp>
          <p:nvSpPr>
            <p:cNvPr id="92" name="TextBox 91"/>
            <p:cNvSpPr txBox="1">
              <a:spLocks noChangeArrowheads="1"/>
            </p:cNvSpPr>
            <p:nvPr/>
          </p:nvSpPr>
          <p:spPr bwMode="auto">
            <a:xfrm>
              <a:off x="7600622" y="5046508"/>
              <a:ext cx="29367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 dirty="0" smtClean="0">
                  <a:latin typeface="+mn-lt"/>
                  <a:cs typeface="Arial" pitchFamily="34" charset="0"/>
                </a:rPr>
                <a:t>T</a:t>
              </a:r>
              <a:endParaRPr lang="en-US" sz="1400" dirty="0">
                <a:latin typeface="+mn-lt"/>
                <a:cs typeface="Arial" pitchFamily="34" charset="0"/>
              </a:endParaRPr>
            </a:p>
          </p:txBody>
        </p:sp>
      </p:grpSp>
      <p:sp>
        <p:nvSpPr>
          <p:cNvPr id="93" name="Rectangle 92"/>
          <p:cNvSpPr/>
          <p:nvPr/>
        </p:nvSpPr>
        <p:spPr bwMode="auto">
          <a:xfrm>
            <a:off x="5999636" y="6313683"/>
            <a:ext cx="2567855" cy="608196"/>
          </a:xfrm>
          <a:prstGeom prst="rect">
            <a:avLst/>
          </a:prstGeom>
          <a:solidFill>
            <a:srgbClr val="FF0000">
              <a:alpha val="27000"/>
            </a:srgb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1496336" y="3810000"/>
            <a:ext cx="5558628" cy="704771"/>
            <a:chOff x="1496336" y="3810000"/>
            <a:chExt cx="5558628" cy="704771"/>
          </a:xfrm>
        </p:grpSpPr>
        <p:sp>
          <p:nvSpPr>
            <p:cNvPr id="8" name="Rectangle 7"/>
            <p:cNvSpPr/>
            <p:nvPr/>
          </p:nvSpPr>
          <p:spPr bwMode="auto">
            <a:xfrm>
              <a:off x="1496336" y="3810209"/>
              <a:ext cx="1740651" cy="704562"/>
            </a:xfrm>
            <a:prstGeom prst="rect">
              <a:avLst/>
            </a:prstGeom>
            <a:solidFill>
              <a:srgbClr val="FF0000">
                <a:alpha val="23000"/>
              </a:srgb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82" name="Rectangle 81"/>
            <p:cNvSpPr/>
            <p:nvPr/>
          </p:nvSpPr>
          <p:spPr bwMode="auto">
            <a:xfrm>
              <a:off x="5726949" y="3810000"/>
              <a:ext cx="1328015" cy="704562"/>
            </a:xfrm>
            <a:prstGeom prst="rect">
              <a:avLst/>
            </a:prstGeom>
            <a:solidFill>
              <a:srgbClr val="FF0000">
                <a:alpha val="23000"/>
              </a:srgb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</p:grpSp>
      <p:sp>
        <p:nvSpPr>
          <p:cNvPr id="83" name="TextBox 80"/>
          <p:cNvSpPr txBox="1">
            <a:spLocks noChangeArrowheads="1"/>
          </p:cNvSpPr>
          <p:nvPr/>
        </p:nvSpPr>
        <p:spPr bwMode="auto">
          <a:xfrm>
            <a:off x="5595221" y="995082"/>
            <a:ext cx="3155031" cy="253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1050" dirty="0">
                <a:latin typeface="+mn-lt"/>
              </a:rPr>
              <a:t>Romero, </a:t>
            </a:r>
            <a:r>
              <a:rPr lang="en-US" sz="1050" dirty="0" err="1">
                <a:latin typeface="+mn-lt"/>
              </a:rPr>
              <a:t>Ghiglia</a:t>
            </a:r>
            <a:r>
              <a:rPr lang="en-US" sz="1050" dirty="0">
                <a:latin typeface="+mn-lt"/>
              </a:rPr>
              <a:t>, </a:t>
            </a:r>
            <a:r>
              <a:rPr lang="en-US" sz="1050" dirty="0" err="1">
                <a:latin typeface="+mn-lt"/>
              </a:rPr>
              <a:t>Ober</a:t>
            </a:r>
            <a:r>
              <a:rPr lang="en-US" sz="1050" dirty="0">
                <a:latin typeface="+mn-lt"/>
              </a:rPr>
              <a:t>, &amp; Morton, Geophysics, (2000)</a:t>
            </a:r>
          </a:p>
        </p:txBody>
      </p:sp>
      <p:grpSp>
        <p:nvGrpSpPr>
          <p:cNvPr id="19" name="Group 18"/>
          <p:cNvGrpSpPr/>
          <p:nvPr/>
        </p:nvGrpSpPr>
        <p:grpSpPr>
          <a:xfrm>
            <a:off x="2812718" y="6446935"/>
            <a:ext cx="4140392" cy="400110"/>
            <a:chOff x="2812718" y="6446935"/>
            <a:chExt cx="4140392" cy="400110"/>
          </a:xfrm>
        </p:grpSpPr>
        <p:sp>
          <p:nvSpPr>
            <p:cNvPr id="14" name="TextBox 13"/>
            <p:cNvSpPr txBox="1"/>
            <p:nvPr/>
          </p:nvSpPr>
          <p:spPr>
            <a:xfrm>
              <a:off x="2812718" y="6446935"/>
              <a:ext cx="2834622" cy="400110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rgbClr val="FF0000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it-IT" sz="2000" b="1" dirty="0" smtClean="0">
                  <a:solidFill>
                    <a:srgbClr val="FF0000"/>
                  </a:solidFill>
                  <a:latin typeface="+mn-lt"/>
                </a:rPr>
                <a:t>Src. imaging cond. xtalk</a:t>
              </a:r>
              <a:endParaRPr lang="en-US" sz="2000" b="1" dirty="0">
                <a:solidFill>
                  <a:srgbClr val="FF0000"/>
                </a:solidFill>
                <a:latin typeface="+mn-lt"/>
              </a:endParaRPr>
            </a:p>
          </p:txBody>
        </p:sp>
        <p:sp>
          <p:nvSpPr>
            <p:cNvPr id="17" name="Freeform 16"/>
            <p:cNvSpPr/>
            <p:nvPr/>
          </p:nvSpPr>
          <p:spPr>
            <a:xfrm>
              <a:off x="6338255" y="6693425"/>
              <a:ext cx="614855" cy="94593"/>
            </a:xfrm>
            <a:custGeom>
              <a:avLst/>
              <a:gdLst>
                <a:gd name="connsiteX0" fmla="*/ 0 w 614855"/>
                <a:gd name="connsiteY0" fmla="*/ 94593 h 94593"/>
                <a:gd name="connsiteX1" fmla="*/ 441434 w 614855"/>
                <a:gd name="connsiteY1" fmla="*/ 78827 h 94593"/>
                <a:gd name="connsiteX2" fmla="*/ 614855 w 614855"/>
                <a:gd name="connsiteY2" fmla="*/ 0 h 945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14855" h="94593">
                  <a:moveTo>
                    <a:pt x="0" y="94593"/>
                  </a:moveTo>
                  <a:cubicBezTo>
                    <a:pt x="169479" y="94592"/>
                    <a:pt x="338958" y="94592"/>
                    <a:pt x="441434" y="78827"/>
                  </a:cubicBezTo>
                  <a:cubicBezTo>
                    <a:pt x="543910" y="63061"/>
                    <a:pt x="579382" y="31530"/>
                    <a:pt x="614855" y="0"/>
                  </a:cubicBezTo>
                </a:path>
              </a:pathLst>
            </a:cu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18" name="Freeform 17"/>
            <p:cNvSpPr/>
            <p:nvPr/>
          </p:nvSpPr>
          <p:spPr>
            <a:xfrm>
              <a:off x="5503374" y="6617781"/>
              <a:ext cx="1087821" cy="190261"/>
            </a:xfrm>
            <a:custGeom>
              <a:avLst/>
              <a:gdLst>
                <a:gd name="connsiteX0" fmla="*/ 0 w 1087821"/>
                <a:gd name="connsiteY0" fmla="*/ 0 h 190261"/>
                <a:gd name="connsiteX1" fmla="*/ 583324 w 1087821"/>
                <a:gd name="connsiteY1" fmla="*/ 189186 h 190261"/>
                <a:gd name="connsiteX2" fmla="*/ 1087821 w 1087821"/>
                <a:gd name="connsiteY2" fmla="*/ 63062 h 1902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87821" h="190261">
                  <a:moveTo>
                    <a:pt x="0" y="0"/>
                  </a:moveTo>
                  <a:cubicBezTo>
                    <a:pt x="201010" y="89338"/>
                    <a:pt x="402021" y="178676"/>
                    <a:pt x="583324" y="189186"/>
                  </a:cubicBezTo>
                  <a:cubicBezTo>
                    <a:pt x="764628" y="199696"/>
                    <a:pt x="926224" y="131379"/>
                    <a:pt x="1087821" y="63062"/>
                  </a:cubicBezTo>
                </a:path>
              </a:pathLst>
            </a:cu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1477464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/>
      <p:bldP spid="73" grpId="0"/>
      <p:bldP spid="74" grpId="0"/>
      <p:bldP spid="75" grpId="0"/>
      <p:bldP spid="79" grpId="0"/>
      <p:bldP spid="80" grpId="0"/>
      <p:bldP spid="9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0" name="Group 109"/>
          <p:cNvGrpSpPr/>
          <p:nvPr/>
        </p:nvGrpSpPr>
        <p:grpSpPr>
          <a:xfrm>
            <a:off x="5660237" y="2114270"/>
            <a:ext cx="3249929" cy="1695939"/>
            <a:chOff x="367325" y="2110154"/>
            <a:chExt cx="3249929" cy="1695939"/>
          </a:xfrm>
        </p:grpSpPr>
        <p:pic>
          <p:nvPicPr>
            <p:cNvPr id="114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6725" y="2175233"/>
              <a:ext cx="3012044" cy="155461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20" name="Freeform 119"/>
            <p:cNvSpPr/>
            <p:nvPr/>
          </p:nvSpPr>
          <p:spPr bwMode="auto">
            <a:xfrm>
              <a:off x="1811900" y="2114062"/>
              <a:ext cx="1805354" cy="1692031"/>
            </a:xfrm>
            <a:custGeom>
              <a:avLst/>
              <a:gdLst>
                <a:gd name="connsiteX0" fmla="*/ 668215 w 1805354"/>
                <a:gd name="connsiteY0" fmla="*/ 1668585 h 1692031"/>
                <a:gd name="connsiteX1" fmla="*/ 699477 w 1805354"/>
                <a:gd name="connsiteY1" fmla="*/ 1645139 h 1692031"/>
                <a:gd name="connsiteX2" fmla="*/ 722923 w 1805354"/>
                <a:gd name="connsiteY2" fmla="*/ 1629508 h 1692031"/>
                <a:gd name="connsiteX3" fmla="*/ 734646 w 1805354"/>
                <a:gd name="connsiteY3" fmla="*/ 1606062 h 1692031"/>
                <a:gd name="connsiteX4" fmla="*/ 750277 w 1805354"/>
                <a:gd name="connsiteY4" fmla="*/ 1594339 h 1692031"/>
                <a:gd name="connsiteX5" fmla="*/ 765908 w 1805354"/>
                <a:gd name="connsiteY5" fmla="*/ 1574800 h 1692031"/>
                <a:gd name="connsiteX6" fmla="*/ 777631 w 1805354"/>
                <a:gd name="connsiteY6" fmla="*/ 1570893 h 1692031"/>
                <a:gd name="connsiteX7" fmla="*/ 797169 w 1805354"/>
                <a:gd name="connsiteY7" fmla="*/ 1559170 h 1692031"/>
                <a:gd name="connsiteX8" fmla="*/ 816708 w 1805354"/>
                <a:gd name="connsiteY8" fmla="*/ 1547447 h 1692031"/>
                <a:gd name="connsiteX9" fmla="*/ 836246 w 1805354"/>
                <a:gd name="connsiteY9" fmla="*/ 1531816 h 1692031"/>
                <a:gd name="connsiteX10" fmla="*/ 867508 w 1805354"/>
                <a:gd name="connsiteY10" fmla="*/ 1508370 h 1692031"/>
                <a:gd name="connsiteX11" fmla="*/ 890954 w 1805354"/>
                <a:gd name="connsiteY11" fmla="*/ 1488831 h 1692031"/>
                <a:gd name="connsiteX12" fmla="*/ 902677 w 1805354"/>
                <a:gd name="connsiteY12" fmla="*/ 1481016 h 1692031"/>
                <a:gd name="connsiteX13" fmla="*/ 930031 w 1805354"/>
                <a:gd name="connsiteY13" fmla="*/ 1461477 h 1692031"/>
                <a:gd name="connsiteX14" fmla="*/ 941754 w 1805354"/>
                <a:gd name="connsiteY14" fmla="*/ 1449754 h 1692031"/>
                <a:gd name="connsiteX15" fmla="*/ 953477 w 1805354"/>
                <a:gd name="connsiteY15" fmla="*/ 1434124 h 1692031"/>
                <a:gd name="connsiteX16" fmla="*/ 965200 w 1805354"/>
                <a:gd name="connsiteY16" fmla="*/ 1430216 h 1692031"/>
                <a:gd name="connsiteX17" fmla="*/ 988646 w 1805354"/>
                <a:gd name="connsiteY17" fmla="*/ 1410677 h 1692031"/>
                <a:gd name="connsiteX18" fmla="*/ 1016000 w 1805354"/>
                <a:gd name="connsiteY18" fmla="*/ 1395047 h 1692031"/>
                <a:gd name="connsiteX19" fmla="*/ 1023815 w 1805354"/>
                <a:gd name="connsiteY19" fmla="*/ 1383324 h 1692031"/>
                <a:gd name="connsiteX20" fmla="*/ 1043354 w 1805354"/>
                <a:gd name="connsiteY20" fmla="*/ 1363785 h 1692031"/>
                <a:gd name="connsiteX21" fmla="*/ 1070708 w 1805354"/>
                <a:gd name="connsiteY21" fmla="*/ 1332524 h 1692031"/>
                <a:gd name="connsiteX22" fmla="*/ 1074615 w 1805354"/>
                <a:gd name="connsiteY22" fmla="*/ 1320800 h 1692031"/>
                <a:gd name="connsiteX23" fmla="*/ 1105877 w 1805354"/>
                <a:gd name="connsiteY23" fmla="*/ 1293447 h 1692031"/>
                <a:gd name="connsiteX24" fmla="*/ 1113692 w 1805354"/>
                <a:gd name="connsiteY24" fmla="*/ 1285631 h 1692031"/>
                <a:gd name="connsiteX25" fmla="*/ 1137138 w 1805354"/>
                <a:gd name="connsiteY25" fmla="*/ 1273908 h 1692031"/>
                <a:gd name="connsiteX26" fmla="*/ 1168400 w 1805354"/>
                <a:gd name="connsiteY26" fmla="*/ 1250462 h 1692031"/>
                <a:gd name="connsiteX27" fmla="*/ 1180123 w 1805354"/>
                <a:gd name="connsiteY27" fmla="*/ 1246554 h 1692031"/>
                <a:gd name="connsiteX28" fmla="*/ 1203569 w 1805354"/>
                <a:gd name="connsiteY28" fmla="*/ 1230924 h 1692031"/>
                <a:gd name="connsiteX29" fmla="*/ 1234831 w 1805354"/>
                <a:gd name="connsiteY29" fmla="*/ 1215293 h 1692031"/>
                <a:gd name="connsiteX30" fmla="*/ 1262184 w 1805354"/>
                <a:gd name="connsiteY30" fmla="*/ 1199662 h 1692031"/>
                <a:gd name="connsiteX31" fmla="*/ 1285631 w 1805354"/>
                <a:gd name="connsiteY31" fmla="*/ 1184031 h 1692031"/>
                <a:gd name="connsiteX32" fmla="*/ 1305169 w 1805354"/>
                <a:gd name="connsiteY32" fmla="*/ 1176216 h 1692031"/>
                <a:gd name="connsiteX33" fmla="*/ 1316892 w 1805354"/>
                <a:gd name="connsiteY33" fmla="*/ 1168400 h 1692031"/>
                <a:gd name="connsiteX34" fmla="*/ 1332523 w 1805354"/>
                <a:gd name="connsiteY34" fmla="*/ 1160585 h 1692031"/>
                <a:gd name="connsiteX35" fmla="*/ 1344246 w 1805354"/>
                <a:gd name="connsiteY35" fmla="*/ 1152770 h 1692031"/>
                <a:gd name="connsiteX36" fmla="*/ 1363784 w 1805354"/>
                <a:gd name="connsiteY36" fmla="*/ 1133231 h 1692031"/>
                <a:gd name="connsiteX37" fmla="*/ 1375508 w 1805354"/>
                <a:gd name="connsiteY37" fmla="*/ 1129324 h 1692031"/>
                <a:gd name="connsiteX38" fmla="*/ 1406769 w 1805354"/>
                <a:gd name="connsiteY38" fmla="*/ 1101970 h 1692031"/>
                <a:gd name="connsiteX39" fmla="*/ 1422400 w 1805354"/>
                <a:gd name="connsiteY39" fmla="*/ 1086339 h 1692031"/>
                <a:gd name="connsiteX40" fmla="*/ 1449754 w 1805354"/>
                <a:gd name="connsiteY40" fmla="*/ 1074616 h 1692031"/>
                <a:gd name="connsiteX41" fmla="*/ 1469292 w 1805354"/>
                <a:gd name="connsiteY41" fmla="*/ 1062893 h 1692031"/>
                <a:gd name="connsiteX42" fmla="*/ 1477108 w 1805354"/>
                <a:gd name="connsiteY42" fmla="*/ 1055077 h 1692031"/>
                <a:gd name="connsiteX43" fmla="*/ 1488831 w 1805354"/>
                <a:gd name="connsiteY43" fmla="*/ 1047262 h 1692031"/>
                <a:gd name="connsiteX44" fmla="*/ 1504461 w 1805354"/>
                <a:gd name="connsiteY44" fmla="*/ 1023816 h 1692031"/>
                <a:gd name="connsiteX45" fmla="*/ 1520092 w 1805354"/>
                <a:gd name="connsiteY45" fmla="*/ 1004277 h 1692031"/>
                <a:gd name="connsiteX46" fmla="*/ 1539631 w 1805354"/>
                <a:gd name="connsiteY46" fmla="*/ 976924 h 1692031"/>
                <a:gd name="connsiteX47" fmla="*/ 1551354 w 1805354"/>
                <a:gd name="connsiteY47" fmla="*/ 957385 h 1692031"/>
                <a:gd name="connsiteX48" fmla="*/ 1563077 w 1805354"/>
                <a:gd name="connsiteY48" fmla="*/ 937847 h 1692031"/>
                <a:gd name="connsiteX49" fmla="*/ 1570892 w 1805354"/>
                <a:gd name="connsiteY49" fmla="*/ 922216 h 1692031"/>
                <a:gd name="connsiteX50" fmla="*/ 1547446 w 1805354"/>
                <a:gd name="connsiteY50" fmla="*/ 914400 h 1692031"/>
                <a:gd name="connsiteX51" fmla="*/ 1535723 w 1805354"/>
                <a:gd name="connsiteY51" fmla="*/ 910493 h 1692031"/>
                <a:gd name="connsiteX52" fmla="*/ 1496646 w 1805354"/>
                <a:gd name="connsiteY52" fmla="*/ 887047 h 1692031"/>
                <a:gd name="connsiteX53" fmla="*/ 1457569 w 1805354"/>
                <a:gd name="connsiteY53" fmla="*/ 875324 h 1692031"/>
                <a:gd name="connsiteX54" fmla="*/ 1445846 w 1805354"/>
                <a:gd name="connsiteY54" fmla="*/ 871416 h 1692031"/>
                <a:gd name="connsiteX55" fmla="*/ 1441938 w 1805354"/>
                <a:gd name="connsiteY55" fmla="*/ 824524 h 1692031"/>
                <a:gd name="connsiteX56" fmla="*/ 1453661 w 1805354"/>
                <a:gd name="connsiteY56" fmla="*/ 785447 h 1692031"/>
                <a:gd name="connsiteX57" fmla="*/ 1457569 w 1805354"/>
                <a:gd name="connsiteY57" fmla="*/ 773724 h 1692031"/>
                <a:gd name="connsiteX58" fmla="*/ 1461477 w 1805354"/>
                <a:gd name="connsiteY58" fmla="*/ 762000 h 1692031"/>
                <a:gd name="connsiteX59" fmla="*/ 1477108 w 1805354"/>
                <a:gd name="connsiteY59" fmla="*/ 734647 h 1692031"/>
                <a:gd name="connsiteX60" fmla="*/ 1492738 w 1805354"/>
                <a:gd name="connsiteY60" fmla="*/ 687754 h 1692031"/>
                <a:gd name="connsiteX61" fmla="*/ 1496646 w 1805354"/>
                <a:gd name="connsiteY61" fmla="*/ 676031 h 1692031"/>
                <a:gd name="connsiteX62" fmla="*/ 1500554 w 1805354"/>
                <a:gd name="connsiteY62" fmla="*/ 664308 h 1692031"/>
                <a:gd name="connsiteX63" fmla="*/ 1508369 w 1805354"/>
                <a:gd name="connsiteY63" fmla="*/ 633047 h 1692031"/>
                <a:gd name="connsiteX64" fmla="*/ 1512277 w 1805354"/>
                <a:gd name="connsiteY64" fmla="*/ 613508 h 1692031"/>
                <a:gd name="connsiteX65" fmla="*/ 1520092 w 1805354"/>
                <a:gd name="connsiteY65" fmla="*/ 590062 h 1692031"/>
                <a:gd name="connsiteX66" fmla="*/ 1524000 w 1805354"/>
                <a:gd name="connsiteY66" fmla="*/ 578339 h 1692031"/>
                <a:gd name="connsiteX67" fmla="*/ 1531815 w 1805354"/>
                <a:gd name="connsiteY67" fmla="*/ 566616 h 1692031"/>
                <a:gd name="connsiteX68" fmla="*/ 1539631 w 1805354"/>
                <a:gd name="connsiteY68" fmla="*/ 535354 h 1692031"/>
                <a:gd name="connsiteX69" fmla="*/ 1555261 w 1805354"/>
                <a:gd name="connsiteY69" fmla="*/ 488462 h 1692031"/>
                <a:gd name="connsiteX70" fmla="*/ 1559169 w 1805354"/>
                <a:gd name="connsiteY70" fmla="*/ 476739 h 1692031"/>
                <a:gd name="connsiteX71" fmla="*/ 1563077 w 1805354"/>
                <a:gd name="connsiteY71" fmla="*/ 465016 h 1692031"/>
                <a:gd name="connsiteX72" fmla="*/ 1566984 w 1805354"/>
                <a:gd name="connsiteY72" fmla="*/ 449385 h 1692031"/>
                <a:gd name="connsiteX73" fmla="*/ 1574800 w 1805354"/>
                <a:gd name="connsiteY73" fmla="*/ 437662 h 1692031"/>
                <a:gd name="connsiteX74" fmla="*/ 1574800 w 1805354"/>
                <a:gd name="connsiteY74" fmla="*/ 382954 h 1692031"/>
                <a:gd name="connsiteX75" fmla="*/ 1566984 w 1805354"/>
                <a:gd name="connsiteY75" fmla="*/ 375139 h 1692031"/>
                <a:gd name="connsiteX76" fmla="*/ 1539631 w 1805354"/>
                <a:gd name="connsiteY76" fmla="*/ 367324 h 1692031"/>
                <a:gd name="connsiteX77" fmla="*/ 1512277 w 1805354"/>
                <a:gd name="connsiteY77" fmla="*/ 363416 h 1692031"/>
                <a:gd name="connsiteX78" fmla="*/ 1469292 w 1805354"/>
                <a:gd name="connsiteY78" fmla="*/ 351693 h 1692031"/>
                <a:gd name="connsiteX79" fmla="*/ 1434123 w 1805354"/>
                <a:gd name="connsiteY79" fmla="*/ 343877 h 1692031"/>
                <a:gd name="connsiteX80" fmla="*/ 1422400 w 1805354"/>
                <a:gd name="connsiteY80" fmla="*/ 336062 h 1692031"/>
                <a:gd name="connsiteX81" fmla="*/ 1316892 w 1805354"/>
                <a:gd name="connsiteY81" fmla="*/ 328247 h 1692031"/>
                <a:gd name="connsiteX82" fmla="*/ 1246554 w 1805354"/>
                <a:gd name="connsiteY82" fmla="*/ 320431 h 1692031"/>
                <a:gd name="connsiteX83" fmla="*/ 1207477 w 1805354"/>
                <a:gd name="connsiteY83" fmla="*/ 312616 h 1692031"/>
                <a:gd name="connsiteX84" fmla="*/ 1195754 w 1805354"/>
                <a:gd name="connsiteY84" fmla="*/ 308708 h 1692031"/>
                <a:gd name="connsiteX85" fmla="*/ 1144954 w 1805354"/>
                <a:gd name="connsiteY85" fmla="*/ 304800 h 1692031"/>
                <a:gd name="connsiteX86" fmla="*/ 1101969 w 1805354"/>
                <a:gd name="connsiteY86" fmla="*/ 296985 h 1692031"/>
                <a:gd name="connsiteX87" fmla="*/ 1051169 w 1805354"/>
                <a:gd name="connsiteY87" fmla="*/ 285262 h 1692031"/>
                <a:gd name="connsiteX88" fmla="*/ 1004277 w 1805354"/>
                <a:gd name="connsiteY88" fmla="*/ 277447 h 1692031"/>
                <a:gd name="connsiteX89" fmla="*/ 976923 w 1805354"/>
                <a:gd name="connsiteY89" fmla="*/ 269631 h 1692031"/>
                <a:gd name="connsiteX90" fmla="*/ 949569 w 1805354"/>
                <a:gd name="connsiteY90" fmla="*/ 265724 h 1692031"/>
                <a:gd name="connsiteX91" fmla="*/ 922215 w 1805354"/>
                <a:gd name="connsiteY91" fmla="*/ 254000 h 1692031"/>
                <a:gd name="connsiteX92" fmla="*/ 894861 w 1805354"/>
                <a:gd name="connsiteY92" fmla="*/ 250093 h 1692031"/>
                <a:gd name="connsiteX93" fmla="*/ 879231 w 1805354"/>
                <a:gd name="connsiteY93" fmla="*/ 246185 h 1692031"/>
                <a:gd name="connsiteX94" fmla="*/ 851877 w 1805354"/>
                <a:gd name="connsiteY94" fmla="*/ 242277 h 1692031"/>
                <a:gd name="connsiteX95" fmla="*/ 808892 w 1805354"/>
                <a:gd name="connsiteY95" fmla="*/ 226647 h 1692031"/>
                <a:gd name="connsiteX96" fmla="*/ 762000 w 1805354"/>
                <a:gd name="connsiteY96" fmla="*/ 218831 h 1692031"/>
                <a:gd name="connsiteX97" fmla="*/ 746369 w 1805354"/>
                <a:gd name="connsiteY97" fmla="*/ 199293 h 1692031"/>
                <a:gd name="connsiteX98" fmla="*/ 742461 w 1805354"/>
                <a:gd name="connsiteY98" fmla="*/ 187570 h 1692031"/>
                <a:gd name="connsiteX99" fmla="*/ 734646 w 1805354"/>
                <a:gd name="connsiteY99" fmla="*/ 136770 h 1692031"/>
                <a:gd name="connsiteX100" fmla="*/ 726831 w 1805354"/>
                <a:gd name="connsiteY100" fmla="*/ 125047 h 1692031"/>
                <a:gd name="connsiteX101" fmla="*/ 703384 w 1805354"/>
                <a:gd name="connsiteY101" fmla="*/ 117231 h 1692031"/>
                <a:gd name="connsiteX102" fmla="*/ 640861 w 1805354"/>
                <a:gd name="connsiteY102" fmla="*/ 121139 h 1692031"/>
                <a:gd name="connsiteX103" fmla="*/ 617415 w 1805354"/>
                <a:gd name="connsiteY103" fmla="*/ 128954 h 1692031"/>
                <a:gd name="connsiteX104" fmla="*/ 582246 w 1805354"/>
                <a:gd name="connsiteY104" fmla="*/ 140677 h 1692031"/>
                <a:gd name="connsiteX105" fmla="*/ 570523 w 1805354"/>
                <a:gd name="connsiteY105" fmla="*/ 144585 h 1692031"/>
                <a:gd name="connsiteX106" fmla="*/ 554892 w 1805354"/>
                <a:gd name="connsiteY106" fmla="*/ 148493 h 1692031"/>
                <a:gd name="connsiteX107" fmla="*/ 543169 w 1805354"/>
                <a:gd name="connsiteY107" fmla="*/ 156308 h 1692031"/>
                <a:gd name="connsiteX108" fmla="*/ 441569 w 1805354"/>
                <a:gd name="connsiteY108" fmla="*/ 160216 h 1692031"/>
                <a:gd name="connsiteX109" fmla="*/ 394677 w 1805354"/>
                <a:gd name="connsiteY109" fmla="*/ 144585 h 1692031"/>
                <a:gd name="connsiteX110" fmla="*/ 371231 w 1805354"/>
                <a:gd name="connsiteY110" fmla="*/ 136770 h 1692031"/>
                <a:gd name="connsiteX111" fmla="*/ 351692 w 1805354"/>
                <a:gd name="connsiteY111" fmla="*/ 132862 h 1692031"/>
                <a:gd name="connsiteX112" fmla="*/ 328246 w 1805354"/>
                <a:gd name="connsiteY112" fmla="*/ 125047 h 1692031"/>
                <a:gd name="connsiteX113" fmla="*/ 316523 w 1805354"/>
                <a:gd name="connsiteY113" fmla="*/ 121139 h 1692031"/>
                <a:gd name="connsiteX114" fmla="*/ 296984 w 1805354"/>
                <a:gd name="connsiteY114" fmla="*/ 117231 h 1692031"/>
                <a:gd name="connsiteX115" fmla="*/ 285261 w 1805354"/>
                <a:gd name="connsiteY115" fmla="*/ 113324 h 1692031"/>
                <a:gd name="connsiteX116" fmla="*/ 254000 w 1805354"/>
                <a:gd name="connsiteY116" fmla="*/ 109416 h 1692031"/>
                <a:gd name="connsiteX117" fmla="*/ 226646 w 1805354"/>
                <a:gd name="connsiteY117" fmla="*/ 101600 h 1692031"/>
                <a:gd name="connsiteX118" fmla="*/ 152400 w 1805354"/>
                <a:gd name="connsiteY118" fmla="*/ 89877 h 1692031"/>
                <a:gd name="connsiteX119" fmla="*/ 97692 w 1805354"/>
                <a:gd name="connsiteY119" fmla="*/ 82062 h 1692031"/>
                <a:gd name="connsiteX120" fmla="*/ 62523 w 1805354"/>
                <a:gd name="connsiteY120" fmla="*/ 74247 h 1692031"/>
                <a:gd name="connsiteX121" fmla="*/ 50800 w 1805354"/>
                <a:gd name="connsiteY121" fmla="*/ 70339 h 1692031"/>
                <a:gd name="connsiteX122" fmla="*/ 15631 w 1805354"/>
                <a:gd name="connsiteY122" fmla="*/ 66431 h 1692031"/>
                <a:gd name="connsiteX123" fmla="*/ 3908 w 1805354"/>
                <a:gd name="connsiteY123" fmla="*/ 62524 h 1692031"/>
                <a:gd name="connsiteX124" fmla="*/ 0 w 1805354"/>
                <a:gd name="connsiteY124" fmla="*/ 50800 h 1692031"/>
                <a:gd name="connsiteX125" fmla="*/ 11723 w 1805354"/>
                <a:gd name="connsiteY125" fmla="*/ 11724 h 1692031"/>
                <a:gd name="connsiteX126" fmla="*/ 27354 w 1805354"/>
                <a:gd name="connsiteY126" fmla="*/ 7816 h 1692031"/>
                <a:gd name="connsiteX127" fmla="*/ 50800 w 1805354"/>
                <a:gd name="connsiteY127" fmla="*/ 0 h 1692031"/>
                <a:gd name="connsiteX128" fmla="*/ 261815 w 1805354"/>
                <a:gd name="connsiteY128" fmla="*/ 3908 h 1692031"/>
                <a:gd name="connsiteX129" fmla="*/ 347784 w 1805354"/>
                <a:gd name="connsiteY129" fmla="*/ 11724 h 1692031"/>
                <a:gd name="connsiteX130" fmla="*/ 883138 w 1805354"/>
                <a:gd name="connsiteY130" fmla="*/ 15631 h 1692031"/>
                <a:gd name="connsiteX131" fmla="*/ 1512277 w 1805354"/>
                <a:gd name="connsiteY131" fmla="*/ 15631 h 1692031"/>
                <a:gd name="connsiteX132" fmla="*/ 1551354 w 1805354"/>
                <a:gd name="connsiteY132" fmla="*/ 23447 h 1692031"/>
                <a:gd name="connsiteX133" fmla="*/ 1590431 w 1805354"/>
                <a:gd name="connsiteY133" fmla="*/ 31262 h 1692031"/>
                <a:gd name="connsiteX134" fmla="*/ 1625600 w 1805354"/>
                <a:gd name="connsiteY134" fmla="*/ 42985 h 1692031"/>
                <a:gd name="connsiteX135" fmla="*/ 1633415 w 1805354"/>
                <a:gd name="connsiteY135" fmla="*/ 54708 h 1692031"/>
                <a:gd name="connsiteX136" fmla="*/ 1649046 w 1805354"/>
                <a:gd name="connsiteY136" fmla="*/ 74247 h 1692031"/>
                <a:gd name="connsiteX137" fmla="*/ 1652954 w 1805354"/>
                <a:gd name="connsiteY137" fmla="*/ 85970 h 1692031"/>
                <a:gd name="connsiteX138" fmla="*/ 1660769 w 1805354"/>
                <a:gd name="connsiteY138" fmla="*/ 121139 h 1692031"/>
                <a:gd name="connsiteX139" fmla="*/ 1668584 w 1805354"/>
                <a:gd name="connsiteY139" fmla="*/ 152400 h 1692031"/>
                <a:gd name="connsiteX140" fmla="*/ 1672492 w 1805354"/>
                <a:gd name="connsiteY140" fmla="*/ 171939 h 1692031"/>
                <a:gd name="connsiteX141" fmla="*/ 1684215 w 1805354"/>
                <a:gd name="connsiteY141" fmla="*/ 207108 h 1692031"/>
                <a:gd name="connsiteX142" fmla="*/ 1688123 w 1805354"/>
                <a:gd name="connsiteY142" fmla="*/ 218831 h 1692031"/>
                <a:gd name="connsiteX143" fmla="*/ 1699846 w 1805354"/>
                <a:gd name="connsiteY143" fmla="*/ 285262 h 1692031"/>
                <a:gd name="connsiteX144" fmla="*/ 1707661 w 1805354"/>
                <a:gd name="connsiteY144" fmla="*/ 347785 h 1692031"/>
                <a:gd name="connsiteX145" fmla="*/ 1719384 w 1805354"/>
                <a:gd name="connsiteY145" fmla="*/ 418124 h 1692031"/>
                <a:gd name="connsiteX146" fmla="*/ 1727200 w 1805354"/>
                <a:gd name="connsiteY146" fmla="*/ 441570 h 1692031"/>
                <a:gd name="connsiteX147" fmla="*/ 1731108 w 1805354"/>
                <a:gd name="connsiteY147" fmla="*/ 461108 h 1692031"/>
                <a:gd name="connsiteX148" fmla="*/ 1738923 w 1805354"/>
                <a:gd name="connsiteY148" fmla="*/ 484554 h 1692031"/>
                <a:gd name="connsiteX149" fmla="*/ 1750646 w 1805354"/>
                <a:gd name="connsiteY149" fmla="*/ 515816 h 1692031"/>
                <a:gd name="connsiteX150" fmla="*/ 1758461 w 1805354"/>
                <a:gd name="connsiteY150" fmla="*/ 562708 h 1692031"/>
                <a:gd name="connsiteX151" fmla="*/ 1766277 w 1805354"/>
                <a:gd name="connsiteY151" fmla="*/ 586154 h 1692031"/>
                <a:gd name="connsiteX152" fmla="*/ 1770184 w 1805354"/>
                <a:gd name="connsiteY152" fmla="*/ 613508 h 1692031"/>
                <a:gd name="connsiteX153" fmla="*/ 1774092 w 1805354"/>
                <a:gd name="connsiteY153" fmla="*/ 636954 h 1692031"/>
                <a:gd name="connsiteX154" fmla="*/ 1793631 w 1805354"/>
                <a:gd name="connsiteY154" fmla="*/ 765908 h 1692031"/>
                <a:gd name="connsiteX155" fmla="*/ 1805354 w 1805354"/>
                <a:gd name="connsiteY155" fmla="*/ 922216 h 1692031"/>
                <a:gd name="connsiteX156" fmla="*/ 1801446 w 1805354"/>
                <a:gd name="connsiteY156" fmla="*/ 1203570 h 1692031"/>
                <a:gd name="connsiteX157" fmla="*/ 1797538 w 1805354"/>
                <a:gd name="connsiteY157" fmla="*/ 1223108 h 1692031"/>
                <a:gd name="connsiteX158" fmla="*/ 1789723 w 1805354"/>
                <a:gd name="connsiteY158" fmla="*/ 1379416 h 1692031"/>
                <a:gd name="connsiteX159" fmla="*/ 1781908 w 1805354"/>
                <a:gd name="connsiteY159" fmla="*/ 1398954 h 1692031"/>
                <a:gd name="connsiteX160" fmla="*/ 1778000 w 1805354"/>
                <a:gd name="connsiteY160" fmla="*/ 1418493 h 1692031"/>
                <a:gd name="connsiteX161" fmla="*/ 1758461 w 1805354"/>
                <a:gd name="connsiteY161" fmla="*/ 1465385 h 1692031"/>
                <a:gd name="connsiteX162" fmla="*/ 1735015 w 1805354"/>
                <a:gd name="connsiteY162" fmla="*/ 1520093 h 1692031"/>
                <a:gd name="connsiteX163" fmla="*/ 1727200 w 1805354"/>
                <a:gd name="connsiteY163" fmla="*/ 1531816 h 1692031"/>
                <a:gd name="connsiteX164" fmla="*/ 1719384 w 1805354"/>
                <a:gd name="connsiteY164" fmla="*/ 1551354 h 1692031"/>
                <a:gd name="connsiteX165" fmla="*/ 1695938 w 1805354"/>
                <a:gd name="connsiteY165" fmla="*/ 1582616 h 1692031"/>
                <a:gd name="connsiteX166" fmla="*/ 1684215 w 1805354"/>
                <a:gd name="connsiteY166" fmla="*/ 1606062 h 1692031"/>
                <a:gd name="connsiteX167" fmla="*/ 1676400 w 1805354"/>
                <a:gd name="connsiteY167" fmla="*/ 1621693 h 1692031"/>
                <a:gd name="connsiteX168" fmla="*/ 1664677 w 1805354"/>
                <a:gd name="connsiteY168" fmla="*/ 1641231 h 1692031"/>
                <a:gd name="connsiteX169" fmla="*/ 1652954 w 1805354"/>
                <a:gd name="connsiteY169" fmla="*/ 1664677 h 1692031"/>
                <a:gd name="connsiteX170" fmla="*/ 1633415 w 1805354"/>
                <a:gd name="connsiteY170" fmla="*/ 1684216 h 1692031"/>
                <a:gd name="connsiteX171" fmla="*/ 1582615 w 1805354"/>
                <a:gd name="connsiteY171" fmla="*/ 1692031 h 1692031"/>
                <a:gd name="connsiteX172" fmla="*/ 1461477 w 1805354"/>
                <a:gd name="connsiteY172" fmla="*/ 1688124 h 1692031"/>
                <a:gd name="connsiteX173" fmla="*/ 1441938 w 1805354"/>
                <a:gd name="connsiteY173" fmla="*/ 1680308 h 1692031"/>
                <a:gd name="connsiteX174" fmla="*/ 1320800 w 1805354"/>
                <a:gd name="connsiteY174" fmla="*/ 1672493 h 1692031"/>
                <a:gd name="connsiteX175" fmla="*/ 1293446 w 1805354"/>
                <a:gd name="connsiteY175" fmla="*/ 1664677 h 1692031"/>
                <a:gd name="connsiteX176" fmla="*/ 1262184 w 1805354"/>
                <a:gd name="connsiteY176" fmla="*/ 1660770 h 1692031"/>
                <a:gd name="connsiteX177" fmla="*/ 1055077 w 1805354"/>
                <a:gd name="connsiteY177" fmla="*/ 1664677 h 1692031"/>
                <a:gd name="connsiteX178" fmla="*/ 965200 w 1805354"/>
                <a:gd name="connsiteY178" fmla="*/ 1668585 h 1692031"/>
                <a:gd name="connsiteX179" fmla="*/ 863600 w 1805354"/>
                <a:gd name="connsiteY179" fmla="*/ 1676400 h 1692031"/>
                <a:gd name="connsiteX180" fmla="*/ 844061 w 1805354"/>
                <a:gd name="connsiteY180" fmla="*/ 1684216 h 1692031"/>
                <a:gd name="connsiteX181" fmla="*/ 820615 w 1805354"/>
                <a:gd name="connsiteY181" fmla="*/ 1688124 h 1692031"/>
                <a:gd name="connsiteX182" fmla="*/ 660400 w 1805354"/>
                <a:gd name="connsiteY182" fmla="*/ 1684216 h 1692031"/>
                <a:gd name="connsiteX183" fmla="*/ 668215 w 1805354"/>
                <a:gd name="connsiteY183" fmla="*/ 1668585 h 16920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</a:cxnLst>
              <a:rect l="l" t="t" r="r" b="b"/>
              <a:pathLst>
                <a:path w="1805354" h="1692031">
                  <a:moveTo>
                    <a:pt x="668215" y="1668585"/>
                  </a:moveTo>
                  <a:cubicBezTo>
                    <a:pt x="721854" y="1636403"/>
                    <a:pt x="661021" y="1675050"/>
                    <a:pt x="699477" y="1645139"/>
                  </a:cubicBezTo>
                  <a:cubicBezTo>
                    <a:pt x="706891" y="1639372"/>
                    <a:pt x="722923" y="1629508"/>
                    <a:pt x="722923" y="1629508"/>
                  </a:cubicBezTo>
                  <a:cubicBezTo>
                    <a:pt x="726101" y="1619975"/>
                    <a:pt x="727072" y="1613636"/>
                    <a:pt x="734646" y="1606062"/>
                  </a:cubicBezTo>
                  <a:cubicBezTo>
                    <a:pt x="739251" y="1601457"/>
                    <a:pt x="745067" y="1598247"/>
                    <a:pt x="750277" y="1594339"/>
                  </a:cubicBezTo>
                  <a:cubicBezTo>
                    <a:pt x="753827" y="1589014"/>
                    <a:pt x="759721" y="1578512"/>
                    <a:pt x="765908" y="1574800"/>
                  </a:cubicBezTo>
                  <a:cubicBezTo>
                    <a:pt x="769440" y="1572681"/>
                    <a:pt x="773723" y="1572195"/>
                    <a:pt x="777631" y="1570893"/>
                  </a:cubicBezTo>
                  <a:cubicBezTo>
                    <a:pt x="797433" y="1551089"/>
                    <a:pt x="771806" y="1574388"/>
                    <a:pt x="797169" y="1559170"/>
                  </a:cubicBezTo>
                  <a:cubicBezTo>
                    <a:pt x="823987" y="1543079"/>
                    <a:pt x="783498" y="1558514"/>
                    <a:pt x="816708" y="1547447"/>
                  </a:cubicBezTo>
                  <a:cubicBezTo>
                    <a:pt x="847167" y="1516984"/>
                    <a:pt x="796825" y="1566310"/>
                    <a:pt x="836246" y="1531816"/>
                  </a:cubicBezTo>
                  <a:cubicBezTo>
                    <a:pt x="863878" y="1507638"/>
                    <a:pt x="844729" y="1515961"/>
                    <a:pt x="867508" y="1508370"/>
                  </a:cubicBezTo>
                  <a:cubicBezTo>
                    <a:pt x="896621" y="1488960"/>
                    <a:pt x="860858" y="1513910"/>
                    <a:pt x="890954" y="1488831"/>
                  </a:cubicBezTo>
                  <a:cubicBezTo>
                    <a:pt x="894562" y="1485824"/>
                    <a:pt x="899111" y="1484072"/>
                    <a:pt x="902677" y="1481016"/>
                  </a:cubicBezTo>
                  <a:cubicBezTo>
                    <a:pt x="926279" y="1460786"/>
                    <a:pt x="908490" y="1468658"/>
                    <a:pt x="930031" y="1461477"/>
                  </a:cubicBezTo>
                  <a:cubicBezTo>
                    <a:pt x="933939" y="1457569"/>
                    <a:pt x="938157" y="1453950"/>
                    <a:pt x="941754" y="1449754"/>
                  </a:cubicBezTo>
                  <a:cubicBezTo>
                    <a:pt x="945992" y="1444809"/>
                    <a:pt x="948474" y="1438293"/>
                    <a:pt x="953477" y="1434124"/>
                  </a:cubicBezTo>
                  <a:cubicBezTo>
                    <a:pt x="956641" y="1431487"/>
                    <a:pt x="961292" y="1431519"/>
                    <a:pt x="965200" y="1430216"/>
                  </a:cubicBezTo>
                  <a:cubicBezTo>
                    <a:pt x="978530" y="1410221"/>
                    <a:pt x="965982" y="1424842"/>
                    <a:pt x="988646" y="1410677"/>
                  </a:cubicBezTo>
                  <a:cubicBezTo>
                    <a:pt x="1015680" y="1393780"/>
                    <a:pt x="992971" y="1402722"/>
                    <a:pt x="1016000" y="1395047"/>
                  </a:cubicBezTo>
                  <a:cubicBezTo>
                    <a:pt x="1018605" y="1391139"/>
                    <a:pt x="1020722" y="1386858"/>
                    <a:pt x="1023815" y="1383324"/>
                  </a:cubicBezTo>
                  <a:cubicBezTo>
                    <a:pt x="1029880" y="1376392"/>
                    <a:pt x="1038245" y="1371449"/>
                    <a:pt x="1043354" y="1363785"/>
                  </a:cubicBezTo>
                  <a:cubicBezTo>
                    <a:pt x="1061589" y="1336431"/>
                    <a:pt x="1051168" y="1345549"/>
                    <a:pt x="1070708" y="1332524"/>
                  </a:cubicBezTo>
                  <a:cubicBezTo>
                    <a:pt x="1072010" y="1328616"/>
                    <a:pt x="1072143" y="1324095"/>
                    <a:pt x="1074615" y="1320800"/>
                  </a:cubicBezTo>
                  <a:cubicBezTo>
                    <a:pt x="1092694" y="1296695"/>
                    <a:pt x="1088928" y="1307007"/>
                    <a:pt x="1105877" y="1293447"/>
                  </a:cubicBezTo>
                  <a:cubicBezTo>
                    <a:pt x="1108754" y="1291145"/>
                    <a:pt x="1110815" y="1287933"/>
                    <a:pt x="1113692" y="1285631"/>
                  </a:cubicBezTo>
                  <a:cubicBezTo>
                    <a:pt x="1124512" y="1276975"/>
                    <a:pt x="1124758" y="1278035"/>
                    <a:pt x="1137138" y="1273908"/>
                  </a:cubicBezTo>
                  <a:cubicBezTo>
                    <a:pt x="1146396" y="1264651"/>
                    <a:pt x="1155147" y="1254880"/>
                    <a:pt x="1168400" y="1250462"/>
                  </a:cubicBezTo>
                  <a:cubicBezTo>
                    <a:pt x="1172308" y="1249159"/>
                    <a:pt x="1176522" y="1248554"/>
                    <a:pt x="1180123" y="1246554"/>
                  </a:cubicBezTo>
                  <a:cubicBezTo>
                    <a:pt x="1188334" y="1241993"/>
                    <a:pt x="1195168" y="1235125"/>
                    <a:pt x="1203569" y="1230924"/>
                  </a:cubicBezTo>
                  <a:lnTo>
                    <a:pt x="1234831" y="1215293"/>
                  </a:lnTo>
                  <a:cubicBezTo>
                    <a:pt x="1261151" y="1188973"/>
                    <a:pt x="1230698" y="1215406"/>
                    <a:pt x="1262184" y="1199662"/>
                  </a:cubicBezTo>
                  <a:cubicBezTo>
                    <a:pt x="1270585" y="1195461"/>
                    <a:pt x="1276910" y="1187519"/>
                    <a:pt x="1285631" y="1184031"/>
                  </a:cubicBezTo>
                  <a:cubicBezTo>
                    <a:pt x="1292144" y="1181426"/>
                    <a:pt x="1298895" y="1179353"/>
                    <a:pt x="1305169" y="1176216"/>
                  </a:cubicBezTo>
                  <a:cubicBezTo>
                    <a:pt x="1309370" y="1174116"/>
                    <a:pt x="1312814" y="1170730"/>
                    <a:pt x="1316892" y="1168400"/>
                  </a:cubicBezTo>
                  <a:cubicBezTo>
                    <a:pt x="1321950" y="1165510"/>
                    <a:pt x="1327465" y="1163475"/>
                    <a:pt x="1332523" y="1160585"/>
                  </a:cubicBezTo>
                  <a:cubicBezTo>
                    <a:pt x="1336601" y="1158255"/>
                    <a:pt x="1340712" y="1155863"/>
                    <a:pt x="1344246" y="1152770"/>
                  </a:cubicBezTo>
                  <a:cubicBezTo>
                    <a:pt x="1351178" y="1146705"/>
                    <a:pt x="1355046" y="1136143"/>
                    <a:pt x="1363784" y="1133231"/>
                  </a:cubicBezTo>
                  <a:lnTo>
                    <a:pt x="1375508" y="1129324"/>
                  </a:lnTo>
                  <a:cubicBezTo>
                    <a:pt x="1397648" y="1096109"/>
                    <a:pt x="1361185" y="1147554"/>
                    <a:pt x="1406769" y="1101970"/>
                  </a:cubicBezTo>
                  <a:cubicBezTo>
                    <a:pt x="1411979" y="1096760"/>
                    <a:pt x="1415410" y="1088669"/>
                    <a:pt x="1422400" y="1086339"/>
                  </a:cubicBezTo>
                  <a:cubicBezTo>
                    <a:pt x="1439649" y="1080589"/>
                    <a:pt x="1430439" y="1084273"/>
                    <a:pt x="1449754" y="1074616"/>
                  </a:cubicBezTo>
                  <a:cubicBezTo>
                    <a:pt x="1469554" y="1054813"/>
                    <a:pt x="1443931" y="1078109"/>
                    <a:pt x="1469292" y="1062893"/>
                  </a:cubicBezTo>
                  <a:cubicBezTo>
                    <a:pt x="1472451" y="1060997"/>
                    <a:pt x="1474231" y="1057379"/>
                    <a:pt x="1477108" y="1055077"/>
                  </a:cubicBezTo>
                  <a:cubicBezTo>
                    <a:pt x="1480775" y="1052143"/>
                    <a:pt x="1484923" y="1049867"/>
                    <a:pt x="1488831" y="1047262"/>
                  </a:cubicBezTo>
                  <a:cubicBezTo>
                    <a:pt x="1494041" y="1039447"/>
                    <a:pt x="1497819" y="1030458"/>
                    <a:pt x="1504461" y="1023816"/>
                  </a:cubicBezTo>
                  <a:cubicBezTo>
                    <a:pt x="1517533" y="1010744"/>
                    <a:pt x="1507767" y="1021532"/>
                    <a:pt x="1520092" y="1004277"/>
                  </a:cubicBezTo>
                  <a:cubicBezTo>
                    <a:pt x="1544345" y="970323"/>
                    <a:pt x="1521198" y="1004571"/>
                    <a:pt x="1539631" y="976924"/>
                  </a:cubicBezTo>
                  <a:cubicBezTo>
                    <a:pt x="1550698" y="943714"/>
                    <a:pt x="1535263" y="984203"/>
                    <a:pt x="1551354" y="957385"/>
                  </a:cubicBezTo>
                  <a:cubicBezTo>
                    <a:pt x="1566572" y="932022"/>
                    <a:pt x="1543273" y="957649"/>
                    <a:pt x="1563077" y="937847"/>
                  </a:cubicBezTo>
                  <a:cubicBezTo>
                    <a:pt x="1565682" y="932637"/>
                    <a:pt x="1574123" y="927063"/>
                    <a:pt x="1570892" y="922216"/>
                  </a:cubicBezTo>
                  <a:cubicBezTo>
                    <a:pt x="1566322" y="915361"/>
                    <a:pt x="1555261" y="917005"/>
                    <a:pt x="1547446" y="914400"/>
                  </a:cubicBezTo>
                  <a:lnTo>
                    <a:pt x="1535723" y="910493"/>
                  </a:lnTo>
                  <a:cubicBezTo>
                    <a:pt x="1521956" y="901315"/>
                    <a:pt x="1511670" y="893057"/>
                    <a:pt x="1496646" y="887047"/>
                  </a:cubicBezTo>
                  <a:cubicBezTo>
                    <a:pt x="1473413" y="877754"/>
                    <a:pt x="1477732" y="881085"/>
                    <a:pt x="1457569" y="875324"/>
                  </a:cubicBezTo>
                  <a:cubicBezTo>
                    <a:pt x="1453608" y="874192"/>
                    <a:pt x="1449754" y="872719"/>
                    <a:pt x="1445846" y="871416"/>
                  </a:cubicBezTo>
                  <a:cubicBezTo>
                    <a:pt x="1432039" y="850705"/>
                    <a:pt x="1436129" y="862285"/>
                    <a:pt x="1441938" y="824524"/>
                  </a:cubicBezTo>
                  <a:cubicBezTo>
                    <a:pt x="1443625" y="813560"/>
                    <a:pt x="1450620" y="794570"/>
                    <a:pt x="1453661" y="785447"/>
                  </a:cubicBezTo>
                  <a:lnTo>
                    <a:pt x="1457569" y="773724"/>
                  </a:lnTo>
                  <a:cubicBezTo>
                    <a:pt x="1458872" y="769816"/>
                    <a:pt x="1459635" y="765684"/>
                    <a:pt x="1461477" y="762000"/>
                  </a:cubicBezTo>
                  <a:cubicBezTo>
                    <a:pt x="1471392" y="742169"/>
                    <a:pt x="1466061" y="751217"/>
                    <a:pt x="1477108" y="734647"/>
                  </a:cubicBezTo>
                  <a:lnTo>
                    <a:pt x="1492738" y="687754"/>
                  </a:lnTo>
                  <a:lnTo>
                    <a:pt x="1496646" y="676031"/>
                  </a:lnTo>
                  <a:cubicBezTo>
                    <a:pt x="1497949" y="672123"/>
                    <a:pt x="1499555" y="668304"/>
                    <a:pt x="1500554" y="664308"/>
                  </a:cubicBezTo>
                  <a:cubicBezTo>
                    <a:pt x="1503159" y="653888"/>
                    <a:pt x="1506262" y="643579"/>
                    <a:pt x="1508369" y="633047"/>
                  </a:cubicBezTo>
                  <a:cubicBezTo>
                    <a:pt x="1509672" y="626534"/>
                    <a:pt x="1510529" y="619916"/>
                    <a:pt x="1512277" y="613508"/>
                  </a:cubicBezTo>
                  <a:cubicBezTo>
                    <a:pt x="1514445" y="605560"/>
                    <a:pt x="1517487" y="597877"/>
                    <a:pt x="1520092" y="590062"/>
                  </a:cubicBezTo>
                  <a:cubicBezTo>
                    <a:pt x="1521395" y="586154"/>
                    <a:pt x="1521715" y="581766"/>
                    <a:pt x="1524000" y="578339"/>
                  </a:cubicBezTo>
                  <a:lnTo>
                    <a:pt x="1531815" y="566616"/>
                  </a:lnTo>
                  <a:cubicBezTo>
                    <a:pt x="1534420" y="556195"/>
                    <a:pt x="1536234" y="545544"/>
                    <a:pt x="1539631" y="535354"/>
                  </a:cubicBezTo>
                  <a:lnTo>
                    <a:pt x="1555261" y="488462"/>
                  </a:lnTo>
                  <a:lnTo>
                    <a:pt x="1559169" y="476739"/>
                  </a:lnTo>
                  <a:cubicBezTo>
                    <a:pt x="1560472" y="472831"/>
                    <a:pt x="1562078" y="469012"/>
                    <a:pt x="1563077" y="465016"/>
                  </a:cubicBezTo>
                  <a:cubicBezTo>
                    <a:pt x="1564379" y="459806"/>
                    <a:pt x="1564868" y="454321"/>
                    <a:pt x="1566984" y="449385"/>
                  </a:cubicBezTo>
                  <a:cubicBezTo>
                    <a:pt x="1568834" y="445068"/>
                    <a:pt x="1572195" y="441570"/>
                    <a:pt x="1574800" y="437662"/>
                  </a:cubicBezTo>
                  <a:cubicBezTo>
                    <a:pt x="1578590" y="414926"/>
                    <a:pt x="1582136" y="407406"/>
                    <a:pt x="1574800" y="382954"/>
                  </a:cubicBezTo>
                  <a:cubicBezTo>
                    <a:pt x="1573741" y="379425"/>
                    <a:pt x="1570143" y="377034"/>
                    <a:pt x="1566984" y="375139"/>
                  </a:cubicBezTo>
                  <a:cubicBezTo>
                    <a:pt x="1563343" y="372954"/>
                    <a:pt x="1542078" y="367769"/>
                    <a:pt x="1539631" y="367324"/>
                  </a:cubicBezTo>
                  <a:cubicBezTo>
                    <a:pt x="1530569" y="365676"/>
                    <a:pt x="1521309" y="365222"/>
                    <a:pt x="1512277" y="363416"/>
                  </a:cubicBezTo>
                  <a:cubicBezTo>
                    <a:pt x="1465863" y="354133"/>
                    <a:pt x="1495483" y="359176"/>
                    <a:pt x="1469292" y="351693"/>
                  </a:cubicBezTo>
                  <a:cubicBezTo>
                    <a:pt x="1456411" y="348013"/>
                    <a:pt x="1447558" y="346564"/>
                    <a:pt x="1434123" y="343877"/>
                  </a:cubicBezTo>
                  <a:cubicBezTo>
                    <a:pt x="1430215" y="341272"/>
                    <a:pt x="1427055" y="336683"/>
                    <a:pt x="1422400" y="336062"/>
                  </a:cubicBezTo>
                  <a:cubicBezTo>
                    <a:pt x="1387444" y="331401"/>
                    <a:pt x="1316892" y="328247"/>
                    <a:pt x="1316892" y="328247"/>
                  </a:cubicBezTo>
                  <a:cubicBezTo>
                    <a:pt x="1280166" y="319065"/>
                    <a:pt x="1318053" y="327581"/>
                    <a:pt x="1246554" y="320431"/>
                  </a:cubicBezTo>
                  <a:cubicBezTo>
                    <a:pt x="1234739" y="319250"/>
                    <a:pt x="1219320" y="316000"/>
                    <a:pt x="1207477" y="312616"/>
                  </a:cubicBezTo>
                  <a:cubicBezTo>
                    <a:pt x="1203516" y="311484"/>
                    <a:pt x="1199841" y="309219"/>
                    <a:pt x="1195754" y="308708"/>
                  </a:cubicBezTo>
                  <a:cubicBezTo>
                    <a:pt x="1178902" y="306601"/>
                    <a:pt x="1161887" y="306103"/>
                    <a:pt x="1144954" y="304800"/>
                  </a:cubicBezTo>
                  <a:cubicBezTo>
                    <a:pt x="1130580" y="302405"/>
                    <a:pt x="1116180" y="300264"/>
                    <a:pt x="1101969" y="296985"/>
                  </a:cubicBezTo>
                  <a:cubicBezTo>
                    <a:pt x="1071999" y="290069"/>
                    <a:pt x="1076458" y="289725"/>
                    <a:pt x="1051169" y="285262"/>
                  </a:cubicBezTo>
                  <a:lnTo>
                    <a:pt x="1004277" y="277447"/>
                  </a:lnTo>
                  <a:cubicBezTo>
                    <a:pt x="994234" y="274099"/>
                    <a:pt x="987717" y="271593"/>
                    <a:pt x="976923" y="269631"/>
                  </a:cubicBezTo>
                  <a:cubicBezTo>
                    <a:pt x="967861" y="267983"/>
                    <a:pt x="958687" y="267026"/>
                    <a:pt x="949569" y="265724"/>
                  </a:cubicBezTo>
                  <a:cubicBezTo>
                    <a:pt x="941098" y="261488"/>
                    <a:pt x="931797" y="255916"/>
                    <a:pt x="922215" y="254000"/>
                  </a:cubicBezTo>
                  <a:cubicBezTo>
                    <a:pt x="913183" y="252194"/>
                    <a:pt x="903923" y="251741"/>
                    <a:pt x="894861" y="250093"/>
                  </a:cubicBezTo>
                  <a:cubicBezTo>
                    <a:pt x="889577" y="249132"/>
                    <a:pt x="884515" y="247146"/>
                    <a:pt x="879231" y="246185"/>
                  </a:cubicBezTo>
                  <a:cubicBezTo>
                    <a:pt x="870169" y="244537"/>
                    <a:pt x="860995" y="243580"/>
                    <a:pt x="851877" y="242277"/>
                  </a:cubicBezTo>
                  <a:cubicBezTo>
                    <a:pt x="835437" y="225839"/>
                    <a:pt x="848089" y="235692"/>
                    <a:pt x="808892" y="226647"/>
                  </a:cubicBezTo>
                  <a:cubicBezTo>
                    <a:pt x="778374" y="219604"/>
                    <a:pt x="807779" y="224554"/>
                    <a:pt x="762000" y="218831"/>
                  </a:cubicBezTo>
                  <a:cubicBezTo>
                    <a:pt x="754729" y="211561"/>
                    <a:pt x="751300" y="209154"/>
                    <a:pt x="746369" y="199293"/>
                  </a:cubicBezTo>
                  <a:cubicBezTo>
                    <a:pt x="744527" y="195609"/>
                    <a:pt x="743764" y="191478"/>
                    <a:pt x="742461" y="187570"/>
                  </a:cubicBezTo>
                  <a:cubicBezTo>
                    <a:pt x="741340" y="176356"/>
                    <a:pt x="741688" y="150855"/>
                    <a:pt x="734646" y="136770"/>
                  </a:cubicBezTo>
                  <a:cubicBezTo>
                    <a:pt x="732546" y="132569"/>
                    <a:pt x="730813" y="127536"/>
                    <a:pt x="726831" y="125047"/>
                  </a:cubicBezTo>
                  <a:cubicBezTo>
                    <a:pt x="719845" y="120681"/>
                    <a:pt x="703384" y="117231"/>
                    <a:pt x="703384" y="117231"/>
                  </a:cubicBezTo>
                  <a:cubicBezTo>
                    <a:pt x="682543" y="118534"/>
                    <a:pt x="661551" y="118318"/>
                    <a:pt x="640861" y="121139"/>
                  </a:cubicBezTo>
                  <a:cubicBezTo>
                    <a:pt x="632698" y="122252"/>
                    <a:pt x="625230" y="126349"/>
                    <a:pt x="617415" y="128954"/>
                  </a:cubicBezTo>
                  <a:lnTo>
                    <a:pt x="582246" y="140677"/>
                  </a:lnTo>
                  <a:cubicBezTo>
                    <a:pt x="578338" y="141980"/>
                    <a:pt x="574519" y="143586"/>
                    <a:pt x="570523" y="144585"/>
                  </a:cubicBezTo>
                  <a:lnTo>
                    <a:pt x="554892" y="148493"/>
                  </a:lnTo>
                  <a:cubicBezTo>
                    <a:pt x="550984" y="151098"/>
                    <a:pt x="546836" y="153374"/>
                    <a:pt x="543169" y="156308"/>
                  </a:cubicBezTo>
                  <a:cubicBezTo>
                    <a:pt x="506114" y="185953"/>
                    <a:pt x="599478" y="166796"/>
                    <a:pt x="441569" y="160216"/>
                  </a:cubicBezTo>
                  <a:lnTo>
                    <a:pt x="394677" y="144585"/>
                  </a:lnTo>
                  <a:lnTo>
                    <a:pt x="371231" y="136770"/>
                  </a:lnTo>
                  <a:cubicBezTo>
                    <a:pt x="364718" y="135467"/>
                    <a:pt x="358100" y="134610"/>
                    <a:pt x="351692" y="132862"/>
                  </a:cubicBezTo>
                  <a:cubicBezTo>
                    <a:pt x="343744" y="130694"/>
                    <a:pt x="336061" y="127652"/>
                    <a:pt x="328246" y="125047"/>
                  </a:cubicBezTo>
                  <a:cubicBezTo>
                    <a:pt x="324338" y="123744"/>
                    <a:pt x="320562" y="121947"/>
                    <a:pt x="316523" y="121139"/>
                  </a:cubicBezTo>
                  <a:cubicBezTo>
                    <a:pt x="310010" y="119836"/>
                    <a:pt x="303428" y="118842"/>
                    <a:pt x="296984" y="117231"/>
                  </a:cubicBezTo>
                  <a:cubicBezTo>
                    <a:pt x="292988" y="116232"/>
                    <a:pt x="289314" y="114061"/>
                    <a:pt x="285261" y="113324"/>
                  </a:cubicBezTo>
                  <a:cubicBezTo>
                    <a:pt x="274929" y="111446"/>
                    <a:pt x="264359" y="111143"/>
                    <a:pt x="254000" y="109416"/>
                  </a:cubicBezTo>
                  <a:cubicBezTo>
                    <a:pt x="195693" y="99697"/>
                    <a:pt x="273130" y="110897"/>
                    <a:pt x="226646" y="101600"/>
                  </a:cubicBezTo>
                  <a:cubicBezTo>
                    <a:pt x="173811" y="91033"/>
                    <a:pt x="193614" y="96746"/>
                    <a:pt x="152400" y="89877"/>
                  </a:cubicBezTo>
                  <a:cubicBezTo>
                    <a:pt x="102642" y="81585"/>
                    <a:pt x="172587" y="90384"/>
                    <a:pt x="97692" y="82062"/>
                  </a:cubicBezTo>
                  <a:cubicBezTo>
                    <a:pt x="71302" y="73265"/>
                    <a:pt x="103787" y="83416"/>
                    <a:pt x="62523" y="74247"/>
                  </a:cubicBezTo>
                  <a:cubicBezTo>
                    <a:pt x="58502" y="73353"/>
                    <a:pt x="54863" y="71016"/>
                    <a:pt x="50800" y="70339"/>
                  </a:cubicBezTo>
                  <a:cubicBezTo>
                    <a:pt x="39165" y="68400"/>
                    <a:pt x="27354" y="67734"/>
                    <a:pt x="15631" y="66431"/>
                  </a:cubicBezTo>
                  <a:cubicBezTo>
                    <a:pt x="11723" y="65129"/>
                    <a:pt x="6821" y="65437"/>
                    <a:pt x="3908" y="62524"/>
                  </a:cubicBezTo>
                  <a:cubicBezTo>
                    <a:pt x="995" y="59611"/>
                    <a:pt x="0" y="54919"/>
                    <a:pt x="0" y="50800"/>
                  </a:cubicBezTo>
                  <a:cubicBezTo>
                    <a:pt x="0" y="42968"/>
                    <a:pt x="1131" y="18786"/>
                    <a:pt x="11723" y="11724"/>
                  </a:cubicBezTo>
                  <a:cubicBezTo>
                    <a:pt x="16192" y="8745"/>
                    <a:pt x="22210" y="9359"/>
                    <a:pt x="27354" y="7816"/>
                  </a:cubicBezTo>
                  <a:cubicBezTo>
                    <a:pt x="35245" y="5449"/>
                    <a:pt x="42985" y="2605"/>
                    <a:pt x="50800" y="0"/>
                  </a:cubicBezTo>
                  <a:lnTo>
                    <a:pt x="261815" y="3908"/>
                  </a:lnTo>
                  <a:cubicBezTo>
                    <a:pt x="388146" y="7919"/>
                    <a:pt x="178267" y="9464"/>
                    <a:pt x="347784" y="11724"/>
                  </a:cubicBezTo>
                  <a:lnTo>
                    <a:pt x="883138" y="15631"/>
                  </a:lnTo>
                  <a:cubicBezTo>
                    <a:pt x="1106493" y="12940"/>
                    <a:pt x="1289748" y="8045"/>
                    <a:pt x="1512277" y="15631"/>
                  </a:cubicBezTo>
                  <a:cubicBezTo>
                    <a:pt x="1525553" y="16084"/>
                    <a:pt x="1538251" y="21264"/>
                    <a:pt x="1551354" y="23447"/>
                  </a:cubicBezTo>
                  <a:cubicBezTo>
                    <a:pt x="1566031" y="25893"/>
                    <a:pt x="1576648" y="27021"/>
                    <a:pt x="1590431" y="31262"/>
                  </a:cubicBezTo>
                  <a:cubicBezTo>
                    <a:pt x="1602242" y="34896"/>
                    <a:pt x="1625600" y="42985"/>
                    <a:pt x="1625600" y="42985"/>
                  </a:cubicBezTo>
                  <a:cubicBezTo>
                    <a:pt x="1628205" y="46893"/>
                    <a:pt x="1630481" y="51041"/>
                    <a:pt x="1633415" y="54708"/>
                  </a:cubicBezTo>
                  <a:cubicBezTo>
                    <a:pt x="1643109" y="66825"/>
                    <a:pt x="1641027" y="58209"/>
                    <a:pt x="1649046" y="74247"/>
                  </a:cubicBezTo>
                  <a:cubicBezTo>
                    <a:pt x="1650888" y="77931"/>
                    <a:pt x="1651822" y="82009"/>
                    <a:pt x="1652954" y="85970"/>
                  </a:cubicBezTo>
                  <a:cubicBezTo>
                    <a:pt x="1658366" y="104912"/>
                    <a:pt x="1655939" y="100208"/>
                    <a:pt x="1660769" y="121139"/>
                  </a:cubicBezTo>
                  <a:cubicBezTo>
                    <a:pt x="1663184" y="131605"/>
                    <a:pt x="1666477" y="141868"/>
                    <a:pt x="1668584" y="152400"/>
                  </a:cubicBezTo>
                  <a:cubicBezTo>
                    <a:pt x="1669887" y="158913"/>
                    <a:pt x="1670667" y="165553"/>
                    <a:pt x="1672492" y="171939"/>
                  </a:cubicBezTo>
                  <a:cubicBezTo>
                    <a:pt x="1675887" y="183821"/>
                    <a:pt x="1680307" y="195385"/>
                    <a:pt x="1684215" y="207108"/>
                  </a:cubicBezTo>
                  <a:cubicBezTo>
                    <a:pt x="1685518" y="211016"/>
                    <a:pt x="1687315" y="214792"/>
                    <a:pt x="1688123" y="218831"/>
                  </a:cubicBezTo>
                  <a:cubicBezTo>
                    <a:pt x="1693273" y="244578"/>
                    <a:pt x="1695392" y="254079"/>
                    <a:pt x="1699846" y="285262"/>
                  </a:cubicBezTo>
                  <a:cubicBezTo>
                    <a:pt x="1702816" y="306054"/>
                    <a:pt x="1705159" y="326931"/>
                    <a:pt x="1707661" y="347785"/>
                  </a:cubicBezTo>
                  <a:cubicBezTo>
                    <a:pt x="1711988" y="383842"/>
                    <a:pt x="1709934" y="382688"/>
                    <a:pt x="1719384" y="418124"/>
                  </a:cubicBezTo>
                  <a:cubicBezTo>
                    <a:pt x="1721507" y="426084"/>
                    <a:pt x="1725032" y="433622"/>
                    <a:pt x="1727200" y="441570"/>
                  </a:cubicBezTo>
                  <a:cubicBezTo>
                    <a:pt x="1728948" y="447978"/>
                    <a:pt x="1729360" y="454700"/>
                    <a:pt x="1731108" y="461108"/>
                  </a:cubicBezTo>
                  <a:cubicBezTo>
                    <a:pt x="1733276" y="469056"/>
                    <a:pt x="1736755" y="476606"/>
                    <a:pt x="1738923" y="484554"/>
                  </a:cubicBezTo>
                  <a:cubicBezTo>
                    <a:pt x="1746723" y="513155"/>
                    <a:pt x="1737046" y="495415"/>
                    <a:pt x="1750646" y="515816"/>
                  </a:cubicBezTo>
                  <a:cubicBezTo>
                    <a:pt x="1753251" y="531447"/>
                    <a:pt x="1755023" y="547239"/>
                    <a:pt x="1758461" y="562708"/>
                  </a:cubicBezTo>
                  <a:cubicBezTo>
                    <a:pt x="1760248" y="570750"/>
                    <a:pt x="1764425" y="578127"/>
                    <a:pt x="1766277" y="586154"/>
                  </a:cubicBezTo>
                  <a:cubicBezTo>
                    <a:pt x="1768348" y="595129"/>
                    <a:pt x="1768784" y="604405"/>
                    <a:pt x="1770184" y="613508"/>
                  </a:cubicBezTo>
                  <a:cubicBezTo>
                    <a:pt x="1771389" y="621339"/>
                    <a:pt x="1773277" y="629073"/>
                    <a:pt x="1774092" y="636954"/>
                  </a:cubicBezTo>
                  <a:cubicBezTo>
                    <a:pt x="1785690" y="749058"/>
                    <a:pt x="1772089" y="694102"/>
                    <a:pt x="1793631" y="765908"/>
                  </a:cubicBezTo>
                  <a:cubicBezTo>
                    <a:pt x="1806239" y="854167"/>
                    <a:pt x="1800738" y="802208"/>
                    <a:pt x="1805354" y="922216"/>
                  </a:cubicBezTo>
                  <a:cubicBezTo>
                    <a:pt x="1804051" y="1016001"/>
                    <a:pt x="1803882" y="1109808"/>
                    <a:pt x="1801446" y="1203570"/>
                  </a:cubicBezTo>
                  <a:cubicBezTo>
                    <a:pt x="1801274" y="1210209"/>
                    <a:pt x="1797980" y="1216481"/>
                    <a:pt x="1797538" y="1223108"/>
                  </a:cubicBezTo>
                  <a:cubicBezTo>
                    <a:pt x="1794068" y="1275160"/>
                    <a:pt x="1794342" y="1327453"/>
                    <a:pt x="1789723" y="1379416"/>
                  </a:cubicBezTo>
                  <a:cubicBezTo>
                    <a:pt x="1789102" y="1386403"/>
                    <a:pt x="1783924" y="1392235"/>
                    <a:pt x="1781908" y="1398954"/>
                  </a:cubicBezTo>
                  <a:cubicBezTo>
                    <a:pt x="1779999" y="1405316"/>
                    <a:pt x="1780211" y="1412230"/>
                    <a:pt x="1778000" y="1418493"/>
                  </a:cubicBezTo>
                  <a:cubicBezTo>
                    <a:pt x="1772364" y="1434461"/>
                    <a:pt x="1764908" y="1449727"/>
                    <a:pt x="1758461" y="1465385"/>
                  </a:cubicBezTo>
                  <a:cubicBezTo>
                    <a:pt x="1750926" y="1483684"/>
                    <a:pt x="1744880" y="1502829"/>
                    <a:pt x="1735015" y="1520093"/>
                  </a:cubicBezTo>
                  <a:cubicBezTo>
                    <a:pt x="1732685" y="1524171"/>
                    <a:pt x="1729300" y="1527615"/>
                    <a:pt x="1727200" y="1531816"/>
                  </a:cubicBezTo>
                  <a:cubicBezTo>
                    <a:pt x="1724063" y="1538090"/>
                    <a:pt x="1723060" y="1545380"/>
                    <a:pt x="1719384" y="1551354"/>
                  </a:cubicBezTo>
                  <a:cubicBezTo>
                    <a:pt x="1712557" y="1562447"/>
                    <a:pt x="1695938" y="1582616"/>
                    <a:pt x="1695938" y="1582616"/>
                  </a:cubicBezTo>
                  <a:cubicBezTo>
                    <a:pt x="1688774" y="1604111"/>
                    <a:pt x="1696336" y="1584850"/>
                    <a:pt x="1684215" y="1606062"/>
                  </a:cubicBezTo>
                  <a:cubicBezTo>
                    <a:pt x="1681325" y="1611120"/>
                    <a:pt x="1679229" y="1616601"/>
                    <a:pt x="1676400" y="1621693"/>
                  </a:cubicBezTo>
                  <a:cubicBezTo>
                    <a:pt x="1672712" y="1628332"/>
                    <a:pt x="1668074" y="1634438"/>
                    <a:pt x="1664677" y="1641231"/>
                  </a:cubicBezTo>
                  <a:cubicBezTo>
                    <a:pt x="1656684" y="1657216"/>
                    <a:pt x="1666018" y="1649747"/>
                    <a:pt x="1652954" y="1664677"/>
                  </a:cubicBezTo>
                  <a:cubicBezTo>
                    <a:pt x="1646889" y="1671609"/>
                    <a:pt x="1642153" y="1681303"/>
                    <a:pt x="1633415" y="1684216"/>
                  </a:cubicBezTo>
                  <a:cubicBezTo>
                    <a:pt x="1609273" y="1692264"/>
                    <a:pt x="1625791" y="1687714"/>
                    <a:pt x="1582615" y="1692031"/>
                  </a:cubicBezTo>
                  <a:cubicBezTo>
                    <a:pt x="1542236" y="1690729"/>
                    <a:pt x="1501738" y="1691479"/>
                    <a:pt x="1461477" y="1688124"/>
                  </a:cubicBezTo>
                  <a:cubicBezTo>
                    <a:pt x="1454486" y="1687541"/>
                    <a:pt x="1448857" y="1681461"/>
                    <a:pt x="1441938" y="1680308"/>
                  </a:cubicBezTo>
                  <a:cubicBezTo>
                    <a:pt x="1427659" y="1677928"/>
                    <a:pt x="1325228" y="1672739"/>
                    <a:pt x="1320800" y="1672493"/>
                  </a:cubicBezTo>
                  <a:cubicBezTo>
                    <a:pt x="1311682" y="1669888"/>
                    <a:pt x="1302745" y="1666537"/>
                    <a:pt x="1293446" y="1664677"/>
                  </a:cubicBezTo>
                  <a:cubicBezTo>
                    <a:pt x="1283148" y="1662617"/>
                    <a:pt x="1272686" y="1660770"/>
                    <a:pt x="1262184" y="1660770"/>
                  </a:cubicBezTo>
                  <a:cubicBezTo>
                    <a:pt x="1193136" y="1660770"/>
                    <a:pt x="1124113" y="1663375"/>
                    <a:pt x="1055077" y="1664677"/>
                  </a:cubicBezTo>
                  <a:lnTo>
                    <a:pt x="965200" y="1668585"/>
                  </a:lnTo>
                  <a:cubicBezTo>
                    <a:pt x="881632" y="1672472"/>
                    <a:pt x="912016" y="1668332"/>
                    <a:pt x="863600" y="1676400"/>
                  </a:cubicBezTo>
                  <a:cubicBezTo>
                    <a:pt x="857087" y="1679005"/>
                    <a:pt x="850829" y="1682370"/>
                    <a:pt x="844061" y="1684216"/>
                  </a:cubicBezTo>
                  <a:cubicBezTo>
                    <a:pt x="836417" y="1686301"/>
                    <a:pt x="828538" y="1688124"/>
                    <a:pt x="820615" y="1688124"/>
                  </a:cubicBezTo>
                  <a:cubicBezTo>
                    <a:pt x="767194" y="1688124"/>
                    <a:pt x="713805" y="1685519"/>
                    <a:pt x="660400" y="1684216"/>
                  </a:cubicBezTo>
                  <a:lnTo>
                    <a:pt x="668215" y="1668585"/>
                  </a:lnTo>
                  <a:close/>
                </a:path>
              </a:pathLst>
            </a:custGeom>
            <a:solidFill>
              <a:srgbClr val="000082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122" name="Freeform 121"/>
            <p:cNvSpPr/>
            <p:nvPr/>
          </p:nvSpPr>
          <p:spPr bwMode="auto">
            <a:xfrm>
              <a:off x="375138" y="2110154"/>
              <a:ext cx="1292437" cy="625231"/>
            </a:xfrm>
            <a:custGeom>
              <a:avLst/>
              <a:gdLst>
                <a:gd name="connsiteX0" fmla="*/ 50800 w 1292437"/>
                <a:gd name="connsiteY0" fmla="*/ 625231 h 625231"/>
                <a:gd name="connsiteX1" fmla="*/ 82062 w 1292437"/>
                <a:gd name="connsiteY1" fmla="*/ 613508 h 625231"/>
                <a:gd name="connsiteX2" fmla="*/ 97693 w 1292437"/>
                <a:gd name="connsiteY2" fmla="*/ 609600 h 625231"/>
                <a:gd name="connsiteX3" fmla="*/ 148493 w 1292437"/>
                <a:gd name="connsiteY3" fmla="*/ 605692 h 625231"/>
                <a:gd name="connsiteX4" fmla="*/ 187570 w 1292437"/>
                <a:gd name="connsiteY4" fmla="*/ 593969 h 625231"/>
                <a:gd name="connsiteX5" fmla="*/ 199293 w 1292437"/>
                <a:gd name="connsiteY5" fmla="*/ 586154 h 625231"/>
                <a:gd name="connsiteX6" fmla="*/ 226647 w 1292437"/>
                <a:gd name="connsiteY6" fmla="*/ 582246 h 625231"/>
                <a:gd name="connsiteX7" fmla="*/ 254000 w 1292437"/>
                <a:gd name="connsiteY7" fmla="*/ 574431 h 625231"/>
                <a:gd name="connsiteX8" fmla="*/ 261816 w 1292437"/>
                <a:gd name="connsiteY8" fmla="*/ 566615 h 625231"/>
                <a:gd name="connsiteX9" fmla="*/ 273539 w 1292437"/>
                <a:gd name="connsiteY9" fmla="*/ 562708 h 625231"/>
                <a:gd name="connsiteX10" fmla="*/ 281354 w 1292437"/>
                <a:gd name="connsiteY10" fmla="*/ 550984 h 625231"/>
                <a:gd name="connsiteX11" fmla="*/ 304800 w 1292437"/>
                <a:gd name="connsiteY11" fmla="*/ 543169 h 625231"/>
                <a:gd name="connsiteX12" fmla="*/ 312616 w 1292437"/>
                <a:gd name="connsiteY12" fmla="*/ 535354 h 625231"/>
                <a:gd name="connsiteX13" fmla="*/ 347785 w 1292437"/>
                <a:gd name="connsiteY13" fmla="*/ 527538 h 625231"/>
                <a:gd name="connsiteX14" fmla="*/ 371231 w 1292437"/>
                <a:gd name="connsiteY14" fmla="*/ 519723 h 625231"/>
                <a:gd name="connsiteX15" fmla="*/ 437662 w 1292437"/>
                <a:gd name="connsiteY15" fmla="*/ 511908 h 625231"/>
                <a:gd name="connsiteX16" fmla="*/ 465016 w 1292437"/>
                <a:gd name="connsiteY16" fmla="*/ 504092 h 625231"/>
                <a:gd name="connsiteX17" fmla="*/ 621324 w 1292437"/>
                <a:gd name="connsiteY17" fmla="*/ 496277 h 625231"/>
                <a:gd name="connsiteX18" fmla="*/ 636954 w 1292437"/>
                <a:gd name="connsiteY18" fmla="*/ 492369 h 625231"/>
                <a:gd name="connsiteX19" fmla="*/ 691662 w 1292437"/>
                <a:gd name="connsiteY19" fmla="*/ 484554 h 625231"/>
                <a:gd name="connsiteX20" fmla="*/ 703385 w 1292437"/>
                <a:gd name="connsiteY20" fmla="*/ 480646 h 625231"/>
                <a:gd name="connsiteX21" fmla="*/ 715108 w 1292437"/>
                <a:gd name="connsiteY21" fmla="*/ 472831 h 625231"/>
                <a:gd name="connsiteX22" fmla="*/ 734647 w 1292437"/>
                <a:gd name="connsiteY22" fmla="*/ 468923 h 625231"/>
                <a:gd name="connsiteX23" fmla="*/ 758093 w 1292437"/>
                <a:gd name="connsiteY23" fmla="*/ 461108 h 625231"/>
                <a:gd name="connsiteX24" fmla="*/ 781539 w 1292437"/>
                <a:gd name="connsiteY24" fmla="*/ 453292 h 625231"/>
                <a:gd name="connsiteX25" fmla="*/ 793262 w 1292437"/>
                <a:gd name="connsiteY25" fmla="*/ 449384 h 625231"/>
                <a:gd name="connsiteX26" fmla="*/ 824524 w 1292437"/>
                <a:gd name="connsiteY26" fmla="*/ 441569 h 625231"/>
                <a:gd name="connsiteX27" fmla="*/ 844062 w 1292437"/>
                <a:gd name="connsiteY27" fmla="*/ 437661 h 625231"/>
                <a:gd name="connsiteX28" fmla="*/ 926124 w 1292437"/>
                <a:gd name="connsiteY28" fmla="*/ 429846 h 625231"/>
                <a:gd name="connsiteX29" fmla="*/ 953477 w 1292437"/>
                <a:gd name="connsiteY29" fmla="*/ 425938 h 625231"/>
                <a:gd name="connsiteX30" fmla="*/ 965200 w 1292437"/>
                <a:gd name="connsiteY30" fmla="*/ 422031 h 625231"/>
                <a:gd name="connsiteX31" fmla="*/ 1000370 w 1292437"/>
                <a:gd name="connsiteY31" fmla="*/ 414215 h 625231"/>
                <a:gd name="connsiteX32" fmla="*/ 1035539 w 1292437"/>
                <a:gd name="connsiteY32" fmla="*/ 402492 h 625231"/>
                <a:gd name="connsiteX33" fmla="*/ 1074616 w 1292437"/>
                <a:gd name="connsiteY33" fmla="*/ 390769 h 625231"/>
                <a:gd name="connsiteX34" fmla="*/ 1086339 w 1292437"/>
                <a:gd name="connsiteY34" fmla="*/ 382954 h 625231"/>
                <a:gd name="connsiteX35" fmla="*/ 1109785 w 1292437"/>
                <a:gd name="connsiteY35" fmla="*/ 375138 h 625231"/>
                <a:gd name="connsiteX36" fmla="*/ 1121508 w 1292437"/>
                <a:gd name="connsiteY36" fmla="*/ 371231 h 625231"/>
                <a:gd name="connsiteX37" fmla="*/ 1133231 w 1292437"/>
                <a:gd name="connsiteY37" fmla="*/ 367323 h 625231"/>
                <a:gd name="connsiteX38" fmla="*/ 1152770 w 1292437"/>
                <a:gd name="connsiteY38" fmla="*/ 363415 h 625231"/>
                <a:gd name="connsiteX39" fmla="*/ 1164493 w 1292437"/>
                <a:gd name="connsiteY39" fmla="*/ 359508 h 625231"/>
                <a:gd name="connsiteX40" fmla="*/ 1191847 w 1292437"/>
                <a:gd name="connsiteY40" fmla="*/ 355600 h 625231"/>
                <a:gd name="connsiteX41" fmla="*/ 1215293 w 1292437"/>
                <a:gd name="connsiteY41" fmla="*/ 351692 h 625231"/>
                <a:gd name="connsiteX42" fmla="*/ 1270000 w 1292437"/>
                <a:gd name="connsiteY42" fmla="*/ 343877 h 625231"/>
                <a:gd name="connsiteX43" fmla="*/ 1281724 w 1292437"/>
                <a:gd name="connsiteY43" fmla="*/ 339969 h 625231"/>
                <a:gd name="connsiteX44" fmla="*/ 1285631 w 1292437"/>
                <a:gd name="connsiteY44" fmla="*/ 328246 h 625231"/>
                <a:gd name="connsiteX45" fmla="*/ 1277816 w 1292437"/>
                <a:gd name="connsiteY45" fmla="*/ 296984 h 625231"/>
                <a:gd name="connsiteX46" fmla="*/ 1270000 w 1292437"/>
                <a:gd name="connsiteY46" fmla="*/ 285261 h 625231"/>
                <a:gd name="connsiteX47" fmla="*/ 1277816 w 1292437"/>
                <a:gd name="connsiteY47" fmla="*/ 238369 h 625231"/>
                <a:gd name="connsiteX48" fmla="*/ 1285631 w 1292437"/>
                <a:gd name="connsiteY48" fmla="*/ 203200 h 625231"/>
                <a:gd name="connsiteX49" fmla="*/ 1285631 w 1292437"/>
                <a:gd name="connsiteY49" fmla="*/ 97692 h 625231"/>
                <a:gd name="connsiteX50" fmla="*/ 1254370 w 1292437"/>
                <a:gd name="connsiteY50" fmla="*/ 93784 h 625231"/>
                <a:gd name="connsiteX51" fmla="*/ 1242647 w 1292437"/>
                <a:gd name="connsiteY51" fmla="*/ 89877 h 625231"/>
                <a:gd name="connsiteX52" fmla="*/ 1211385 w 1292437"/>
                <a:gd name="connsiteY52" fmla="*/ 82061 h 625231"/>
                <a:gd name="connsiteX53" fmla="*/ 1168400 w 1292437"/>
                <a:gd name="connsiteY53" fmla="*/ 66431 h 625231"/>
                <a:gd name="connsiteX54" fmla="*/ 1156677 w 1292437"/>
                <a:gd name="connsiteY54" fmla="*/ 62523 h 625231"/>
                <a:gd name="connsiteX55" fmla="*/ 1062893 w 1292437"/>
                <a:gd name="connsiteY55" fmla="*/ 54708 h 625231"/>
                <a:gd name="connsiteX56" fmla="*/ 601785 w 1292437"/>
                <a:gd name="connsiteY56" fmla="*/ 54708 h 625231"/>
                <a:gd name="connsiteX57" fmla="*/ 515816 w 1292437"/>
                <a:gd name="connsiteY57" fmla="*/ 50800 h 625231"/>
                <a:gd name="connsiteX58" fmla="*/ 394677 w 1292437"/>
                <a:gd name="connsiteY58" fmla="*/ 42984 h 625231"/>
                <a:gd name="connsiteX59" fmla="*/ 269631 w 1292437"/>
                <a:gd name="connsiteY59" fmla="*/ 23446 h 625231"/>
                <a:gd name="connsiteX60" fmla="*/ 218831 w 1292437"/>
                <a:gd name="connsiteY60" fmla="*/ 11723 h 625231"/>
                <a:gd name="connsiteX61" fmla="*/ 207108 w 1292437"/>
                <a:gd name="connsiteY61" fmla="*/ 7815 h 625231"/>
                <a:gd name="connsiteX62" fmla="*/ 152400 w 1292437"/>
                <a:gd name="connsiteY62" fmla="*/ 3908 h 625231"/>
                <a:gd name="connsiteX63" fmla="*/ 121139 w 1292437"/>
                <a:gd name="connsiteY63" fmla="*/ 0 h 625231"/>
                <a:gd name="connsiteX64" fmla="*/ 89877 w 1292437"/>
                <a:gd name="connsiteY64" fmla="*/ 3908 h 625231"/>
                <a:gd name="connsiteX65" fmla="*/ 70339 w 1292437"/>
                <a:gd name="connsiteY65" fmla="*/ 11723 h 625231"/>
                <a:gd name="connsiteX66" fmla="*/ 58616 w 1292437"/>
                <a:gd name="connsiteY66" fmla="*/ 15631 h 625231"/>
                <a:gd name="connsiteX67" fmla="*/ 50800 w 1292437"/>
                <a:gd name="connsiteY67" fmla="*/ 23446 h 625231"/>
                <a:gd name="connsiteX68" fmla="*/ 42985 w 1292437"/>
                <a:gd name="connsiteY68" fmla="*/ 50800 h 625231"/>
                <a:gd name="connsiteX69" fmla="*/ 35170 w 1292437"/>
                <a:gd name="connsiteY69" fmla="*/ 66431 h 625231"/>
                <a:gd name="connsiteX70" fmla="*/ 31262 w 1292437"/>
                <a:gd name="connsiteY70" fmla="*/ 82061 h 625231"/>
                <a:gd name="connsiteX71" fmla="*/ 15631 w 1292437"/>
                <a:gd name="connsiteY71" fmla="*/ 121138 h 625231"/>
                <a:gd name="connsiteX72" fmla="*/ 11724 w 1292437"/>
                <a:gd name="connsiteY72" fmla="*/ 136769 h 625231"/>
                <a:gd name="connsiteX73" fmla="*/ 3908 w 1292437"/>
                <a:gd name="connsiteY73" fmla="*/ 160215 h 625231"/>
                <a:gd name="connsiteX74" fmla="*/ 0 w 1292437"/>
                <a:gd name="connsiteY74" fmla="*/ 254000 h 625231"/>
                <a:gd name="connsiteX75" fmla="*/ 3908 w 1292437"/>
                <a:gd name="connsiteY75" fmla="*/ 437661 h 625231"/>
                <a:gd name="connsiteX76" fmla="*/ 7816 w 1292437"/>
                <a:gd name="connsiteY76" fmla="*/ 449384 h 625231"/>
                <a:gd name="connsiteX77" fmla="*/ 11724 w 1292437"/>
                <a:gd name="connsiteY77" fmla="*/ 515815 h 625231"/>
                <a:gd name="connsiteX78" fmla="*/ 19539 w 1292437"/>
                <a:gd name="connsiteY78" fmla="*/ 539261 h 625231"/>
                <a:gd name="connsiteX79" fmla="*/ 31262 w 1292437"/>
                <a:gd name="connsiteY79" fmla="*/ 582246 h 625231"/>
                <a:gd name="connsiteX80" fmla="*/ 50800 w 1292437"/>
                <a:gd name="connsiteY80" fmla="*/ 625231 h 625231"/>
                <a:gd name="connsiteX81" fmla="*/ 50800 w 1292437"/>
                <a:gd name="connsiteY81" fmla="*/ 625231 h 6252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</a:cxnLst>
              <a:rect l="l" t="t" r="r" b="b"/>
              <a:pathLst>
                <a:path w="1292437" h="625231">
                  <a:moveTo>
                    <a:pt x="50800" y="625231"/>
                  </a:moveTo>
                  <a:cubicBezTo>
                    <a:pt x="56010" y="623277"/>
                    <a:pt x="71333" y="616573"/>
                    <a:pt x="82062" y="613508"/>
                  </a:cubicBezTo>
                  <a:cubicBezTo>
                    <a:pt x="87226" y="612033"/>
                    <a:pt x="92359" y="610228"/>
                    <a:pt x="97693" y="609600"/>
                  </a:cubicBezTo>
                  <a:cubicBezTo>
                    <a:pt x="114560" y="607615"/>
                    <a:pt x="131560" y="606995"/>
                    <a:pt x="148493" y="605692"/>
                  </a:cubicBezTo>
                  <a:cubicBezTo>
                    <a:pt x="157229" y="603508"/>
                    <a:pt x="181863" y="597773"/>
                    <a:pt x="187570" y="593969"/>
                  </a:cubicBezTo>
                  <a:cubicBezTo>
                    <a:pt x="191478" y="591364"/>
                    <a:pt x="194795" y="587503"/>
                    <a:pt x="199293" y="586154"/>
                  </a:cubicBezTo>
                  <a:cubicBezTo>
                    <a:pt x="208115" y="583507"/>
                    <a:pt x="217585" y="583894"/>
                    <a:pt x="226647" y="582246"/>
                  </a:cubicBezTo>
                  <a:cubicBezTo>
                    <a:pt x="237435" y="580284"/>
                    <a:pt x="243961" y="577777"/>
                    <a:pt x="254000" y="574431"/>
                  </a:cubicBezTo>
                  <a:cubicBezTo>
                    <a:pt x="256605" y="571826"/>
                    <a:pt x="258657" y="568511"/>
                    <a:pt x="261816" y="566615"/>
                  </a:cubicBezTo>
                  <a:cubicBezTo>
                    <a:pt x="265348" y="564496"/>
                    <a:pt x="270323" y="565281"/>
                    <a:pt x="273539" y="562708"/>
                  </a:cubicBezTo>
                  <a:cubicBezTo>
                    <a:pt x="277206" y="559774"/>
                    <a:pt x="277371" y="553473"/>
                    <a:pt x="281354" y="550984"/>
                  </a:cubicBezTo>
                  <a:cubicBezTo>
                    <a:pt x="288340" y="546618"/>
                    <a:pt x="304800" y="543169"/>
                    <a:pt x="304800" y="543169"/>
                  </a:cubicBezTo>
                  <a:cubicBezTo>
                    <a:pt x="307405" y="540564"/>
                    <a:pt x="309457" y="537249"/>
                    <a:pt x="312616" y="535354"/>
                  </a:cubicBezTo>
                  <a:cubicBezTo>
                    <a:pt x="320603" y="530562"/>
                    <a:pt x="341920" y="529004"/>
                    <a:pt x="347785" y="527538"/>
                  </a:cubicBezTo>
                  <a:cubicBezTo>
                    <a:pt x="355777" y="525540"/>
                    <a:pt x="363416" y="522328"/>
                    <a:pt x="371231" y="519723"/>
                  </a:cubicBezTo>
                  <a:cubicBezTo>
                    <a:pt x="400301" y="510033"/>
                    <a:pt x="378831" y="516109"/>
                    <a:pt x="437662" y="511908"/>
                  </a:cubicBezTo>
                  <a:cubicBezTo>
                    <a:pt x="444158" y="509742"/>
                    <a:pt x="458847" y="504513"/>
                    <a:pt x="465016" y="504092"/>
                  </a:cubicBezTo>
                  <a:cubicBezTo>
                    <a:pt x="517063" y="500543"/>
                    <a:pt x="621324" y="496277"/>
                    <a:pt x="621324" y="496277"/>
                  </a:cubicBezTo>
                  <a:cubicBezTo>
                    <a:pt x="626534" y="494974"/>
                    <a:pt x="631657" y="493252"/>
                    <a:pt x="636954" y="492369"/>
                  </a:cubicBezTo>
                  <a:cubicBezTo>
                    <a:pt x="655124" y="489341"/>
                    <a:pt x="691662" y="484554"/>
                    <a:pt x="691662" y="484554"/>
                  </a:cubicBezTo>
                  <a:cubicBezTo>
                    <a:pt x="695570" y="483251"/>
                    <a:pt x="699701" y="482488"/>
                    <a:pt x="703385" y="480646"/>
                  </a:cubicBezTo>
                  <a:cubicBezTo>
                    <a:pt x="707586" y="478546"/>
                    <a:pt x="710711" y="474480"/>
                    <a:pt x="715108" y="472831"/>
                  </a:cubicBezTo>
                  <a:cubicBezTo>
                    <a:pt x="721327" y="470499"/>
                    <a:pt x="728239" y="470671"/>
                    <a:pt x="734647" y="468923"/>
                  </a:cubicBezTo>
                  <a:cubicBezTo>
                    <a:pt x="742595" y="466755"/>
                    <a:pt x="750278" y="463713"/>
                    <a:pt x="758093" y="461108"/>
                  </a:cubicBezTo>
                  <a:lnTo>
                    <a:pt x="781539" y="453292"/>
                  </a:lnTo>
                  <a:cubicBezTo>
                    <a:pt x="785447" y="451989"/>
                    <a:pt x="789266" y="450383"/>
                    <a:pt x="793262" y="449384"/>
                  </a:cubicBezTo>
                  <a:cubicBezTo>
                    <a:pt x="803683" y="446779"/>
                    <a:pt x="813991" y="443676"/>
                    <a:pt x="824524" y="441569"/>
                  </a:cubicBezTo>
                  <a:cubicBezTo>
                    <a:pt x="831037" y="440266"/>
                    <a:pt x="837487" y="438600"/>
                    <a:pt x="844062" y="437661"/>
                  </a:cubicBezTo>
                  <a:cubicBezTo>
                    <a:pt x="877663" y="432861"/>
                    <a:pt x="890292" y="433618"/>
                    <a:pt x="926124" y="429846"/>
                  </a:cubicBezTo>
                  <a:cubicBezTo>
                    <a:pt x="935284" y="428882"/>
                    <a:pt x="944359" y="427241"/>
                    <a:pt x="953477" y="425938"/>
                  </a:cubicBezTo>
                  <a:cubicBezTo>
                    <a:pt x="957385" y="424636"/>
                    <a:pt x="961204" y="423030"/>
                    <a:pt x="965200" y="422031"/>
                  </a:cubicBezTo>
                  <a:cubicBezTo>
                    <a:pt x="984200" y="417281"/>
                    <a:pt x="982990" y="419563"/>
                    <a:pt x="1000370" y="414215"/>
                  </a:cubicBezTo>
                  <a:cubicBezTo>
                    <a:pt x="1012181" y="410581"/>
                    <a:pt x="1023551" y="405489"/>
                    <a:pt x="1035539" y="402492"/>
                  </a:cubicBezTo>
                  <a:cubicBezTo>
                    <a:pt x="1044275" y="400308"/>
                    <a:pt x="1068909" y="394573"/>
                    <a:pt x="1074616" y="390769"/>
                  </a:cubicBezTo>
                  <a:cubicBezTo>
                    <a:pt x="1078524" y="388164"/>
                    <a:pt x="1082047" y="384861"/>
                    <a:pt x="1086339" y="382954"/>
                  </a:cubicBezTo>
                  <a:cubicBezTo>
                    <a:pt x="1093867" y="379608"/>
                    <a:pt x="1101970" y="377743"/>
                    <a:pt x="1109785" y="375138"/>
                  </a:cubicBezTo>
                  <a:lnTo>
                    <a:pt x="1121508" y="371231"/>
                  </a:lnTo>
                  <a:cubicBezTo>
                    <a:pt x="1125416" y="369928"/>
                    <a:pt x="1129192" y="368131"/>
                    <a:pt x="1133231" y="367323"/>
                  </a:cubicBezTo>
                  <a:cubicBezTo>
                    <a:pt x="1139744" y="366020"/>
                    <a:pt x="1146326" y="365026"/>
                    <a:pt x="1152770" y="363415"/>
                  </a:cubicBezTo>
                  <a:cubicBezTo>
                    <a:pt x="1156766" y="362416"/>
                    <a:pt x="1160454" y="360316"/>
                    <a:pt x="1164493" y="359508"/>
                  </a:cubicBezTo>
                  <a:cubicBezTo>
                    <a:pt x="1173525" y="357702"/>
                    <a:pt x="1182744" y="357001"/>
                    <a:pt x="1191847" y="355600"/>
                  </a:cubicBezTo>
                  <a:cubicBezTo>
                    <a:pt x="1199678" y="354395"/>
                    <a:pt x="1207458" y="352867"/>
                    <a:pt x="1215293" y="351692"/>
                  </a:cubicBezTo>
                  <a:lnTo>
                    <a:pt x="1270000" y="343877"/>
                  </a:lnTo>
                  <a:cubicBezTo>
                    <a:pt x="1273908" y="342574"/>
                    <a:pt x="1278811" y="342882"/>
                    <a:pt x="1281724" y="339969"/>
                  </a:cubicBezTo>
                  <a:cubicBezTo>
                    <a:pt x="1284637" y="337056"/>
                    <a:pt x="1285631" y="332365"/>
                    <a:pt x="1285631" y="328246"/>
                  </a:cubicBezTo>
                  <a:cubicBezTo>
                    <a:pt x="1285631" y="323786"/>
                    <a:pt x="1280900" y="303152"/>
                    <a:pt x="1277816" y="296984"/>
                  </a:cubicBezTo>
                  <a:cubicBezTo>
                    <a:pt x="1275716" y="292783"/>
                    <a:pt x="1272605" y="289169"/>
                    <a:pt x="1270000" y="285261"/>
                  </a:cubicBezTo>
                  <a:cubicBezTo>
                    <a:pt x="1277489" y="232846"/>
                    <a:pt x="1270197" y="280271"/>
                    <a:pt x="1277816" y="238369"/>
                  </a:cubicBezTo>
                  <a:cubicBezTo>
                    <a:pt x="1283318" y="208108"/>
                    <a:pt x="1278742" y="223870"/>
                    <a:pt x="1285631" y="203200"/>
                  </a:cubicBezTo>
                  <a:cubicBezTo>
                    <a:pt x="1290309" y="170459"/>
                    <a:pt x="1298267" y="127176"/>
                    <a:pt x="1285631" y="97692"/>
                  </a:cubicBezTo>
                  <a:cubicBezTo>
                    <a:pt x="1281494" y="88040"/>
                    <a:pt x="1264790" y="95087"/>
                    <a:pt x="1254370" y="93784"/>
                  </a:cubicBezTo>
                  <a:cubicBezTo>
                    <a:pt x="1250462" y="92482"/>
                    <a:pt x="1246621" y="90961"/>
                    <a:pt x="1242647" y="89877"/>
                  </a:cubicBezTo>
                  <a:cubicBezTo>
                    <a:pt x="1232284" y="87051"/>
                    <a:pt x="1221358" y="86050"/>
                    <a:pt x="1211385" y="82061"/>
                  </a:cubicBezTo>
                  <a:cubicBezTo>
                    <a:pt x="1184191" y="71184"/>
                    <a:pt x="1198510" y="76467"/>
                    <a:pt x="1168400" y="66431"/>
                  </a:cubicBezTo>
                  <a:cubicBezTo>
                    <a:pt x="1164492" y="65128"/>
                    <a:pt x="1160764" y="63034"/>
                    <a:pt x="1156677" y="62523"/>
                  </a:cubicBezTo>
                  <a:cubicBezTo>
                    <a:pt x="1104696" y="56025"/>
                    <a:pt x="1135897" y="59270"/>
                    <a:pt x="1062893" y="54708"/>
                  </a:cubicBezTo>
                  <a:cubicBezTo>
                    <a:pt x="851535" y="62255"/>
                    <a:pt x="941073" y="60766"/>
                    <a:pt x="601785" y="54708"/>
                  </a:cubicBezTo>
                  <a:cubicBezTo>
                    <a:pt x="573104" y="54196"/>
                    <a:pt x="544456" y="52421"/>
                    <a:pt x="515816" y="50800"/>
                  </a:cubicBezTo>
                  <a:lnTo>
                    <a:pt x="394677" y="42984"/>
                  </a:lnTo>
                  <a:cubicBezTo>
                    <a:pt x="332852" y="27528"/>
                    <a:pt x="374074" y="36501"/>
                    <a:pt x="269631" y="23446"/>
                  </a:cubicBezTo>
                  <a:cubicBezTo>
                    <a:pt x="223831" y="8180"/>
                    <a:pt x="269563" y="21870"/>
                    <a:pt x="218831" y="11723"/>
                  </a:cubicBezTo>
                  <a:cubicBezTo>
                    <a:pt x="214792" y="10915"/>
                    <a:pt x="211199" y="8296"/>
                    <a:pt x="207108" y="7815"/>
                  </a:cubicBezTo>
                  <a:cubicBezTo>
                    <a:pt x="188951" y="5679"/>
                    <a:pt x="170607" y="5563"/>
                    <a:pt x="152400" y="3908"/>
                  </a:cubicBezTo>
                  <a:cubicBezTo>
                    <a:pt x="141942" y="2957"/>
                    <a:pt x="131559" y="1303"/>
                    <a:pt x="121139" y="0"/>
                  </a:cubicBezTo>
                  <a:cubicBezTo>
                    <a:pt x="110718" y="1303"/>
                    <a:pt x="100110" y="1547"/>
                    <a:pt x="89877" y="3908"/>
                  </a:cubicBezTo>
                  <a:cubicBezTo>
                    <a:pt x="83042" y="5485"/>
                    <a:pt x="76907" y="9260"/>
                    <a:pt x="70339" y="11723"/>
                  </a:cubicBezTo>
                  <a:cubicBezTo>
                    <a:pt x="66482" y="13169"/>
                    <a:pt x="62524" y="14328"/>
                    <a:pt x="58616" y="15631"/>
                  </a:cubicBezTo>
                  <a:cubicBezTo>
                    <a:pt x="56011" y="18236"/>
                    <a:pt x="52696" y="20287"/>
                    <a:pt x="50800" y="23446"/>
                  </a:cubicBezTo>
                  <a:cubicBezTo>
                    <a:pt x="47655" y="28688"/>
                    <a:pt x="44685" y="46267"/>
                    <a:pt x="42985" y="50800"/>
                  </a:cubicBezTo>
                  <a:cubicBezTo>
                    <a:pt x="40940" y="56254"/>
                    <a:pt x="37215" y="60977"/>
                    <a:pt x="35170" y="66431"/>
                  </a:cubicBezTo>
                  <a:cubicBezTo>
                    <a:pt x="33284" y="71459"/>
                    <a:pt x="32805" y="76917"/>
                    <a:pt x="31262" y="82061"/>
                  </a:cubicBezTo>
                  <a:cubicBezTo>
                    <a:pt x="24017" y="106211"/>
                    <a:pt x="25426" y="101550"/>
                    <a:pt x="15631" y="121138"/>
                  </a:cubicBezTo>
                  <a:cubicBezTo>
                    <a:pt x="14329" y="126348"/>
                    <a:pt x="13267" y="131625"/>
                    <a:pt x="11724" y="136769"/>
                  </a:cubicBezTo>
                  <a:cubicBezTo>
                    <a:pt x="9357" y="144660"/>
                    <a:pt x="4728" y="152018"/>
                    <a:pt x="3908" y="160215"/>
                  </a:cubicBezTo>
                  <a:cubicBezTo>
                    <a:pt x="794" y="191348"/>
                    <a:pt x="1303" y="222738"/>
                    <a:pt x="0" y="254000"/>
                  </a:cubicBezTo>
                  <a:cubicBezTo>
                    <a:pt x="1303" y="315220"/>
                    <a:pt x="1460" y="376476"/>
                    <a:pt x="3908" y="437661"/>
                  </a:cubicBezTo>
                  <a:cubicBezTo>
                    <a:pt x="4073" y="441777"/>
                    <a:pt x="7406" y="445285"/>
                    <a:pt x="7816" y="449384"/>
                  </a:cubicBezTo>
                  <a:cubicBezTo>
                    <a:pt x="10023" y="471456"/>
                    <a:pt x="8855" y="493819"/>
                    <a:pt x="11724" y="515815"/>
                  </a:cubicBezTo>
                  <a:cubicBezTo>
                    <a:pt x="12789" y="523984"/>
                    <a:pt x="17541" y="531269"/>
                    <a:pt x="19539" y="539261"/>
                  </a:cubicBezTo>
                  <a:cubicBezTo>
                    <a:pt x="19890" y="540666"/>
                    <a:pt x="27202" y="573315"/>
                    <a:pt x="31262" y="582246"/>
                  </a:cubicBezTo>
                  <a:cubicBezTo>
                    <a:pt x="38751" y="598722"/>
                    <a:pt x="46739" y="608985"/>
                    <a:pt x="50800" y="625231"/>
                  </a:cubicBezTo>
                  <a:lnTo>
                    <a:pt x="50800" y="625231"/>
                  </a:lnTo>
                  <a:close/>
                </a:path>
              </a:pathLst>
            </a:custGeom>
            <a:solidFill>
              <a:srgbClr val="000082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123" name="Freeform 122"/>
            <p:cNvSpPr/>
            <p:nvPr/>
          </p:nvSpPr>
          <p:spPr bwMode="auto">
            <a:xfrm>
              <a:off x="367325" y="2684343"/>
              <a:ext cx="1012182" cy="1117841"/>
            </a:xfrm>
            <a:custGeom>
              <a:avLst/>
              <a:gdLst>
                <a:gd name="connsiteX0" fmla="*/ 1012092 w 1012182"/>
                <a:gd name="connsiteY0" fmla="*/ 1055318 h 1117841"/>
                <a:gd name="connsiteX1" fmla="*/ 992553 w 1012182"/>
                <a:gd name="connsiteY1" fmla="*/ 1051410 h 1117841"/>
                <a:gd name="connsiteX2" fmla="*/ 969107 w 1012182"/>
                <a:gd name="connsiteY2" fmla="*/ 1035779 h 1117841"/>
                <a:gd name="connsiteX3" fmla="*/ 957384 w 1012182"/>
                <a:gd name="connsiteY3" fmla="*/ 1031872 h 1117841"/>
                <a:gd name="connsiteX4" fmla="*/ 941753 w 1012182"/>
                <a:gd name="connsiteY4" fmla="*/ 1016241 h 1117841"/>
                <a:gd name="connsiteX5" fmla="*/ 926123 w 1012182"/>
                <a:gd name="connsiteY5" fmla="*/ 1000610 h 1117841"/>
                <a:gd name="connsiteX6" fmla="*/ 914400 w 1012182"/>
                <a:gd name="connsiteY6" fmla="*/ 996703 h 1117841"/>
                <a:gd name="connsiteX7" fmla="*/ 906584 w 1012182"/>
                <a:gd name="connsiteY7" fmla="*/ 988887 h 1117841"/>
                <a:gd name="connsiteX8" fmla="*/ 875323 w 1012182"/>
                <a:gd name="connsiteY8" fmla="*/ 981072 h 1117841"/>
                <a:gd name="connsiteX9" fmla="*/ 867507 w 1012182"/>
                <a:gd name="connsiteY9" fmla="*/ 973256 h 1117841"/>
                <a:gd name="connsiteX10" fmla="*/ 844061 w 1012182"/>
                <a:gd name="connsiteY10" fmla="*/ 965441 h 1117841"/>
                <a:gd name="connsiteX11" fmla="*/ 824523 w 1012182"/>
                <a:gd name="connsiteY11" fmla="*/ 957626 h 1117841"/>
                <a:gd name="connsiteX12" fmla="*/ 801077 w 1012182"/>
                <a:gd name="connsiteY12" fmla="*/ 945903 h 1117841"/>
                <a:gd name="connsiteX13" fmla="*/ 769815 w 1012182"/>
                <a:gd name="connsiteY13" fmla="*/ 930272 h 1117841"/>
                <a:gd name="connsiteX14" fmla="*/ 742461 w 1012182"/>
                <a:gd name="connsiteY14" fmla="*/ 914641 h 1117841"/>
                <a:gd name="connsiteX15" fmla="*/ 730738 w 1012182"/>
                <a:gd name="connsiteY15" fmla="*/ 910733 h 1117841"/>
                <a:gd name="connsiteX16" fmla="*/ 707292 w 1012182"/>
                <a:gd name="connsiteY16" fmla="*/ 895103 h 1117841"/>
                <a:gd name="connsiteX17" fmla="*/ 695569 w 1012182"/>
                <a:gd name="connsiteY17" fmla="*/ 887287 h 1117841"/>
                <a:gd name="connsiteX18" fmla="*/ 683846 w 1012182"/>
                <a:gd name="connsiteY18" fmla="*/ 883379 h 1117841"/>
                <a:gd name="connsiteX19" fmla="*/ 660400 w 1012182"/>
                <a:gd name="connsiteY19" fmla="*/ 871656 h 1117841"/>
                <a:gd name="connsiteX20" fmla="*/ 652584 w 1012182"/>
                <a:gd name="connsiteY20" fmla="*/ 863841 h 1117841"/>
                <a:gd name="connsiteX21" fmla="*/ 636953 w 1012182"/>
                <a:gd name="connsiteY21" fmla="*/ 859933 h 1117841"/>
                <a:gd name="connsiteX22" fmla="*/ 605692 w 1012182"/>
                <a:gd name="connsiteY22" fmla="*/ 848210 h 1117841"/>
                <a:gd name="connsiteX23" fmla="*/ 590061 w 1012182"/>
                <a:gd name="connsiteY23" fmla="*/ 840395 h 1117841"/>
                <a:gd name="connsiteX24" fmla="*/ 578338 w 1012182"/>
                <a:gd name="connsiteY24" fmla="*/ 836487 h 1117841"/>
                <a:gd name="connsiteX25" fmla="*/ 566615 w 1012182"/>
                <a:gd name="connsiteY25" fmla="*/ 828672 h 1117841"/>
                <a:gd name="connsiteX26" fmla="*/ 558800 w 1012182"/>
                <a:gd name="connsiteY26" fmla="*/ 820856 h 1117841"/>
                <a:gd name="connsiteX27" fmla="*/ 531446 w 1012182"/>
                <a:gd name="connsiteY27" fmla="*/ 813041 h 1117841"/>
                <a:gd name="connsiteX28" fmla="*/ 519723 w 1012182"/>
                <a:gd name="connsiteY28" fmla="*/ 805226 h 1117841"/>
                <a:gd name="connsiteX29" fmla="*/ 484553 w 1012182"/>
                <a:gd name="connsiteY29" fmla="*/ 797410 h 1117841"/>
                <a:gd name="connsiteX30" fmla="*/ 465015 w 1012182"/>
                <a:gd name="connsiteY30" fmla="*/ 785687 h 1117841"/>
                <a:gd name="connsiteX31" fmla="*/ 445477 w 1012182"/>
                <a:gd name="connsiteY31" fmla="*/ 781779 h 1117841"/>
                <a:gd name="connsiteX32" fmla="*/ 425938 w 1012182"/>
                <a:gd name="connsiteY32" fmla="*/ 762241 h 1117841"/>
                <a:gd name="connsiteX33" fmla="*/ 410307 w 1012182"/>
                <a:gd name="connsiteY33" fmla="*/ 750518 h 1117841"/>
                <a:gd name="connsiteX34" fmla="*/ 394677 w 1012182"/>
                <a:gd name="connsiteY34" fmla="*/ 730979 h 1117841"/>
                <a:gd name="connsiteX35" fmla="*/ 382953 w 1012182"/>
                <a:gd name="connsiteY35" fmla="*/ 715349 h 1117841"/>
                <a:gd name="connsiteX36" fmla="*/ 347784 w 1012182"/>
                <a:gd name="connsiteY36" fmla="*/ 691903 h 1117841"/>
                <a:gd name="connsiteX37" fmla="*/ 324338 w 1012182"/>
                <a:gd name="connsiteY37" fmla="*/ 676272 h 1117841"/>
                <a:gd name="connsiteX38" fmla="*/ 289169 w 1012182"/>
                <a:gd name="connsiteY38" fmla="*/ 664549 h 1117841"/>
                <a:gd name="connsiteX39" fmla="*/ 277446 w 1012182"/>
                <a:gd name="connsiteY39" fmla="*/ 660641 h 1117841"/>
                <a:gd name="connsiteX40" fmla="*/ 265723 w 1012182"/>
                <a:gd name="connsiteY40" fmla="*/ 656733 h 1117841"/>
                <a:gd name="connsiteX41" fmla="*/ 246184 w 1012182"/>
                <a:gd name="connsiteY41" fmla="*/ 648918 h 1117841"/>
                <a:gd name="connsiteX42" fmla="*/ 222738 w 1012182"/>
                <a:gd name="connsiteY42" fmla="*/ 637195 h 1117841"/>
                <a:gd name="connsiteX43" fmla="*/ 199292 w 1012182"/>
                <a:gd name="connsiteY43" fmla="*/ 633287 h 1117841"/>
                <a:gd name="connsiteX44" fmla="*/ 187569 w 1012182"/>
                <a:gd name="connsiteY44" fmla="*/ 629379 h 1117841"/>
                <a:gd name="connsiteX45" fmla="*/ 179753 w 1012182"/>
                <a:gd name="connsiteY45" fmla="*/ 621564 h 1117841"/>
                <a:gd name="connsiteX46" fmla="*/ 168030 w 1012182"/>
                <a:gd name="connsiteY46" fmla="*/ 617656 h 1117841"/>
                <a:gd name="connsiteX47" fmla="*/ 160215 w 1012182"/>
                <a:gd name="connsiteY47" fmla="*/ 602026 h 1117841"/>
                <a:gd name="connsiteX48" fmla="*/ 132861 w 1012182"/>
                <a:gd name="connsiteY48" fmla="*/ 586395 h 1117841"/>
                <a:gd name="connsiteX49" fmla="*/ 125046 w 1012182"/>
                <a:gd name="connsiteY49" fmla="*/ 574672 h 1117841"/>
                <a:gd name="connsiteX50" fmla="*/ 121138 w 1012182"/>
                <a:gd name="connsiteY50" fmla="*/ 562949 h 1117841"/>
                <a:gd name="connsiteX51" fmla="*/ 105507 w 1012182"/>
                <a:gd name="connsiteY51" fmla="*/ 539503 h 1117841"/>
                <a:gd name="connsiteX52" fmla="*/ 101600 w 1012182"/>
                <a:gd name="connsiteY52" fmla="*/ 527779 h 1117841"/>
                <a:gd name="connsiteX53" fmla="*/ 105507 w 1012182"/>
                <a:gd name="connsiteY53" fmla="*/ 426179 h 1117841"/>
                <a:gd name="connsiteX54" fmla="*/ 117230 w 1012182"/>
                <a:gd name="connsiteY54" fmla="*/ 422272 h 1117841"/>
                <a:gd name="connsiteX55" fmla="*/ 191477 w 1012182"/>
                <a:gd name="connsiteY55" fmla="*/ 418364 h 1117841"/>
                <a:gd name="connsiteX56" fmla="*/ 226646 w 1012182"/>
                <a:gd name="connsiteY56" fmla="*/ 406641 h 1117841"/>
                <a:gd name="connsiteX57" fmla="*/ 238369 w 1012182"/>
                <a:gd name="connsiteY57" fmla="*/ 402733 h 1117841"/>
                <a:gd name="connsiteX58" fmla="*/ 261815 w 1012182"/>
                <a:gd name="connsiteY58" fmla="*/ 387103 h 1117841"/>
                <a:gd name="connsiteX59" fmla="*/ 257907 w 1012182"/>
                <a:gd name="connsiteY59" fmla="*/ 359749 h 1117841"/>
                <a:gd name="connsiteX60" fmla="*/ 250092 w 1012182"/>
                <a:gd name="connsiteY60" fmla="*/ 351933 h 1117841"/>
                <a:gd name="connsiteX61" fmla="*/ 179753 w 1012182"/>
                <a:gd name="connsiteY61" fmla="*/ 344118 h 1117841"/>
                <a:gd name="connsiteX62" fmla="*/ 156307 w 1012182"/>
                <a:gd name="connsiteY62" fmla="*/ 332395 h 1117841"/>
                <a:gd name="connsiteX63" fmla="*/ 144584 w 1012182"/>
                <a:gd name="connsiteY63" fmla="*/ 328487 h 1117841"/>
                <a:gd name="connsiteX64" fmla="*/ 136769 w 1012182"/>
                <a:gd name="connsiteY64" fmla="*/ 316764 h 1117841"/>
                <a:gd name="connsiteX65" fmla="*/ 128953 w 1012182"/>
                <a:gd name="connsiteY65" fmla="*/ 308949 h 1117841"/>
                <a:gd name="connsiteX66" fmla="*/ 117230 w 1012182"/>
                <a:gd name="connsiteY66" fmla="*/ 241 h 1117841"/>
                <a:gd name="connsiteX67" fmla="*/ 42984 w 1012182"/>
                <a:gd name="connsiteY67" fmla="*/ 11964 h 1117841"/>
                <a:gd name="connsiteX68" fmla="*/ 35169 w 1012182"/>
                <a:gd name="connsiteY68" fmla="*/ 27595 h 1117841"/>
                <a:gd name="connsiteX69" fmla="*/ 27353 w 1012182"/>
                <a:gd name="connsiteY69" fmla="*/ 39318 h 1117841"/>
                <a:gd name="connsiteX70" fmla="*/ 15630 w 1012182"/>
                <a:gd name="connsiteY70" fmla="*/ 82303 h 1117841"/>
                <a:gd name="connsiteX71" fmla="*/ 7815 w 1012182"/>
                <a:gd name="connsiteY71" fmla="*/ 94026 h 1117841"/>
                <a:gd name="connsiteX72" fmla="*/ 0 w 1012182"/>
                <a:gd name="connsiteY72" fmla="*/ 117472 h 1117841"/>
                <a:gd name="connsiteX73" fmla="*/ 7815 w 1012182"/>
                <a:gd name="connsiteY73" fmla="*/ 238610 h 1117841"/>
                <a:gd name="connsiteX74" fmla="*/ 15630 w 1012182"/>
                <a:gd name="connsiteY74" fmla="*/ 262056 h 1117841"/>
                <a:gd name="connsiteX75" fmla="*/ 19538 w 1012182"/>
                <a:gd name="connsiteY75" fmla="*/ 375379 h 1117841"/>
                <a:gd name="connsiteX76" fmla="*/ 27353 w 1012182"/>
                <a:gd name="connsiteY76" fmla="*/ 422272 h 1117841"/>
                <a:gd name="connsiteX77" fmla="*/ 31261 w 1012182"/>
                <a:gd name="connsiteY77" fmla="*/ 457441 h 1117841"/>
                <a:gd name="connsiteX78" fmla="*/ 35169 w 1012182"/>
                <a:gd name="connsiteY78" fmla="*/ 953718 h 1117841"/>
                <a:gd name="connsiteX79" fmla="*/ 39077 w 1012182"/>
                <a:gd name="connsiteY79" fmla="*/ 969349 h 1117841"/>
                <a:gd name="connsiteX80" fmla="*/ 46892 w 1012182"/>
                <a:gd name="connsiteY80" fmla="*/ 992795 h 1117841"/>
                <a:gd name="connsiteX81" fmla="*/ 74246 w 1012182"/>
                <a:gd name="connsiteY81" fmla="*/ 1031872 h 1117841"/>
                <a:gd name="connsiteX82" fmla="*/ 85969 w 1012182"/>
                <a:gd name="connsiteY82" fmla="*/ 1051410 h 1117841"/>
                <a:gd name="connsiteX83" fmla="*/ 109415 w 1012182"/>
                <a:gd name="connsiteY83" fmla="*/ 1082672 h 1117841"/>
                <a:gd name="connsiteX84" fmla="*/ 121138 w 1012182"/>
                <a:gd name="connsiteY84" fmla="*/ 1090487 h 1117841"/>
                <a:gd name="connsiteX85" fmla="*/ 140677 w 1012182"/>
                <a:gd name="connsiteY85" fmla="*/ 1106118 h 1117841"/>
                <a:gd name="connsiteX86" fmla="*/ 160215 w 1012182"/>
                <a:gd name="connsiteY86" fmla="*/ 1110026 h 1117841"/>
                <a:gd name="connsiteX87" fmla="*/ 203200 w 1012182"/>
                <a:gd name="connsiteY87" fmla="*/ 1117841 h 1117841"/>
                <a:gd name="connsiteX88" fmla="*/ 550984 w 1012182"/>
                <a:gd name="connsiteY88" fmla="*/ 1113933 h 1117841"/>
                <a:gd name="connsiteX89" fmla="*/ 601784 w 1012182"/>
                <a:gd name="connsiteY89" fmla="*/ 1110026 h 1117841"/>
                <a:gd name="connsiteX90" fmla="*/ 613507 w 1012182"/>
                <a:gd name="connsiteY90" fmla="*/ 1106118 h 1117841"/>
                <a:gd name="connsiteX91" fmla="*/ 629138 w 1012182"/>
                <a:gd name="connsiteY91" fmla="*/ 1102210 h 1117841"/>
                <a:gd name="connsiteX92" fmla="*/ 668215 w 1012182"/>
                <a:gd name="connsiteY92" fmla="*/ 1098303 h 1117841"/>
                <a:gd name="connsiteX93" fmla="*/ 930030 w 1012182"/>
                <a:gd name="connsiteY93" fmla="*/ 1102210 h 1117841"/>
                <a:gd name="connsiteX94" fmla="*/ 996461 w 1012182"/>
                <a:gd name="connsiteY94" fmla="*/ 1094395 h 1117841"/>
                <a:gd name="connsiteX95" fmla="*/ 1004277 w 1012182"/>
                <a:gd name="connsiteY95" fmla="*/ 1086579 h 1117841"/>
                <a:gd name="connsiteX96" fmla="*/ 1000369 w 1012182"/>
                <a:gd name="connsiteY96" fmla="*/ 1067041 h 1117841"/>
                <a:gd name="connsiteX97" fmla="*/ 1012092 w 1012182"/>
                <a:gd name="connsiteY97" fmla="*/ 1055318 h 1117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</a:cxnLst>
              <a:rect l="l" t="t" r="r" b="b"/>
              <a:pathLst>
                <a:path w="1012182" h="1117841">
                  <a:moveTo>
                    <a:pt x="1012092" y="1055318"/>
                  </a:moveTo>
                  <a:cubicBezTo>
                    <a:pt x="1010789" y="1052713"/>
                    <a:pt x="998600" y="1054159"/>
                    <a:pt x="992553" y="1051410"/>
                  </a:cubicBezTo>
                  <a:cubicBezTo>
                    <a:pt x="984002" y="1047523"/>
                    <a:pt x="977318" y="1040341"/>
                    <a:pt x="969107" y="1035779"/>
                  </a:cubicBezTo>
                  <a:cubicBezTo>
                    <a:pt x="965506" y="1033779"/>
                    <a:pt x="961292" y="1033174"/>
                    <a:pt x="957384" y="1031872"/>
                  </a:cubicBezTo>
                  <a:lnTo>
                    <a:pt x="941753" y="1016241"/>
                  </a:lnTo>
                  <a:cubicBezTo>
                    <a:pt x="936543" y="1011031"/>
                    <a:pt x="933113" y="1002940"/>
                    <a:pt x="926123" y="1000610"/>
                  </a:cubicBezTo>
                  <a:lnTo>
                    <a:pt x="914400" y="996703"/>
                  </a:lnTo>
                  <a:cubicBezTo>
                    <a:pt x="911795" y="994098"/>
                    <a:pt x="910005" y="990255"/>
                    <a:pt x="906584" y="988887"/>
                  </a:cubicBezTo>
                  <a:cubicBezTo>
                    <a:pt x="896611" y="984898"/>
                    <a:pt x="875323" y="981072"/>
                    <a:pt x="875323" y="981072"/>
                  </a:cubicBezTo>
                  <a:cubicBezTo>
                    <a:pt x="872718" y="978467"/>
                    <a:pt x="870803" y="974904"/>
                    <a:pt x="867507" y="973256"/>
                  </a:cubicBezTo>
                  <a:cubicBezTo>
                    <a:pt x="860139" y="969572"/>
                    <a:pt x="851803" y="968256"/>
                    <a:pt x="844061" y="965441"/>
                  </a:cubicBezTo>
                  <a:cubicBezTo>
                    <a:pt x="837469" y="963044"/>
                    <a:pt x="831036" y="960231"/>
                    <a:pt x="824523" y="957626"/>
                  </a:cubicBezTo>
                  <a:cubicBezTo>
                    <a:pt x="809145" y="942248"/>
                    <a:pt x="825769" y="956191"/>
                    <a:pt x="801077" y="945903"/>
                  </a:cubicBezTo>
                  <a:cubicBezTo>
                    <a:pt x="790323" y="941422"/>
                    <a:pt x="779509" y="936735"/>
                    <a:pt x="769815" y="930272"/>
                  </a:cubicBezTo>
                  <a:cubicBezTo>
                    <a:pt x="758039" y="922421"/>
                    <a:pt x="756347" y="920592"/>
                    <a:pt x="742461" y="914641"/>
                  </a:cubicBezTo>
                  <a:cubicBezTo>
                    <a:pt x="738675" y="913018"/>
                    <a:pt x="734339" y="912733"/>
                    <a:pt x="730738" y="910733"/>
                  </a:cubicBezTo>
                  <a:cubicBezTo>
                    <a:pt x="722527" y="906172"/>
                    <a:pt x="715107" y="900313"/>
                    <a:pt x="707292" y="895103"/>
                  </a:cubicBezTo>
                  <a:cubicBezTo>
                    <a:pt x="703384" y="892498"/>
                    <a:pt x="700025" y="888772"/>
                    <a:pt x="695569" y="887287"/>
                  </a:cubicBezTo>
                  <a:cubicBezTo>
                    <a:pt x="691661" y="885984"/>
                    <a:pt x="687530" y="885221"/>
                    <a:pt x="683846" y="883379"/>
                  </a:cubicBezTo>
                  <a:cubicBezTo>
                    <a:pt x="653545" y="868229"/>
                    <a:pt x="689866" y="881479"/>
                    <a:pt x="660400" y="871656"/>
                  </a:cubicBezTo>
                  <a:cubicBezTo>
                    <a:pt x="657795" y="869051"/>
                    <a:pt x="655879" y="865489"/>
                    <a:pt x="652584" y="863841"/>
                  </a:cubicBezTo>
                  <a:cubicBezTo>
                    <a:pt x="647780" y="861439"/>
                    <a:pt x="642117" y="861408"/>
                    <a:pt x="636953" y="859933"/>
                  </a:cubicBezTo>
                  <a:cubicBezTo>
                    <a:pt x="627921" y="857353"/>
                    <a:pt x="613139" y="851520"/>
                    <a:pt x="605692" y="848210"/>
                  </a:cubicBezTo>
                  <a:cubicBezTo>
                    <a:pt x="600369" y="845844"/>
                    <a:pt x="595415" y="842690"/>
                    <a:pt x="590061" y="840395"/>
                  </a:cubicBezTo>
                  <a:cubicBezTo>
                    <a:pt x="586275" y="838772"/>
                    <a:pt x="582022" y="838329"/>
                    <a:pt x="578338" y="836487"/>
                  </a:cubicBezTo>
                  <a:cubicBezTo>
                    <a:pt x="574137" y="834387"/>
                    <a:pt x="570282" y="831606"/>
                    <a:pt x="566615" y="828672"/>
                  </a:cubicBezTo>
                  <a:cubicBezTo>
                    <a:pt x="563738" y="826370"/>
                    <a:pt x="561959" y="822752"/>
                    <a:pt x="558800" y="820856"/>
                  </a:cubicBezTo>
                  <a:cubicBezTo>
                    <a:pt x="554799" y="818455"/>
                    <a:pt x="534361" y="813770"/>
                    <a:pt x="531446" y="813041"/>
                  </a:cubicBezTo>
                  <a:cubicBezTo>
                    <a:pt x="527538" y="810436"/>
                    <a:pt x="523924" y="807326"/>
                    <a:pt x="519723" y="805226"/>
                  </a:cubicBezTo>
                  <a:cubicBezTo>
                    <a:pt x="510102" y="800415"/>
                    <a:pt x="493561" y="798911"/>
                    <a:pt x="484553" y="797410"/>
                  </a:cubicBezTo>
                  <a:cubicBezTo>
                    <a:pt x="478040" y="793502"/>
                    <a:pt x="472067" y="788508"/>
                    <a:pt x="465015" y="785687"/>
                  </a:cubicBezTo>
                  <a:cubicBezTo>
                    <a:pt x="458848" y="783220"/>
                    <a:pt x="451172" y="785196"/>
                    <a:pt x="445477" y="781779"/>
                  </a:cubicBezTo>
                  <a:cubicBezTo>
                    <a:pt x="437579" y="777040"/>
                    <a:pt x="433306" y="767767"/>
                    <a:pt x="425938" y="762241"/>
                  </a:cubicBezTo>
                  <a:lnTo>
                    <a:pt x="410307" y="750518"/>
                  </a:lnTo>
                  <a:cubicBezTo>
                    <a:pt x="390997" y="721551"/>
                    <a:pt x="413228" y="753239"/>
                    <a:pt x="394677" y="730979"/>
                  </a:cubicBezTo>
                  <a:cubicBezTo>
                    <a:pt x="390508" y="725976"/>
                    <a:pt x="387821" y="719676"/>
                    <a:pt x="382953" y="715349"/>
                  </a:cubicBezTo>
                  <a:cubicBezTo>
                    <a:pt x="382945" y="715342"/>
                    <a:pt x="353650" y="695814"/>
                    <a:pt x="347784" y="691903"/>
                  </a:cubicBezTo>
                  <a:lnTo>
                    <a:pt x="324338" y="676272"/>
                  </a:lnTo>
                  <a:lnTo>
                    <a:pt x="289169" y="664549"/>
                  </a:lnTo>
                  <a:lnTo>
                    <a:pt x="277446" y="660641"/>
                  </a:lnTo>
                  <a:cubicBezTo>
                    <a:pt x="273538" y="659338"/>
                    <a:pt x="269548" y="658263"/>
                    <a:pt x="265723" y="656733"/>
                  </a:cubicBezTo>
                  <a:cubicBezTo>
                    <a:pt x="259210" y="654128"/>
                    <a:pt x="252570" y="651821"/>
                    <a:pt x="246184" y="648918"/>
                  </a:cubicBezTo>
                  <a:cubicBezTo>
                    <a:pt x="238229" y="645302"/>
                    <a:pt x="231027" y="639958"/>
                    <a:pt x="222738" y="637195"/>
                  </a:cubicBezTo>
                  <a:cubicBezTo>
                    <a:pt x="215221" y="634689"/>
                    <a:pt x="207026" y="635006"/>
                    <a:pt x="199292" y="633287"/>
                  </a:cubicBezTo>
                  <a:cubicBezTo>
                    <a:pt x="195271" y="632393"/>
                    <a:pt x="191477" y="630682"/>
                    <a:pt x="187569" y="629379"/>
                  </a:cubicBezTo>
                  <a:cubicBezTo>
                    <a:pt x="184964" y="626774"/>
                    <a:pt x="182912" y="623459"/>
                    <a:pt x="179753" y="621564"/>
                  </a:cubicBezTo>
                  <a:cubicBezTo>
                    <a:pt x="176221" y="619445"/>
                    <a:pt x="170943" y="620569"/>
                    <a:pt x="168030" y="617656"/>
                  </a:cubicBezTo>
                  <a:cubicBezTo>
                    <a:pt x="163911" y="613537"/>
                    <a:pt x="163944" y="606501"/>
                    <a:pt x="160215" y="602026"/>
                  </a:cubicBezTo>
                  <a:cubicBezTo>
                    <a:pt x="156268" y="597290"/>
                    <a:pt x="137036" y="588483"/>
                    <a:pt x="132861" y="586395"/>
                  </a:cubicBezTo>
                  <a:cubicBezTo>
                    <a:pt x="130256" y="582487"/>
                    <a:pt x="127146" y="578873"/>
                    <a:pt x="125046" y="574672"/>
                  </a:cubicBezTo>
                  <a:cubicBezTo>
                    <a:pt x="123204" y="570988"/>
                    <a:pt x="123138" y="566550"/>
                    <a:pt x="121138" y="562949"/>
                  </a:cubicBezTo>
                  <a:cubicBezTo>
                    <a:pt x="116576" y="554738"/>
                    <a:pt x="105507" y="539503"/>
                    <a:pt x="105507" y="539503"/>
                  </a:cubicBezTo>
                  <a:cubicBezTo>
                    <a:pt x="104205" y="535595"/>
                    <a:pt x="101600" y="531898"/>
                    <a:pt x="101600" y="527779"/>
                  </a:cubicBezTo>
                  <a:cubicBezTo>
                    <a:pt x="101600" y="493887"/>
                    <a:pt x="100540" y="459705"/>
                    <a:pt x="105507" y="426179"/>
                  </a:cubicBezTo>
                  <a:cubicBezTo>
                    <a:pt x="106111" y="422104"/>
                    <a:pt x="113128" y="422645"/>
                    <a:pt x="117230" y="422272"/>
                  </a:cubicBezTo>
                  <a:cubicBezTo>
                    <a:pt x="141911" y="420028"/>
                    <a:pt x="166728" y="419667"/>
                    <a:pt x="191477" y="418364"/>
                  </a:cubicBezTo>
                  <a:lnTo>
                    <a:pt x="226646" y="406641"/>
                  </a:lnTo>
                  <a:cubicBezTo>
                    <a:pt x="230554" y="405338"/>
                    <a:pt x="234942" y="405018"/>
                    <a:pt x="238369" y="402733"/>
                  </a:cubicBezTo>
                  <a:lnTo>
                    <a:pt x="261815" y="387103"/>
                  </a:lnTo>
                  <a:cubicBezTo>
                    <a:pt x="260512" y="377985"/>
                    <a:pt x="260820" y="368487"/>
                    <a:pt x="257907" y="359749"/>
                  </a:cubicBezTo>
                  <a:cubicBezTo>
                    <a:pt x="256742" y="356254"/>
                    <a:pt x="253587" y="353098"/>
                    <a:pt x="250092" y="351933"/>
                  </a:cubicBezTo>
                  <a:cubicBezTo>
                    <a:pt x="241184" y="348964"/>
                    <a:pt x="180849" y="344218"/>
                    <a:pt x="179753" y="344118"/>
                  </a:cubicBezTo>
                  <a:cubicBezTo>
                    <a:pt x="150287" y="334295"/>
                    <a:pt x="186608" y="347545"/>
                    <a:pt x="156307" y="332395"/>
                  </a:cubicBezTo>
                  <a:cubicBezTo>
                    <a:pt x="152623" y="330553"/>
                    <a:pt x="148492" y="329790"/>
                    <a:pt x="144584" y="328487"/>
                  </a:cubicBezTo>
                  <a:cubicBezTo>
                    <a:pt x="141979" y="324579"/>
                    <a:pt x="139703" y="320431"/>
                    <a:pt x="136769" y="316764"/>
                  </a:cubicBezTo>
                  <a:cubicBezTo>
                    <a:pt x="134467" y="313887"/>
                    <a:pt x="129142" y="312628"/>
                    <a:pt x="128953" y="308949"/>
                  </a:cubicBezTo>
                  <a:cubicBezTo>
                    <a:pt x="112145" y="-18806"/>
                    <a:pt x="152826" y="107019"/>
                    <a:pt x="117230" y="241"/>
                  </a:cubicBezTo>
                  <a:cubicBezTo>
                    <a:pt x="112496" y="557"/>
                    <a:pt x="58372" y="-3424"/>
                    <a:pt x="42984" y="11964"/>
                  </a:cubicBezTo>
                  <a:cubicBezTo>
                    <a:pt x="38865" y="16083"/>
                    <a:pt x="38059" y="22537"/>
                    <a:pt x="35169" y="27595"/>
                  </a:cubicBezTo>
                  <a:cubicBezTo>
                    <a:pt x="32839" y="31673"/>
                    <a:pt x="29958" y="35410"/>
                    <a:pt x="27353" y="39318"/>
                  </a:cubicBezTo>
                  <a:cubicBezTo>
                    <a:pt x="25256" y="49807"/>
                    <a:pt x="21298" y="73801"/>
                    <a:pt x="15630" y="82303"/>
                  </a:cubicBezTo>
                  <a:cubicBezTo>
                    <a:pt x="13025" y="86211"/>
                    <a:pt x="9722" y="89734"/>
                    <a:pt x="7815" y="94026"/>
                  </a:cubicBezTo>
                  <a:cubicBezTo>
                    <a:pt x="4469" y="101554"/>
                    <a:pt x="0" y="117472"/>
                    <a:pt x="0" y="117472"/>
                  </a:cubicBezTo>
                  <a:cubicBezTo>
                    <a:pt x="2605" y="157851"/>
                    <a:pt x="-4980" y="200223"/>
                    <a:pt x="7815" y="238610"/>
                  </a:cubicBezTo>
                  <a:lnTo>
                    <a:pt x="15630" y="262056"/>
                  </a:lnTo>
                  <a:cubicBezTo>
                    <a:pt x="16933" y="299830"/>
                    <a:pt x="16780" y="337683"/>
                    <a:pt x="19538" y="375379"/>
                  </a:cubicBezTo>
                  <a:cubicBezTo>
                    <a:pt x="20694" y="391183"/>
                    <a:pt x="25112" y="406585"/>
                    <a:pt x="27353" y="422272"/>
                  </a:cubicBezTo>
                  <a:cubicBezTo>
                    <a:pt x="29021" y="433949"/>
                    <a:pt x="29958" y="445718"/>
                    <a:pt x="31261" y="457441"/>
                  </a:cubicBezTo>
                  <a:cubicBezTo>
                    <a:pt x="32564" y="622867"/>
                    <a:pt x="32643" y="788306"/>
                    <a:pt x="35169" y="953718"/>
                  </a:cubicBezTo>
                  <a:cubicBezTo>
                    <a:pt x="35251" y="959088"/>
                    <a:pt x="37534" y="964205"/>
                    <a:pt x="39077" y="969349"/>
                  </a:cubicBezTo>
                  <a:cubicBezTo>
                    <a:pt x="41444" y="977240"/>
                    <a:pt x="42526" y="985809"/>
                    <a:pt x="46892" y="992795"/>
                  </a:cubicBezTo>
                  <a:cubicBezTo>
                    <a:pt x="68383" y="1027180"/>
                    <a:pt x="57741" y="1015367"/>
                    <a:pt x="74246" y="1031872"/>
                  </a:cubicBezTo>
                  <a:cubicBezTo>
                    <a:pt x="81716" y="1054287"/>
                    <a:pt x="73095" y="1034245"/>
                    <a:pt x="85969" y="1051410"/>
                  </a:cubicBezTo>
                  <a:cubicBezTo>
                    <a:pt x="95339" y="1063903"/>
                    <a:pt x="98216" y="1073712"/>
                    <a:pt x="109415" y="1082672"/>
                  </a:cubicBezTo>
                  <a:cubicBezTo>
                    <a:pt x="113082" y="1085606"/>
                    <a:pt x="117471" y="1087553"/>
                    <a:pt x="121138" y="1090487"/>
                  </a:cubicBezTo>
                  <a:cubicBezTo>
                    <a:pt x="129557" y="1097223"/>
                    <a:pt x="129350" y="1101871"/>
                    <a:pt x="140677" y="1106118"/>
                  </a:cubicBezTo>
                  <a:cubicBezTo>
                    <a:pt x="146896" y="1108450"/>
                    <a:pt x="153680" y="1108838"/>
                    <a:pt x="160215" y="1110026"/>
                  </a:cubicBezTo>
                  <a:cubicBezTo>
                    <a:pt x="215224" y="1120027"/>
                    <a:pt x="154924" y="1108185"/>
                    <a:pt x="203200" y="1117841"/>
                  </a:cubicBezTo>
                  <a:lnTo>
                    <a:pt x="550984" y="1113933"/>
                  </a:lnTo>
                  <a:cubicBezTo>
                    <a:pt x="567964" y="1113600"/>
                    <a:pt x="584932" y="1112132"/>
                    <a:pt x="601784" y="1110026"/>
                  </a:cubicBezTo>
                  <a:cubicBezTo>
                    <a:pt x="605871" y="1109515"/>
                    <a:pt x="609546" y="1107250"/>
                    <a:pt x="613507" y="1106118"/>
                  </a:cubicBezTo>
                  <a:cubicBezTo>
                    <a:pt x="618671" y="1104642"/>
                    <a:pt x="623821" y="1102969"/>
                    <a:pt x="629138" y="1102210"/>
                  </a:cubicBezTo>
                  <a:cubicBezTo>
                    <a:pt x="642097" y="1100359"/>
                    <a:pt x="655189" y="1099605"/>
                    <a:pt x="668215" y="1098303"/>
                  </a:cubicBezTo>
                  <a:lnTo>
                    <a:pt x="930030" y="1102210"/>
                  </a:lnTo>
                  <a:cubicBezTo>
                    <a:pt x="976246" y="1102210"/>
                    <a:pt x="970233" y="1103138"/>
                    <a:pt x="996461" y="1094395"/>
                  </a:cubicBezTo>
                  <a:cubicBezTo>
                    <a:pt x="999066" y="1091790"/>
                    <a:pt x="1003756" y="1090226"/>
                    <a:pt x="1004277" y="1086579"/>
                  </a:cubicBezTo>
                  <a:cubicBezTo>
                    <a:pt x="1005216" y="1080004"/>
                    <a:pt x="1001461" y="1073592"/>
                    <a:pt x="1000369" y="1067041"/>
                  </a:cubicBezTo>
                  <a:cubicBezTo>
                    <a:pt x="1000155" y="1065756"/>
                    <a:pt x="1013395" y="1057923"/>
                    <a:pt x="1012092" y="1055318"/>
                  </a:cubicBezTo>
                  <a:close/>
                </a:path>
              </a:pathLst>
            </a:custGeom>
            <a:solidFill>
              <a:srgbClr val="000082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</p:grpSp>
      <p:grpSp>
        <p:nvGrpSpPr>
          <p:cNvPr id="121" name="Group 120"/>
          <p:cNvGrpSpPr/>
          <p:nvPr/>
        </p:nvGrpSpPr>
        <p:grpSpPr>
          <a:xfrm>
            <a:off x="1430377" y="4715198"/>
            <a:ext cx="3875073" cy="1066800"/>
            <a:chOff x="857161" y="4960862"/>
            <a:chExt cx="3875073" cy="1066800"/>
          </a:xfrm>
        </p:grpSpPr>
        <p:pic>
          <p:nvPicPr>
            <p:cNvPr id="172" name="Picture 18"/>
            <p:cNvPicPr>
              <a:picLocks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217634" y="4960862"/>
              <a:ext cx="2514600" cy="1066800"/>
            </a:xfrm>
            <a:prstGeom prst="rect">
              <a:avLst/>
            </a:prstGeom>
            <a:noFill/>
            <a:ln w="38100">
              <a:solidFill>
                <a:srgbClr val="FF0000"/>
              </a:solidFill>
              <a:miter lim="800000"/>
              <a:headEnd/>
              <a:tailEnd/>
            </a:ln>
          </p:spPr>
        </p:pic>
        <p:sp>
          <p:nvSpPr>
            <p:cNvPr id="7194" name="TextBox 86"/>
            <p:cNvSpPr txBox="1">
              <a:spLocks noChangeArrowheads="1"/>
            </p:cNvSpPr>
            <p:nvPr/>
          </p:nvSpPr>
          <p:spPr bwMode="auto">
            <a:xfrm>
              <a:off x="857161" y="5205033"/>
              <a:ext cx="825500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dirty="0"/>
                <a:t>K=1</a:t>
              </a:r>
            </a:p>
          </p:txBody>
        </p:sp>
      </p:grpSp>
      <p:grpSp>
        <p:nvGrpSpPr>
          <p:cNvPr id="20" name="Group 88"/>
          <p:cNvGrpSpPr>
            <a:grpSpLocks/>
          </p:cNvGrpSpPr>
          <p:nvPr/>
        </p:nvGrpSpPr>
        <p:grpSpPr bwMode="auto">
          <a:xfrm>
            <a:off x="1361577" y="4725704"/>
            <a:ext cx="3934285" cy="1066800"/>
            <a:chOff x="2389833" y="5638800"/>
            <a:chExt cx="3934767" cy="1066800"/>
          </a:xfrm>
        </p:grpSpPr>
        <p:pic>
          <p:nvPicPr>
            <p:cNvPr id="7196" name="Picture 19"/>
            <p:cNvPicPr>
              <a:picLocks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810000" y="5638800"/>
              <a:ext cx="2514600" cy="1066800"/>
            </a:xfrm>
            <a:prstGeom prst="rect">
              <a:avLst/>
            </a:prstGeom>
            <a:noFill/>
            <a:ln w="38100">
              <a:solidFill>
                <a:srgbClr val="FFFF00"/>
              </a:solidFill>
              <a:miter lim="800000"/>
              <a:headEnd/>
              <a:tailEnd/>
            </a:ln>
          </p:spPr>
        </p:pic>
        <p:sp>
          <p:nvSpPr>
            <p:cNvPr id="7197" name="TextBox 87"/>
            <p:cNvSpPr txBox="1">
              <a:spLocks noChangeArrowheads="1"/>
            </p:cNvSpPr>
            <p:nvPr/>
          </p:nvSpPr>
          <p:spPr bwMode="auto">
            <a:xfrm>
              <a:off x="2389833" y="5849833"/>
              <a:ext cx="1005526" cy="523220"/>
            </a:xfrm>
            <a:prstGeom prst="rect">
              <a:avLst/>
            </a:prstGeom>
            <a:solidFill>
              <a:srgbClr val="000082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dirty="0" smtClean="0"/>
                <a:t>K=10</a:t>
              </a:r>
              <a:endParaRPr lang="en-US" sz="2800" dirty="0"/>
            </a:p>
          </p:txBody>
        </p:sp>
      </p:grpSp>
      <p:sp>
        <p:nvSpPr>
          <p:cNvPr id="87" name="Text Box 15"/>
          <p:cNvSpPr txBox="1">
            <a:spLocks noChangeArrowheads="1"/>
          </p:cNvSpPr>
          <p:nvPr/>
        </p:nvSpPr>
        <p:spPr bwMode="auto">
          <a:xfrm>
            <a:off x="1363349" y="124712"/>
            <a:ext cx="7917159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pitchFamily="34" charset="-128"/>
                <a:cs typeface="Arial" pitchFamily="34" charset="0"/>
              </a:rPr>
              <a:t>Multisource </a:t>
            </a:r>
            <a:r>
              <a:rPr lang="en-US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pitchFamily="34" charset="-128"/>
                <a:cs typeface="Arial" pitchFamily="34" charset="0"/>
              </a:rPr>
              <a:t>LSM &amp; FWI</a:t>
            </a:r>
            <a:endParaRPr lang="en-US" dirty="0">
              <a:solidFill>
                <a:srgbClr val="FFFFFF"/>
              </a:solidFill>
              <a:latin typeface="+mn-lt"/>
              <a:ea typeface="ＭＳ Ｐゴシック" pitchFamily="34" charset="-128"/>
              <a:cs typeface="Arial" pitchFamily="34" charset="0"/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317713" y="1397592"/>
            <a:ext cx="297709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+mn-lt"/>
                <a:cs typeface="Arial" pitchFamily="34" charset="0"/>
              </a:rPr>
              <a:t>Inverse problem:</a:t>
            </a:r>
            <a:endParaRPr lang="en-US" sz="3200" dirty="0">
              <a:latin typeface="+mn-lt"/>
              <a:cs typeface="Arial" pitchFamily="34" charset="0"/>
            </a:endParaRPr>
          </a:p>
        </p:txBody>
      </p:sp>
      <p:grpSp>
        <p:nvGrpSpPr>
          <p:cNvPr id="102" name="Group 101"/>
          <p:cNvGrpSpPr/>
          <p:nvPr/>
        </p:nvGrpSpPr>
        <p:grpSpPr>
          <a:xfrm>
            <a:off x="647758" y="1757117"/>
            <a:ext cx="4787939" cy="1214962"/>
            <a:chOff x="1923388" y="1757117"/>
            <a:chExt cx="4787939" cy="1214962"/>
          </a:xfrm>
        </p:grpSpPr>
        <p:grpSp>
          <p:nvGrpSpPr>
            <p:cNvPr id="100" name="Group 99"/>
            <p:cNvGrpSpPr/>
            <p:nvPr/>
          </p:nvGrpSpPr>
          <p:grpSpPr>
            <a:xfrm>
              <a:off x="1923388" y="1757117"/>
              <a:ext cx="4787939" cy="1175257"/>
              <a:chOff x="1923388" y="2167033"/>
              <a:chExt cx="4787939" cy="1175257"/>
            </a:xfrm>
          </p:grpSpPr>
          <p:sp>
            <p:nvSpPr>
              <p:cNvPr id="88" name="TextBox 87"/>
              <p:cNvSpPr txBox="1"/>
              <p:nvPr/>
            </p:nvSpPr>
            <p:spPr>
              <a:xfrm>
                <a:off x="4524703" y="2459421"/>
                <a:ext cx="218662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 smtClean="0"/>
                  <a:t>|| </a:t>
                </a:r>
                <a:r>
                  <a:rPr lang="en-US" sz="3200" b="1" dirty="0" smtClean="0"/>
                  <a:t>d – L m </a:t>
                </a:r>
                <a:r>
                  <a:rPr lang="en-US" sz="3200" dirty="0" smtClean="0"/>
                  <a:t>||</a:t>
                </a:r>
                <a:r>
                  <a:rPr lang="en-US" sz="3200" baseline="30000" dirty="0" smtClean="0"/>
                  <a:t>2</a:t>
                </a:r>
                <a:endParaRPr lang="en-US" sz="3200" baseline="30000" dirty="0"/>
              </a:p>
            </p:txBody>
          </p:sp>
          <p:sp>
            <p:nvSpPr>
              <p:cNvPr id="89" name="TextBox 88"/>
              <p:cNvSpPr txBox="1"/>
              <p:nvPr/>
            </p:nvSpPr>
            <p:spPr>
              <a:xfrm>
                <a:off x="5391807" y="2167033"/>
                <a:ext cx="40748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 smtClean="0"/>
                  <a:t>~</a:t>
                </a:r>
                <a:endParaRPr lang="en-US" sz="3200" dirty="0"/>
              </a:p>
            </p:txBody>
          </p:sp>
          <p:sp>
            <p:nvSpPr>
              <p:cNvPr id="90" name="TextBox 89"/>
              <p:cNvSpPr txBox="1"/>
              <p:nvPr/>
            </p:nvSpPr>
            <p:spPr>
              <a:xfrm>
                <a:off x="4793978" y="2167033"/>
                <a:ext cx="40748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 smtClean="0"/>
                  <a:t>~</a:t>
                </a:r>
                <a:endParaRPr lang="en-US" sz="3200" dirty="0"/>
              </a:p>
            </p:txBody>
          </p:sp>
          <p:grpSp>
            <p:nvGrpSpPr>
              <p:cNvPr id="96" name="Group 95"/>
              <p:cNvGrpSpPr/>
              <p:nvPr/>
            </p:nvGrpSpPr>
            <p:grpSpPr>
              <a:xfrm>
                <a:off x="4167400" y="2277395"/>
                <a:ext cx="375195" cy="1064895"/>
                <a:chOff x="2622332" y="2167033"/>
                <a:chExt cx="375195" cy="1064895"/>
              </a:xfrm>
            </p:grpSpPr>
            <p:sp>
              <p:nvSpPr>
                <p:cNvPr id="91" name="TextBox 90"/>
                <p:cNvSpPr txBox="1"/>
                <p:nvPr/>
              </p:nvSpPr>
              <p:spPr>
                <a:xfrm>
                  <a:off x="2633325" y="2167033"/>
                  <a:ext cx="364202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800" dirty="0" smtClean="0"/>
                    <a:t>1</a:t>
                  </a:r>
                  <a:endParaRPr lang="en-US" sz="2800" dirty="0"/>
                </a:p>
              </p:txBody>
            </p:sp>
            <p:sp>
              <p:nvSpPr>
                <p:cNvPr id="92" name="TextBox 91"/>
                <p:cNvSpPr txBox="1"/>
                <p:nvPr/>
              </p:nvSpPr>
              <p:spPr>
                <a:xfrm>
                  <a:off x="2633325" y="2708708"/>
                  <a:ext cx="364202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800" dirty="0" smtClean="0"/>
                    <a:t>2</a:t>
                  </a:r>
                  <a:endParaRPr lang="en-US" sz="2800" dirty="0"/>
                </a:p>
              </p:txBody>
            </p:sp>
            <p:cxnSp>
              <p:nvCxnSpPr>
                <p:cNvPr id="95" name="Straight Connector 94"/>
                <p:cNvCxnSpPr/>
                <p:nvPr/>
              </p:nvCxnSpPr>
              <p:spPr bwMode="auto">
                <a:xfrm>
                  <a:off x="2622332" y="2690253"/>
                  <a:ext cx="364202" cy="0"/>
                </a:xfrm>
                <a:prstGeom prst="line">
                  <a:avLst/>
                </a:prstGeom>
                <a:solidFill>
                  <a:schemeClr val="accent1"/>
                </a:solidFill>
                <a:ln w="127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  <p:sp>
            <p:nvSpPr>
              <p:cNvPr id="97" name="TextBox 96"/>
              <p:cNvSpPr txBox="1"/>
              <p:nvPr/>
            </p:nvSpPr>
            <p:spPr>
              <a:xfrm>
                <a:off x="3490568" y="2506719"/>
                <a:ext cx="678391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 smtClean="0"/>
                  <a:t>J =</a:t>
                </a:r>
                <a:endParaRPr lang="en-US" sz="3200" dirty="0"/>
              </a:p>
            </p:txBody>
          </p:sp>
          <p:sp>
            <p:nvSpPr>
              <p:cNvPr id="99" name="TextBox 98"/>
              <p:cNvSpPr txBox="1"/>
              <p:nvPr/>
            </p:nvSpPr>
            <p:spPr>
              <a:xfrm>
                <a:off x="1923388" y="2463192"/>
                <a:ext cx="1441998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 err="1" smtClean="0"/>
                  <a:t>arg</a:t>
                </a:r>
                <a:r>
                  <a:rPr lang="en-US" sz="3200" dirty="0" smtClean="0"/>
                  <a:t> min</a:t>
                </a:r>
                <a:endParaRPr lang="en-US" sz="3200" dirty="0"/>
              </a:p>
            </p:txBody>
          </p:sp>
        </p:grpSp>
        <p:sp>
          <p:nvSpPr>
            <p:cNvPr id="101" name="TextBox 100"/>
            <p:cNvSpPr txBox="1"/>
            <p:nvPr/>
          </p:nvSpPr>
          <p:spPr>
            <a:xfrm>
              <a:off x="2375336" y="2448859"/>
              <a:ext cx="48442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/>
                <a:t>m</a:t>
              </a:r>
              <a:endParaRPr lang="en-US" sz="2800" b="1" dirty="0"/>
            </a:p>
          </p:txBody>
        </p:sp>
      </p:grpSp>
      <p:sp>
        <p:nvSpPr>
          <p:cNvPr id="111" name="Left Brace 110"/>
          <p:cNvSpPr/>
          <p:nvPr/>
        </p:nvSpPr>
        <p:spPr bwMode="auto">
          <a:xfrm rot="16200000">
            <a:off x="4071126" y="2224524"/>
            <a:ext cx="429736" cy="1245476"/>
          </a:xfrm>
          <a:prstGeom prst="leftBrace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12" name="TextBox 111"/>
          <p:cNvSpPr txBox="1"/>
          <p:nvPr/>
        </p:nvSpPr>
        <p:spPr>
          <a:xfrm>
            <a:off x="4089577" y="3014833"/>
            <a:ext cx="6639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 smtClean="0">
                <a:latin typeface="Symbol" pitchFamily="18" charset="2"/>
              </a:rPr>
              <a:t>D</a:t>
            </a:r>
            <a:r>
              <a:rPr lang="en-US" sz="3200" b="1" dirty="0" err="1" smtClean="0">
                <a:latin typeface="+mj-lt"/>
              </a:rPr>
              <a:t>d</a:t>
            </a:r>
            <a:endParaRPr lang="en-US" sz="3200" b="1" dirty="0">
              <a:latin typeface="+mj-lt"/>
            </a:endParaRPr>
          </a:p>
        </p:txBody>
      </p:sp>
      <p:sp>
        <p:nvSpPr>
          <p:cNvPr id="113" name="TextBox 112"/>
          <p:cNvSpPr txBox="1"/>
          <p:nvPr/>
        </p:nvSpPr>
        <p:spPr>
          <a:xfrm>
            <a:off x="4702717" y="3028601"/>
            <a:ext cx="10214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misfit</a:t>
            </a:r>
            <a:endParaRPr lang="en-US" sz="2800" dirty="0"/>
          </a:p>
        </p:txBody>
      </p:sp>
      <p:grpSp>
        <p:nvGrpSpPr>
          <p:cNvPr id="119" name="Group 118"/>
          <p:cNvGrpSpPr/>
          <p:nvPr/>
        </p:nvGrpSpPr>
        <p:grpSpPr>
          <a:xfrm>
            <a:off x="312453" y="3189656"/>
            <a:ext cx="5058120" cy="1163063"/>
            <a:chOff x="626357" y="3189656"/>
            <a:chExt cx="5058120" cy="1163063"/>
          </a:xfrm>
        </p:grpSpPr>
        <p:grpSp>
          <p:nvGrpSpPr>
            <p:cNvPr id="117" name="Group 116"/>
            <p:cNvGrpSpPr/>
            <p:nvPr/>
          </p:nvGrpSpPr>
          <p:grpSpPr>
            <a:xfrm>
              <a:off x="1776228" y="3459790"/>
              <a:ext cx="3908249" cy="892929"/>
              <a:chOff x="1413610" y="3948536"/>
              <a:chExt cx="3908249" cy="892929"/>
            </a:xfrm>
          </p:grpSpPr>
          <p:sp>
            <p:nvSpPr>
              <p:cNvPr id="115" name="TextBox 114"/>
              <p:cNvSpPr txBox="1"/>
              <p:nvPr/>
            </p:nvSpPr>
            <p:spPr>
              <a:xfrm>
                <a:off x="1413610" y="4256690"/>
                <a:ext cx="3908249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dirty="0" smtClean="0"/>
                  <a:t>m</a:t>
                </a:r>
                <a:r>
                  <a:rPr lang="en-US" sz="3200" baseline="30000" dirty="0" smtClean="0"/>
                  <a:t>(k+1)</a:t>
                </a:r>
                <a:r>
                  <a:rPr lang="en-US" sz="3200" dirty="0" smtClean="0"/>
                  <a:t> = </a:t>
                </a:r>
                <a:r>
                  <a:rPr lang="en-US" sz="3200" b="1" dirty="0" smtClean="0"/>
                  <a:t>m</a:t>
                </a:r>
                <a:r>
                  <a:rPr lang="en-US" sz="3200" baseline="30000" dirty="0" smtClean="0"/>
                  <a:t>(k)</a:t>
                </a:r>
                <a:r>
                  <a:rPr lang="en-US" sz="3200" dirty="0" smtClean="0"/>
                  <a:t> + </a:t>
                </a:r>
                <a:r>
                  <a:rPr lang="en-US" sz="3200" dirty="0" smtClean="0">
                    <a:latin typeface="Symbol" pitchFamily="18" charset="2"/>
                  </a:rPr>
                  <a:t>a</a:t>
                </a:r>
                <a:r>
                  <a:rPr lang="en-US" sz="3200" dirty="0" smtClean="0"/>
                  <a:t> </a:t>
                </a:r>
                <a:r>
                  <a:rPr lang="en-US" sz="3200" b="1" dirty="0" smtClean="0"/>
                  <a:t>L</a:t>
                </a:r>
                <a:r>
                  <a:rPr lang="en-US" sz="3200" b="1" dirty="0" smtClean="0">
                    <a:latin typeface="+mn-lt"/>
                  </a:rPr>
                  <a:t> </a:t>
                </a:r>
                <a:r>
                  <a:rPr lang="en-US" sz="3200" b="1" dirty="0" err="1" smtClean="0">
                    <a:latin typeface="Symbol" pitchFamily="18" charset="2"/>
                  </a:rPr>
                  <a:t>D</a:t>
                </a:r>
                <a:r>
                  <a:rPr lang="en-US" sz="3200" b="1" dirty="0" err="1" smtClean="0">
                    <a:latin typeface="+mn-lt"/>
                  </a:rPr>
                  <a:t>d</a:t>
                </a:r>
                <a:endParaRPr lang="en-US" sz="3200" b="1" dirty="0">
                  <a:latin typeface="+mn-lt"/>
                </a:endParaRPr>
              </a:p>
            </p:txBody>
          </p:sp>
          <p:sp>
            <p:nvSpPr>
              <p:cNvPr id="116" name="TextBox 115"/>
              <p:cNvSpPr txBox="1"/>
              <p:nvPr/>
            </p:nvSpPr>
            <p:spPr>
              <a:xfrm>
                <a:off x="4192438" y="3948536"/>
                <a:ext cx="574196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 smtClean="0"/>
                  <a:t>~</a:t>
                </a:r>
                <a:r>
                  <a:rPr lang="en-US" sz="3200" baseline="-25000" dirty="0" smtClean="0"/>
                  <a:t>T</a:t>
                </a:r>
                <a:endParaRPr lang="en-US" sz="3200" baseline="-25000" dirty="0"/>
              </a:p>
            </p:txBody>
          </p:sp>
        </p:grpSp>
        <p:sp>
          <p:nvSpPr>
            <p:cNvPr id="118" name="TextBox 117"/>
            <p:cNvSpPr txBox="1"/>
            <p:nvPr/>
          </p:nvSpPr>
          <p:spPr>
            <a:xfrm>
              <a:off x="626357" y="3189656"/>
              <a:ext cx="2863284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smtClean="0">
                  <a:latin typeface="+mn-lt"/>
                  <a:cs typeface="Arial" pitchFamily="34" charset="0"/>
                </a:rPr>
                <a:t>Iterative update:</a:t>
              </a:r>
              <a:endParaRPr lang="en-US" sz="3200" dirty="0">
                <a:latin typeface="+mn-lt"/>
                <a:cs typeface="Arial" pitchFamily="34" charset="0"/>
              </a:endParaRPr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5683364" y="1255908"/>
            <a:ext cx="3030211" cy="2176463"/>
            <a:chOff x="5683364" y="1255908"/>
            <a:chExt cx="3030211" cy="2176463"/>
          </a:xfrm>
        </p:grpSpPr>
        <p:pic>
          <p:nvPicPr>
            <p:cNvPr id="57" name="Picture 9"/>
            <p:cNvPicPr>
              <a:picLocks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5701531" y="1255908"/>
              <a:ext cx="3012044" cy="914400"/>
            </a:xfrm>
            <a:prstGeom prst="rect">
              <a:avLst/>
            </a:prstGeom>
            <a:noFill/>
            <a:ln w="28575">
              <a:solidFill>
                <a:srgbClr val="FAFD00"/>
              </a:solidFill>
              <a:round/>
              <a:headEnd/>
              <a:tailEnd/>
            </a:ln>
          </p:spPr>
        </p:pic>
        <p:grpSp>
          <p:nvGrpSpPr>
            <p:cNvPr id="59" name="Group 13"/>
            <p:cNvGrpSpPr>
              <a:grpSpLocks/>
            </p:cNvGrpSpPr>
            <p:nvPr/>
          </p:nvGrpSpPr>
          <p:grpSpPr bwMode="auto">
            <a:xfrm>
              <a:off x="5683364" y="2136971"/>
              <a:ext cx="2971800" cy="1295400"/>
              <a:chOff x="1392" y="3264"/>
              <a:chExt cx="1872" cy="816"/>
            </a:xfrm>
          </p:grpSpPr>
          <p:grpSp>
            <p:nvGrpSpPr>
              <p:cNvPr id="60" name="Group 14"/>
              <p:cNvGrpSpPr>
                <a:grpSpLocks/>
              </p:cNvGrpSpPr>
              <p:nvPr/>
            </p:nvGrpSpPr>
            <p:grpSpPr bwMode="auto">
              <a:xfrm>
                <a:off x="1392" y="3264"/>
                <a:ext cx="672" cy="816"/>
                <a:chOff x="1392" y="1392"/>
                <a:chExt cx="672" cy="816"/>
              </a:xfrm>
            </p:grpSpPr>
            <p:sp>
              <p:nvSpPr>
                <p:cNvPr id="81" name="AutoShape 15"/>
                <p:cNvSpPr>
                  <a:spLocks noChangeArrowheads="1"/>
                </p:cNvSpPr>
                <p:nvPr/>
              </p:nvSpPr>
              <p:spPr bwMode="auto">
                <a:xfrm>
                  <a:off x="1392" y="1392"/>
                  <a:ext cx="240" cy="144"/>
                </a:xfrm>
                <a:prstGeom prst="irregularSeal2">
                  <a:avLst/>
                </a:prstGeom>
                <a:solidFill>
                  <a:srgbClr val="CC0000"/>
                </a:solidFill>
                <a:ln w="9525">
                  <a:solidFill>
                    <a:srgbClr val="FFFF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eaLnBrk="0" hangingPunct="0"/>
                  <a:endParaRPr lang="en-US"/>
                </a:p>
              </p:txBody>
            </p:sp>
            <p:sp>
              <p:nvSpPr>
                <p:cNvPr id="82" name="Line 16"/>
                <p:cNvSpPr>
                  <a:spLocks noChangeShapeType="1"/>
                </p:cNvSpPr>
                <p:nvPr/>
              </p:nvSpPr>
              <p:spPr bwMode="auto">
                <a:xfrm>
                  <a:off x="1536" y="1488"/>
                  <a:ext cx="240" cy="720"/>
                </a:xfrm>
                <a:prstGeom prst="line">
                  <a:avLst/>
                </a:prstGeom>
                <a:noFill/>
                <a:ln w="9525">
                  <a:solidFill>
                    <a:srgbClr val="CC0000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3" name="Line 17"/>
                <p:cNvSpPr>
                  <a:spLocks noChangeShapeType="1"/>
                </p:cNvSpPr>
                <p:nvPr/>
              </p:nvSpPr>
              <p:spPr bwMode="auto">
                <a:xfrm flipV="1">
                  <a:off x="1776" y="1440"/>
                  <a:ext cx="288" cy="768"/>
                </a:xfrm>
                <a:prstGeom prst="line">
                  <a:avLst/>
                </a:prstGeom>
                <a:noFill/>
                <a:ln w="9525">
                  <a:solidFill>
                    <a:srgbClr val="CC0000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61" name="Group 18"/>
              <p:cNvGrpSpPr>
                <a:grpSpLocks/>
              </p:cNvGrpSpPr>
              <p:nvPr/>
            </p:nvGrpSpPr>
            <p:grpSpPr bwMode="auto">
              <a:xfrm>
                <a:off x="1632" y="3264"/>
                <a:ext cx="672" cy="816"/>
                <a:chOff x="1392" y="1392"/>
                <a:chExt cx="672" cy="816"/>
              </a:xfrm>
            </p:grpSpPr>
            <p:sp>
              <p:nvSpPr>
                <p:cNvPr id="78" name="AutoShape 19"/>
                <p:cNvSpPr>
                  <a:spLocks noChangeArrowheads="1"/>
                </p:cNvSpPr>
                <p:nvPr/>
              </p:nvSpPr>
              <p:spPr bwMode="auto">
                <a:xfrm>
                  <a:off x="1392" y="1392"/>
                  <a:ext cx="240" cy="144"/>
                </a:xfrm>
                <a:prstGeom prst="irregularSeal2">
                  <a:avLst/>
                </a:prstGeom>
                <a:solidFill>
                  <a:srgbClr val="CC0000"/>
                </a:solidFill>
                <a:ln w="9525">
                  <a:solidFill>
                    <a:srgbClr val="FFFF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eaLnBrk="0" hangingPunct="0"/>
                  <a:endParaRPr lang="en-US"/>
                </a:p>
              </p:txBody>
            </p:sp>
            <p:sp>
              <p:nvSpPr>
                <p:cNvPr id="79" name="Line 20"/>
                <p:cNvSpPr>
                  <a:spLocks noChangeShapeType="1"/>
                </p:cNvSpPr>
                <p:nvPr/>
              </p:nvSpPr>
              <p:spPr bwMode="auto">
                <a:xfrm>
                  <a:off x="1536" y="1488"/>
                  <a:ext cx="240" cy="720"/>
                </a:xfrm>
                <a:prstGeom prst="line">
                  <a:avLst/>
                </a:prstGeom>
                <a:noFill/>
                <a:ln w="9525">
                  <a:solidFill>
                    <a:srgbClr val="CC0000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0" name="Line 21"/>
                <p:cNvSpPr>
                  <a:spLocks noChangeShapeType="1"/>
                </p:cNvSpPr>
                <p:nvPr/>
              </p:nvSpPr>
              <p:spPr bwMode="auto">
                <a:xfrm flipV="1">
                  <a:off x="1776" y="1440"/>
                  <a:ext cx="288" cy="768"/>
                </a:xfrm>
                <a:prstGeom prst="line">
                  <a:avLst/>
                </a:prstGeom>
                <a:noFill/>
                <a:ln w="9525">
                  <a:solidFill>
                    <a:srgbClr val="CC0000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62" name="Group 22"/>
              <p:cNvGrpSpPr>
                <a:grpSpLocks/>
              </p:cNvGrpSpPr>
              <p:nvPr/>
            </p:nvGrpSpPr>
            <p:grpSpPr bwMode="auto">
              <a:xfrm flipH="1">
                <a:off x="1872" y="3264"/>
                <a:ext cx="672" cy="816"/>
                <a:chOff x="1392" y="1392"/>
                <a:chExt cx="672" cy="816"/>
              </a:xfrm>
            </p:grpSpPr>
            <p:sp>
              <p:nvSpPr>
                <p:cNvPr id="75" name="AutoShape 23"/>
                <p:cNvSpPr>
                  <a:spLocks noChangeArrowheads="1"/>
                </p:cNvSpPr>
                <p:nvPr/>
              </p:nvSpPr>
              <p:spPr bwMode="auto">
                <a:xfrm>
                  <a:off x="1392" y="1392"/>
                  <a:ext cx="240" cy="144"/>
                </a:xfrm>
                <a:prstGeom prst="irregularSeal2">
                  <a:avLst/>
                </a:prstGeom>
                <a:solidFill>
                  <a:srgbClr val="CC0000"/>
                </a:solidFill>
                <a:ln w="9525">
                  <a:solidFill>
                    <a:srgbClr val="FFFF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eaLnBrk="0" hangingPunct="0"/>
                  <a:endParaRPr lang="en-US"/>
                </a:p>
              </p:txBody>
            </p:sp>
            <p:sp>
              <p:nvSpPr>
                <p:cNvPr id="76" name="Line 24"/>
                <p:cNvSpPr>
                  <a:spLocks noChangeShapeType="1"/>
                </p:cNvSpPr>
                <p:nvPr/>
              </p:nvSpPr>
              <p:spPr bwMode="auto">
                <a:xfrm>
                  <a:off x="1536" y="1488"/>
                  <a:ext cx="240" cy="720"/>
                </a:xfrm>
                <a:prstGeom prst="line">
                  <a:avLst/>
                </a:prstGeom>
                <a:noFill/>
                <a:ln w="9525">
                  <a:solidFill>
                    <a:srgbClr val="CC0000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7" name="Line 25"/>
                <p:cNvSpPr>
                  <a:spLocks noChangeShapeType="1"/>
                </p:cNvSpPr>
                <p:nvPr/>
              </p:nvSpPr>
              <p:spPr bwMode="auto">
                <a:xfrm flipV="1">
                  <a:off x="1776" y="1440"/>
                  <a:ext cx="288" cy="768"/>
                </a:xfrm>
                <a:prstGeom prst="line">
                  <a:avLst/>
                </a:prstGeom>
                <a:noFill/>
                <a:ln w="9525">
                  <a:solidFill>
                    <a:srgbClr val="CC0000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63" name="Group 26"/>
              <p:cNvGrpSpPr>
                <a:grpSpLocks/>
              </p:cNvGrpSpPr>
              <p:nvPr/>
            </p:nvGrpSpPr>
            <p:grpSpPr bwMode="auto">
              <a:xfrm flipH="1">
                <a:off x="2112" y="3264"/>
                <a:ext cx="672" cy="816"/>
                <a:chOff x="1392" y="1392"/>
                <a:chExt cx="672" cy="816"/>
              </a:xfrm>
            </p:grpSpPr>
            <p:sp>
              <p:nvSpPr>
                <p:cNvPr id="72" name="AutoShape 27"/>
                <p:cNvSpPr>
                  <a:spLocks noChangeArrowheads="1"/>
                </p:cNvSpPr>
                <p:nvPr/>
              </p:nvSpPr>
              <p:spPr bwMode="auto">
                <a:xfrm>
                  <a:off x="1392" y="1392"/>
                  <a:ext cx="240" cy="144"/>
                </a:xfrm>
                <a:prstGeom prst="irregularSeal2">
                  <a:avLst/>
                </a:prstGeom>
                <a:solidFill>
                  <a:srgbClr val="CC0000"/>
                </a:solidFill>
                <a:ln w="9525">
                  <a:solidFill>
                    <a:srgbClr val="FFFF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eaLnBrk="0" hangingPunct="0"/>
                  <a:endParaRPr lang="en-US"/>
                </a:p>
              </p:txBody>
            </p:sp>
            <p:sp>
              <p:nvSpPr>
                <p:cNvPr id="73" name="Line 28"/>
                <p:cNvSpPr>
                  <a:spLocks noChangeShapeType="1"/>
                </p:cNvSpPr>
                <p:nvPr/>
              </p:nvSpPr>
              <p:spPr bwMode="auto">
                <a:xfrm>
                  <a:off x="1536" y="1488"/>
                  <a:ext cx="240" cy="720"/>
                </a:xfrm>
                <a:prstGeom prst="line">
                  <a:avLst/>
                </a:prstGeom>
                <a:noFill/>
                <a:ln w="9525">
                  <a:solidFill>
                    <a:srgbClr val="CC0000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4" name="Line 29"/>
                <p:cNvSpPr>
                  <a:spLocks noChangeShapeType="1"/>
                </p:cNvSpPr>
                <p:nvPr/>
              </p:nvSpPr>
              <p:spPr bwMode="auto">
                <a:xfrm flipV="1">
                  <a:off x="1776" y="1440"/>
                  <a:ext cx="288" cy="768"/>
                </a:xfrm>
                <a:prstGeom prst="line">
                  <a:avLst/>
                </a:prstGeom>
                <a:noFill/>
                <a:ln w="9525">
                  <a:solidFill>
                    <a:srgbClr val="CC0000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64" name="Group 30"/>
              <p:cNvGrpSpPr>
                <a:grpSpLocks/>
              </p:cNvGrpSpPr>
              <p:nvPr/>
            </p:nvGrpSpPr>
            <p:grpSpPr bwMode="auto">
              <a:xfrm flipH="1">
                <a:off x="2352" y="3264"/>
                <a:ext cx="672" cy="816"/>
                <a:chOff x="1392" y="1392"/>
                <a:chExt cx="672" cy="816"/>
              </a:xfrm>
            </p:grpSpPr>
            <p:sp>
              <p:nvSpPr>
                <p:cNvPr id="69" name="AutoShape 31"/>
                <p:cNvSpPr>
                  <a:spLocks noChangeArrowheads="1"/>
                </p:cNvSpPr>
                <p:nvPr/>
              </p:nvSpPr>
              <p:spPr bwMode="auto">
                <a:xfrm>
                  <a:off x="1392" y="1392"/>
                  <a:ext cx="240" cy="144"/>
                </a:xfrm>
                <a:prstGeom prst="irregularSeal2">
                  <a:avLst/>
                </a:prstGeom>
                <a:solidFill>
                  <a:srgbClr val="CC0000"/>
                </a:solidFill>
                <a:ln w="9525">
                  <a:solidFill>
                    <a:srgbClr val="FFFF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eaLnBrk="0" hangingPunct="0"/>
                  <a:endParaRPr lang="en-US"/>
                </a:p>
              </p:txBody>
            </p:sp>
            <p:sp>
              <p:nvSpPr>
                <p:cNvPr id="70" name="Line 32"/>
                <p:cNvSpPr>
                  <a:spLocks noChangeShapeType="1"/>
                </p:cNvSpPr>
                <p:nvPr/>
              </p:nvSpPr>
              <p:spPr bwMode="auto">
                <a:xfrm>
                  <a:off x="1536" y="1488"/>
                  <a:ext cx="240" cy="720"/>
                </a:xfrm>
                <a:prstGeom prst="line">
                  <a:avLst/>
                </a:prstGeom>
                <a:noFill/>
                <a:ln w="9525">
                  <a:solidFill>
                    <a:srgbClr val="CC0000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1" name="Line 33"/>
                <p:cNvSpPr>
                  <a:spLocks noChangeShapeType="1"/>
                </p:cNvSpPr>
                <p:nvPr/>
              </p:nvSpPr>
              <p:spPr bwMode="auto">
                <a:xfrm flipV="1">
                  <a:off x="1776" y="1440"/>
                  <a:ext cx="288" cy="768"/>
                </a:xfrm>
                <a:prstGeom prst="line">
                  <a:avLst/>
                </a:prstGeom>
                <a:noFill/>
                <a:ln w="9525">
                  <a:solidFill>
                    <a:srgbClr val="CC0000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65" name="Group 34"/>
              <p:cNvGrpSpPr>
                <a:grpSpLocks/>
              </p:cNvGrpSpPr>
              <p:nvPr/>
            </p:nvGrpSpPr>
            <p:grpSpPr bwMode="auto">
              <a:xfrm flipH="1">
                <a:off x="2592" y="3264"/>
                <a:ext cx="672" cy="816"/>
                <a:chOff x="1392" y="1392"/>
                <a:chExt cx="672" cy="816"/>
              </a:xfrm>
            </p:grpSpPr>
            <p:sp>
              <p:nvSpPr>
                <p:cNvPr id="66" name="AutoShape 35"/>
                <p:cNvSpPr>
                  <a:spLocks noChangeArrowheads="1"/>
                </p:cNvSpPr>
                <p:nvPr/>
              </p:nvSpPr>
              <p:spPr bwMode="auto">
                <a:xfrm>
                  <a:off x="1392" y="1392"/>
                  <a:ext cx="240" cy="144"/>
                </a:xfrm>
                <a:prstGeom prst="irregularSeal2">
                  <a:avLst/>
                </a:prstGeom>
                <a:solidFill>
                  <a:srgbClr val="CC0000"/>
                </a:solidFill>
                <a:ln w="9525">
                  <a:solidFill>
                    <a:srgbClr val="FFFF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eaLnBrk="0" hangingPunct="0"/>
                  <a:endParaRPr lang="en-US"/>
                </a:p>
              </p:txBody>
            </p:sp>
            <p:sp>
              <p:nvSpPr>
                <p:cNvPr id="67" name="Line 36"/>
                <p:cNvSpPr>
                  <a:spLocks noChangeShapeType="1"/>
                </p:cNvSpPr>
                <p:nvPr/>
              </p:nvSpPr>
              <p:spPr bwMode="auto">
                <a:xfrm>
                  <a:off x="1536" y="1488"/>
                  <a:ext cx="240" cy="720"/>
                </a:xfrm>
                <a:prstGeom prst="line">
                  <a:avLst/>
                </a:prstGeom>
                <a:noFill/>
                <a:ln w="9525">
                  <a:solidFill>
                    <a:srgbClr val="CC0000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8" name="Line 37"/>
                <p:cNvSpPr>
                  <a:spLocks noChangeShapeType="1"/>
                </p:cNvSpPr>
                <p:nvPr/>
              </p:nvSpPr>
              <p:spPr bwMode="auto">
                <a:xfrm flipV="1">
                  <a:off x="1776" y="1440"/>
                  <a:ext cx="288" cy="768"/>
                </a:xfrm>
                <a:prstGeom prst="line">
                  <a:avLst/>
                </a:prstGeom>
                <a:noFill/>
                <a:ln w="9525">
                  <a:solidFill>
                    <a:srgbClr val="CC0000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5" name="Group 4"/>
          <p:cNvGrpSpPr/>
          <p:nvPr/>
        </p:nvGrpSpPr>
        <p:grpSpPr>
          <a:xfrm>
            <a:off x="4600507" y="4226209"/>
            <a:ext cx="5621435" cy="1332364"/>
            <a:chOff x="4638071" y="4244454"/>
            <a:chExt cx="5621435" cy="1332364"/>
          </a:xfrm>
        </p:grpSpPr>
        <p:grpSp>
          <p:nvGrpSpPr>
            <p:cNvPr id="105" name="Group 104"/>
            <p:cNvGrpSpPr/>
            <p:nvPr/>
          </p:nvGrpSpPr>
          <p:grpSpPr>
            <a:xfrm>
              <a:off x="5020102" y="4855456"/>
              <a:ext cx="5239404" cy="621710"/>
              <a:chOff x="4686005" y="6212869"/>
              <a:chExt cx="5239404" cy="621710"/>
            </a:xfrm>
          </p:grpSpPr>
          <p:sp>
            <p:nvSpPr>
              <p:cNvPr id="106" name="TextBox 105"/>
              <p:cNvSpPr txBox="1"/>
              <p:nvPr/>
            </p:nvSpPr>
            <p:spPr>
              <a:xfrm>
                <a:off x="4686005" y="6249804"/>
                <a:ext cx="5239404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>
                    <a:latin typeface="+mj-lt"/>
                    <a:cs typeface="Arial" pitchFamily="34" charset="0"/>
                  </a:rPr>
                  <a:t> </a:t>
                </a:r>
                <a:r>
                  <a:rPr lang="en-US" sz="3200" dirty="0" smtClean="0">
                    <a:latin typeface="+mj-lt"/>
                    <a:cs typeface="Arial" pitchFamily="34" charset="0"/>
                  </a:rPr>
                  <a:t>           + L</a:t>
                </a:r>
                <a:r>
                  <a:rPr lang="en-US" sz="1800" dirty="0" smtClean="0">
                    <a:latin typeface="+mj-lt"/>
                    <a:cs typeface="Arial" pitchFamily="34" charset="0"/>
                  </a:rPr>
                  <a:t>1 </a:t>
                </a:r>
                <a:r>
                  <a:rPr lang="en-US" sz="3200" dirty="0" smtClean="0">
                    <a:latin typeface="Symbol" pitchFamily="18" charset="2"/>
                    <a:cs typeface="Arial" pitchFamily="34" charset="0"/>
                  </a:rPr>
                  <a:t>D</a:t>
                </a:r>
                <a:r>
                  <a:rPr lang="en-US" sz="3200" dirty="0" smtClean="0">
                    <a:latin typeface="+mj-lt"/>
                    <a:cs typeface="Arial" pitchFamily="34" charset="0"/>
                  </a:rPr>
                  <a:t>d</a:t>
                </a:r>
                <a:r>
                  <a:rPr lang="en-US" sz="1800" dirty="0" smtClean="0">
                    <a:latin typeface="+mj-lt"/>
                    <a:cs typeface="Arial" pitchFamily="34" charset="0"/>
                  </a:rPr>
                  <a:t>2</a:t>
                </a:r>
                <a:r>
                  <a:rPr lang="en-US" sz="3200" dirty="0" smtClean="0">
                    <a:latin typeface="+mj-lt"/>
                    <a:cs typeface="Arial" pitchFamily="34" charset="0"/>
                  </a:rPr>
                  <a:t> </a:t>
                </a:r>
                <a:r>
                  <a:rPr lang="en-US" sz="3200" dirty="0" smtClean="0">
                    <a:latin typeface="+mj-lt"/>
                    <a:cs typeface="Arial" pitchFamily="34" charset="0"/>
                  </a:rPr>
                  <a:t>+ L</a:t>
                </a:r>
                <a:r>
                  <a:rPr lang="en-US" sz="1800" dirty="0" smtClean="0">
                    <a:latin typeface="+mj-lt"/>
                    <a:cs typeface="Arial" pitchFamily="34" charset="0"/>
                  </a:rPr>
                  <a:t>2 </a:t>
                </a:r>
                <a:r>
                  <a:rPr lang="en-US" sz="3200" dirty="0" smtClean="0">
                    <a:latin typeface="Symbol" pitchFamily="18" charset="2"/>
                    <a:cs typeface="Arial" pitchFamily="34" charset="0"/>
                  </a:rPr>
                  <a:t>D</a:t>
                </a:r>
                <a:r>
                  <a:rPr lang="en-US" sz="3200" dirty="0" smtClean="0">
                    <a:latin typeface="+mj-lt"/>
                    <a:cs typeface="Arial" pitchFamily="34" charset="0"/>
                  </a:rPr>
                  <a:t>d</a:t>
                </a:r>
                <a:r>
                  <a:rPr lang="en-US" sz="1800" dirty="0" smtClean="0">
                    <a:latin typeface="+mj-lt"/>
                    <a:cs typeface="Arial" pitchFamily="34" charset="0"/>
                  </a:rPr>
                  <a:t>1</a:t>
                </a:r>
                <a:endParaRPr lang="en-US" sz="1800" dirty="0">
                  <a:latin typeface="+mj-lt"/>
                  <a:cs typeface="Arial" pitchFamily="34" charset="0"/>
                </a:endParaRPr>
              </a:p>
            </p:txBody>
          </p:sp>
          <p:sp>
            <p:nvSpPr>
              <p:cNvPr id="107" name="TextBox 106"/>
              <p:cNvSpPr txBox="1">
                <a:spLocks noChangeArrowheads="1"/>
              </p:cNvSpPr>
              <p:nvPr/>
            </p:nvSpPr>
            <p:spPr bwMode="auto">
              <a:xfrm>
                <a:off x="6501150" y="6212870"/>
                <a:ext cx="293670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1400" dirty="0" smtClean="0">
                    <a:latin typeface="+mj-lt"/>
                    <a:cs typeface="Arial" pitchFamily="34" charset="0"/>
                  </a:rPr>
                  <a:t>T</a:t>
                </a:r>
                <a:endParaRPr lang="en-US" sz="1400" dirty="0">
                  <a:latin typeface="+mj-lt"/>
                  <a:cs typeface="Arial" pitchFamily="34" charset="0"/>
                </a:endParaRPr>
              </a:p>
            </p:txBody>
          </p:sp>
          <p:sp>
            <p:nvSpPr>
              <p:cNvPr id="108" name="TextBox 107"/>
              <p:cNvSpPr txBox="1">
                <a:spLocks noChangeArrowheads="1"/>
              </p:cNvSpPr>
              <p:nvPr/>
            </p:nvSpPr>
            <p:spPr bwMode="auto">
              <a:xfrm>
                <a:off x="7745487" y="6212869"/>
                <a:ext cx="293670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1400" dirty="0" smtClean="0">
                    <a:latin typeface="+mj-lt"/>
                    <a:cs typeface="Arial" pitchFamily="34" charset="0"/>
                  </a:rPr>
                  <a:t>T</a:t>
                </a:r>
                <a:endParaRPr lang="en-US" sz="1400" dirty="0">
                  <a:latin typeface="+mj-lt"/>
                  <a:cs typeface="Arial" pitchFamily="34" charset="0"/>
                </a:endParaRPr>
              </a:p>
            </p:txBody>
          </p:sp>
        </p:grpSp>
        <p:grpSp>
          <p:nvGrpSpPr>
            <p:cNvPr id="4" name="Group 3"/>
            <p:cNvGrpSpPr/>
            <p:nvPr/>
          </p:nvGrpSpPr>
          <p:grpSpPr>
            <a:xfrm>
              <a:off x="4638071" y="4244454"/>
              <a:ext cx="5239404" cy="1332364"/>
              <a:chOff x="4638071" y="4230806"/>
              <a:chExt cx="5239404" cy="1332364"/>
            </a:xfrm>
          </p:grpSpPr>
          <p:grpSp>
            <p:nvGrpSpPr>
              <p:cNvPr id="85" name="Group 84"/>
              <p:cNvGrpSpPr/>
              <p:nvPr/>
            </p:nvGrpSpPr>
            <p:grpSpPr>
              <a:xfrm>
                <a:off x="4638071" y="4311710"/>
                <a:ext cx="5239404" cy="608062"/>
                <a:chOff x="4397125" y="5705621"/>
                <a:chExt cx="5239404" cy="608062"/>
              </a:xfrm>
            </p:grpSpPr>
            <p:sp>
              <p:nvSpPr>
                <p:cNvPr id="86" name="TextBox 85"/>
                <p:cNvSpPr txBox="1"/>
                <p:nvPr/>
              </p:nvSpPr>
              <p:spPr>
                <a:xfrm>
                  <a:off x="4397125" y="5728908"/>
                  <a:ext cx="5239404" cy="58477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200" dirty="0">
                      <a:latin typeface="+mj-lt"/>
                      <a:cs typeface="Arial" pitchFamily="34" charset="0"/>
                    </a:rPr>
                    <a:t> </a:t>
                  </a:r>
                  <a:r>
                    <a:rPr lang="en-US" sz="3200" dirty="0" smtClean="0">
                      <a:latin typeface="+mj-lt"/>
                      <a:cs typeface="Arial" pitchFamily="34" charset="0"/>
                    </a:rPr>
                    <a:t>           </a:t>
                  </a:r>
                  <a:r>
                    <a:rPr lang="en-US" sz="3200" dirty="0">
                      <a:latin typeface="+mj-lt"/>
                      <a:cs typeface="Arial" pitchFamily="34" charset="0"/>
                    </a:rPr>
                    <a:t> </a:t>
                  </a:r>
                  <a:r>
                    <a:rPr lang="en-US" sz="3200" dirty="0" smtClean="0">
                      <a:latin typeface="+mj-lt"/>
                      <a:cs typeface="Arial" pitchFamily="34" charset="0"/>
                    </a:rPr>
                    <a:t>      </a:t>
                  </a:r>
                  <a:r>
                    <a:rPr lang="en-US" sz="3200" dirty="0" smtClean="0">
                      <a:latin typeface="+mj-lt"/>
                      <a:cs typeface="Arial" pitchFamily="34" charset="0"/>
                    </a:rPr>
                    <a:t>L</a:t>
                  </a:r>
                  <a:r>
                    <a:rPr lang="en-US" sz="1800" dirty="0" smtClean="0">
                      <a:latin typeface="+mj-lt"/>
                      <a:cs typeface="Arial" pitchFamily="34" charset="0"/>
                    </a:rPr>
                    <a:t>1</a:t>
                  </a:r>
                  <a:r>
                    <a:rPr lang="en-US" sz="3200" dirty="0" smtClean="0">
                      <a:latin typeface="Symbol" pitchFamily="18" charset="2"/>
                      <a:cs typeface="Arial" pitchFamily="34" charset="0"/>
                    </a:rPr>
                    <a:t>D</a:t>
                  </a:r>
                  <a:r>
                    <a:rPr lang="en-US" sz="3200" dirty="0" smtClean="0">
                      <a:latin typeface="+mj-lt"/>
                      <a:cs typeface="Arial" pitchFamily="34" charset="0"/>
                    </a:rPr>
                    <a:t>d</a:t>
                  </a:r>
                  <a:r>
                    <a:rPr lang="en-US" sz="1800" dirty="0" smtClean="0">
                      <a:latin typeface="+mj-lt"/>
                      <a:cs typeface="Arial" pitchFamily="34" charset="0"/>
                    </a:rPr>
                    <a:t>1</a:t>
                  </a:r>
                  <a:r>
                    <a:rPr lang="en-US" sz="3200" dirty="0" smtClean="0">
                      <a:latin typeface="+mj-lt"/>
                      <a:cs typeface="Arial" pitchFamily="34" charset="0"/>
                    </a:rPr>
                    <a:t> </a:t>
                  </a:r>
                  <a:r>
                    <a:rPr lang="en-US" sz="3200" dirty="0" smtClean="0">
                      <a:latin typeface="+mj-lt"/>
                      <a:cs typeface="Arial" pitchFamily="34" charset="0"/>
                    </a:rPr>
                    <a:t>+ </a:t>
                  </a:r>
                  <a:r>
                    <a:rPr lang="en-US" sz="3200" dirty="0" smtClean="0">
                      <a:latin typeface="+mj-lt"/>
                      <a:cs typeface="Arial" pitchFamily="34" charset="0"/>
                    </a:rPr>
                    <a:t>L</a:t>
                  </a:r>
                  <a:r>
                    <a:rPr lang="en-US" sz="1800" dirty="0" smtClean="0">
                      <a:latin typeface="+mj-lt"/>
                      <a:cs typeface="Arial" pitchFamily="34" charset="0"/>
                    </a:rPr>
                    <a:t>2</a:t>
                  </a:r>
                  <a:r>
                    <a:rPr lang="en-US" sz="3200" dirty="0" smtClean="0">
                      <a:latin typeface="Symbol" pitchFamily="18" charset="2"/>
                      <a:cs typeface="Arial" pitchFamily="34" charset="0"/>
                    </a:rPr>
                    <a:t>D</a:t>
                  </a:r>
                  <a:r>
                    <a:rPr lang="en-US" sz="3200" dirty="0" smtClean="0">
                      <a:latin typeface="+mj-lt"/>
                      <a:cs typeface="Arial" pitchFamily="34" charset="0"/>
                    </a:rPr>
                    <a:t>d</a:t>
                  </a:r>
                  <a:r>
                    <a:rPr lang="en-US" sz="1800" dirty="0" smtClean="0">
                      <a:latin typeface="+mj-lt"/>
                      <a:cs typeface="Arial" pitchFamily="34" charset="0"/>
                    </a:rPr>
                    <a:t>2</a:t>
                  </a:r>
                  <a:endParaRPr lang="en-US" sz="1800" dirty="0">
                    <a:latin typeface="+mj-lt"/>
                    <a:cs typeface="Arial" pitchFamily="34" charset="0"/>
                  </a:endParaRPr>
                </a:p>
              </p:txBody>
            </p:sp>
            <p:sp>
              <p:nvSpPr>
                <p:cNvPr id="93" name="TextBox 92"/>
                <p:cNvSpPr txBox="1">
                  <a:spLocks noChangeArrowheads="1"/>
                </p:cNvSpPr>
                <p:nvPr/>
              </p:nvSpPr>
              <p:spPr bwMode="auto">
                <a:xfrm>
                  <a:off x="6485230" y="5705622"/>
                  <a:ext cx="293670" cy="30777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1400" dirty="0" smtClean="0">
                      <a:latin typeface="+mj-lt"/>
                      <a:cs typeface="Arial" pitchFamily="34" charset="0"/>
                    </a:rPr>
                    <a:t>T</a:t>
                  </a:r>
                  <a:endParaRPr lang="en-US" sz="1400" dirty="0">
                    <a:latin typeface="+mj-lt"/>
                    <a:cs typeface="Arial" pitchFamily="34" charset="0"/>
                  </a:endParaRPr>
                </a:p>
              </p:txBody>
            </p:sp>
            <p:sp>
              <p:nvSpPr>
                <p:cNvPr id="94" name="TextBox 93"/>
                <p:cNvSpPr txBox="1">
                  <a:spLocks noChangeArrowheads="1"/>
                </p:cNvSpPr>
                <p:nvPr/>
              </p:nvSpPr>
              <p:spPr bwMode="auto">
                <a:xfrm>
                  <a:off x="7877043" y="5705621"/>
                  <a:ext cx="293670" cy="30777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1400" dirty="0" smtClean="0">
                      <a:latin typeface="+mj-lt"/>
                      <a:cs typeface="Arial" pitchFamily="34" charset="0"/>
                    </a:rPr>
                    <a:t>T</a:t>
                  </a:r>
                  <a:endParaRPr lang="en-US" sz="1400" dirty="0">
                    <a:latin typeface="+mj-lt"/>
                    <a:cs typeface="Arial" pitchFamily="34" charset="0"/>
                  </a:endParaRPr>
                </a:p>
              </p:txBody>
            </p:sp>
          </p:grpSp>
          <p:sp>
            <p:nvSpPr>
              <p:cNvPr id="103" name="Rectangle 102"/>
              <p:cNvSpPr/>
              <p:nvPr/>
            </p:nvSpPr>
            <p:spPr bwMode="auto">
              <a:xfrm>
                <a:off x="6726176" y="4987565"/>
                <a:ext cx="2150396" cy="367129"/>
              </a:xfrm>
              <a:prstGeom prst="rect">
                <a:avLst/>
              </a:prstGeom>
              <a:solidFill>
                <a:srgbClr val="FF0000">
                  <a:alpha val="27000"/>
                </a:srgb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4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endParaRPr>
              </a:p>
            </p:txBody>
          </p:sp>
          <p:sp>
            <p:nvSpPr>
              <p:cNvPr id="3" name="Freeform 2"/>
              <p:cNvSpPr/>
              <p:nvPr/>
            </p:nvSpPr>
            <p:spPr bwMode="auto">
              <a:xfrm>
                <a:off x="5090614" y="4230806"/>
                <a:ext cx="4090949" cy="1332364"/>
              </a:xfrm>
              <a:custGeom>
                <a:avLst/>
                <a:gdLst>
                  <a:gd name="connsiteX0" fmla="*/ 0 w 3834260"/>
                  <a:gd name="connsiteY0" fmla="*/ 0 h 1332364"/>
                  <a:gd name="connsiteX1" fmla="*/ 1023582 w 3834260"/>
                  <a:gd name="connsiteY1" fmla="*/ 136478 h 1332364"/>
                  <a:gd name="connsiteX2" fmla="*/ 2169994 w 3834260"/>
                  <a:gd name="connsiteY2" fmla="*/ 54591 h 1332364"/>
                  <a:gd name="connsiteX3" fmla="*/ 3562066 w 3834260"/>
                  <a:gd name="connsiteY3" fmla="*/ 109182 h 1332364"/>
                  <a:gd name="connsiteX4" fmla="*/ 3794078 w 3834260"/>
                  <a:gd name="connsiteY4" fmla="*/ 914400 h 1332364"/>
                  <a:gd name="connsiteX5" fmla="*/ 3029803 w 3834260"/>
                  <a:gd name="connsiteY5" fmla="*/ 1310185 h 1332364"/>
                  <a:gd name="connsiteX6" fmla="*/ 1856095 w 3834260"/>
                  <a:gd name="connsiteY6" fmla="*/ 1269242 h 1332364"/>
                  <a:gd name="connsiteX7" fmla="*/ 1105469 w 3834260"/>
                  <a:gd name="connsiteY7" fmla="*/ 1160060 h 1332364"/>
                  <a:gd name="connsiteX8" fmla="*/ 1105469 w 3834260"/>
                  <a:gd name="connsiteY8" fmla="*/ 614149 h 1332364"/>
                  <a:gd name="connsiteX9" fmla="*/ 968991 w 3834260"/>
                  <a:gd name="connsiteY9" fmla="*/ 150125 h 13323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3834260" h="1332364">
                    <a:moveTo>
                      <a:pt x="0" y="0"/>
                    </a:moveTo>
                    <a:cubicBezTo>
                      <a:pt x="330958" y="63690"/>
                      <a:pt x="661916" y="127380"/>
                      <a:pt x="1023582" y="136478"/>
                    </a:cubicBezTo>
                    <a:cubicBezTo>
                      <a:pt x="1385248" y="145577"/>
                      <a:pt x="1746913" y="59140"/>
                      <a:pt x="2169994" y="54591"/>
                    </a:cubicBezTo>
                    <a:cubicBezTo>
                      <a:pt x="2593075" y="50042"/>
                      <a:pt x="3291385" y="-34120"/>
                      <a:pt x="3562066" y="109182"/>
                    </a:cubicBezTo>
                    <a:cubicBezTo>
                      <a:pt x="3832747" y="252484"/>
                      <a:pt x="3882789" y="714233"/>
                      <a:pt x="3794078" y="914400"/>
                    </a:cubicBezTo>
                    <a:cubicBezTo>
                      <a:pt x="3705367" y="1114567"/>
                      <a:pt x="3352800" y="1251045"/>
                      <a:pt x="3029803" y="1310185"/>
                    </a:cubicBezTo>
                    <a:cubicBezTo>
                      <a:pt x="2706806" y="1369325"/>
                      <a:pt x="2176817" y="1294263"/>
                      <a:pt x="1856095" y="1269242"/>
                    </a:cubicBezTo>
                    <a:cubicBezTo>
                      <a:pt x="1535373" y="1244221"/>
                      <a:pt x="1230573" y="1269242"/>
                      <a:pt x="1105469" y="1160060"/>
                    </a:cubicBezTo>
                    <a:cubicBezTo>
                      <a:pt x="980365" y="1050878"/>
                      <a:pt x="1128215" y="782471"/>
                      <a:pt x="1105469" y="614149"/>
                    </a:cubicBezTo>
                    <a:cubicBezTo>
                      <a:pt x="1082723" y="445827"/>
                      <a:pt x="1025857" y="297976"/>
                      <a:pt x="968991" y="150125"/>
                    </a:cubicBezTo>
                  </a:path>
                </a:pathLst>
              </a:custGeom>
              <a:no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4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endParaRPr>
              </a:p>
            </p:txBody>
          </p:sp>
        </p:grpSp>
      </p:grpSp>
      <p:sp>
        <p:nvSpPr>
          <p:cNvPr id="133" name="Rectangle 132"/>
          <p:cNvSpPr/>
          <p:nvPr/>
        </p:nvSpPr>
        <p:spPr bwMode="auto">
          <a:xfrm>
            <a:off x="6314267" y="4865429"/>
            <a:ext cx="2829731" cy="559117"/>
          </a:xfrm>
          <a:prstGeom prst="rect">
            <a:avLst/>
          </a:prstGeom>
          <a:solidFill>
            <a:srgbClr val="00008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4" name="Freeform 83"/>
          <p:cNvSpPr/>
          <p:nvPr/>
        </p:nvSpPr>
        <p:spPr bwMode="auto">
          <a:xfrm>
            <a:off x="5051246" y="4235505"/>
            <a:ext cx="4090949" cy="1332364"/>
          </a:xfrm>
          <a:custGeom>
            <a:avLst/>
            <a:gdLst>
              <a:gd name="connsiteX0" fmla="*/ 0 w 3834260"/>
              <a:gd name="connsiteY0" fmla="*/ 0 h 1332364"/>
              <a:gd name="connsiteX1" fmla="*/ 1023582 w 3834260"/>
              <a:gd name="connsiteY1" fmla="*/ 136478 h 1332364"/>
              <a:gd name="connsiteX2" fmla="*/ 2169994 w 3834260"/>
              <a:gd name="connsiteY2" fmla="*/ 54591 h 1332364"/>
              <a:gd name="connsiteX3" fmla="*/ 3562066 w 3834260"/>
              <a:gd name="connsiteY3" fmla="*/ 109182 h 1332364"/>
              <a:gd name="connsiteX4" fmla="*/ 3794078 w 3834260"/>
              <a:gd name="connsiteY4" fmla="*/ 914400 h 1332364"/>
              <a:gd name="connsiteX5" fmla="*/ 3029803 w 3834260"/>
              <a:gd name="connsiteY5" fmla="*/ 1310185 h 1332364"/>
              <a:gd name="connsiteX6" fmla="*/ 1856095 w 3834260"/>
              <a:gd name="connsiteY6" fmla="*/ 1269242 h 1332364"/>
              <a:gd name="connsiteX7" fmla="*/ 1105469 w 3834260"/>
              <a:gd name="connsiteY7" fmla="*/ 1160060 h 1332364"/>
              <a:gd name="connsiteX8" fmla="*/ 1105469 w 3834260"/>
              <a:gd name="connsiteY8" fmla="*/ 614149 h 1332364"/>
              <a:gd name="connsiteX9" fmla="*/ 968991 w 3834260"/>
              <a:gd name="connsiteY9" fmla="*/ 150125 h 13323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834260" h="1332364">
                <a:moveTo>
                  <a:pt x="0" y="0"/>
                </a:moveTo>
                <a:cubicBezTo>
                  <a:pt x="330958" y="63690"/>
                  <a:pt x="661916" y="127380"/>
                  <a:pt x="1023582" y="136478"/>
                </a:cubicBezTo>
                <a:cubicBezTo>
                  <a:pt x="1385248" y="145577"/>
                  <a:pt x="1746913" y="59140"/>
                  <a:pt x="2169994" y="54591"/>
                </a:cubicBezTo>
                <a:cubicBezTo>
                  <a:pt x="2593075" y="50042"/>
                  <a:pt x="3291385" y="-34120"/>
                  <a:pt x="3562066" y="109182"/>
                </a:cubicBezTo>
                <a:cubicBezTo>
                  <a:pt x="3832747" y="252484"/>
                  <a:pt x="3882789" y="714233"/>
                  <a:pt x="3794078" y="914400"/>
                </a:cubicBezTo>
                <a:cubicBezTo>
                  <a:pt x="3705367" y="1114567"/>
                  <a:pt x="3352800" y="1251045"/>
                  <a:pt x="3029803" y="1310185"/>
                </a:cubicBezTo>
                <a:cubicBezTo>
                  <a:pt x="2706806" y="1369325"/>
                  <a:pt x="2176817" y="1294263"/>
                  <a:pt x="1856095" y="1269242"/>
                </a:cubicBezTo>
                <a:cubicBezTo>
                  <a:pt x="1535373" y="1244221"/>
                  <a:pt x="1230573" y="1269242"/>
                  <a:pt x="1105469" y="1160060"/>
                </a:cubicBezTo>
                <a:cubicBezTo>
                  <a:pt x="980365" y="1050878"/>
                  <a:pt x="1128215" y="782471"/>
                  <a:pt x="1105469" y="614149"/>
                </a:cubicBezTo>
                <a:cubicBezTo>
                  <a:pt x="1082723" y="445827"/>
                  <a:pt x="1025857" y="297976"/>
                  <a:pt x="968991" y="150125"/>
                </a:cubicBezTo>
              </a:path>
            </a:pathLst>
          </a:cu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31860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" grpId="0" animBg="1"/>
      <p:bldP spid="112" grpId="0"/>
      <p:bldP spid="113" grpId="0"/>
      <p:bldP spid="133" grpId="0" animBg="1"/>
      <p:bldP spid="8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ChangeArrowheads="1"/>
          </p:cNvSpPr>
          <p:nvPr/>
        </p:nvSpPr>
        <p:spPr bwMode="auto">
          <a:xfrm>
            <a:off x="1112759" y="-76200"/>
            <a:ext cx="7075648" cy="193321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85721" tIns="42861" rIns="85721" bIns="42861">
            <a:spAutoFit/>
          </a:bodyPr>
          <a:lstStyle/>
          <a:p>
            <a:pPr algn="ctr" defTabSz="857250">
              <a:defRPr/>
            </a:pPr>
            <a:r>
              <a:rPr lang="en-US" sz="4000" b="1" i="1" dirty="0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 </a:t>
            </a:r>
          </a:p>
          <a:p>
            <a:pPr algn="ctr" defTabSz="857250">
              <a:defRPr/>
            </a:pPr>
            <a:r>
              <a:rPr lang="en-US" sz="4000" b="1" i="1" dirty="0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Brief </a:t>
            </a:r>
            <a:r>
              <a:rPr lang="en-US" sz="4000" b="1" i="1" dirty="0" smtClean="0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Early History </a:t>
            </a:r>
            <a:r>
              <a:rPr lang="en-US" sz="4000" b="1" i="1" dirty="0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Multisource </a:t>
            </a:r>
          </a:p>
          <a:p>
            <a:pPr algn="ctr" defTabSz="857250">
              <a:defRPr/>
            </a:pPr>
            <a:r>
              <a:rPr lang="en-US" sz="4000" b="1" i="1" dirty="0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Phase Encoded Imaging</a:t>
            </a:r>
          </a:p>
        </p:txBody>
      </p:sp>
      <p:sp>
        <p:nvSpPr>
          <p:cNvPr id="12291" name="TextBox 80"/>
          <p:cNvSpPr txBox="1">
            <a:spLocks noChangeArrowheads="1"/>
          </p:cNvSpPr>
          <p:nvPr/>
        </p:nvSpPr>
        <p:spPr bwMode="auto">
          <a:xfrm>
            <a:off x="742950" y="2514600"/>
            <a:ext cx="80962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 dirty="0"/>
              <a:t>Romero, </a:t>
            </a:r>
            <a:r>
              <a:rPr lang="en-US" sz="2800" dirty="0" err="1"/>
              <a:t>Ghiglia</a:t>
            </a:r>
            <a:r>
              <a:rPr lang="en-US" sz="2800" dirty="0"/>
              <a:t>, </a:t>
            </a:r>
            <a:r>
              <a:rPr lang="en-US" sz="2800" dirty="0" err="1"/>
              <a:t>Ober</a:t>
            </a:r>
            <a:r>
              <a:rPr lang="en-US" sz="2800" dirty="0"/>
              <a:t>, &amp; Morton, Geophysics, (2000)</a:t>
            </a:r>
          </a:p>
        </p:txBody>
      </p:sp>
      <p:sp>
        <p:nvSpPr>
          <p:cNvPr id="12292" name="TextBox 82"/>
          <p:cNvSpPr txBox="1">
            <a:spLocks noChangeArrowheads="1"/>
          </p:cNvSpPr>
          <p:nvPr/>
        </p:nvSpPr>
        <p:spPr bwMode="auto">
          <a:xfrm>
            <a:off x="741363" y="3962400"/>
            <a:ext cx="8250237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 dirty="0"/>
              <a:t>Krebs, Anderson, </a:t>
            </a:r>
            <a:r>
              <a:rPr lang="en-US" sz="2800" dirty="0" err="1"/>
              <a:t>Hinkley</a:t>
            </a:r>
            <a:r>
              <a:rPr lang="en-US" sz="2800" dirty="0"/>
              <a:t>, </a:t>
            </a:r>
            <a:r>
              <a:rPr lang="en-US" sz="2800" dirty="0" err="1"/>
              <a:t>Neelamani</a:t>
            </a:r>
            <a:r>
              <a:rPr lang="en-US" sz="2800" dirty="0"/>
              <a:t>, Lee, </a:t>
            </a:r>
            <a:r>
              <a:rPr lang="en-US" sz="2800" dirty="0" err="1"/>
              <a:t>Baumstein</a:t>
            </a:r>
            <a:r>
              <a:rPr lang="en-US" sz="2800" dirty="0"/>
              <a:t>, </a:t>
            </a:r>
          </a:p>
          <a:p>
            <a:pPr eaLnBrk="1" hangingPunct="1"/>
            <a:r>
              <a:rPr lang="en-US" sz="2800" dirty="0" err="1"/>
              <a:t>Lacasse</a:t>
            </a:r>
            <a:r>
              <a:rPr lang="en-US" sz="2800" dirty="0"/>
              <a:t>, </a:t>
            </a:r>
            <a:r>
              <a:rPr lang="en-US" sz="2800" dirty="0" smtClean="0"/>
              <a:t>SEG </a:t>
            </a:r>
            <a:r>
              <a:rPr lang="en-US" sz="2800" dirty="0" err="1" smtClean="0"/>
              <a:t>Zhan+GTS</a:t>
            </a:r>
            <a:r>
              <a:rPr lang="en-US" sz="2800" dirty="0" smtClean="0"/>
              <a:t>, </a:t>
            </a:r>
            <a:r>
              <a:rPr lang="en-US" sz="2800" dirty="0"/>
              <a:t>(2009)</a:t>
            </a:r>
          </a:p>
        </p:txBody>
      </p:sp>
      <p:sp>
        <p:nvSpPr>
          <p:cNvPr id="12293" name="TextBox 84"/>
          <p:cNvSpPr txBox="1">
            <a:spLocks noChangeArrowheads="1"/>
          </p:cNvSpPr>
          <p:nvPr/>
        </p:nvSpPr>
        <p:spPr bwMode="auto">
          <a:xfrm>
            <a:off x="685800" y="4953000"/>
            <a:ext cx="52308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/>
              <a:t>Virieux and Operto, EAGE, (2009)</a:t>
            </a:r>
          </a:p>
        </p:txBody>
      </p:sp>
      <p:sp>
        <p:nvSpPr>
          <p:cNvPr id="12294" name="TextBox 85"/>
          <p:cNvSpPr txBox="1">
            <a:spLocks noChangeArrowheads="1"/>
          </p:cNvSpPr>
          <p:nvPr/>
        </p:nvSpPr>
        <p:spPr bwMode="auto">
          <a:xfrm>
            <a:off x="762000" y="5486400"/>
            <a:ext cx="425629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 dirty="0"/>
              <a:t>Dai, and  </a:t>
            </a:r>
            <a:r>
              <a:rPr lang="en-US" sz="2800" dirty="0" smtClean="0"/>
              <a:t>GTS, </a:t>
            </a:r>
            <a:r>
              <a:rPr lang="en-US" sz="2800" dirty="0"/>
              <a:t>SEG, (2009)</a:t>
            </a:r>
          </a:p>
        </p:txBody>
      </p:sp>
      <p:sp>
        <p:nvSpPr>
          <p:cNvPr id="12295" name="TextBox 88"/>
          <p:cNvSpPr txBox="1">
            <a:spLocks noChangeArrowheads="1"/>
          </p:cNvSpPr>
          <p:nvPr/>
        </p:nvSpPr>
        <p:spPr bwMode="auto">
          <a:xfrm>
            <a:off x="533400" y="1981200"/>
            <a:ext cx="18256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3200">
                <a:solidFill>
                  <a:srgbClr val="FFFFFF"/>
                </a:solidFill>
              </a:rPr>
              <a:t>Migration</a:t>
            </a:r>
          </a:p>
        </p:txBody>
      </p:sp>
      <p:sp>
        <p:nvSpPr>
          <p:cNvPr id="12296" name="TextBox 89"/>
          <p:cNvSpPr txBox="1">
            <a:spLocks noChangeArrowheads="1"/>
          </p:cNvSpPr>
          <p:nvPr/>
        </p:nvSpPr>
        <p:spPr bwMode="auto">
          <a:xfrm>
            <a:off x="609600" y="3352800"/>
            <a:ext cx="83947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3200">
                <a:solidFill>
                  <a:srgbClr val="FFFFFF"/>
                </a:solidFill>
              </a:rPr>
              <a:t>Waveform Inversion and Least Squares Migration</a:t>
            </a:r>
          </a:p>
        </p:txBody>
      </p:sp>
      <p:sp>
        <p:nvSpPr>
          <p:cNvPr id="12297" name="TextBox 90"/>
          <p:cNvSpPr txBox="1">
            <a:spLocks noChangeArrowheads="1"/>
          </p:cNvSpPr>
          <p:nvPr/>
        </p:nvSpPr>
        <p:spPr bwMode="auto">
          <a:xfrm>
            <a:off x="762000" y="5953125"/>
            <a:ext cx="31575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/>
              <a:t>Biondi, SEG, (2009)</a:t>
            </a:r>
          </a:p>
        </p:txBody>
      </p:sp>
    </p:spTree>
    <p:extLst>
      <p:ext uri="{BB962C8B-B14F-4D97-AF65-F5344CB8AC3E}">
        <p14:creationId xmlns:p14="http://schemas.microsoft.com/office/powerpoint/2010/main" val="315092823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コンテンツ プレースホルダ 2"/>
          <p:cNvSpPr>
            <a:spLocks noGrp="1"/>
          </p:cNvSpPr>
          <p:nvPr>
            <p:ph idx="4294967295"/>
          </p:nvPr>
        </p:nvSpPr>
        <p:spPr>
          <a:xfrm>
            <a:off x="323850" y="1739180"/>
            <a:ext cx="8229600" cy="3878905"/>
          </a:xfrm>
        </p:spPr>
        <p:txBody>
          <a:bodyPr lIns="91440" tIns="45720" rIns="91440" bIns="45720"/>
          <a:lstStyle/>
          <a:p>
            <a:r>
              <a:rPr lang="en-US" altLang="ja-JP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ＭＳ Ｐゴシック" pitchFamily="34" charset="-128"/>
                <a:cs typeface="Arial" pitchFamily="34" charset="0"/>
              </a:rPr>
              <a:t>Aim of the study</a:t>
            </a:r>
          </a:p>
          <a:p>
            <a:r>
              <a:rPr lang="en-US" altLang="ja-JP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ＭＳ Ｐゴシック" pitchFamily="34" charset="-128"/>
                <a:cs typeface="Arial" pitchFamily="34" charset="0"/>
              </a:rPr>
              <a:t>Multisource Migration</a:t>
            </a:r>
          </a:p>
          <a:p>
            <a:pPr lvl="1"/>
            <a:r>
              <a:rPr lang="en-US" altLang="zh-CN" dirty="0">
                <a:solidFill>
                  <a:srgbClr val="FFFFFF"/>
                </a:solidFill>
                <a:latin typeface="+mj-lt"/>
                <a:ea typeface="Arial Unicode MS" pitchFamily="34" charset="-122"/>
                <a:cs typeface="Arial" pitchFamily="34" charset="0"/>
              </a:rPr>
              <a:t>Mismatch </a:t>
            </a:r>
            <a:r>
              <a:rPr lang="en-US" altLang="zh-CN" dirty="0" smtClean="0">
                <a:solidFill>
                  <a:srgbClr val="FFFFFF"/>
                </a:solidFill>
                <a:latin typeface="+mj-lt"/>
                <a:ea typeface="Arial Unicode MS" pitchFamily="34" charset="-122"/>
                <a:cs typeface="Arial" pitchFamily="34" charset="0"/>
              </a:rPr>
              <a:t>solution </a:t>
            </a:r>
            <a:r>
              <a:rPr lang="en-US" altLang="zh-CN" dirty="0">
                <a:solidFill>
                  <a:srgbClr val="FFFFFF"/>
                </a:solidFill>
                <a:latin typeface="+mj-lt"/>
                <a:ea typeface="Arial Unicode MS" pitchFamily="34" charset="-122"/>
                <a:cs typeface="Arial" pitchFamily="34" charset="0"/>
              </a:rPr>
              <a:t>with </a:t>
            </a:r>
            <a:r>
              <a:rPr lang="en-US" altLang="zh-CN" dirty="0" smtClean="0">
                <a:solidFill>
                  <a:srgbClr val="FFFFFF"/>
                </a:solidFill>
                <a:latin typeface="+mj-lt"/>
                <a:ea typeface="Arial Unicode MS" pitchFamily="34" charset="-122"/>
                <a:cs typeface="Arial" pitchFamily="34" charset="0"/>
              </a:rPr>
              <a:t>marine data</a:t>
            </a:r>
            <a:endParaRPr lang="zh-CN" altLang="en-US" dirty="0">
              <a:solidFill>
                <a:srgbClr val="FFFFFF"/>
              </a:solidFill>
              <a:latin typeface="+mj-lt"/>
              <a:ea typeface="Arial Unicode MS" pitchFamily="34" charset="-122"/>
              <a:cs typeface="Arial" pitchFamily="34" charset="0"/>
            </a:endParaRPr>
          </a:p>
          <a:p>
            <a:r>
              <a:rPr lang="en-US" altLang="ja-JP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ＭＳ Ｐゴシック" pitchFamily="34" charset="-128"/>
                <a:cs typeface="Arial" pitchFamily="34" charset="0"/>
              </a:rPr>
              <a:t>Low-discrepancy frequency coding</a:t>
            </a:r>
          </a:p>
          <a:p>
            <a:r>
              <a:rPr lang="en-US" altLang="ja-JP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ＭＳ Ｐゴシック" pitchFamily="34" charset="-128"/>
                <a:cs typeface="Arial" pitchFamily="34" charset="0"/>
              </a:rPr>
              <a:t>Numerical results </a:t>
            </a:r>
          </a:p>
          <a:p>
            <a:r>
              <a:rPr lang="en-US" altLang="ja-JP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ＭＳ Ｐゴシック" pitchFamily="34" charset="-128"/>
                <a:cs typeface="Arial" pitchFamily="34" charset="0"/>
              </a:rPr>
              <a:t>Conclusions</a:t>
            </a:r>
            <a:endParaRPr lang="ja-JP" altLang="en-US" b="1" dirty="0" smtClean="0">
              <a:effectLst>
                <a:outerShdw blurRad="38100" dist="38100" dir="2700000" algn="tl">
                  <a:srgbClr val="000000"/>
                </a:outerShdw>
              </a:effectLst>
              <a:latin typeface="+mj-lt"/>
              <a:ea typeface="ＭＳ Ｐゴシック" pitchFamily="34" charset="-128"/>
              <a:cs typeface="Arial" pitchFamily="34" charset="0"/>
            </a:endParaRPr>
          </a:p>
        </p:txBody>
      </p:sp>
      <p:sp>
        <p:nvSpPr>
          <p:cNvPr id="4" name="Rounded Rectangle 3"/>
          <p:cNvSpPr>
            <a:spLocks noChangeArrowheads="1"/>
          </p:cNvSpPr>
          <p:nvPr/>
        </p:nvSpPr>
        <p:spPr bwMode="auto">
          <a:xfrm>
            <a:off x="-804700" y="3505810"/>
            <a:ext cx="10676590" cy="3695480"/>
          </a:xfrm>
          <a:prstGeom prst="roundRect">
            <a:avLst>
              <a:gd name="adj" fmla="val 16667"/>
            </a:avLst>
          </a:prstGeom>
          <a:solidFill>
            <a:srgbClr val="000082">
              <a:alpha val="65881"/>
            </a:srgbClr>
          </a:solidFill>
          <a:ln w="12700" algn="ctr">
            <a:noFill/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+mj-lt"/>
              <a:cs typeface="Arial" pitchFamily="34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663055" y="146778"/>
            <a:ext cx="7800975" cy="10994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945" tIns="41473" rIns="82945" bIns="41473">
            <a:spAutoFit/>
          </a:bodyPr>
          <a:lstStyle/>
          <a:p>
            <a:pPr algn="ctr"/>
            <a:r>
              <a:rPr lang="en-US" sz="6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Outline</a:t>
            </a:r>
            <a:endParaRPr lang="en-US" sz="3200" b="1" dirty="0">
              <a:solidFill>
                <a:srgbClr val="FFFFFF"/>
              </a:solidFill>
              <a:latin typeface="+mj-lt"/>
              <a:cs typeface="Arial" pitchFamily="34" charset="0"/>
            </a:endParaRPr>
          </a:p>
        </p:txBody>
      </p:sp>
      <p:sp>
        <p:nvSpPr>
          <p:cNvPr id="5" name="Rounded Rectangle 3"/>
          <p:cNvSpPr>
            <a:spLocks noChangeArrowheads="1"/>
          </p:cNvSpPr>
          <p:nvPr/>
        </p:nvSpPr>
        <p:spPr bwMode="auto">
          <a:xfrm>
            <a:off x="-919915" y="1431940"/>
            <a:ext cx="10676590" cy="844910"/>
          </a:xfrm>
          <a:prstGeom prst="roundRect">
            <a:avLst>
              <a:gd name="adj" fmla="val 16667"/>
            </a:avLst>
          </a:prstGeom>
          <a:solidFill>
            <a:srgbClr val="000082">
              <a:alpha val="65881"/>
            </a:srgbClr>
          </a:solidFill>
          <a:ln w="12700" algn="ctr">
            <a:noFill/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+mj-lt"/>
              <a:cs typeface="Arial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2066788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Picture 11" descr="Geosoft GMSYS-3D model of a salt body embedded in a 3D density volume.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13064" y="3209320"/>
            <a:ext cx="5354231" cy="24225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" name="组合 2"/>
          <p:cNvGrpSpPr/>
          <p:nvPr/>
        </p:nvGrpSpPr>
        <p:grpSpPr>
          <a:xfrm>
            <a:off x="2222252" y="3199553"/>
            <a:ext cx="4539457" cy="2040054"/>
            <a:chOff x="5123796" y="2136971"/>
            <a:chExt cx="2971800" cy="1295400"/>
          </a:xfrm>
        </p:grpSpPr>
        <p:sp>
          <p:nvSpPr>
            <p:cNvPr id="66" name="AutoShape 15"/>
            <p:cNvSpPr>
              <a:spLocks noChangeArrowheads="1"/>
            </p:cNvSpPr>
            <p:nvPr/>
          </p:nvSpPr>
          <p:spPr bwMode="auto">
            <a:xfrm>
              <a:off x="5123796" y="2136971"/>
              <a:ext cx="381000" cy="228600"/>
            </a:xfrm>
            <a:prstGeom prst="irregularSeal2">
              <a:avLst/>
            </a:prstGeom>
            <a:solidFill>
              <a:srgbClr val="CC0000"/>
            </a:solidFill>
            <a:ln w="9525">
              <a:solidFill>
                <a:srgbClr val="FFFF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>
                <a:latin typeface="+mn-lt"/>
              </a:endParaRPr>
            </a:p>
          </p:txBody>
        </p:sp>
        <p:sp>
          <p:nvSpPr>
            <p:cNvPr id="67" name="Line 16"/>
            <p:cNvSpPr>
              <a:spLocks noChangeShapeType="1"/>
            </p:cNvSpPr>
            <p:nvPr/>
          </p:nvSpPr>
          <p:spPr bwMode="auto">
            <a:xfrm>
              <a:off x="5352396" y="2289371"/>
              <a:ext cx="381000" cy="1143000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63" name="AutoShape 19"/>
            <p:cNvSpPr>
              <a:spLocks noChangeArrowheads="1"/>
            </p:cNvSpPr>
            <p:nvPr/>
          </p:nvSpPr>
          <p:spPr bwMode="auto">
            <a:xfrm>
              <a:off x="5504796" y="2136971"/>
              <a:ext cx="381000" cy="228600"/>
            </a:xfrm>
            <a:prstGeom prst="irregularSeal2">
              <a:avLst/>
            </a:prstGeom>
            <a:solidFill>
              <a:srgbClr val="CC0000"/>
            </a:solidFill>
            <a:ln w="9525">
              <a:solidFill>
                <a:srgbClr val="FFFF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>
                <a:latin typeface="+mn-lt"/>
              </a:endParaRPr>
            </a:p>
          </p:txBody>
        </p:sp>
        <p:sp>
          <p:nvSpPr>
            <p:cNvPr id="64" name="Line 20"/>
            <p:cNvSpPr>
              <a:spLocks noChangeShapeType="1"/>
            </p:cNvSpPr>
            <p:nvPr/>
          </p:nvSpPr>
          <p:spPr bwMode="auto">
            <a:xfrm>
              <a:off x="5733396" y="2289371"/>
              <a:ext cx="381000" cy="1143000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60" name="AutoShape 23"/>
            <p:cNvSpPr>
              <a:spLocks noChangeArrowheads="1"/>
            </p:cNvSpPr>
            <p:nvPr/>
          </p:nvSpPr>
          <p:spPr bwMode="auto">
            <a:xfrm flipH="1">
              <a:off x="6571596" y="2136971"/>
              <a:ext cx="381000" cy="228600"/>
            </a:xfrm>
            <a:prstGeom prst="irregularSeal2">
              <a:avLst/>
            </a:prstGeom>
            <a:solidFill>
              <a:srgbClr val="CC0000"/>
            </a:solidFill>
            <a:ln w="9525">
              <a:solidFill>
                <a:srgbClr val="FFFF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>
                <a:latin typeface="+mn-lt"/>
              </a:endParaRPr>
            </a:p>
          </p:txBody>
        </p:sp>
        <p:sp>
          <p:nvSpPr>
            <p:cNvPr id="61" name="Line 24"/>
            <p:cNvSpPr>
              <a:spLocks noChangeShapeType="1"/>
            </p:cNvSpPr>
            <p:nvPr/>
          </p:nvSpPr>
          <p:spPr bwMode="auto">
            <a:xfrm flipH="1">
              <a:off x="6342996" y="2289371"/>
              <a:ext cx="381000" cy="1143000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57" name="AutoShape 27"/>
            <p:cNvSpPr>
              <a:spLocks noChangeArrowheads="1"/>
            </p:cNvSpPr>
            <p:nvPr/>
          </p:nvSpPr>
          <p:spPr bwMode="auto">
            <a:xfrm flipH="1">
              <a:off x="6952596" y="2136971"/>
              <a:ext cx="381000" cy="228600"/>
            </a:xfrm>
            <a:prstGeom prst="irregularSeal2">
              <a:avLst/>
            </a:prstGeom>
            <a:solidFill>
              <a:srgbClr val="CC0000"/>
            </a:solidFill>
            <a:ln w="9525">
              <a:solidFill>
                <a:srgbClr val="FFFF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>
                <a:latin typeface="+mn-lt"/>
              </a:endParaRPr>
            </a:p>
          </p:txBody>
        </p:sp>
        <p:sp>
          <p:nvSpPr>
            <p:cNvPr id="58" name="Line 28"/>
            <p:cNvSpPr>
              <a:spLocks noChangeShapeType="1"/>
            </p:cNvSpPr>
            <p:nvPr/>
          </p:nvSpPr>
          <p:spPr bwMode="auto">
            <a:xfrm flipH="1">
              <a:off x="6723996" y="2289371"/>
              <a:ext cx="381000" cy="1143000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54" name="AutoShape 31"/>
            <p:cNvSpPr>
              <a:spLocks noChangeArrowheads="1"/>
            </p:cNvSpPr>
            <p:nvPr/>
          </p:nvSpPr>
          <p:spPr bwMode="auto">
            <a:xfrm flipH="1">
              <a:off x="7333596" y="2136971"/>
              <a:ext cx="381000" cy="228600"/>
            </a:xfrm>
            <a:prstGeom prst="irregularSeal2">
              <a:avLst/>
            </a:prstGeom>
            <a:solidFill>
              <a:srgbClr val="CC0000"/>
            </a:solidFill>
            <a:ln w="9525">
              <a:solidFill>
                <a:srgbClr val="FFFF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>
                <a:latin typeface="+mn-lt"/>
              </a:endParaRPr>
            </a:p>
          </p:txBody>
        </p:sp>
        <p:sp>
          <p:nvSpPr>
            <p:cNvPr id="55" name="Line 32"/>
            <p:cNvSpPr>
              <a:spLocks noChangeShapeType="1"/>
            </p:cNvSpPr>
            <p:nvPr/>
          </p:nvSpPr>
          <p:spPr bwMode="auto">
            <a:xfrm flipH="1">
              <a:off x="7104996" y="2289371"/>
              <a:ext cx="381000" cy="1143000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51" name="AutoShape 35"/>
            <p:cNvSpPr>
              <a:spLocks noChangeArrowheads="1"/>
            </p:cNvSpPr>
            <p:nvPr/>
          </p:nvSpPr>
          <p:spPr bwMode="auto">
            <a:xfrm flipH="1">
              <a:off x="7714596" y="2136971"/>
              <a:ext cx="381000" cy="228600"/>
            </a:xfrm>
            <a:prstGeom prst="irregularSeal2">
              <a:avLst/>
            </a:prstGeom>
            <a:solidFill>
              <a:srgbClr val="CC0000"/>
            </a:solidFill>
            <a:ln w="9525">
              <a:solidFill>
                <a:srgbClr val="FFFF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>
                <a:latin typeface="+mn-lt"/>
              </a:endParaRPr>
            </a:p>
          </p:txBody>
        </p:sp>
        <p:sp>
          <p:nvSpPr>
            <p:cNvPr id="52" name="Line 36"/>
            <p:cNvSpPr>
              <a:spLocks noChangeShapeType="1"/>
            </p:cNvSpPr>
            <p:nvPr/>
          </p:nvSpPr>
          <p:spPr bwMode="auto">
            <a:xfrm flipH="1">
              <a:off x="7485996" y="2289371"/>
              <a:ext cx="381000" cy="1143000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>
                <a:latin typeface="+mn-lt"/>
              </a:endParaRPr>
            </a:p>
          </p:txBody>
        </p:sp>
      </p:grpSp>
      <p:grpSp>
        <p:nvGrpSpPr>
          <p:cNvPr id="4" name="组合 3"/>
          <p:cNvGrpSpPr/>
          <p:nvPr/>
        </p:nvGrpSpPr>
        <p:grpSpPr>
          <a:xfrm>
            <a:off x="3152480" y="3278803"/>
            <a:ext cx="2677116" cy="1920051"/>
            <a:chOff x="5733396" y="2213171"/>
            <a:chExt cx="1752600" cy="1219200"/>
          </a:xfrm>
        </p:grpSpPr>
        <p:sp>
          <p:nvSpPr>
            <p:cNvPr id="68" name="Line 17"/>
            <p:cNvSpPr>
              <a:spLocks noChangeShapeType="1"/>
            </p:cNvSpPr>
            <p:nvPr/>
          </p:nvSpPr>
          <p:spPr bwMode="auto">
            <a:xfrm flipV="1">
              <a:off x="5733396" y="2213171"/>
              <a:ext cx="457200" cy="1219200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65" name="Line 21"/>
            <p:cNvSpPr>
              <a:spLocks noChangeShapeType="1"/>
            </p:cNvSpPr>
            <p:nvPr/>
          </p:nvSpPr>
          <p:spPr bwMode="auto">
            <a:xfrm flipV="1">
              <a:off x="6114396" y="2213171"/>
              <a:ext cx="457200" cy="1219200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62" name="Line 25"/>
            <p:cNvSpPr>
              <a:spLocks noChangeShapeType="1"/>
            </p:cNvSpPr>
            <p:nvPr/>
          </p:nvSpPr>
          <p:spPr bwMode="auto">
            <a:xfrm flipH="1" flipV="1">
              <a:off x="5885796" y="2213171"/>
              <a:ext cx="457200" cy="1219200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59" name="Line 29"/>
            <p:cNvSpPr>
              <a:spLocks noChangeShapeType="1"/>
            </p:cNvSpPr>
            <p:nvPr/>
          </p:nvSpPr>
          <p:spPr bwMode="auto">
            <a:xfrm flipH="1" flipV="1">
              <a:off x="6266796" y="2213171"/>
              <a:ext cx="457200" cy="1219200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56" name="Line 33"/>
            <p:cNvSpPr>
              <a:spLocks noChangeShapeType="1"/>
            </p:cNvSpPr>
            <p:nvPr/>
          </p:nvSpPr>
          <p:spPr bwMode="auto">
            <a:xfrm flipH="1" flipV="1">
              <a:off x="6647796" y="2213171"/>
              <a:ext cx="457200" cy="1219200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53" name="Line 37"/>
            <p:cNvSpPr>
              <a:spLocks noChangeShapeType="1"/>
            </p:cNvSpPr>
            <p:nvPr/>
          </p:nvSpPr>
          <p:spPr bwMode="auto">
            <a:xfrm flipH="1" flipV="1">
              <a:off x="7028796" y="2213171"/>
              <a:ext cx="457200" cy="1219200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>
                <a:latin typeface="+mn-lt"/>
              </a:endParaRPr>
            </a:p>
          </p:txBody>
        </p:sp>
      </p:grpSp>
      <p:pic>
        <p:nvPicPr>
          <p:cNvPr id="70" name="Picture 9"/>
          <p:cNvPicPr>
            <a:picLocks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99416" y="1759515"/>
            <a:ext cx="5354231" cy="1440038"/>
          </a:xfrm>
          <a:prstGeom prst="rect">
            <a:avLst/>
          </a:prstGeom>
          <a:noFill/>
          <a:ln w="38100">
            <a:solidFill>
              <a:srgbClr val="FAFD00"/>
            </a:solidFill>
            <a:round/>
            <a:headEnd/>
            <a:tailEnd/>
          </a:ln>
        </p:spPr>
      </p:pic>
      <p:sp>
        <p:nvSpPr>
          <p:cNvPr id="75" name="TextBox 74"/>
          <p:cNvSpPr txBox="1">
            <a:spLocks noChangeArrowheads="1"/>
          </p:cNvSpPr>
          <p:nvPr/>
        </p:nvSpPr>
        <p:spPr bwMode="auto">
          <a:xfrm>
            <a:off x="758058" y="134903"/>
            <a:ext cx="7800975" cy="760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945" tIns="41473" rIns="82945" bIns="41473">
            <a:spAutoFit/>
          </a:bodyPr>
          <a:lstStyle/>
          <a:p>
            <a:pPr algn="ctr"/>
            <a:r>
              <a:rPr lang="en-US" altLang="ja-JP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pitchFamily="34" charset="-128"/>
                <a:cs typeface="Arial" pitchFamily="34" charset="0"/>
              </a:rPr>
              <a:t>Land</a:t>
            </a:r>
            <a:r>
              <a:rPr lang="en-US" altLang="ja-JP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pitchFamily="34" charset="-128"/>
                <a:cs typeface="Arial" pitchFamily="34" charset="0"/>
              </a:rPr>
              <a:t> Multisource FWI</a:t>
            </a:r>
            <a:endParaRPr lang="en-US" sz="1800" b="1" dirty="0">
              <a:solidFill>
                <a:srgbClr val="FFFFFF"/>
              </a:solidFill>
              <a:latin typeface="+mn-lt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402278" y="895767"/>
            <a:ext cx="229421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200" dirty="0" smtClean="0">
                <a:solidFill>
                  <a:srgbClr val="FFFFFF"/>
                </a:solidFill>
                <a:latin typeface="+mn-lt"/>
                <a:ea typeface="Arial Unicode MS" pitchFamily="34" charset="-122"/>
                <a:cs typeface="Arial" pitchFamily="34" charset="0"/>
              </a:rPr>
              <a:t>Fixed spread</a:t>
            </a:r>
            <a:endParaRPr lang="zh-CN" altLang="en-US" sz="3200" dirty="0">
              <a:solidFill>
                <a:srgbClr val="FFFFFF"/>
              </a:solidFill>
              <a:latin typeface="+mn-lt"/>
              <a:ea typeface="Arial Unicode MS" pitchFamily="34" charset="-122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26528" y="5645532"/>
            <a:ext cx="7709162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200" dirty="0" smtClean="0">
                <a:latin typeface="+mn-lt"/>
              </a:rPr>
              <a:t>Simulation geometry </a:t>
            </a:r>
            <a:r>
              <a:rPr lang="en-US" altLang="zh-CN" sz="3200" dirty="0" smtClean="0">
                <a:latin typeface="+mn-lt"/>
              </a:rPr>
              <a:t>must be consistent </a:t>
            </a:r>
            <a:r>
              <a:rPr lang="en-US" altLang="zh-CN" sz="3200" dirty="0" smtClean="0">
                <a:latin typeface="+mn-lt"/>
              </a:rPr>
              <a:t>with </a:t>
            </a:r>
          </a:p>
          <a:p>
            <a:pPr algn="ctr"/>
            <a:r>
              <a:rPr lang="en-US" altLang="zh-CN" sz="3200" dirty="0" smtClean="0">
                <a:latin typeface="+mn-lt"/>
              </a:rPr>
              <a:t>the acquisition geometry</a:t>
            </a:r>
            <a:endParaRPr lang="zh-CN" altLang="en-US" sz="3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58170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1|3.4|4|5.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1|3.4|4|5.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1|3.4|4|5.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1|3.4|4|5.4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1|3.4|4|5.4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1|3.4|4|5.4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1|3.4|4|5.4"/>
</p:tagLst>
</file>

<file path=ppt/theme/theme1.xml><?xml version="1.0" encoding="utf-8"?>
<a:theme xmlns:a="http://schemas.openxmlformats.org/drawingml/2006/main" name="default">
  <a:themeElements>
    <a:clrScheme name="">
      <a:dk1>
        <a:srgbClr val="919191"/>
      </a:dk1>
      <a:lt1>
        <a:srgbClr val="FAFD00"/>
      </a:lt1>
      <a:dk2>
        <a:srgbClr val="3365FB"/>
      </a:dk2>
      <a:lt2>
        <a:srgbClr val="FAFD00"/>
      </a:lt2>
      <a:accent1>
        <a:srgbClr val="618FFD"/>
      </a:accent1>
      <a:accent2>
        <a:srgbClr val="00AE00"/>
      </a:accent2>
      <a:accent3>
        <a:srgbClr val="ADB8FD"/>
      </a:accent3>
      <a:accent4>
        <a:srgbClr val="D6D8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defaul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65114</TotalTime>
  <Words>1045</Words>
  <Application>Microsoft Office PowerPoint</Application>
  <PresentationFormat>On-screen Show (4:3)</PresentationFormat>
  <Paragraphs>308</Paragraphs>
  <Slides>25</Slides>
  <Notes>13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default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Utah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Extended Diffraction-Slice Theorem for Wavepath Traveltime Tomography</dc:title>
  <dc:creator>GeoPhysics</dc:creator>
  <cp:lastModifiedBy>gerry</cp:lastModifiedBy>
  <cp:revision>1509</cp:revision>
  <dcterms:created xsi:type="dcterms:W3CDTF">1999-02-02T06:33:16Z</dcterms:created>
  <dcterms:modified xsi:type="dcterms:W3CDTF">2013-06-13T00:44:22Z</dcterms:modified>
</cp:coreProperties>
</file>