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72" r:id="rId3"/>
    <p:sldId id="276" r:id="rId4"/>
    <p:sldId id="257" r:id="rId5"/>
    <p:sldId id="275" r:id="rId6"/>
    <p:sldId id="277" r:id="rId7"/>
    <p:sldId id="263" r:id="rId8"/>
    <p:sldId id="264" r:id="rId9"/>
    <p:sldId id="265" r:id="rId10"/>
    <p:sldId id="278" r:id="rId11"/>
    <p:sldId id="267" r:id="rId12"/>
    <p:sldId id="268" r:id="rId13"/>
    <p:sldId id="258" r:id="rId14"/>
    <p:sldId id="269" r:id="rId15"/>
    <p:sldId id="271" r:id="rId16"/>
    <p:sldId id="270" r:id="rId17"/>
    <p:sldId id="273" r:id="rId18"/>
    <p:sldId id="262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56B02A-EBC8-431A-9A68-1A0657E3463A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238DB0-55A9-4B36-91B8-73639C818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638112-2DFD-4BE4-876E-326EAABDE616}" type="slidenum">
              <a:rPr lang="en-US" altLang="zh-CN" sz="1200" b="0"/>
              <a:pPr algn="r"/>
              <a:t>9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5B27-2F99-4E1D-BF67-8316353E76BB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A3E2-5F92-44DA-8FEC-2576B4B2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CC2F-76D0-4631-BFF5-675F36128F5E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A949-64AF-44BE-849E-CA9B63A10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1E03-9E02-43FC-89BA-3CE1BCF0C30C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7B4C-80E4-46D1-8F4E-6DCA89BF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9F78-50AB-432C-BC4A-19E88FA4F091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BB0E-BDAE-4BC5-853B-927E2AAA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5D6D-AB68-478C-8838-FA4F2718F4A0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9F7A-6AD4-4BF5-BE43-FDB36857A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564E-11ED-420F-9993-973C57FBBAEC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7ADA-A8BE-4B14-8413-8B3D08CBE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01E7-EACC-4DCD-A1A9-9994D48EBBA6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2E89-CC94-4906-9148-959C69524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1E25-4167-4324-95B9-76337C1E783A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208E-4991-4686-896F-9EB26738A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B989-3066-40D6-A17E-E08B9EFEDB47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5068-A30A-41AA-A122-4C81505D9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A288-1CE1-435D-B6BF-2F026E759FDC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7A6B5-779D-47F4-A914-9AD5FC19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B8C4-3B7C-4051-B60C-5A1253CA51BE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7043-B907-4B6D-81E7-0DA28D32C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2935-4127-4B1E-AC2A-18D9B58ADFC0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80ED-45CD-43F8-BEC8-8FF861F88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AC76-0212-4F3E-9356-28AD2F6BF1DF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E806C-FCD2-4181-BA2B-0C49A8886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AC539C-CB9F-4D17-86CD-A8B1733F948E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4FA326-F7AA-4FFE-ADA2-7D8B165D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400">
                <a:solidFill>
                  <a:srgbClr val="92D050"/>
                </a:solidFill>
                <a:latin typeface="Calibri" pitchFamily="34" charset="0"/>
              </a:rPr>
              <a:t>Multisource Full Waveform Inversion with Topography Using Ghost Extrapolation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762000" y="4343400"/>
            <a:ext cx="769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C000"/>
                </a:solidFill>
                <a:latin typeface="Calibri" pitchFamily="34" charset="0"/>
              </a:rPr>
              <a:t>Dongliang  Zhang</a:t>
            </a:r>
          </a:p>
          <a:p>
            <a:pPr algn="ctr"/>
            <a:r>
              <a:rPr lang="en-US" altLang="zh-CN" sz="2400">
                <a:solidFill>
                  <a:srgbClr val="FFC000"/>
                </a:solidFill>
                <a:latin typeface="Calibri" pitchFamily="34" charset="0"/>
              </a:rPr>
              <a:t>King Abdullah University of Science and Technology</a:t>
            </a:r>
          </a:p>
          <a:p>
            <a:pPr algn="ctr"/>
            <a:endParaRPr lang="en-US" altLang="zh-CN" sz="240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altLang="zh-CN" sz="2400">
                <a:solidFill>
                  <a:srgbClr val="FFC000"/>
                </a:solidFill>
                <a:latin typeface="Calibri" pitchFamily="34" charset="0"/>
              </a:rPr>
              <a:t>     9/19/2012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Box 9"/>
          <p:cNvSpPr txBox="1">
            <a:spLocks noChangeArrowheads="1"/>
          </p:cNvSpPr>
          <p:nvPr/>
        </p:nvSpPr>
        <p:spPr bwMode="auto">
          <a:xfrm>
            <a:off x="228600" y="9906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0">
                <a:solidFill>
                  <a:srgbClr val="66FF33"/>
                </a:solidFill>
              </a:rPr>
              <a:t>Extrapolation in z direction</a:t>
            </a:r>
          </a:p>
        </p:txBody>
      </p:sp>
      <p:sp>
        <p:nvSpPr>
          <p:cNvPr id="64519" name="TextBox 9"/>
          <p:cNvSpPr txBox="1">
            <a:spLocks noChangeArrowheads="1"/>
          </p:cNvSpPr>
          <p:nvPr/>
        </p:nvSpPr>
        <p:spPr bwMode="auto">
          <a:xfrm>
            <a:off x="4648200" y="9906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0">
                <a:solidFill>
                  <a:srgbClr val="66FF33"/>
                </a:solidFill>
              </a:rPr>
              <a:t>Extrapolation in x direction</a:t>
            </a:r>
          </a:p>
        </p:txBody>
      </p:sp>
      <p:sp>
        <p:nvSpPr>
          <p:cNvPr id="55300" name="Oval 11"/>
          <p:cNvSpPr>
            <a:spLocks noChangeArrowheads="1"/>
          </p:cNvSpPr>
          <p:nvPr/>
        </p:nvSpPr>
        <p:spPr bwMode="auto">
          <a:xfrm>
            <a:off x="2270125" y="2546350"/>
            <a:ext cx="166688" cy="153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4526" name="Group 14"/>
          <p:cNvGrpSpPr>
            <a:grpSpLocks/>
          </p:cNvGrpSpPr>
          <p:nvPr/>
        </p:nvGrpSpPr>
        <p:grpSpPr bwMode="auto">
          <a:xfrm>
            <a:off x="5043488" y="1965325"/>
            <a:ext cx="3490912" cy="3505200"/>
            <a:chOff x="3177" y="1238"/>
            <a:chExt cx="2199" cy="2208"/>
          </a:xfrm>
        </p:grpSpPr>
        <p:pic>
          <p:nvPicPr>
            <p:cNvPr id="5530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7" y="1238"/>
              <a:ext cx="2199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3" name="Oval 12"/>
            <p:cNvSpPr>
              <a:spLocks noChangeArrowheads="1"/>
            </p:cNvSpPr>
            <p:nvPr/>
          </p:nvSpPr>
          <p:spPr bwMode="auto">
            <a:xfrm>
              <a:off x="3531" y="2304"/>
              <a:ext cx="106" cy="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C:\Dongliang\rtm\fig\QQ截图未命名.png"/>
          <p:cNvPicPr>
            <a:picLocks noChangeAspect="1" noChangeArrowheads="1"/>
          </p:cNvPicPr>
          <p:nvPr/>
        </p:nvPicPr>
        <p:blipFill>
          <a:blip r:embed="rId2"/>
          <a:srcRect l="9645" t="10248" r="13269" b="6175"/>
          <a:stretch>
            <a:fillRect/>
          </a:stretch>
        </p:blipFill>
        <p:spPr bwMode="auto">
          <a:xfrm>
            <a:off x="3810000" y="685800"/>
            <a:ext cx="3962400" cy="2573338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56322" name="TextBox 9"/>
          <p:cNvSpPr txBox="1">
            <a:spLocks noChangeArrowheads="1"/>
          </p:cNvSpPr>
          <p:nvPr/>
        </p:nvSpPr>
        <p:spPr bwMode="auto">
          <a:xfrm>
            <a:off x="381000" y="152400"/>
            <a:ext cx="3360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66FF33"/>
                </a:solidFill>
              </a:rPr>
              <a:t>Simple example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657600" y="242888"/>
            <a:ext cx="480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rgbClr val="FFCCFF"/>
                </a:solidFill>
              </a:rPr>
              <a:t>0                       X (m)                       2000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3352800" y="609600"/>
            <a:ext cx="4587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1800" b="0">
                <a:solidFill>
                  <a:srgbClr val="FFCCFF"/>
                </a:solidFill>
              </a:rPr>
              <a:t>0            Z (m)            1500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4876800" y="9144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/>
              <a:t>Surface</a:t>
            </a:r>
          </a:p>
        </p:txBody>
      </p: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1219200" y="762000"/>
            <a:ext cx="6553200" cy="5734050"/>
            <a:chOff x="768" y="480"/>
            <a:chExt cx="4128" cy="3612"/>
          </a:xfrm>
        </p:grpSpPr>
        <p:pic>
          <p:nvPicPr>
            <p:cNvPr id="56328" name="Picture 21" descr="图片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8" y="2256"/>
              <a:ext cx="2508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329" name="Group 9"/>
            <p:cNvGrpSpPr>
              <a:grpSpLocks/>
            </p:cNvGrpSpPr>
            <p:nvPr/>
          </p:nvGrpSpPr>
          <p:grpSpPr bwMode="auto">
            <a:xfrm>
              <a:off x="3504" y="480"/>
              <a:ext cx="958" cy="1747"/>
              <a:chOff x="2160" y="480"/>
              <a:chExt cx="958" cy="1747"/>
            </a:xfrm>
          </p:grpSpPr>
          <p:sp>
            <p:nvSpPr>
              <p:cNvPr id="7" name="Flowchart: Process 6"/>
              <p:cNvSpPr>
                <a:spLocks noChangeArrowheads="1"/>
              </p:cNvSpPr>
              <p:nvPr/>
            </p:nvSpPr>
            <p:spPr bwMode="auto">
              <a:xfrm>
                <a:off x="2688" y="480"/>
                <a:ext cx="430" cy="328"/>
              </a:xfrm>
              <a:prstGeom prst="flowChartProcess">
                <a:avLst/>
              </a:prstGeom>
              <a:noFill/>
              <a:ln w="31750" algn="ctr">
                <a:solidFill>
                  <a:srgbClr val="66FF33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2800" b="0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339" name="Line 11"/>
              <p:cNvSpPr>
                <a:spLocks noChangeShapeType="1"/>
              </p:cNvSpPr>
              <p:nvPr/>
            </p:nvSpPr>
            <p:spPr bwMode="auto">
              <a:xfrm flipH="1">
                <a:off x="2160" y="1056"/>
                <a:ext cx="657" cy="1171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6330" name="Text Box 12"/>
            <p:cNvSpPr txBox="1">
              <a:spLocks noChangeArrowheads="1"/>
            </p:cNvSpPr>
            <p:nvPr/>
          </p:nvSpPr>
          <p:spPr bwMode="auto">
            <a:xfrm>
              <a:off x="768" y="2908"/>
              <a:ext cx="124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0">
                  <a:solidFill>
                    <a:srgbClr val="66FF33"/>
                  </a:solidFill>
                </a:rPr>
                <a:t>Zoom the area of box</a:t>
              </a:r>
            </a:p>
          </p:txBody>
        </p:sp>
        <p:sp>
          <p:nvSpPr>
            <p:cNvPr id="56331" name="Text Box 13"/>
            <p:cNvSpPr txBox="1">
              <a:spLocks noChangeArrowheads="1"/>
            </p:cNvSpPr>
            <p:nvPr/>
          </p:nvSpPr>
          <p:spPr bwMode="auto">
            <a:xfrm>
              <a:off x="4176" y="2400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/>
                <a:t>Air</a:t>
              </a:r>
            </a:p>
          </p:txBody>
        </p:sp>
        <p:sp>
          <p:nvSpPr>
            <p:cNvPr id="56332" name="Text Box 14"/>
            <p:cNvSpPr txBox="1">
              <a:spLocks noChangeArrowheads="1"/>
            </p:cNvSpPr>
            <p:nvPr/>
          </p:nvSpPr>
          <p:spPr bwMode="auto">
            <a:xfrm>
              <a:off x="3984" y="278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/>
                <a:t>Surface</a:t>
              </a:r>
            </a:p>
          </p:txBody>
        </p:sp>
        <p:sp>
          <p:nvSpPr>
            <p:cNvPr id="56333" name="Line 15"/>
            <p:cNvSpPr>
              <a:spLocks noChangeShapeType="1"/>
            </p:cNvSpPr>
            <p:nvPr/>
          </p:nvSpPr>
          <p:spPr bwMode="auto">
            <a:xfrm flipH="1">
              <a:off x="3600" y="2976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4" name="Text Box 16"/>
            <p:cNvSpPr txBox="1">
              <a:spLocks noChangeArrowheads="1"/>
            </p:cNvSpPr>
            <p:nvPr/>
          </p:nvSpPr>
          <p:spPr bwMode="auto">
            <a:xfrm>
              <a:off x="3216" y="230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/>
                <a:t>Stair line</a:t>
              </a:r>
            </a:p>
          </p:txBody>
        </p:sp>
        <p:sp>
          <p:nvSpPr>
            <p:cNvPr id="56335" name="Line 17"/>
            <p:cNvSpPr>
              <a:spLocks noChangeShapeType="1"/>
            </p:cNvSpPr>
            <p:nvPr/>
          </p:nvSpPr>
          <p:spPr bwMode="auto">
            <a:xfrm flipH="1">
              <a:off x="3456" y="2544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6" name="Text Box 18"/>
            <p:cNvSpPr txBox="1">
              <a:spLocks noChangeArrowheads="1"/>
            </p:cNvSpPr>
            <p:nvPr/>
          </p:nvSpPr>
          <p:spPr bwMode="auto">
            <a:xfrm>
              <a:off x="2736" y="3216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/>
                <a:t>Subsurface</a:t>
              </a:r>
            </a:p>
          </p:txBody>
        </p:sp>
        <p:sp>
          <p:nvSpPr>
            <p:cNvPr id="56337" name="Line 19"/>
            <p:cNvSpPr>
              <a:spLocks noChangeShapeType="1"/>
            </p:cNvSpPr>
            <p:nvPr/>
          </p:nvSpPr>
          <p:spPr bwMode="auto">
            <a:xfrm>
              <a:off x="2400" y="2352"/>
              <a:ext cx="244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6327" name="TextBox 9"/>
          <p:cNvSpPr txBox="1">
            <a:spLocks noChangeArrowheads="1"/>
          </p:cNvSpPr>
          <p:nvPr/>
        </p:nvSpPr>
        <p:spPr bwMode="auto">
          <a:xfrm>
            <a:off x="1295400" y="1919288"/>
            <a:ext cx="3360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0">
                <a:solidFill>
                  <a:srgbClr val="66FF33"/>
                </a:solidFill>
              </a:rPr>
              <a:t>Dip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5" descr="图片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10088"/>
            <a:ext cx="267176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995738" y="471488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>
                <a:solidFill>
                  <a:srgbClr val="FFCC00"/>
                </a:solidFill>
              </a:rPr>
              <a:t>Mirror image</a:t>
            </a:r>
          </a:p>
        </p:txBody>
      </p:sp>
      <p:sp>
        <p:nvSpPr>
          <p:cNvPr id="57347" name="TextBox 6"/>
          <p:cNvSpPr txBox="1">
            <a:spLocks noChangeArrowheads="1"/>
          </p:cNvSpPr>
          <p:nvPr/>
        </p:nvSpPr>
        <p:spPr bwMode="auto">
          <a:xfrm>
            <a:off x="2590800" y="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0">
                <a:solidFill>
                  <a:srgbClr val="FFCC00"/>
                </a:solidFill>
              </a:rPr>
              <a:t>Common Shot Gather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-228600" y="90488"/>
            <a:ext cx="3502025" cy="4195762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57349" name="Freeform 7"/>
          <p:cNvSpPr>
            <a:spLocks noEditPoints="1"/>
          </p:cNvSpPr>
          <p:nvPr/>
        </p:nvSpPr>
        <p:spPr bwMode="auto">
          <a:xfrm>
            <a:off x="336550" y="485775"/>
            <a:ext cx="41275" cy="2505075"/>
          </a:xfrm>
          <a:custGeom>
            <a:avLst/>
            <a:gdLst>
              <a:gd name="T0" fmla="*/ 2147483647 w 51"/>
              <a:gd name="T1" fmla="*/ 2147483647 h 3155"/>
              <a:gd name="T2" fmla="*/ 2147483647 w 51"/>
              <a:gd name="T3" fmla="*/ 0 h 3155"/>
              <a:gd name="T4" fmla="*/ 0 w 51"/>
              <a:gd name="T5" fmla="*/ 0 h 3155"/>
              <a:gd name="T6" fmla="*/ 0 w 51"/>
              <a:gd name="T7" fmla="*/ 2147483647 h 3155"/>
              <a:gd name="T8" fmla="*/ 2147483647 w 51"/>
              <a:gd name="T9" fmla="*/ 2147483647 h 3155"/>
              <a:gd name="T10" fmla="*/ 2147483647 w 51"/>
              <a:gd name="T11" fmla="*/ 2147483647 h 3155"/>
              <a:gd name="T12" fmla="*/ 2147483647 w 51"/>
              <a:gd name="T13" fmla="*/ 2147483647 h 3155"/>
              <a:gd name="T14" fmla="*/ 0 w 51"/>
              <a:gd name="T15" fmla="*/ 2147483647 h 3155"/>
              <a:gd name="T16" fmla="*/ 0 w 51"/>
              <a:gd name="T17" fmla="*/ 2147483647 h 3155"/>
              <a:gd name="T18" fmla="*/ 2147483647 w 51"/>
              <a:gd name="T19" fmla="*/ 2147483647 h 3155"/>
              <a:gd name="T20" fmla="*/ 2147483647 w 51"/>
              <a:gd name="T21" fmla="*/ 2147483647 h 3155"/>
              <a:gd name="T22" fmla="*/ 2147483647 w 51"/>
              <a:gd name="T23" fmla="*/ 2147483647 h 3155"/>
              <a:gd name="T24" fmla="*/ 0 w 51"/>
              <a:gd name="T25" fmla="*/ 2147483647 h 3155"/>
              <a:gd name="T26" fmla="*/ 0 w 51"/>
              <a:gd name="T27" fmla="*/ 2147483647 h 3155"/>
              <a:gd name="T28" fmla="*/ 2147483647 w 51"/>
              <a:gd name="T29" fmla="*/ 2147483647 h 3155"/>
              <a:gd name="T30" fmla="*/ 0 w 51"/>
              <a:gd name="T31" fmla="*/ 2147483647 h 3155"/>
              <a:gd name="T32" fmla="*/ 0 w 51"/>
              <a:gd name="T33" fmla="*/ 2147483647 h 3155"/>
              <a:gd name="T34" fmla="*/ 2147483647 w 51"/>
              <a:gd name="T35" fmla="*/ 2147483647 h 3155"/>
              <a:gd name="T36" fmla="*/ 2147483647 w 51"/>
              <a:gd name="T37" fmla="*/ 2147483647 h 3155"/>
              <a:gd name="T38" fmla="*/ 0 w 51"/>
              <a:gd name="T39" fmla="*/ 2147483647 h 3155"/>
              <a:gd name="T40" fmla="*/ 2147483647 w 51"/>
              <a:gd name="T41" fmla="*/ 2147483647 h 3155"/>
              <a:gd name="T42" fmla="*/ 2147483647 w 51"/>
              <a:gd name="T43" fmla="*/ 2147483647 h 3155"/>
              <a:gd name="T44" fmla="*/ 0 w 51"/>
              <a:gd name="T45" fmla="*/ 2147483647 h 3155"/>
              <a:gd name="T46" fmla="*/ 0 w 51"/>
              <a:gd name="T47" fmla="*/ 2147483647 h 3155"/>
              <a:gd name="T48" fmla="*/ 2147483647 w 51"/>
              <a:gd name="T49" fmla="*/ 2147483647 h 3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"/>
              <a:gd name="T76" fmla="*/ 0 h 3155"/>
              <a:gd name="T77" fmla="*/ 51 w 51"/>
              <a:gd name="T78" fmla="*/ 3155 h 31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" h="3155">
                <a:moveTo>
                  <a:pt x="51" y="8"/>
                </a:moveTo>
                <a:lnTo>
                  <a:pt x="51" y="0"/>
                </a:lnTo>
                <a:lnTo>
                  <a:pt x="0" y="0"/>
                </a:lnTo>
                <a:lnTo>
                  <a:pt x="0" y="8"/>
                </a:lnTo>
                <a:lnTo>
                  <a:pt x="51" y="8"/>
                </a:lnTo>
                <a:close/>
                <a:moveTo>
                  <a:pt x="51" y="1058"/>
                </a:moveTo>
                <a:lnTo>
                  <a:pt x="51" y="1050"/>
                </a:lnTo>
                <a:lnTo>
                  <a:pt x="0" y="1050"/>
                </a:lnTo>
                <a:lnTo>
                  <a:pt x="0" y="1058"/>
                </a:lnTo>
                <a:lnTo>
                  <a:pt x="51" y="1058"/>
                </a:lnTo>
                <a:close/>
                <a:moveTo>
                  <a:pt x="51" y="2106"/>
                </a:moveTo>
                <a:lnTo>
                  <a:pt x="51" y="2098"/>
                </a:lnTo>
                <a:lnTo>
                  <a:pt x="0" y="2098"/>
                </a:lnTo>
                <a:lnTo>
                  <a:pt x="0" y="2106"/>
                </a:lnTo>
                <a:lnTo>
                  <a:pt x="51" y="2106"/>
                </a:lnTo>
                <a:close/>
                <a:moveTo>
                  <a:pt x="0" y="3147"/>
                </a:moveTo>
                <a:lnTo>
                  <a:pt x="0" y="3155"/>
                </a:lnTo>
                <a:lnTo>
                  <a:pt x="51" y="3155"/>
                </a:lnTo>
                <a:lnTo>
                  <a:pt x="51" y="3147"/>
                </a:lnTo>
                <a:lnTo>
                  <a:pt x="0" y="3147"/>
                </a:lnTo>
                <a:close/>
                <a:moveTo>
                  <a:pt x="51" y="3155"/>
                </a:moveTo>
                <a:lnTo>
                  <a:pt x="51" y="3147"/>
                </a:lnTo>
                <a:lnTo>
                  <a:pt x="0" y="3147"/>
                </a:lnTo>
                <a:lnTo>
                  <a:pt x="0" y="3155"/>
                </a:lnTo>
                <a:lnTo>
                  <a:pt x="51" y="3155"/>
                </a:lnTo>
                <a:close/>
              </a:path>
            </a:pathLst>
          </a:custGeom>
          <a:solidFill>
            <a:srgbClr val="000000"/>
          </a:solidFill>
          <a:ln w="0" cap="rnd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0" name="Freeform 8"/>
          <p:cNvSpPr>
            <a:spLocks noEditPoints="1"/>
          </p:cNvSpPr>
          <p:nvPr/>
        </p:nvSpPr>
        <p:spPr bwMode="auto">
          <a:xfrm>
            <a:off x="357188" y="485775"/>
            <a:ext cx="20637" cy="2505075"/>
          </a:xfrm>
          <a:custGeom>
            <a:avLst/>
            <a:gdLst>
              <a:gd name="T0" fmla="*/ 2147483647 w 25"/>
              <a:gd name="T1" fmla="*/ 2147483647 h 3155"/>
              <a:gd name="T2" fmla="*/ 2147483647 w 25"/>
              <a:gd name="T3" fmla="*/ 0 h 3155"/>
              <a:gd name="T4" fmla="*/ 0 w 25"/>
              <a:gd name="T5" fmla="*/ 0 h 3155"/>
              <a:gd name="T6" fmla="*/ 0 w 25"/>
              <a:gd name="T7" fmla="*/ 2147483647 h 3155"/>
              <a:gd name="T8" fmla="*/ 2147483647 w 25"/>
              <a:gd name="T9" fmla="*/ 2147483647 h 3155"/>
              <a:gd name="T10" fmla="*/ 2147483647 w 25"/>
              <a:gd name="T11" fmla="*/ 2147483647 h 3155"/>
              <a:gd name="T12" fmla="*/ 2147483647 w 25"/>
              <a:gd name="T13" fmla="*/ 2147483647 h 3155"/>
              <a:gd name="T14" fmla="*/ 0 w 25"/>
              <a:gd name="T15" fmla="*/ 2147483647 h 3155"/>
              <a:gd name="T16" fmla="*/ 0 w 25"/>
              <a:gd name="T17" fmla="*/ 2147483647 h 3155"/>
              <a:gd name="T18" fmla="*/ 2147483647 w 25"/>
              <a:gd name="T19" fmla="*/ 2147483647 h 3155"/>
              <a:gd name="T20" fmla="*/ 2147483647 w 25"/>
              <a:gd name="T21" fmla="*/ 2147483647 h 3155"/>
              <a:gd name="T22" fmla="*/ 2147483647 w 25"/>
              <a:gd name="T23" fmla="*/ 2147483647 h 3155"/>
              <a:gd name="T24" fmla="*/ 0 w 25"/>
              <a:gd name="T25" fmla="*/ 2147483647 h 3155"/>
              <a:gd name="T26" fmla="*/ 0 w 25"/>
              <a:gd name="T27" fmla="*/ 2147483647 h 3155"/>
              <a:gd name="T28" fmla="*/ 2147483647 w 25"/>
              <a:gd name="T29" fmla="*/ 2147483647 h 3155"/>
              <a:gd name="T30" fmla="*/ 2147483647 w 25"/>
              <a:gd name="T31" fmla="*/ 2147483647 h 3155"/>
              <a:gd name="T32" fmla="*/ 2147483647 w 25"/>
              <a:gd name="T33" fmla="*/ 2147483647 h 3155"/>
              <a:gd name="T34" fmla="*/ 0 w 25"/>
              <a:gd name="T35" fmla="*/ 2147483647 h 3155"/>
              <a:gd name="T36" fmla="*/ 0 w 25"/>
              <a:gd name="T37" fmla="*/ 2147483647 h 3155"/>
              <a:gd name="T38" fmla="*/ 2147483647 w 25"/>
              <a:gd name="T39" fmla="*/ 2147483647 h 31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"/>
              <a:gd name="T61" fmla="*/ 0 h 3155"/>
              <a:gd name="T62" fmla="*/ 25 w 25"/>
              <a:gd name="T63" fmla="*/ 3155 h 31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" h="3155">
                <a:moveTo>
                  <a:pt x="25" y="8"/>
                </a:moveTo>
                <a:lnTo>
                  <a:pt x="25" y="0"/>
                </a:lnTo>
                <a:lnTo>
                  <a:pt x="0" y="0"/>
                </a:lnTo>
                <a:lnTo>
                  <a:pt x="0" y="8"/>
                </a:lnTo>
                <a:lnTo>
                  <a:pt x="25" y="8"/>
                </a:lnTo>
                <a:close/>
                <a:moveTo>
                  <a:pt x="25" y="1058"/>
                </a:moveTo>
                <a:lnTo>
                  <a:pt x="25" y="1050"/>
                </a:lnTo>
                <a:lnTo>
                  <a:pt x="0" y="1050"/>
                </a:lnTo>
                <a:lnTo>
                  <a:pt x="0" y="1058"/>
                </a:lnTo>
                <a:lnTo>
                  <a:pt x="25" y="1058"/>
                </a:lnTo>
                <a:close/>
                <a:moveTo>
                  <a:pt x="25" y="2106"/>
                </a:moveTo>
                <a:lnTo>
                  <a:pt x="25" y="2098"/>
                </a:lnTo>
                <a:lnTo>
                  <a:pt x="0" y="2098"/>
                </a:lnTo>
                <a:lnTo>
                  <a:pt x="0" y="2106"/>
                </a:lnTo>
                <a:lnTo>
                  <a:pt x="25" y="2106"/>
                </a:lnTo>
                <a:close/>
                <a:moveTo>
                  <a:pt x="25" y="3155"/>
                </a:moveTo>
                <a:lnTo>
                  <a:pt x="25" y="3147"/>
                </a:lnTo>
                <a:lnTo>
                  <a:pt x="0" y="3147"/>
                </a:lnTo>
                <a:lnTo>
                  <a:pt x="0" y="3155"/>
                </a:lnTo>
                <a:lnTo>
                  <a:pt x="25" y="3155"/>
                </a:lnTo>
                <a:close/>
              </a:path>
            </a:pathLst>
          </a:custGeom>
          <a:solidFill>
            <a:srgbClr val="000000"/>
          </a:solidFill>
          <a:ln w="0" cap="rnd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14400"/>
            <a:ext cx="2659063" cy="3505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3433763" y="4518025"/>
            <a:ext cx="3119437" cy="2339975"/>
            <a:chOff x="2160" y="2846"/>
            <a:chExt cx="1965" cy="1474"/>
          </a:xfrm>
        </p:grpSpPr>
        <p:grpSp>
          <p:nvGrpSpPr>
            <p:cNvPr id="57366" name="Group 17"/>
            <p:cNvGrpSpPr>
              <a:grpSpLocks/>
            </p:cNvGrpSpPr>
            <p:nvPr/>
          </p:nvGrpSpPr>
          <p:grpSpPr bwMode="auto">
            <a:xfrm>
              <a:off x="2160" y="2846"/>
              <a:ext cx="1965" cy="1474"/>
              <a:chOff x="3456" y="1632"/>
              <a:chExt cx="1965" cy="1474"/>
            </a:xfrm>
          </p:grpSpPr>
          <p:grpSp>
            <p:nvGrpSpPr>
              <p:cNvPr id="57368" name="Group 18"/>
              <p:cNvGrpSpPr>
                <a:grpSpLocks/>
              </p:cNvGrpSpPr>
              <p:nvPr/>
            </p:nvGrpSpPr>
            <p:grpSpPr bwMode="auto">
              <a:xfrm>
                <a:off x="3456" y="1632"/>
                <a:ext cx="1734" cy="1474"/>
                <a:chOff x="3456" y="1632"/>
                <a:chExt cx="1734" cy="1474"/>
              </a:xfrm>
            </p:grpSpPr>
            <p:sp>
              <p:nvSpPr>
                <p:cNvPr id="57370" name="Rectangle 19"/>
                <p:cNvSpPr>
                  <a:spLocks noChangeArrowheads="1"/>
                </p:cNvSpPr>
                <p:nvPr/>
              </p:nvSpPr>
              <p:spPr bwMode="auto">
                <a:xfrm>
                  <a:off x="3456" y="1632"/>
                  <a:ext cx="1680" cy="14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b="0"/>
                </a:p>
              </p:txBody>
            </p:sp>
            <p:sp>
              <p:nvSpPr>
                <p:cNvPr id="57371" name="Line 20"/>
                <p:cNvSpPr>
                  <a:spLocks noChangeShapeType="1"/>
                </p:cNvSpPr>
                <p:nvPr/>
              </p:nvSpPr>
              <p:spPr bwMode="auto">
                <a:xfrm>
                  <a:off x="3573" y="2050"/>
                  <a:ext cx="1465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2" name="Line 21"/>
                <p:cNvSpPr>
                  <a:spLocks noChangeShapeType="1"/>
                </p:cNvSpPr>
                <p:nvPr/>
              </p:nvSpPr>
              <p:spPr bwMode="auto">
                <a:xfrm>
                  <a:off x="3584" y="1788"/>
                  <a:ext cx="1466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3" name="Line 22"/>
                <p:cNvSpPr>
                  <a:spLocks noChangeShapeType="1"/>
                </p:cNvSpPr>
                <p:nvPr/>
              </p:nvSpPr>
              <p:spPr bwMode="auto">
                <a:xfrm>
                  <a:off x="3584" y="2324"/>
                  <a:ext cx="1466" cy="0"/>
                </a:xfrm>
                <a:prstGeom prst="lin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4" name="Line 23"/>
                <p:cNvSpPr>
                  <a:spLocks noChangeShapeType="1"/>
                </p:cNvSpPr>
                <p:nvPr/>
              </p:nvSpPr>
              <p:spPr bwMode="auto">
                <a:xfrm>
                  <a:off x="3573" y="2594"/>
                  <a:ext cx="1465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5" name="Line 24"/>
                <p:cNvSpPr>
                  <a:spLocks noChangeShapeType="1"/>
                </p:cNvSpPr>
                <p:nvPr/>
              </p:nvSpPr>
              <p:spPr bwMode="auto">
                <a:xfrm>
                  <a:off x="3573" y="2856"/>
                  <a:ext cx="1465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6" name="Line 25"/>
                <p:cNvSpPr>
                  <a:spLocks noChangeShapeType="1"/>
                </p:cNvSpPr>
                <p:nvPr/>
              </p:nvSpPr>
              <p:spPr bwMode="auto">
                <a:xfrm>
                  <a:off x="4037" y="1737"/>
                  <a:ext cx="0" cy="123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7" name="Line 26"/>
                <p:cNvSpPr>
                  <a:spLocks noChangeShapeType="1"/>
                </p:cNvSpPr>
                <p:nvPr/>
              </p:nvSpPr>
              <p:spPr bwMode="auto">
                <a:xfrm>
                  <a:off x="4794" y="1737"/>
                  <a:ext cx="0" cy="123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8" name="Oval 27"/>
                <p:cNvSpPr>
                  <a:spLocks noChangeArrowheads="1"/>
                </p:cNvSpPr>
                <p:nvPr/>
              </p:nvSpPr>
              <p:spPr bwMode="auto">
                <a:xfrm>
                  <a:off x="3978" y="2286"/>
                  <a:ext cx="107" cy="7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b="0"/>
                </a:p>
              </p:txBody>
            </p:sp>
            <p:sp>
              <p:nvSpPr>
                <p:cNvPr id="57379" name="Oval 28"/>
                <p:cNvSpPr>
                  <a:spLocks noChangeArrowheads="1"/>
                </p:cNvSpPr>
                <p:nvPr/>
              </p:nvSpPr>
              <p:spPr bwMode="auto">
                <a:xfrm>
                  <a:off x="3993" y="2548"/>
                  <a:ext cx="107" cy="7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b="0"/>
                </a:p>
              </p:txBody>
            </p:sp>
            <p:sp>
              <p:nvSpPr>
                <p:cNvPr id="57380" name="Oval 29"/>
                <p:cNvSpPr>
                  <a:spLocks noChangeArrowheads="1"/>
                </p:cNvSpPr>
                <p:nvPr/>
              </p:nvSpPr>
              <p:spPr bwMode="auto">
                <a:xfrm>
                  <a:off x="3993" y="2818"/>
                  <a:ext cx="107" cy="7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b="0"/>
                </a:p>
              </p:txBody>
            </p:sp>
            <p:sp>
              <p:nvSpPr>
                <p:cNvPr id="5738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100" y="2573"/>
                  <a:ext cx="80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altLang="zh-CN" sz="1800" b="0">
                      <a:solidFill>
                        <a:srgbClr val="000000"/>
                      </a:solidFill>
                    </a:rPr>
                    <a:t>i-1,j</a:t>
                  </a:r>
                </a:p>
              </p:txBody>
            </p:sp>
            <p:sp>
              <p:nvSpPr>
                <p:cNvPr id="5738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89" y="2818"/>
                  <a:ext cx="85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altLang="zh-CN" sz="1800" b="0">
                      <a:solidFill>
                        <a:srgbClr val="000000"/>
                      </a:solidFill>
                    </a:rPr>
                    <a:t>i-2,j</a:t>
                  </a:r>
                </a:p>
              </p:txBody>
            </p:sp>
            <p:sp>
              <p:nvSpPr>
                <p:cNvPr id="57383" name="Oval 32"/>
                <p:cNvSpPr>
                  <a:spLocks noChangeArrowheads="1"/>
                </p:cNvSpPr>
                <p:nvPr/>
              </p:nvSpPr>
              <p:spPr bwMode="auto">
                <a:xfrm>
                  <a:off x="3978" y="2008"/>
                  <a:ext cx="107" cy="79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b="0"/>
                </a:p>
              </p:txBody>
            </p:sp>
            <p:sp>
              <p:nvSpPr>
                <p:cNvPr id="57384" name="Oval 33"/>
                <p:cNvSpPr>
                  <a:spLocks noChangeArrowheads="1"/>
                </p:cNvSpPr>
                <p:nvPr/>
              </p:nvSpPr>
              <p:spPr bwMode="auto">
                <a:xfrm>
                  <a:off x="3978" y="1753"/>
                  <a:ext cx="107" cy="79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b="0"/>
                </a:p>
              </p:txBody>
            </p:sp>
            <p:sp>
              <p:nvSpPr>
                <p:cNvPr id="5738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041" y="1728"/>
                  <a:ext cx="114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altLang="zh-CN" sz="1800" b="0">
                      <a:solidFill>
                        <a:srgbClr val="000000"/>
                      </a:solidFill>
                    </a:rPr>
                    <a:t>i+2,j</a:t>
                  </a:r>
                  <a:r>
                    <a:rPr lang="en-US" altLang="zh-CN" sz="2000" b="0">
                      <a:solidFill>
                        <a:srgbClr val="000000"/>
                      </a:solidFill>
                    </a:rPr>
                    <a:t>=-</a:t>
                  </a:r>
                  <a:r>
                    <a:rPr lang="en-US" altLang="zh-CN" sz="2400" b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altLang="zh-CN" sz="1800" b="0">
                      <a:solidFill>
                        <a:srgbClr val="000000"/>
                      </a:solidFill>
                    </a:rPr>
                    <a:t>i-2,j</a:t>
                  </a:r>
                </a:p>
              </p:txBody>
            </p:sp>
          </p:grpSp>
          <p:sp>
            <p:nvSpPr>
              <p:cNvPr id="57369" name="Text Box 35"/>
              <p:cNvSpPr txBox="1">
                <a:spLocks noChangeArrowheads="1"/>
              </p:cNvSpPr>
              <p:nvPr/>
            </p:nvSpPr>
            <p:spPr bwMode="auto">
              <a:xfrm>
                <a:off x="4032" y="2016"/>
                <a:ext cx="13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0">
                    <a:solidFill>
                      <a:srgbClr val="000000"/>
                    </a:solidFill>
                  </a:rPr>
                  <a:t>P</a:t>
                </a:r>
                <a:r>
                  <a:rPr lang="en-US" altLang="zh-CN" sz="1800" b="0">
                    <a:solidFill>
                      <a:srgbClr val="000000"/>
                    </a:solidFill>
                  </a:rPr>
                  <a:t>i+1,j</a:t>
                </a:r>
                <a:r>
                  <a:rPr lang="en-US" altLang="zh-CN" sz="2400" b="0">
                    <a:solidFill>
                      <a:srgbClr val="000000"/>
                    </a:solidFill>
                  </a:rPr>
                  <a:t>=-P</a:t>
                </a:r>
                <a:r>
                  <a:rPr lang="en-US" altLang="zh-CN" sz="1800" b="0">
                    <a:solidFill>
                      <a:srgbClr val="000000"/>
                    </a:solidFill>
                  </a:rPr>
                  <a:t>i-1,j</a:t>
                </a:r>
              </a:p>
            </p:txBody>
          </p:sp>
        </p:grpSp>
        <p:sp>
          <p:nvSpPr>
            <p:cNvPr id="57367" name="Text Box 36"/>
            <p:cNvSpPr txBox="1">
              <a:spLocks noChangeArrowheads="1"/>
            </p:cNvSpPr>
            <p:nvPr/>
          </p:nvSpPr>
          <p:spPr bwMode="auto">
            <a:xfrm>
              <a:off x="2256" y="3024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>
                  <a:solidFill>
                    <a:srgbClr val="000000"/>
                  </a:solidFill>
                </a:rPr>
                <a:t>Air</a:t>
              </a:r>
            </a:p>
          </p:txBody>
        </p:sp>
      </p:grpSp>
      <p:sp>
        <p:nvSpPr>
          <p:cNvPr id="57353" name="TextBox 5"/>
          <p:cNvSpPr txBox="1">
            <a:spLocks noChangeArrowheads="1"/>
          </p:cNvSpPr>
          <p:nvPr/>
        </p:nvSpPr>
        <p:spPr bwMode="auto">
          <a:xfrm>
            <a:off x="762000" y="515938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>
                <a:solidFill>
                  <a:srgbClr val="FFCC00"/>
                </a:solidFill>
              </a:rPr>
              <a:t>Zero velocity layer</a:t>
            </a:r>
          </a:p>
        </p:txBody>
      </p:sp>
      <p:pic>
        <p:nvPicPr>
          <p:cNvPr id="5735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14400"/>
            <a:ext cx="2670175" cy="3505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57355" name="Text Box 39"/>
          <p:cNvSpPr txBox="1">
            <a:spLocks noChangeArrowheads="1"/>
          </p:cNvSpPr>
          <p:nvPr/>
        </p:nvSpPr>
        <p:spPr bwMode="auto">
          <a:xfrm>
            <a:off x="1676400" y="4859338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/>
              <a:t>V=0</a:t>
            </a:r>
          </a:p>
        </p:txBody>
      </p:sp>
      <p:sp>
        <p:nvSpPr>
          <p:cNvPr id="57356" name="Text Box 40"/>
          <p:cNvSpPr txBox="1">
            <a:spLocks noChangeArrowheads="1"/>
          </p:cNvSpPr>
          <p:nvPr/>
        </p:nvSpPr>
        <p:spPr bwMode="auto">
          <a:xfrm>
            <a:off x="685800" y="607853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/>
              <a:t>Subsurface</a:t>
            </a:r>
          </a:p>
        </p:txBody>
      </p:sp>
      <p:sp>
        <p:nvSpPr>
          <p:cNvPr id="57357" name="Text Box 41"/>
          <p:cNvSpPr txBox="1">
            <a:spLocks noChangeArrowheads="1"/>
          </p:cNvSpPr>
          <p:nvPr/>
        </p:nvSpPr>
        <p:spPr bwMode="auto">
          <a:xfrm>
            <a:off x="2362200" y="5316538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/>
              <a:t>Air</a:t>
            </a:r>
          </a:p>
        </p:txBody>
      </p:sp>
      <p:sp>
        <p:nvSpPr>
          <p:cNvPr id="29738" name="Oval 42"/>
          <p:cNvSpPr>
            <a:spLocks noChangeArrowheads="1"/>
          </p:cNvSpPr>
          <p:nvPr/>
        </p:nvSpPr>
        <p:spPr bwMode="auto">
          <a:xfrm>
            <a:off x="3429000" y="990600"/>
            <a:ext cx="685800" cy="457200"/>
          </a:xfrm>
          <a:prstGeom prst="ellips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 b="0"/>
          </a:p>
        </p:txBody>
      </p:sp>
      <p:sp>
        <p:nvSpPr>
          <p:cNvPr id="29739" name="Oval 43"/>
          <p:cNvSpPr>
            <a:spLocks noChangeArrowheads="1"/>
          </p:cNvSpPr>
          <p:nvPr/>
        </p:nvSpPr>
        <p:spPr bwMode="auto">
          <a:xfrm>
            <a:off x="533400" y="990600"/>
            <a:ext cx="685800" cy="457200"/>
          </a:xfrm>
          <a:prstGeom prst="ellips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 b="0"/>
          </a:p>
        </p:txBody>
      </p:sp>
      <p:sp>
        <p:nvSpPr>
          <p:cNvPr id="29740" name="Oval 44"/>
          <p:cNvSpPr>
            <a:spLocks noChangeArrowheads="1"/>
          </p:cNvSpPr>
          <p:nvPr/>
        </p:nvSpPr>
        <p:spPr bwMode="auto">
          <a:xfrm rot="1833223">
            <a:off x="4191000" y="2743200"/>
            <a:ext cx="1905000" cy="838200"/>
          </a:xfrm>
          <a:prstGeom prst="ellips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 b="0"/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 rot="1833223">
            <a:off x="1219200" y="2819400"/>
            <a:ext cx="1905000" cy="838200"/>
          </a:xfrm>
          <a:prstGeom prst="ellips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 b="0"/>
          </a:p>
        </p:txBody>
      </p:sp>
      <p:sp>
        <p:nvSpPr>
          <p:cNvPr id="56334" name="TextBox 3"/>
          <p:cNvSpPr txBox="1">
            <a:spLocks noChangeArrowheads="1"/>
          </p:cNvSpPr>
          <p:nvPr/>
        </p:nvSpPr>
        <p:spPr bwMode="auto">
          <a:xfrm>
            <a:off x="6443663" y="4572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>
                <a:solidFill>
                  <a:srgbClr val="FFCC00"/>
                </a:solidFill>
              </a:rPr>
              <a:t>Ghost extrapolation</a:t>
            </a:r>
            <a:endParaRPr lang="en-US" altLang="zh-CN" sz="2800" b="0">
              <a:solidFill>
                <a:srgbClr val="FFCC00"/>
              </a:solidFill>
            </a:endParaRPr>
          </a:p>
        </p:txBody>
      </p:sp>
      <p:sp>
        <p:nvSpPr>
          <p:cNvPr id="56335" name="Rectangle 11"/>
          <p:cNvSpPr>
            <a:spLocks noChangeArrowheads="1"/>
          </p:cNvSpPr>
          <p:nvPr/>
        </p:nvSpPr>
        <p:spPr bwMode="auto">
          <a:xfrm>
            <a:off x="6248400" y="4419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>
                <a:solidFill>
                  <a:srgbClr val="FFCCFF"/>
                </a:solidFill>
              </a:rPr>
              <a:t>0             X (m)          2000</a:t>
            </a:r>
          </a:p>
        </p:txBody>
      </p:sp>
      <p:sp>
        <p:nvSpPr>
          <p:cNvPr id="57364" name="Text Box 12"/>
          <p:cNvSpPr txBox="1">
            <a:spLocks noChangeArrowheads="1"/>
          </p:cNvSpPr>
          <p:nvPr/>
        </p:nvSpPr>
        <p:spPr bwMode="auto">
          <a:xfrm>
            <a:off x="-1588" y="823913"/>
            <a:ext cx="4587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rgbClr val="FFCCFF"/>
                </a:solidFill>
              </a:rPr>
              <a:t>0                 T (s)                         2.0</a:t>
            </a:r>
          </a:p>
        </p:txBody>
      </p:sp>
      <p:pic>
        <p:nvPicPr>
          <p:cNvPr id="56337" name="Picture 10"/>
          <p:cNvPicPr>
            <a:picLocks noChangeAspect="1" noChangeArrowheads="1"/>
          </p:cNvPicPr>
          <p:nvPr/>
        </p:nvPicPr>
        <p:blipFill>
          <a:blip r:embed="rId5"/>
          <a:srcRect t="2174"/>
          <a:stretch>
            <a:fillRect/>
          </a:stretch>
        </p:blipFill>
        <p:spPr bwMode="auto">
          <a:xfrm>
            <a:off x="6324600" y="928688"/>
            <a:ext cx="2625725" cy="3505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38" grpId="0" animBg="1"/>
      <p:bldP spid="29739" grpId="0" animBg="1"/>
      <p:bldP spid="29740" grpId="0" animBg="1"/>
      <p:bldP spid="29741" grpId="0" animBg="1"/>
      <p:bldP spid="56334" grpId="0"/>
      <p:bldP spid="563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16"/>
          <p:cNvSpPr txBox="1">
            <a:spLocks noChangeArrowheads="1"/>
          </p:cNvSpPr>
          <p:nvPr/>
        </p:nvSpPr>
        <p:spPr bwMode="auto">
          <a:xfrm>
            <a:off x="990600" y="5334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FFCC00"/>
                </a:solidFill>
                <a:latin typeface="Calibri" pitchFamily="34" charset="0"/>
              </a:rPr>
              <a:t>FWI Test on Marmousi Model</a:t>
            </a:r>
          </a:p>
        </p:txBody>
      </p:sp>
      <p:sp>
        <p:nvSpPr>
          <p:cNvPr id="58370" name="TextBox 16"/>
          <p:cNvSpPr txBox="1">
            <a:spLocks noChangeArrowheads="1"/>
          </p:cNvSpPr>
          <p:nvPr/>
        </p:nvSpPr>
        <p:spPr bwMode="auto">
          <a:xfrm>
            <a:off x="1371600" y="19812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  <a:latin typeface="Calibri" pitchFamily="34" charset="0"/>
              </a:rPr>
              <a:t>True velocity</a:t>
            </a:r>
          </a:p>
        </p:txBody>
      </p:sp>
      <p:sp>
        <p:nvSpPr>
          <p:cNvPr id="58371" name="TextBox 16"/>
          <p:cNvSpPr txBox="1">
            <a:spLocks noChangeArrowheads="1"/>
          </p:cNvSpPr>
          <p:nvPr/>
        </p:nvSpPr>
        <p:spPr bwMode="auto">
          <a:xfrm>
            <a:off x="5638800" y="19812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  <a:latin typeface="Calibri" pitchFamily="34" charset="0"/>
              </a:rPr>
              <a:t>Initial velocity</a:t>
            </a:r>
          </a:p>
        </p:txBody>
      </p:sp>
      <p:pic>
        <p:nvPicPr>
          <p:cNvPr id="58372" name="Picture 8" descr="vinitial"/>
          <p:cNvPicPr>
            <a:picLocks noChangeAspect="1" noChangeArrowheads="1"/>
          </p:cNvPicPr>
          <p:nvPr/>
        </p:nvPicPr>
        <p:blipFill>
          <a:blip r:embed="rId2"/>
          <a:srcRect l="13333" t="7649" r="18687" b="10889"/>
          <a:stretch>
            <a:fillRect/>
          </a:stretch>
        </p:blipFill>
        <p:spPr bwMode="auto">
          <a:xfrm>
            <a:off x="5029200" y="2743200"/>
            <a:ext cx="3429000" cy="23955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8373" name="Picture 10" descr="vinitial"/>
          <p:cNvPicPr>
            <a:picLocks noChangeAspect="1" noChangeArrowheads="1"/>
          </p:cNvPicPr>
          <p:nvPr/>
        </p:nvPicPr>
        <p:blipFill>
          <a:blip r:embed="rId2"/>
          <a:srcRect l="83820" t="7262" r="12268" b="10794"/>
          <a:stretch>
            <a:fillRect/>
          </a:stretch>
        </p:blipFill>
        <p:spPr bwMode="auto">
          <a:xfrm>
            <a:off x="8610600" y="2743200"/>
            <a:ext cx="1984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11"/>
          <p:cNvSpPr>
            <a:spLocks noChangeArrowheads="1"/>
          </p:cNvSpPr>
          <p:nvPr/>
        </p:nvSpPr>
        <p:spPr bwMode="auto">
          <a:xfrm>
            <a:off x="8715375" y="2743200"/>
            <a:ext cx="428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1600">
                <a:solidFill>
                  <a:srgbClr val="FFCCFF"/>
                </a:solidFill>
              </a:rPr>
              <a:t>5.5          V (km/s)           0</a:t>
            </a:r>
          </a:p>
        </p:txBody>
      </p:sp>
      <p:grpSp>
        <p:nvGrpSpPr>
          <p:cNvPr id="58375" name="Group 16"/>
          <p:cNvGrpSpPr>
            <a:grpSpLocks/>
          </p:cNvGrpSpPr>
          <p:nvPr/>
        </p:nvGrpSpPr>
        <p:grpSpPr bwMode="auto">
          <a:xfrm>
            <a:off x="381000" y="2667000"/>
            <a:ext cx="4114800" cy="2927350"/>
            <a:chOff x="240" y="1680"/>
            <a:chExt cx="2592" cy="1844"/>
          </a:xfrm>
        </p:grpSpPr>
        <p:pic>
          <p:nvPicPr>
            <p:cNvPr id="58377" name="Picture 7" descr="vture"/>
            <p:cNvPicPr>
              <a:picLocks noChangeAspect="1" noChangeArrowheads="1"/>
            </p:cNvPicPr>
            <p:nvPr/>
          </p:nvPicPr>
          <p:blipFill>
            <a:blip r:embed="rId3"/>
            <a:srcRect l="13606" t="7736" r="18582" b="11879"/>
            <a:stretch>
              <a:fillRect/>
            </a:stretch>
          </p:blipFill>
          <p:spPr bwMode="auto">
            <a:xfrm>
              <a:off x="480" y="1728"/>
              <a:ext cx="2208" cy="152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58378" name="Rectangle 12"/>
            <p:cNvSpPr>
              <a:spLocks noChangeArrowheads="1"/>
            </p:cNvSpPr>
            <p:nvPr/>
          </p:nvSpPr>
          <p:spPr bwMode="auto">
            <a:xfrm>
              <a:off x="240" y="1680"/>
              <a:ext cx="270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en-US" altLang="zh-CN" sz="1600">
                  <a:solidFill>
                    <a:srgbClr val="FFCCFF"/>
                  </a:solidFill>
                </a:rPr>
                <a:t>0              Z (km)             1.5</a:t>
              </a:r>
            </a:p>
          </p:txBody>
        </p:sp>
        <p:sp>
          <p:nvSpPr>
            <p:cNvPr id="58379" name="Rectangle 14"/>
            <p:cNvSpPr>
              <a:spLocks noChangeArrowheads="1"/>
            </p:cNvSpPr>
            <p:nvPr/>
          </p:nvSpPr>
          <p:spPr bwMode="auto">
            <a:xfrm>
              <a:off x="384" y="3312"/>
              <a:ext cx="24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solidFill>
                    <a:srgbClr val="FFCCFF"/>
                  </a:solidFill>
                </a:rPr>
                <a:t>0                        X (km)                        2</a:t>
              </a:r>
            </a:p>
          </p:txBody>
        </p:sp>
      </p:grpSp>
      <p:sp>
        <p:nvSpPr>
          <p:cNvPr id="58376" name="Rectangle 15"/>
          <p:cNvSpPr>
            <a:spLocks noChangeArrowheads="1"/>
          </p:cNvSpPr>
          <p:nvPr/>
        </p:nvSpPr>
        <p:spPr bwMode="auto">
          <a:xfrm>
            <a:off x="4876800" y="518160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CFF"/>
                </a:solidFill>
              </a:rPr>
              <a:t>0                        X (km)                       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 descr="grad"/>
          <p:cNvPicPr>
            <a:picLocks noChangeAspect="1" noChangeArrowheads="1"/>
          </p:cNvPicPr>
          <p:nvPr/>
        </p:nvPicPr>
        <p:blipFill>
          <a:blip r:embed="rId2"/>
          <a:srcRect l="11365" t="10876" r="7497" b="11839"/>
          <a:stretch>
            <a:fillRect/>
          </a:stretch>
        </p:blipFill>
        <p:spPr bwMode="auto">
          <a:xfrm>
            <a:off x="1282700" y="941388"/>
            <a:ext cx="3206750" cy="2178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9394" name="Picture 7" descr="v85"/>
          <p:cNvPicPr>
            <a:picLocks noChangeAspect="1" noChangeArrowheads="1"/>
          </p:cNvPicPr>
          <p:nvPr/>
        </p:nvPicPr>
        <p:blipFill>
          <a:blip r:embed="rId3"/>
          <a:srcRect l="13333" t="7649" r="18898" b="10439"/>
          <a:stretch>
            <a:fillRect/>
          </a:stretch>
        </p:blipFill>
        <p:spPr bwMode="auto">
          <a:xfrm>
            <a:off x="5059363" y="941388"/>
            <a:ext cx="3276600" cy="21701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9395" name="Rectangle 8"/>
          <p:cNvSpPr>
            <a:spLocks noChangeArrowheads="1"/>
          </p:cNvSpPr>
          <p:nvPr/>
        </p:nvSpPr>
        <p:spPr bwMode="auto">
          <a:xfrm>
            <a:off x="4800600" y="457200"/>
            <a:ext cx="372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C000"/>
                </a:solidFill>
              </a:rPr>
              <a:t>Velocity of 85th iteration</a:t>
            </a:r>
            <a:endParaRPr lang="zh-CN" altLang="en-US" sz="2400">
              <a:solidFill>
                <a:srgbClr val="FFC000"/>
              </a:solidFill>
            </a:endParaRPr>
          </a:p>
        </p:txBody>
      </p:sp>
      <p:sp>
        <p:nvSpPr>
          <p:cNvPr id="59396" name="TextBox 16"/>
          <p:cNvSpPr txBox="1">
            <a:spLocks noChangeArrowheads="1"/>
          </p:cNvSpPr>
          <p:nvPr/>
        </p:nvSpPr>
        <p:spPr bwMode="auto">
          <a:xfrm>
            <a:off x="1066800" y="457200"/>
            <a:ext cx="370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C000"/>
                </a:solidFill>
                <a:cs typeface="Arial" charset="0"/>
              </a:rPr>
              <a:t>Gradient of 1st iteration</a:t>
            </a:r>
          </a:p>
        </p:txBody>
      </p:sp>
      <p:sp>
        <p:nvSpPr>
          <p:cNvPr id="59397" name="Rectangle 13"/>
          <p:cNvSpPr>
            <a:spLocks noChangeArrowheads="1"/>
          </p:cNvSpPr>
          <p:nvPr/>
        </p:nvSpPr>
        <p:spPr bwMode="auto">
          <a:xfrm>
            <a:off x="854075" y="941388"/>
            <a:ext cx="4286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1600">
                <a:solidFill>
                  <a:srgbClr val="FFCCFF"/>
                </a:solidFill>
              </a:rPr>
              <a:t>0            Z (km)         1.5</a:t>
            </a:r>
          </a:p>
        </p:txBody>
      </p:sp>
      <p:sp>
        <p:nvSpPr>
          <p:cNvPr id="29703" name="TextBox 16"/>
          <p:cNvSpPr txBox="1">
            <a:spLocks noChangeArrowheads="1"/>
          </p:cNvSpPr>
          <p:nvPr/>
        </p:nvSpPr>
        <p:spPr bwMode="auto">
          <a:xfrm>
            <a:off x="1123950" y="3784600"/>
            <a:ext cx="3684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C000"/>
                </a:solidFill>
                <a:cs typeface="Arial" charset="0"/>
              </a:rPr>
              <a:t>Gradient of 1st iteration</a:t>
            </a: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838200" y="4206875"/>
            <a:ext cx="42862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1600">
                <a:solidFill>
                  <a:srgbClr val="FFCCFF"/>
                </a:solidFill>
              </a:rPr>
              <a:t>0             Z (km)         1.5</a:t>
            </a:r>
          </a:p>
        </p:txBody>
      </p:sp>
      <p:sp>
        <p:nvSpPr>
          <p:cNvPr id="29706" name="Rectangle 14"/>
          <p:cNvSpPr>
            <a:spLocks noChangeArrowheads="1"/>
          </p:cNvSpPr>
          <p:nvPr/>
        </p:nvSpPr>
        <p:spPr bwMode="auto">
          <a:xfrm>
            <a:off x="1195388" y="6477000"/>
            <a:ext cx="361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CFF"/>
                </a:solidFill>
              </a:rPr>
              <a:t>0                     X (km)                      2</a:t>
            </a:r>
          </a:p>
        </p:txBody>
      </p:sp>
      <p:sp>
        <p:nvSpPr>
          <p:cNvPr id="29707" name="Rectangle 16"/>
          <p:cNvSpPr>
            <a:spLocks noChangeArrowheads="1"/>
          </p:cNvSpPr>
          <p:nvPr/>
        </p:nvSpPr>
        <p:spPr bwMode="auto">
          <a:xfrm>
            <a:off x="4951413" y="6477000"/>
            <a:ext cx="36131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CFF"/>
                </a:solidFill>
              </a:rPr>
              <a:t>0                     X (km)                        2</a:t>
            </a:r>
          </a:p>
        </p:txBody>
      </p:sp>
      <p:pic>
        <p:nvPicPr>
          <p:cNvPr id="50185" name="Picture 12"/>
          <p:cNvPicPr>
            <a:picLocks noChangeAspect="1" noChangeArrowheads="1"/>
          </p:cNvPicPr>
          <p:nvPr/>
        </p:nvPicPr>
        <p:blipFill>
          <a:blip r:embed="rId4"/>
          <a:srcRect l="2124"/>
          <a:stretch>
            <a:fillRect/>
          </a:stretch>
        </p:blipFill>
        <p:spPr bwMode="auto">
          <a:xfrm>
            <a:off x="1295400" y="4267200"/>
            <a:ext cx="3187700" cy="21113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5063" name="Picture 13" descr="multi200"/>
          <p:cNvPicPr>
            <a:picLocks noChangeAspect="1" noChangeArrowheads="1"/>
          </p:cNvPicPr>
          <p:nvPr/>
        </p:nvPicPr>
        <p:blipFill>
          <a:blip r:embed="rId5"/>
          <a:srcRect l="13414" t="7741" r="21007" b="12320"/>
          <a:stretch>
            <a:fillRect/>
          </a:stretch>
        </p:blipFill>
        <p:spPr bwMode="auto">
          <a:xfrm>
            <a:off x="5021263" y="4276725"/>
            <a:ext cx="3259137" cy="21113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879975" y="3784600"/>
            <a:ext cx="372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C000"/>
                </a:solidFill>
              </a:rPr>
              <a:t>Velocity of 85th iteration</a:t>
            </a:r>
            <a:endParaRPr lang="zh-CN" altLang="en-US" sz="2400">
              <a:solidFill>
                <a:srgbClr val="FFC000"/>
              </a:solidFill>
            </a:endParaRPr>
          </a:p>
        </p:txBody>
      </p:sp>
      <p:sp>
        <p:nvSpPr>
          <p:cNvPr id="59405" name="Text Box 19"/>
          <p:cNvSpPr txBox="1">
            <a:spLocks noChangeArrowheads="1"/>
          </p:cNvSpPr>
          <p:nvPr/>
        </p:nvSpPr>
        <p:spPr bwMode="auto">
          <a:xfrm>
            <a:off x="0" y="32766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</a:t>
            </a:r>
          </a:p>
        </p:txBody>
      </p:sp>
      <p:sp>
        <p:nvSpPr>
          <p:cNvPr id="59406" name="Text Box 22"/>
          <p:cNvSpPr txBox="1">
            <a:spLocks noChangeArrowheads="1"/>
          </p:cNvSpPr>
          <p:nvPr/>
        </p:nvSpPr>
        <p:spPr bwMode="auto">
          <a:xfrm>
            <a:off x="242888" y="457200"/>
            <a:ext cx="6715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CC00"/>
                </a:solidFill>
              </a:rPr>
              <a:t>Single source</a:t>
            </a:r>
            <a:endParaRPr lang="zh-CN" altLang="en-US">
              <a:solidFill>
                <a:srgbClr val="FFCC00"/>
              </a:solidFill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166688" y="3962400"/>
            <a:ext cx="6715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>
                <a:solidFill>
                  <a:srgbClr val="FFCC00"/>
                </a:solidFill>
              </a:rPr>
              <a:t>Multi-source</a:t>
            </a:r>
            <a:endParaRPr lang="zh-CN" altLang="en-US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6" grpId="0"/>
      <p:bldP spid="29707" grpId="0"/>
      <p:bldP spid="2" grpId="0"/>
      <p:bldP spid="583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8" descr="vture"/>
          <p:cNvPicPr>
            <a:picLocks noChangeAspect="1" noChangeArrowheads="1"/>
          </p:cNvPicPr>
          <p:nvPr/>
        </p:nvPicPr>
        <p:blipFill>
          <a:blip r:embed="rId2"/>
          <a:srcRect l="13606" t="7736" r="18582" b="11879"/>
          <a:stretch>
            <a:fillRect/>
          </a:stretch>
        </p:blipFill>
        <p:spPr bwMode="auto">
          <a:xfrm>
            <a:off x="2667000" y="609600"/>
            <a:ext cx="3505200" cy="24225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0418" name="Rectangle 9"/>
          <p:cNvSpPr>
            <a:spLocks noChangeArrowheads="1"/>
          </p:cNvSpPr>
          <p:nvPr/>
        </p:nvSpPr>
        <p:spPr bwMode="auto">
          <a:xfrm>
            <a:off x="2286000" y="533400"/>
            <a:ext cx="428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1600">
                <a:solidFill>
                  <a:srgbClr val="FFCCFF"/>
                </a:solidFill>
              </a:rPr>
              <a:t>0              Z (km)             1.5</a:t>
            </a:r>
          </a:p>
        </p:txBody>
      </p:sp>
      <p:sp>
        <p:nvSpPr>
          <p:cNvPr id="60419" name="TextBox 16"/>
          <p:cNvSpPr txBox="1">
            <a:spLocks noChangeArrowheads="1"/>
          </p:cNvSpPr>
          <p:nvPr/>
        </p:nvSpPr>
        <p:spPr bwMode="auto">
          <a:xfrm>
            <a:off x="3352800" y="0"/>
            <a:ext cx="3505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FFC000"/>
                </a:solidFill>
                <a:latin typeface="Calibri" pitchFamily="34" charset="0"/>
              </a:rPr>
              <a:t>True velocity</a:t>
            </a:r>
          </a:p>
        </p:txBody>
      </p:sp>
      <p:grpSp>
        <p:nvGrpSpPr>
          <p:cNvPr id="45060" name="Group 22"/>
          <p:cNvGrpSpPr>
            <a:grpSpLocks/>
          </p:cNvGrpSpPr>
          <p:nvPr/>
        </p:nvGrpSpPr>
        <p:grpSpPr bwMode="auto">
          <a:xfrm>
            <a:off x="685800" y="3962400"/>
            <a:ext cx="3886200" cy="2895600"/>
            <a:chOff x="0" y="2496"/>
            <a:chExt cx="2448" cy="1824"/>
          </a:xfrm>
        </p:grpSpPr>
        <p:pic>
          <p:nvPicPr>
            <p:cNvPr id="60431" name="Picture 11" descr="v85"/>
            <p:cNvPicPr>
              <a:picLocks noChangeAspect="1" noChangeArrowheads="1"/>
            </p:cNvPicPr>
            <p:nvPr/>
          </p:nvPicPr>
          <p:blipFill>
            <a:blip r:embed="rId3"/>
            <a:srcRect l="13333" t="7649" r="18898" b="10439"/>
            <a:stretch>
              <a:fillRect/>
            </a:stretch>
          </p:blipFill>
          <p:spPr bwMode="auto">
            <a:xfrm>
              <a:off x="48" y="2496"/>
              <a:ext cx="2208" cy="155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60432" name="Rectangle 12"/>
            <p:cNvSpPr>
              <a:spLocks noChangeArrowheads="1"/>
            </p:cNvSpPr>
            <p:nvPr/>
          </p:nvSpPr>
          <p:spPr bwMode="auto">
            <a:xfrm>
              <a:off x="0" y="4108"/>
              <a:ext cx="24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solidFill>
                    <a:srgbClr val="FFCCFF"/>
                  </a:solidFill>
                </a:rPr>
                <a:t>0                        X (km)                        2</a:t>
              </a:r>
            </a:p>
          </p:txBody>
        </p:sp>
      </p:grpSp>
      <p:grpSp>
        <p:nvGrpSpPr>
          <p:cNvPr id="45061" name="Group 20"/>
          <p:cNvGrpSpPr>
            <a:grpSpLocks/>
          </p:cNvGrpSpPr>
          <p:nvPr/>
        </p:nvGrpSpPr>
        <p:grpSpPr bwMode="auto">
          <a:xfrm>
            <a:off x="8486775" y="3962400"/>
            <a:ext cx="657225" cy="2787650"/>
            <a:chOff x="2448" y="2564"/>
            <a:chExt cx="414" cy="1756"/>
          </a:xfrm>
        </p:grpSpPr>
        <p:pic>
          <p:nvPicPr>
            <p:cNvPr id="60429" name="Picture 13" descr="vinitial"/>
            <p:cNvPicPr>
              <a:picLocks noChangeAspect="1" noChangeArrowheads="1"/>
            </p:cNvPicPr>
            <p:nvPr/>
          </p:nvPicPr>
          <p:blipFill>
            <a:blip r:embed="rId4"/>
            <a:srcRect l="83820" t="7262" r="12268" b="10794"/>
            <a:stretch>
              <a:fillRect/>
            </a:stretch>
          </p:blipFill>
          <p:spPr bwMode="auto">
            <a:xfrm>
              <a:off x="2448" y="2564"/>
              <a:ext cx="125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0" name="Rectangle 14"/>
            <p:cNvSpPr>
              <a:spLocks noChangeArrowheads="1"/>
            </p:cNvSpPr>
            <p:nvPr/>
          </p:nvSpPr>
          <p:spPr bwMode="auto">
            <a:xfrm>
              <a:off x="2592" y="2592"/>
              <a:ext cx="270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en-US" altLang="zh-CN" sz="1600">
                  <a:solidFill>
                    <a:srgbClr val="FFCCFF"/>
                  </a:solidFill>
                </a:rPr>
                <a:t>5.5          V (km/s)           0</a:t>
              </a:r>
            </a:p>
          </p:txBody>
        </p:sp>
      </p:grpSp>
      <p:sp>
        <p:nvSpPr>
          <p:cNvPr id="45062" name="TextBox 16"/>
          <p:cNvSpPr txBox="1">
            <a:spLocks noChangeArrowheads="1"/>
          </p:cNvSpPr>
          <p:nvPr/>
        </p:nvSpPr>
        <p:spPr bwMode="auto">
          <a:xfrm>
            <a:off x="228600" y="3214688"/>
            <a:ext cx="472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FFC000"/>
                </a:solidFill>
                <a:latin typeface="Calibri" pitchFamily="34" charset="0"/>
              </a:rPr>
              <a:t>Single source inverted result</a:t>
            </a:r>
            <a:r>
              <a:rPr lang="en-US" altLang="zh-CN" sz="2800">
                <a:solidFill>
                  <a:srgbClr val="FFC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5063" name="Picture 13" descr="multi200"/>
          <p:cNvPicPr>
            <a:picLocks noChangeAspect="1" noChangeArrowheads="1"/>
          </p:cNvPicPr>
          <p:nvPr/>
        </p:nvPicPr>
        <p:blipFill>
          <a:blip r:embed="rId5"/>
          <a:srcRect l="13414" t="7741" r="21007" b="12320"/>
          <a:stretch>
            <a:fillRect/>
          </a:stretch>
        </p:blipFill>
        <p:spPr bwMode="auto">
          <a:xfrm>
            <a:off x="4572000" y="3962400"/>
            <a:ext cx="3730625" cy="2514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228600" y="3886200"/>
            <a:ext cx="428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1600">
                <a:solidFill>
                  <a:srgbClr val="FFCCFF"/>
                </a:solidFill>
              </a:rPr>
              <a:t>0              Z (km)             1.5</a:t>
            </a: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4495800" y="652145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CFF"/>
                </a:solidFill>
              </a:rPr>
              <a:t>0                        X (km)                        2</a:t>
            </a:r>
          </a:p>
        </p:txBody>
      </p:sp>
      <p:pic>
        <p:nvPicPr>
          <p:cNvPr id="60426" name="Picture 13" descr="vinitial"/>
          <p:cNvPicPr>
            <a:picLocks noChangeAspect="1" noChangeArrowheads="1"/>
          </p:cNvPicPr>
          <p:nvPr/>
        </p:nvPicPr>
        <p:blipFill>
          <a:blip r:embed="rId4"/>
          <a:srcRect l="83820" t="7262" r="12268" b="10794"/>
          <a:stretch>
            <a:fillRect/>
          </a:stretch>
        </p:blipFill>
        <p:spPr bwMode="auto">
          <a:xfrm>
            <a:off x="6296025" y="609600"/>
            <a:ext cx="1984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7" name="Rectangle 14"/>
          <p:cNvSpPr>
            <a:spLocks noChangeArrowheads="1"/>
          </p:cNvSpPr>
          <p:nvPr/>
        </p:nvSpPr>
        <p:spPr bwMode="auto">
          <a:xfrm>
            <a:off x="6553200" y="609600"/>
            <a:ext cx="428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1600">
                <a:solidFill>
                  <a:srgbClr val="FFCCFF"/>
                </a:solidFill>
              </a:rPr>
              <a:t>5.5          V (km/s)           0</a:t>
            </a:r>
          </a:p>
        </p:txBody>
      </p:sp>
      <p:sp>
        <p:nvSpPr>
          <p:cNvPr id="45068" name="TextBox 16"/>
          <p:cNvSpPr txBox="1">
            <a:spLocks noChangeArrowheads="1"/>
          </p:cNvSpPr>
          <p:nvPr/>
        </p:nvSpPr>
        <p:spPr bwMode="auto">
          <a:xfrm>
            <a:off x="4572000" y="3276600"/>
            <a:ext cx="434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FFC000"/>
                </a:solidFill>
                <a:latin typeface="Calibri" pitchFamily="34" charset="0"/>
              </a:rPr>
              <a:t>Multi-source inverted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16"/>
          <p:cNvSpPr txBox="1">
            <a:spLocks noChangeArrowheads="1"/>
          </p:cNvSpPr>
          <p:nvPr/>
        </p:nvSpPr>
        <p:spPr bwMode="auto">
          <a:xfrm>
            <a:off x="914400" y="471488"/>
            <a:ext cx="754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  <a:latin typeface="Calibri" pitchFamily="34" charset="0"/>
              </a:rPr>
              <a:t>Comparison of true velocity and inverted velocity</a:t>
            </a:r>
          </a:p>
        </p:txBody>
      </p:sp>
      <p:pic>
        <p:nvPicPr>
          <p:cNvPr id="614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56388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86000" y="2286000"/>
            <a:ext cx="5029200" cy="2438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16"/>
          <p:cNvSpPr txBox="1">
            <a:spLocks noChangeArrowheads="1"/>
          </p:cNvSpPr>
          <p:nvPr/>
        </p:nvSpPr>
        <p:spPr bwMode="auto">
          <a:xfrm>
            <a:off x="2895600" y="609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  <a:latin typeface="Calibri" pitchFamily="34" charset="0"/>
              </a:rPr>
              <a:t>Convergence curve</a:t>
            </a:r>
          </a:p>
        </p:txBody>
      </p:sp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5"/>
          <p:cNvSpPr>
            <a:spLocks noChangeArrowheads="1"/>
          </p:cNvSpPr>
          <p:nvPr/>
        </p:nvSpPr>
        <p:spPr bwMode="auto">
          <a:xfrm>
            <a:off x="3124200" y="609600"/>
            <a:ext cx="3538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CC00"/>
                </a:solidFill>
              </a:rPr>
              <a:t>Conclusions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990600" y="4495800"/>
            <a:ext cx="74279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C00"/>
              </a:buClr>
              <a:buFont typeface="Wingdings" pitchFamily="2" charset="2"/>
              <a:buChar char="l"/>
            </a:pPr>
            <a:r>
              <a:rPr lang="en-US" altLang="zh-CN"/>
              <a:t> </a:t>
            </a:r>
            <a:r>
              <a:rPr lang="en-US" altLang="zh-CN">
                <a:solidFill>
                  <a:srgbClr val="FFC000"/>
                </a:solidFill>
              </a:rPr>
              <a:t>Multisource can accelerate the calculation </a:t>
            </a:r>
            <a:r>
              <a:rPr lang="en-US" altLang="zh-CN"/>
              <a:t> 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990600" y="30480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>
                <a:solidFill>
                  <a:srgbClr val="FFC000"/>
                </a:solidFill>
              </a:rPr>
              <a:t> FWI with topography gain the correct  velocity, so this method is feasible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63492" name="Rectangle 7"/>
          <p:cNvSpPr>
            <a:spLocks noChangeArrowheads="1"/>
          </p:cNvSpPr>
          <p:nvPr/>
        </p:nvSpPr>
        <p:spPr bwMode="auto">
          <a:xfrm>
            <a:off x="990600" y="1676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>
                <a:solidFill>
                  <a:srgbClr val="FFC000"/>
                </a:solidFill>
              </a:rPr>
              <a:t> Ghost extrapolation can eliminate diffraction artifacts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4"/>
          <p:cNvSpPr txBox="1">
            <a:spLocks noChangeArrowheads="1"/>
          </p:cNvSpPr>
          <p:nvPr/>
        </p:nvSpPr>
        <p:spPr bwMode="auto">
          <a:xfrm>
            <a:off x="1524000" y="2362200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>
                <a:solidFill>
                  <a:srgbClr val="FFC000"/>
                </a:solidFill>
              </a:rPr>
              <a:t>Thank 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288925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Outline</a:t>
            </a:r>
            <a:r>
              <a:rPr lang="en-US" altLang="zh-CN" sz="6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257800"/>
            <a:ext cx="3438525" cy="641350"/>
            <a:chOff x="1392" y="3148"/>
            <a:chExt cx="2166" cy="404"/>
          </a:xfrm>
        </p:grpSpPr>
        <p:sp>
          <p:nvSpPr>
            <p:cNvPr id="1742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>
                  <a:solidFill>
                    <a:schemeClr val="bg1"/>
                  </a:solidFill>
                  <a:latin typeface="Times New Roman" pitchFamily="18" charset="0"/>
                </a:rPr>
                <a:t>Conclusions</a:t>
              </a:r>
            </a:p>
          </p:txBody>
        </p:sp>
        <p:sp>
          <p:nvSpPr>
            <p:cNvPr id="1742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latin typeface="Times New Roman" pitchFamily="18" charset="0"/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7772400" cy="1098550"/>
            <a:chOff x="864" y="1392"/>
            <a:chExt cx="4896" cy="692"/>
          </a:xfrm>
        </p:grpSpPr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latin typeface="Times New Roman" pitchFamily="18" charset="0"/>
              </a:endParaRPr>
            </a:p>
          </p:txBody>
        </p:sp>
        <p:sp>
          <p:nvSpPr>
            <p:cNvPr id="17421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>
                  <a:solidFill>
                    <a:schemeClr val="bg1"/>
                  </a:solidFill>
                  <a:latin typeface="Times New Roman" pitchFamily="18" charset="0"/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Times New Roman" pitchFamily="18" charset="0"/>
                </a:rPr>
                <a:t>Using ghost extrapolation method to handle the irregular surface</a:t>
              </a: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3930650"/>
            <a:ext cx="6805613" cy="1098550"/>
            <a:chOff x="1473" y="2620"/>
            <a:chExt cx="4287" cy="692"/>
          </a:xfrm>
        </p:grpSpPr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1473" y="278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latin typeface="Times New Roman" pitchFamily="18" charset="0"/>
              </a:endParaRPr>
            </a:p>
          </p:txBody>
        </p:sp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1665" y="26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>
                  <a:solidFill>
                    <a:schemeClr val="bg1"/>
                  </a:solidFill>
                  <a:latin typeface="Times New Roman" pitchFamily="18" charset="0"/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Times New Roman" pitchFamily="18" charset="0"/>
                </a:rPr>
                <a:t>Test  marmousi model</a:t>
              </a: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0"/>
            <a:ext cx="7772400" cy="1098550"/>
            <a:chOff x="864" y="768"/>
            <a:chExt cx="4896" cy="692"/>
          </a:xfrm>
        </p:grpSpPr>
        <p:grpSp>
          <p:nvGrpSpPr>
            <p:cNvPr id="17414" name="Group 8"/>
            <p:cNvGrpSpPr>
              <a:grpSpLocks/>
            </p:cNvGrpSpPr>
            <p:nvPr/>
          </p:nvGrpSpPr>
          <p:grpSpPr bwMode="auto">
            <a:xfrm>
              <a:off x="864" y="816"/>
              <a:ext cx="4896" cy="250"/>
              <a:chOff x="864" y="1392"/>
              <a:chExt cx="4896" cy="250"/>
            </a:xfrm>
          </p:grpSpPr>
          <p:sp>
            <p:nvSpPr>
              <p:cNvPr id="17416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4000" b="0">
                  <a:latin typeface="Times New Roman" pitchFamily="18" charset="0"/>
                </a:endParaRPr>
              </a:p>
            </p:txBody>
          </p:sp>
          <p:sp>
            <p:nvSpPr>
              <p:cNvPr id="17417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47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US" altLang="zh-CN" sz="20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15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2928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>
                  <a:solidFill>
                    <a:schemeClr val="bg1"/>
                  </a:solidFill>
                  <a:latin typeface="Times New Roman" pitchFamily="18" charset="0"/>
                </a:rPr>
                <a:t>Motivation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Times New Roman" pitchFamily="18" charset="0"/>
                </a:rPr>
                <a:t>Irregular surface problems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b="1" smtClean="0">
                <a:solidFill>
                  <a:srgbClr val="FFCC00"/>
                </a:solidFill>
                <a:latin typeface="Arial" charset="0"/>
                <a:cs typeface="Arial" charset="0"/>
              </a:rPr>
              <a:t>Irregular Surface Problems</a:t>
            </a: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90600" y="3962400"/>
            <a:ext cx="41910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bg1"/>
                </a:solidFill>
                <a:latin typeface="Times New Roman" pitchFamily="18" charset="0"/>
              </a:rPr>
              <a:t>Forward modeling with irregular surface will generate the diffraction</a:t>
            </a:r>
          </a:p>
          <a:p>
            <a:pPr>
              <a:spcBef>
                <a:spcPct val="50000"/>
              </a:spcBef>
            </a:pPr>
            <a:endParaRPr lang="en-US" altLang="zh-CN" sz="1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34000" y="1828800"/>
            <a:ext cx="28956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8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8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18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altLang="zh-CN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066800" y="2133600"/>
            <a:ext cx="419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bg1"/>
                </a:solidFill>
                <a:latin typeface="Times New Roman" pitchFamily="18" charset="0"/>
              </a:rPr>
              <a:t>Datuming the data from irregular surface to flat surface</a:t>
            </a:r>
            <a:endParaRPr lang="zh-CN" alt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219200" y="13716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CC00"/>
                </a:solidFill>
                <a:latin typeface="Times New Roman" pitchFamily="18" charset="0"/>
              </a:rPr>
              <a:t>Problems</a:t>
            </a:r>
            <a:endParaRPr lang="zh-CN" altLang="en-US" sz="28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114800" y="1371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/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5715000" y="1447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CC00"/>
                </a:solidFill>
                <a:latin typeface="Times New Roman" pitchFamily="18" charset="0"/>
              </a:rPr>
              <a:t>Solutions</a:t>
            </a:r>
            <a:endParaRPr lang="zh-CN" altLang="en-US" sz="1800" b="0"/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5105400" y="2209800"/>
            <a:ext cx="373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Times New Roman" pitchFamily="18" charset="0"/>
              </a:rPr>
              <a:t>FWI directly from the irregular surface</a:t>
            </a:r>
            <a:endParaRPr lang="zh-CN" alt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990600" y="5792788"/>
            <a:ext cx="3529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Times New Roman" pitchFamily="18" charset="0"/>
              </a:rPr>
              <a:t>FWI is very expensive</a:t>
            </a:r>
            <a:endParaRPr lang="zh-CN" alt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334000" y="5791200"/>
            <a:ext cx="293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Times New Roman" pitchFamily="18" charset="0"/>
              </a:rPr>
              <a:t>Multi-source FWI</a:t>
            </a:r>
            <a:endParaRPr lang="zh-CN" alt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257800" y="4114800"/>
            <a:ext cx="2971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Times New Roman" pitchFamily="18" charset="0"/>
              </a:rPr>
              <a:t>Using Ghost extrapolation</a:t>
            </a:r>
            <a:endParaRPr lang="zh-CN" alt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4" grpId="0"/>
      <p:bldP spid="17425" grpId="0"/>
      <p:bldP spid="174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" name="Object 155"/>
          <p:cNvGraphicFramePr>
            <a:graphicFrameLocks noChangeAspect="1"/>
          </p:cNvGraphicFramePr>
          <p:nvPr/>
        </p:nvGraphicFramePr>
        <p:xfrm>
          <a:off x="704850" y="3581400"/>
          <a:ext cx="8362950" cy="1779588"/>
        </p:xfrm>
        <a:graphic>
          <a:graphicData uri="http://schemas.openxmlformats.org/presentationml/2006/ole">
            <p:oleObj spid="_x0000_s1179" name="Equation" r:id="rId3" imgW="3886200" imgH="812800" progId="Equation.DSMT4">
              <p:embed/>
            </p:oleObj>
          </a:graphicData>
        </a:graphic>
      </p:graphicFrame>
      <p:graphicFrame>
        <p:nvGraphicFramePr>
          <p:cNvPr id="1180" name="Object 156"/>
          <p:cNvGraphicFramePr>
            <a:graphicFrameLocks noChangeAspect="1"/>
          </p:cNvGraphicFramePr>
          <p:nvPr/>
        </p:nvGraphicFramePr>
        <p:xfrm>
          <a:off x="762000" y="2438400"/>
          <a:ext cx="5562600" cy="852488"/>
        </p:xfrm>
        <a:graphic>
          <a:graphicData uri="http://schemas.openxmlformats.org/presentationml/2006/ole">
            <p:oleObj spid="_x0000_s1180" name="Equation" r:id="rId4" imgW="2362200" imgH="355600" progId="Equation.DSMT4">
              <p:embed/>
            </p:oleObj>
          </a:graphicData>
        </a:graphic>
      </p:graphicFrame>
      <p:graphicFrame>
        <p:nvGraphicFramePr>
          <p:cNvPr id="1169" name="Object 157"/>
          <p:cNvGraphicFramePr>
            <a:graphicFrameLocks noChangeAspect="1"/>
          </p:cNvGraphicFramePr>
          <p:nvPr/>
        </p:nvGraphicFramePr>
        <p:xfrm>
          <a:off x="762000" y="6019800"/>
          <a:ext cx="3429000" cy="576263"/>
        </p:xfrm>
        <a:graphic>
          <a:graphicData uri="http://schemas.openxmlformats.org/presentationml/2006/ole">
            <p:oleObj spid="_x0000_s1181" name="Equation" r:id="rId5" imgW="1384300" imgH="228600" progId="Equation.3">
              <p:embed/>
            </p:oleObj>
          </a:graphicData>
        </a:graphic>
      </p:graphicFrame>
      <p:sp>
        <p:nvSpPr>
          <p:cNvPr id="1170" name="TextBox 12"/>
          <p:cNvSpPr txBox="1">
            <a:spLocks noChangeArrowheads="1"/>
          </p:cNvSpPr>
          <p:nvPr/>
        </p:nvSpPr>
        <p:spPr bwMode="auto">
          <a:xfrm>
            <a:off x="685800" y="3138488"/>
            <a:ext cx="525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  <a:latin typeface="Calibri" pitchFamily="34" charset="0"/>
              </a:rPr>
              <a:t>Image of data residual</a:t>
            </a:r>
          </a:p>
        </p:txBody>
      </p:sp>
      <p:sp>
        <p:nvSpPr>
          <p:cNvPr id="1171" name="TextBox 16"/>
          <p:cNvSpPr txBox="1">
            <a:spLocks noChangeArrowheads="1"/>
          </p:cNvSpPr>
          <p:nvPr/>
        </p:nvSpPr>
        <p:spPr bwMode="auto">
          <a:xfrm>
            <a:off x="685800" y="53340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  <a:latin typeface="Calibri" pitchFamily="34" charset="0"/>
              </a:rPr>
              <a:t>Update velocity/slowness</a:t>
            </a:r>
          </a:p>
        </p:txBody>
      </p:sp>
      <p:sp>
        <p:nvSpPr>
          <p:cNvPr id="1184" name="TextBox 17"/>
          <p:cNvSpPr txBox="1">
            <a:spLocks noChangeArrowheads="1"/>
          </p:cNvSpPr>
          <p:nvPr/>
        </p:nvSpPr>
        <p:spPr bwMode="auto">
          <a:xfrm>
            <a:off x="3505200" y="2286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FFCC00"/>
                </a:solidFill>
                <a:cs typeface="Arial" charset="0"/>
              </a:rPr>
              <a:t>Theory</a:t>
            </a:r>
          </a:p>
        </p:txBody>
      </p:sp>
      <p:sp>
        <p:nvSpPr>
          <p:cNvPr id="1185" name="TextBox 12"/>
          <p:cNvSpPr txBox="1">
            <a:spLocks noChangeArrowheads="1"/>
          </p:cNvSpPr>
          <p:nvPr/>
        </p:nvSpPr>
        <p:spPr bwMode="auto">
          <a:xfrm>
            <a:off x="685800" y="1905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  <a:latin typeface="Calibri" pitchFamily="34" charset="0"/>
              </a:rPr>
              <a:t>Misfit function</a:t>
            </a:r>
          </a:p>
        </p:txBody>
      </p:sp>
      <p:sp>
        <p:nvSpPr>
          <p:cNvPr id="1186" name="Text Box 151"/>
          <p:cNvSpPr txBox="1">
            <a:spLocks noChangeArrowheads="1"/>
          </p:cNvSpPr>
          <p:nvPr/>
        </p:nvSpPr>
        <p:spPr bwMode="auto">
          <a:xfrm>
            <a:off x="685800" y="10668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C000"/>
                </a:solidFill>
                <a:latin typeface="Calibri" pitchFamily="34" charset="0"/>
              </a:rPr>
              <a:t>Standard FWI</a:t>
            </a:r>
          </a:p>
        </p:txBody>
      </p:sp>
      <p:sp>
        <p:nvSpPr>
          <p:cNvPr id="1175" name="Rectangle 152"/>
          <p:cNvSpPr>
            <a:spLocks noChangeArrowheads="1"/>
          </p:cNvSpPr>
          <p:nvPr/>
        </p:nvSpPr>
        <p:spPr bwMode="auto">
          <a:xfrm>
            <a:off x="4191000" y="4495800"/>
            <a:ext cx="20574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6" name="Rectangle 153"/>
          <p:cNvSpPr>
            <a:spLocks noChangeArrowheads="1"/>
          </p:cNvSpPr>
          <p:nvPr/>
        </p:nvSpPr>
        <p:spPr bwMode="auto">
          <a:xfrm>
            <a:off x="6400800" y="4495800"/>
            <a:ext cx="2590800" cy="609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0" name="Text Box 166"/>
          <p:cNvSpPr txBox="1">
            <a:spLocks noChangeArrowheads="1"/>
          </p:cNvSpPr>
          <p:nvPr/>
        </p:nvSpPr>
        <p:spPr bwMode="auto">
          <a:xfrm>
            <a:off x="3581400" y="3886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Forward propagation</a:t>
            </a:r>
          </a:p>
        </p:txBody>
      </p:sp>
      <p:sp>
        <p:nvSpPr>
          <p:cNvPr id="1191" name="Text Box 167"/>
          <p:cNvSpPr txBox="1">
            <a:spLocks noChangeArrowheads="1"/>
          </p:cNvSpPr>
          <p:nvPr/>
        </p:nvSpPr>
        <p:spPr bwMode="auto">
          <a:xfrm>
            <a:off x="632460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</a:rPr>
              <a:t>Back propagation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" grpId="0"/>
      <p:bldP spid="1171" grpId="0"/>
      <p:bldP spid="1175" grpId="0" animBg="1"/>
      <p:bldP spid="1175" grpId="1" animBg="1"/>
      <p:bldP spid="1176" grpId="0" animBg="1"/>
      <p:bldP spid="1176" grpId="1" animBg="1"/>
      <p:bldP spid="1190" grpId="0"/>
      <p:bldP spid="119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TextBox 12"/>
          <p:cNvSpPr txBox="1">
            <a:spLocks noChangeArrowheads="1"/>
          </p:cNvSpPr>
          <p:nvPr/>
        </p:nvSpPr>
        <p:spPr bwMode="auto">
          <a:xfrm>
            <a:off x="381000" y="4572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C000"/>
                </a:solidFill>
                <a:latin typeface="Calibri" pitchFamily="34" charset="0"/>
              </a:rPr>
              <a:t>Multi-source FWI</a:t>
            </a:r>
          </a:p>
        </p:txBody>
      </p:sp>
      <p:graphicFrame>
        <p:nvGraphicFramePr>
          <p:cNvPr id="35854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2133600"/>
          <a:ext cx="3581400" cy="935038"/>
        </p:xfrm>
        <a:graphic>
          <a:graphicData uri="http://schemas.openxmlformats.org/presentationml/2006/ole">
            <p:oleObj spid="_x0000_s35854" name="Equation" r:id="rId3" imgW="1701800" imgH="444500" progId="Equation.DSMT4">
              <p:embed/>
            </p:oleObj>
          </a:graphicData>
        </a:graphic>
      </p:graphicFrame>
      <p:graphicFrame>
        <p:nvGraphicFramePr>
          <p:cNvPr id="35847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24400" y="2133600"/>
          <a:ext cx="3810000" cy="939800"/>
        </p:xfrm>
        <a:graphic>
          <a:graphicData uri="http://schemas.openxmlformats.org/presentationml/2006/ole">
            <p:oleObj spid="_x0000_s35855" name="Equation" r:id="rId4" imgW="1803400" imgH="444500" progId="Equation.DSMT4">
              <p:embed/>
            </p:oleObj>
          </a:graphicData>
        </a:graphic>
      </p:graphicFrame>
      <p:sp>
        <p:nvSpPr>
          <p:cNvPr id="35857" name="Text Box 13"/>
          <p:cNvSpPr txBox="1">
            <a:spLocks noChangeArrowheads="1"/>
          </p:cNvSpPr>
          <p:nvPr/>
        </p:nvSpPr>
        <p:spPr bwMode="auto">
          <a:xfrm>
            <a:off x="685800" y="1385888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C000"/>
                </a:solidFill>
                <a:latin typeface="Calibri" pitchFamily="34" charset="0"/>
              </a:rPr>
              <a:t>Source encoding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4191000" y="13716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C000"/>
                </a:solidFill>
                <a:latin typeface="Calibri" pitchFamily="34" charset="0"/>
              </a:rPr>
              <a:t>Residual wavefields encoding</a:t>
            </a:r>
          </a:p>
        </p:txBody>
      </p:sp>
      <p:pic>
        <p:nvPicPr>
          <p:cNvPr id="3585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657600"/>
            <a:ext cx="2468563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35868" name="Group 28"/>
          <p:cNvGrpSpPr>
            <a:grpSpLocks/>
          </p:cNvGrpSpPr>
          <p:nvPr/>
        </p:nvGrpSpPr>
        <p:grpSpPr bwMode="auto">
          <a:xfrm>
            <a:off x="762000" y="3657600"/>
            <a:ext cx="2438400" cy="2743200"/>
            <a:chOff x="480" y="2304"/>
            <a:chExt cx="1536" cy="1728"/>
          </a:xfrm>
        </p:grpSpPr>
        <p:pic>
          <p:nvPicPr>
            <p:cNvPr id="35861" name="Picture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2304"/>
              <a:ext cx="1536" cy="172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35862" name="Oval 23"/>
            <p:cNvSpPr>
              <a:spLocks noChangeArrowheads="1"/>
            </p:cNvSpPr>
            <p:nvPr/>
          </p:nvSpPr>
          <p:spPr bwMode="auto">
            <a:xfrm>
              <a:off x="528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3" name="Oval 24"/>
            <p:cNvSpPr>
              <a:spLocks noChangeArrowheads="1"/>
            </p:cNvSpPr>
            <p:nvPr/>
          </p:nvSpPr>
          <p:spPr bwMode="auto">
            <a:xfrm>
              <a:off x="720" y="249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4" name="Oval 25"/>
            <p:cNvSpPr>
              <a:spLocks noChangeArrowheads="1"/>
            </p:cNvSpPr>
            <p:nvPr/>
          </p:nvSpPr>
          <p:spPr bwMode="auto">
            <a:xfrm>
              <a:off x="1056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5" name="Oval 26"/>
            <p:cNvSpPr>
              <a:spLocks noChangeArrowheads="1"/>
            </p:cNvSpPr>
            <p:nvPr/>
          </p:nvSpPr>
          <p:spPr bwMode="auto">
            <a:xfrm>
              <a:off x="1392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6" name="Oval 27"/>
            <p:cNvSpPr>
              <a:spLocks noChangeArrowheads="1"/>
            </p:cNvSpPr>
            <p:nvPr/>
          </p:nvSpPr>
          <p:spPr bwMode="auto">
            <a:xfrm>
              <a:off x="1680" y="264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4" name="Object 8"/>
          <p:cNvGraphicFramePr>
            <a:graphicFrameLocks noGrp="1" noChangeAspect="1"/>
          </p:cNvGraphicFramePr>
          <p:nvPr>
            <p:ph/>
          </p:nvPr>
        </p:nvGraphicFramePr>
        <p:xfrm>
          <a:off x="914400" y="990600"/>
          <a:ext cx="7315200" cy="2314575"/>
        </p:xfrm>
        <a:graphic>
          <a:graphicData uri="http://schemas.openxmlformats.org/presentationml/2006/ole">
            <p:oleObj spid="_x0000_s50184" name="Equation" r:id="rId3" imgW="4013200" imgH="1270000" progId="Equation.DSMT4">
              <p:embed/>
            </p:oleObj>
          </a:graphicData>
        </a:graphic>
      </p:graphicFrame>
      <p:sp>
        <p:nvSpPr>
          <p:cNvPr id="50185" name="TextBox 12"/>
          <p:cNvSpPr txBox="1">
            <a:spLocks noChangeArrowheads="1"/>
          </p:cNvSpPr>
          <p:nvPr/>
        </p:nvSpPr>
        <p:spPr bwMode="auto">
          <a:xfrm>
            <a:off x="381000" y="3048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C000"/>
                </a:solidFill>
                <a:latin typeface="Calibri" pitchFamily="34" charset="0"/>
              </a:rPr>
              <a:t>Multi-source FWI</a:t>
            </a: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1524000" y="1600200"/>
            <a:ext cx="67056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1524000" y="2438400"/>
            <a:ext cx="6705600" cy="838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2552" name="Picture 24" descr="grad"/>
          <p:cNvPicPr>
            <a:picLocks noChangeAspect="1" noChangeArrowheads="1"/>
          </p:cNvPicPr>
          <p:nvPr/>
        </p:nvPicPr>
        <p:blipFill>
          <a:blip r:embed="rId4"/>
          <a:srcRect l="11365" t="10876" r="7497" b="11839"/>
          <a:stretch>
            <a:fillRect/>
          </a:stretch>
        </p:blipFill>
        <p:spPr bwMode="auto">
          <a:xfrm>
            <a:off x="838200" y="3962400"/>
            <a:ext cx="3124200" cy="2074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5"/>
          <a:srcRect l="2124"/>
          <a:stretch>
            <a:fillRect/>
          </a:stretch>
        </p:blipFill>
        <p:spPr bwMode="auto">
          <a:xfrm>
            <a:off x="4876800" y="3962400"/>
            <a:ext cx="3276600" cy="20367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2" grpId="1" animBg="1"/>
      <p:bldP spid="50182" grpId="2" animBg="1"/>
      <p:bldP spid="501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Workflow of FWI with Topography</a:t>
            </a:r>
          </a:p>
        </p:txBody>
      </p:sp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096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 altLang="zh-CN" sz="2800" b="0">
                <a:solidFill>
                  <a:schemeClr val="bg1"/>
                </a:solidFill>
              </a:rPr>
              <a:t>Calculate the data residual </a:t>
            </a:r>
          </a:p>
          <a:p>
            <a:pPr lvl="1">
              <a:spcBef>
                <a:spcPct val="50000"/>
              </a:spcBef>
            </a:pPr>
            <a:r>
              <a:rPr lang="en-US" altLang="zh-CN" sz="2800" b="0">
                <a:solidFill>
                  <a:schemeClr val="bg1"/>
                </a:solidFill>
              </a:rPr>
              <a:t>with topography 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altLang="zh-CN" sz="2800" b="0">
                <a:solidFill>
                  <a:schemeClr val="bg1"/>
                </a:solidFill>
              </a:rPr>
              <a:t>   Single source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04800" y="5105400"/>
            <a:ext cx="571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 sz="2800" b="0">
                <a:solidFill>
                  <a:schemeClr val="bg1"/>
                </a:solidFill>
              </a:rPr>
              <a:t>3.   Update the velocity using the conjugate gradient method</a:t>
            </a:r>
          </a:p>
          <a:p>
            <a:pPr marL="533400" indent="-533400">
              <a:spcBef>
                <a:spcPct val="50000"/>
              </a:spcBef>
            </a:pPr>
            <a:endParaRPr lang="zh-CN" altLang="en-US" sz="2800" b="0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/>
          <a:srcRect l="9285" t="8701" r="4094" b="3070"/>
          <a:stretch>
            <a:fillRect/>
          </a:stretch>
        </p:blipFill>
        <p:spPr bwMode="auto">
          <a:xfrm>
            <a:off x="6324600" y="1371600"/>
            <a:ext cx="2209800" cy="14478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22548" name="Picture 20" descr="v1"/>
          <p:cNvPicPr>
            <a:picLocks noChangeAspect="1" noChangeArrowheads="1"/>
          </p:cNvPicPr>
          <p:nvPr/>
        </p:nvPicPr>
        <p:blipFill>
          <a:blip r:embed="rId3"/>
          <a:srcRect l="13333" t="7649" r="18898" b="12419"/>
          <a:stretch>
            <a:fillRect/>
          </a:stretch>
        </p:blipFill>
        <p:spPr bwMode="auto">
          <a:xfrm>
            <a:off x="6324600" y="5029200"/>
            <a:ext cx="2209800" cy="15208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04800" y="4084638"/>
            <a:ext cx="601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 sz="2800" b="0">
                <a:solidFill>
                  <a:schemeClr val="bg1"/>
                </a:solidFill>
              </a:rPr>
              <a:t>2.  Calculate gradient (RTM image) of data residual with topography</a:t>
            </a:r>
            <a:endParaRPr lang="zh-CN" altLang="en-US" sz="2800" b="0">
              <a:solidFill>
                <a:schemeClr val="bg1"/>
              </a:solidFill>
            </a:endParaRPr>
          </a:p>
        </p:txBody>
      </p:sp>
      <p:pic>
        <p:nvPicPr>
          <p:cNvPr id="22552" name="Picture 24" descr="grad"/>
          <p:cNvPicPr>
            <a:picLocks noChangeAspect="1" noChangeArrowheads="1"/>
          </p:cNvPicPr>
          <p:nvPr/>
        </p:nvPicPr>
        <p:blipFill>
          <a:blip r:embed="rId4"/>
          <a:srcRect l="11365" t="10876" r="7497" b="11839"/>
          <a:stretch>
            <a:fillRect/>
          </a:stretch>
        </p:blipFill>
        <p:spPr bwMode="auto">
          <a:xfrm>
            <a:off x="6324600" y="3200400"/>
            <a:ext cx="2209800" cy="1466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09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286000"/>
            <a:ext cx="2193925" cy="144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3429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>
              <a:buFont typeface="Arial" charset="0"/>
              <a:buChar char="•"/>
            </a:pPr>
            <a:r>
              <a:rPr lang="en-US" altLang="zh-CN" sz="2800" b="0">
                <a:solidFill>
                  <a:schemeClr val="bg1"/>
                </a:solidFill>
              </a:rPr>
              <a:t>Multisource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5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457200"/>
            <a:ext cx="906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Forward Modeling with Topography</a:t>
            </a:r>
          </a:p>
        </p:txBody>
      </p:sp>
      <p:sp>
        <p:nvSpPr>
          <p:cNvPr id="23563" name="Text Box 5"/>
          <p:cNvSpPr txBox="1">
            <a:spLocks noChangeArrowheads="1"/>
          </p:cNvSpPr>
          <p:nvPr/>
        </p:nvSpPr>
        <p:spPr bwMode="auto">
          <a:xfrm>
            <a:off x="685800" y="4648200"/>
            <a:ext cx="4343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>
                <a:solidFill>
                  <a:schemeClr val="bg1"/>
                </a:solidFill>
              </a:rPr>
              <a:t>Difficulty : implement free surface boundary condition</a:t>
            </a:r>
          </a:p>
        </p:txBody>
      </p:sp>
      <p:sp>
        <p:nvSpPr>
          <p:cNvPr id="23564" name="Text Box 7"/>
          <p:cNvSpPr txBox="1">
            <a:spLocks noChangeArrowheads="1"/>
          </p:cNvSpPr>
          <p:nvPr/>
        </p:nvSpPr>
        <p:spPr bwMode="auto">
          <a:xfrm>
            <a:off x="685800" y="144780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0">
                <a:solidFill>
                  <a:schemeClr val="bg1"/>
                </a:solidFill>
              </a:rPr>
              <a:t>Acoustic equation:</a:t>
            </a:r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1066800" y="2286000"/>
          <a:ext cx="4267200" cy="1841500"/>
        </p:xfrm>
        <a:graphic>
          <a:graphicData uri="http://schemas.openxmlformats.org/presentationml/2006/ole">
            <p:oleObj spid="_x0000_s23561" name="Equation" r:id="rId3" imgW="1460160" imgH="634680" progId="Equation.DSMT4">
              <p:embed/>
            </p:oleObj>
          </a:graphicData>
        </a:graphic>
      </p:graphicFrame>
      <p:pic>
        <p:nvPicPr>
          <p:cNvPr id="23565" name="Picture 7" descr="vture"/>
          <p:cNvPicPr>
            <a:picLocks noChangeAspect="1" noChangeArrowheads="1"/>
          </p:cNvPicPr>
          <p:nvPr/>
        </p:nvPicPr>
        <p:blipFill>
          <a:blip r:embed="rId4"/>
          <a:srcRect l="13606" t="7736" r="18582" b="11879"/>
          <a:stretch>
            <a:fillRect/>
          </a:stretch>
        </p:blipFill>
        <p:spPr bwMode="auto">
          <a:xfrm>
            <a:off x="5791200" y="1828800"/>
            <a:ext cx="2590800" cy="17907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191000"/>
            <a:ext cx="25908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0" name="Rectangle 7"/>
          <p:cNvSpPr>
            <a:spLocks noChangeArrowheads="1"/>
          </p:cNvSpPr>
          <p:nvPr/>
        </p:nvSpPr>
        <p:spPr bwMode="auto">
          <a:xfrm>
            <a:off x="0" y="947738"/>
            <a:ext cx="9144000" cy="591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0">
              <a:solidFill>
                <a:srgbClr val="000000"/>
              </a:solidFill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76200" y="1782763"/>
            <a:ext cx="3200400" cy="3581400"/>
            <a:chOff x="288" y="952"/>
            <a:chExt cx="2016" cy="2256"/>
          </a:xfrm>
        </p:grpSpPr>
        <p:sp>
          <p:nvSpPr>
            <p:cNvPr id="24656" name="Line 4"/>
            <p:cNvSpPr>
              <a:spLocks noChangeShapeType="1"/>
            </p:cNvSpPr>
            <p:nvPr/>
          </p:nvSpPr>
          <p:spPr bwMode="auto">
            <a:xfrm>
              <a:off x="320" y="1526"/>
              <a:ext cx="196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7" name="Line 5"/>
            <p:cNvSpPr>
              <a:spLocks noChangeShapeType="1"/>
            </p:cNvSpPr>
            <p:nvPr/>
          </p:nvSpPr>
          <p:spPr bwMode="auto">
            <a:xfrm>
              <a:off x="336" y="1046"/>
              <a:ext cx="196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8" name="Line 6"/>
            <p:cNvSpPr>
              <a:spLocks noChangeShapeType="1"/>
            </p:cNvSpPr>
            <p:nvPr/>
          </p:nvSpPr>
          <p:spPr bwMode="auto">
            <a:xfrm>
              <a:off x="320" y="2009"/>
              <a:ext cx="196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9" name="Line 7"/>
            <p:cNvSpPr>
              <a:spLocks noChangeShapeType="1"/>
            </p:cNvSpPr>
            <p:nvPr/>
          </p:nvSpPr>
          <p:spPr bwMode="auto">
            <a:xfrm>
              <a:off x="320" y="2524"/>
              <a:ext cx="196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0" name="Line 8"/>
            <p:cNvSpPr>
              <a:spLocks noChangeShapeType="1"/>
            </p:cNvSpPr>
            <p:nvPr/>
          </p:nvSpPr>
          <p:spPr bwMode="auto">
            <a:xfrm>
              <a:off x="320" y="3005"/>
              <a:ext cx="196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1" name="Line 9"/>
            <p:cNvSpPr>
              <a:spLocks noChangeShapeType="1"/>
            </p:cNvSpPr>
            <p:nvPr/>
          </p:nvSpPr>
          <p:spPr bwMode="auto">
            <a:xfrm>
              <a:off x="944" y="952"/>
              <a:ext cx="0" cy="22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2" name="Line 10"/>
            <p:cNvSpPr>
              <a:spLocks noChangeShapeType="1"/>
            </p:cNvSpPr>
            <p:nvPr/>
          </p:nvSpPr>
          <p:spPr bwMode="auto">
            <a:xfrm>
              <a:off x="1960" y="952"/>
              <a:ext cx="0" cy="22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3" name="Freeform 11"/>
            <p:cNvSpPr>
              <a:spLocks/>
            </p:cNvSpPr>
            <p:nvPr/>
          </p:nvSpPr>
          <p:spPr bwMode="auto">
            <a:xfrm>
              <a:off x="288" y="1728"/>
              <a:ext cx="1968" cy="288"/>
            </a:xfrm>
            <a:custGeom>
              <a:avLst/>
              <a:gdLst>
                <a:gd name="T0" fmla="*/ 0 w 1968"/>
                <a:gd name="T1" fmla="*/ 288 h 288"/>
                <a:gd name="T2" fmla="*/ 720 w 1968"/>
                <a:gd name="T3" fmla="*/ 0 h 288"/>
                <a:gd name="T4" fmla="*/ 1968 w 1968"/>
                <a:gd name="T5" fmla="*/ 288 h 288"/>
                <a:gd name="T6" fmla="*/ 0 60000 65536"/>
                <a:gd name="T7" fmla="*/ 0 60000 65536"/>
                <a:gd name="T8" fmla="*/ 0 60000 65536"/>
                <a:gd name="T9" fmla="*/ 0 w 1968"/>
                <a:gd name="T10" fmla="*/ 0 h 288"/>
                <a:gd name="T11" fmla="*/ 1968 w 1968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8" h="288">
                  <a:moveTo>
                    <a:pt x="0" y="288"/>
                  </a:moveTo>
                  <a:cubicBezTo>
                    <a:pt x="196" y="144"/>
                    <a:pt x="392" y="0"/>
                    <a:pt x="720" y="0"/>
                  </a:cubicBezTo>
                  <a:cubicBezTo>
                    <a:pt x="1048" y="0"/>
                    <a:pt x="1760" y="240"/>
                    <a:pt x="1968" y="288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-111125"/>
            <a:ext cx="8231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Ghost Extrapolation</a:t>
            </a:r>
          </a:p>
        </p:txBody>
      </p:sp>
      <p:sp>
        <p:nvSpPr>
          <p:cNvPr id="24633" name="Rectangle 22"/>
          <p:cNvSpPr>
            <a:spLocks noChangeArrowheads="1"/>
          </p:cNvSpPr>
          <p:nvPr/>
        </p:nvSpPr>
        <p:spPr bwMode="auto">
          <a:xfrm>
            <a:off x="0" y="457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2800" b="0"/>
          </a:p>
        </p:txBody>
      </p:sp>
      <p:sp>
        <p:nvSpPr>
          <p:cNvPr id="24634" name="Rectangle 14"/>
          <p:cNvSpPr>
            <a:spLocks noChangeArrowheads="1"/>
          </p:cNvSpPr>
          <p:nvPr/>
        </p:nvSpPr>
        <p:spPr bwMode="auto">
          <a:xfrm>
            <a:off x="0" y="3840163"/>
            <a:ext cx="9145588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z="1800" b="0"/>
          </a:p>
        </p:txBody>
      </p:sp>
      <p:sp>
        <p:nvSpPr>
          <p:cNvPr id="24635" name="Rectangle 15"/>
          <p:cNvSpPr>
            <a:spLocks noChangeArrowheads="1"/>
          </p:cNvSpPr>
          <p:nvPr/>
        </p:nvSpPr>
        <p:spPr bwMode="auto">
          <a:xfrm>
            <a:off x="0" y="3840163"/>
            <a:ext cx="9145588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z="1800" b="0"/>
          </a:p>
        </p:txBody>
      </p:sp>
      <p:graphicFrame>
        <p:nvGraphicFramePr>
          <p:cNvPr id="24592" name="Object 50"/>
          <p:cNvGraphicFramePr>
            <a:graphicFrameLocks noChangeAspect="1"/>
          </p:cNvGraphicFramePr>
          <p:nvPr/>
        </p:nvGraphicFramePr>
        <p:xfrm>
          <a:off x="3400425" y="1935163"/>
          <a:ext cx="5668963" cy="782637"/>
        </p:xfrm>
        <a:graphic>
          <a:graphicData uri="http://schemas.openxmlformats.org/presentationml/2006/ole">
            <p:oleObj spid="_x0000_s24626" name="Equation" r:id="rId4" imgW="3429000" imgH="419100" progId="Equation.DSMT4">
              <p:embed/>
            </p:oleObj>
          </a:graphicData>
        </a:graphic>
      </p:graphicFrame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990600" y="3382963"/>
            <a:ext cx="1066800" cy="457200"/>
            <a:chOff x="624" y="1680"/>
            <a:chExt cx="672" cy="288"/>
          </a:xfrm>
        </p:grpSpPr>
        <p:sp>
          <p:nvSpPr>
            <p:cNvPr id="24654" name="Oval 18"/>
            <p:cNvSpPr>
              <a:spLocks noChangeArrowheads="1"/>
            </p:cNvSpPr>
            <p:nvPr/>
          </p:nvSpPr>
          <p:spPr bwMode="auto">
            <a:xfrm>
              <a:off x="624" y="1680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/>
            </a:p>
          </p:txBody>
        </p:sp>
        <p:sp>
          <p:nvSpPr>
            <p:cNvPr id="24655" name="Text Box 19"/>
            <p:cNvSpPr txBox="1">
              <a:spLocks noChangeArrowheads="1"/>
            </p:cNvSpPr>
            <p:nvPr/>
          </p:nvSpPr>
          <p:spPr bwMode="auto">
            <a:xfrm>
              <a:off x="768" y="1680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rgbClr val="000000"/>
                  </a:solidFill>
                </a:rPr>
                <a:t>Z</a:t>
              </a:r>
              <a:r>
                <a:rPr lang="en-US" altLang="zh-CN" sz="1800" b="0">
                  <a:solidFill>
                    <a:srgbClr val="000000"/>
                  </a:solidFill>
                </a:rPr>
                <a:t>i,j</a:t>
              </a:r>
            </a:p>
          </p:txBody>
        </p:sp>
      </p:grp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1004888" y="4144963"/>
            <a:ext cx="1066800" cy="1295400"/>
            <a:chOff x="624" y="2160"/>
            <a:chExt cx="672" cy="816"/>
          </a:xfrm>
        </p:grpSpPr>
        <p:sp>
          <p:nvSpPr>
            <p:cNvPr id="24650" name="Oval 21"/>
            <p:cNvSpPr>
              <a:spLocks noChangeArrowheads="1"/>
            </p:cNvSpPr>
            <p:nvPr/>
          </p:nvSpPr>
          <p:spPr bwMode="auto">
            <a:xfrm>
              <a:off x="624" y="2160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/>
            </a:p>
          </p:txBody>
        </p:sp>
        <p:sp>
          <p:nvSpPr>
            <p:cNvPr id="24651" name="Oval 22"/>
            <p:cNvSpPr>
              <a:spLocks noChangeArrowheads="1"/>
            </p:cNvSpPr>
            <p:nvPr/>
          </p:nvSpPr>
          <p:spPr bwMode="auto">
            <a:xfrm>
              <a:off x="636" y="2670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/>
            </a:p>
          </p:txBody>
        </p:sp>
        <p:sp>
          <p:nvSpPr>
            <p:cNvPr id="24652" name="Text Box 23"/>
            <p:cNvSpPr txBox="1">
              <a:spLocks noChangeArrowheads="1"/>
            </p:cNvSpPr>
            <p:nvPr/>
          </p:nvSpPr>
          <p:spPr bwMode="auto">
            <a:xfrm>
              <a:off x="768" y="220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rgbClr val="000000"/>
                  </a:solidFill>
                </a:rPr>
                <a:t>Z</a:t>
              </a:r>
              <a:r>
                <a:rPr lang="en-US" altLang="zh-CN" sz="1800" b="0">
                  <a:solidFill>
                    <a:srgbClr val="000000"/>
                  </a:solidFill>
                </a:rPr>
                <a:t>i-1,j</a:t>
              </a:r>
            </a:p>
          </p:txBody>
        </p:sp>
        <p:sp>
          <p:nvSpPr>
            <p:cNvPr id="24653" name="Text Box 24"/>
            <p:cNvSpPr txBox="1">
              <a:spLocks noChangeArrowheads="1"/>
            </p:cNvSpPr>
            <p:nvPr/>
          </p:nvSpPr>
          <p:spPr bwMode="auto">
            <a:xfrm>
              <a:off x="768" y="268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rgbClr val="000000"/>
                  </a:solidFill>
                </a:rPr>
                <a:t>Z</a:t>
              </a:r>
              <a:r>
                <a:rPr lang="en-US" altLang="zh-CN" sz="1800" b="0">
                  <a:solidFill>
                    <a:srgbClr val="000000"/>
                  </a:solidFill>
                </a:rPr>
                <a:t>i-2,j</a:t>
              </a:r>
            </a:p>
          </p:txBody>
        </p:sp>
      </p:grp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990600" y="1554163"/>
            <a:ext cx="1081088" cy="1247775"/>
            <a:chOff x="615" y="528"/>
            <a:chExt cx="681" cy="786"/>
          </a:xfrm>
        </p:grpSpPr>
        <p:sp>
          <p:nvSpPr>
            <p:cNvPr id="24646" name="Oval 26"/>
            <p:cNvSpPr>
              <a:spLocks noChangeArrowheads="1"/>
            </p:cNvSpPr>
            <p:nvPr/>
          </p:nvSpPr>
          <p:spPr bwMode="auto">
            <a:xfrm>
              <a:off x="615" y="117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/>
            </a:p>
          </p:txBody>
        </p:sp>
        <p:sp>
          <p:nvSpPr>
            <p:cNvPr id="24647" name="Oval 27"/>
            <p:cNvSpPr>
              <a:spLocks noChangeArrowheads="1"/>
            </p:cNvSpPr>
            <p:nvPr/>
          </p:nvSpPr>
          <p:spPr bwMode="auto">
            <a:xfrm>
              <a:off x="615" y="70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/>
            </a:p>
          </p:txBody>
        </p:sp>
        <p:sp>
          <p:nvSpPr>
            <p:cNvPr id="24648" name="Text Box 28"/>
            <p:cNvSpPr txBox="1">
              <a:spLocks noChangeArrowheads="1"/>
            </p:cNvSpPr>
            <p:nvPr/>
          </p:nvSpPr>
          <p:spPr bwMode="auto">
            <a:xfrm>
              <a:off x="768" y="960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rgbClr val="000000"/>
                  </a:solidFill>
                </a:rPr>
                <a:t>Z</a:t>
              </a:r>
              <a:r>
                <a:rPr lang="en-US" altLang="zh-CN" sz="1800" b="0">
                  <a:solidFill>
                    <a:srgbClr val="000000"/>
                  </a:solidFill>
                </a:rPr>
                <a:t>i+1,j</a:t>
              </a:r>
            </a:p>
          </p:txBody>
        </p:sp>
        <p:sp>
          <p:nvSpPr>
            <p:cNvPr id="24649" name="Text Box 29"/>
            <p:cNvSpPr txBox="1">
              <a:spLocks noChangeArrowheads="1"/>
            </p:cNvSpPr>
            <p:nvPr/>
          </p:nvSpPr>
          <p:spPr bwMode="auto">
            <a:xfrm>
              <a:off x="768" y="52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rgbClr val="000000"/>
                  </a:solidFill>
                </a:rPr>
                <a:t>Z</a:t>
              </a:r>
              <a:r>
                <a:rPr lang="en-US" altLang="zh-CN" sz="1800" b="0">
                  <a:solidFill>
                    <a:srgbClr val="000000"/>
                  </a:solidFill>
                </a:rPr>
                <a:t>i+2,j</a:t>
              </a:r>
            </a:p>
          </p:txBody>
        </p:sp>
      </p:grpSp>
      <p:sp>
        <p:nvSpPr>
          <p:cNvPr id="24639" name="Text Box 30"/>
          <p:cNvSpPr txBox="1">
            <a:spLocks noChangeArrowheads="1"/>
          </p:cNvSpPr>
          <p:nvPr/>
        </p:nvSpPr>
        <p:spPr bwMode="auto">
          <a:xfrm>
            <a:off x="2133600" y="339725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rgbClr val="000000"/>
                </a:solidFill>
              </a:rPr>
              <a:t>Surface</a:t>
            </a:r>
          </a:p>
        </p:txBody>
      </p:sp>
      <p:grpSp>
        <p:nvGrpSpPr>
          <p:cNvPr id="24607" name="Group 31"/>
          <p:cNvGrpSpPr>
            <a:grpSpLocks/>
          </p:cNvGrpSpPr>
          <p:nvPr/>
        </p:nvGrpSpPr>
        <p:grpSpPr bwMode="auto">
          <a:xfrm>
            <a:off x="990600" y="2925763"/>
            <a:ext cx="1066800" cy="457200"/>
            <a:chOff x="624" y="1392"/>
            <a:chExt cx="672" cy="288"/>
          </a:xfrm>
        </p:grpSpPr>
        <p:sp>
          <p:nvSpPr>
            <p:cNvPr id="24644" name="Oval 32"/>
            <p:cNvSpPr>
              <a:spLocks noChangeArrowheads="1"/>
            </p:cNvSpPr>
            <p:nvPr/>
          </p:nvSpPr>
          <p:spPr bwMode="auto">
            <a:xfrm>
              <a:off x="624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/>
            </a:p>
          </p:txBody>
        </p:sp>
        <p:sp>
          <p:nvSpPr>
            <p:cNvPr id="24645" name="Text Box 33"/>
            <p:cNvSpPr txBox="1">
              <a:spLocks noChangeArrowheads="1"/>
            </p:cNvSpPr>
            <p:nvPr/>
          </p:nvSpPr>
          <p:spPr bwMode="auto">
            <a:xfrm>
              <a:off x="768" y="139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rgbClr val="000000"/>
                  </a:solidFill>
                </a:rPr>
                <a:t>Z</a:t>
              </a:r>
              <a:r>
                <a:rPr lang="en-US" altLang="zh-CN" sz="1800" b="0">
                  <a:solidFill>
                    <a:srgbClr val="000000"/>
                  </a:solidFill>
                </a:rPr>
                <a:t>b</a:t>
              </a:r>
            </a:p>
          </p:txBody>
        </p:sp>
      </p:grpSp>
      <p:sp>
        <p:nvSpPr>
          <p:cNvPr id="24641" name="Text Box 34"/>
          <p:cNvSpPr txBox="1">
            <a:spLocks noChangeArrowheads="1"/>
          </p:cNvSpPr>
          <p:nvPr/>
        </p:nvSpPr>
        <p:spPr bwMode="auto">
          <a:xfrm>
            <a:off x="2286000" y="7192963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/>
              <a:t>0</a:t>
            </a:r>
          </a:p>
        </p:txBody>
      </p:sp>
      <p:graphicFrame>
        <p:nvGraphicFramePr>
          <p:cNvPr id="24611" name="Object 51"/>
          <p:cNvGraphicFramePr>
            <a:graphicFrameLocks noChangeAspect="1"/>
          </p:cNvGraphicFramePr>
          <p:nvPr/>
        </p:nvGraphicFramePr>
        <p:xfrm>
          <a:off x="4572000" y="3154363"/>
          <a:ext cx="2822575" cy="450850"/>
        </p:xfrm>
        <a:graphic>
          <a:graphicData uri="http://schemas.openxmlformats.org/presentationml/2006/ole">
            <p:oleObj spid="_x0000_s24627" name="Equation" r:id="rId5" imgW="1600200" imgH="241300" progId="Equation.DSMT4">
              <p:embed/>
            </p:oleObj>
          </a:graphicData>
        </a:graphic>
      </p:graphicFrame>
      <p:graphicFrame>
        <p:nvGraphicFramePr>
          <p:cNvPr id="24612" name="Object 52"/>
          <p:cNvGraphicFramePr>
            <a:graphicFrameLocks noChangeAspect="1"/>
          </p:cNvGraphicFramePr>
          <p:nvPr/>
        </p:nvGraphicFramePr>
        <p:xfrm>
          <a:off x="4572000" y="3886200"/>
          <a:ext cx="3784600" cy="995363"/>
        </p:xfrm>
        <a:graphic>
          <a:graphicData uri="http://schemas.openxmlformats.org/presentationml/2006/ole">
            <p:oleObj spid="_x0000_s24628" name="Equation" r:id="rId6" imgW="2146300" imgH="533400" progId="Equation.DSMT4">
              <p:embed/>
            </p:oleObj>
          </a:graphicData>
        </a:graphic>
      </p:graphicFrame>
      <p:graphicFrame>
        <p:nvGraphicFramePr>
          <p:cNvPr id="24613" name="Object 53"/>
          <p:cNvGraphicFramePr>
            <a:graphicFrameLocks noChangeAspect="1"/>
          </p:cNvGraphicFramePr>
          <p:nvPr/>
        </p:nvGraphicFramePr>
        <p:xfrm>
          <a:off x="4572000" y="5105400"/>
          <a:ext cx="3827463" cy="498475"/>
        </p:xfrm>
        <a:graphic>
          <a:graphicData uri="http://schemas.openxmlformats.org/presentationml/2006/ole">
            <p:oleObj spid="_x0000_s24629" name="Equation" r:id="rId7" imgW="2171700" imgH="266700" progId="Equation.DSMT4">
              <p:embed/>
            </p:oleObj>
          </a:graphicData>
        </a:graphic>
      </p:graphicFrame>
      <p:sp>
        <p:nvSpPr>
          <p:cNvPr id="2" name="Freeform 38"/>
          <p:cNvSpPr>
            <a:spLocks/>
          </p:cNvSpPr>
          <p:nvPr/>
        </p:nvSpPr>
        <p:spPr bwMode="auto">
          <a:xfrm>
            <a:off x="304800" y="3063875"/>
            <a:ext cx="2222500" cy="2438400"/>
          </a:xfrm>
          <a:custGeom>
            <a:avLst/>
            <a:gdLst>
              <a:gd name="T0" fmla="*/ 2147483647 w 1400"/>
              <a:gd name="T1" fmla="*/ 0 h 1536"/>
              <a:gd name="T2" fmla="*/ 2147483647 w 1400"/>
              <a:gd name="T3" fmla="*/ 2147483647 h 1536"/>
              <a:gd name="T4" fmla="*/ 2147483647 w 1400"/>
              <a:gd name="T5" fmla="*/ 2147483647 h 1536"/>
              <a:gd name="T6" fmla="*/ 2147483647 w 1400"/>
              <a:gd name="T7" fmla="*/ 2147483647 h 1536"/>
              <a:gd name="T8" fmla="*/ 2147483647 w 1400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0"/>
              <a:gd name="T16" fmla="*/ 0 h 1536"/>
              <a:gd name="T17" fmla="*/ 1400 w 1400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0" h="1536">
                <a:moveTo>
                  <a:pt x="488" y="0"/>
                </a:moveTo>
                <a:cubicBezTo>
                  <a:pt x="244" y="88"/>
                  <a:pt x="0" y="176"/>
                  <a:pt x="152" y="288"/>
                </a:cubicBezTo>
                <a:cubicBezTo>
                  <a:pt x="304" y="400"/>
                  <a:pt x="1400" y="536"/>
                  <a:pt x="1400" y="672"/>
                </a:cubicBezTo>
                <a:cubicBezTo>
                  <a:pt x="1400" y="808"/>
                  <a:pt x="288" y="960"/>
                  <a:pt x="152" y="1104"/>
                </a:cubicBezTo>
                <a:cubicBezTo>
                  <a:pt x="16" y="1248"/>
                  <a:pt x="512" y="1464"/>
                  <a:pt x="584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5" name="Freeform 39"/>
          <p:cNvSpPr>
            <a:spLocks/>
          </p:cNvSpPr>
          <p:nvPr/>
        </p:nvSpPr>
        <p:spPr bwMode="auto">
          <a:xfrm>
            <a:off x="1143000" y="1797050"/>
            <a:ext cx="1447800" cy="1219200"/>
          </a:xfrm>
          <a:custGeom>
            <a:avLst/>
            <a:gdLst>
              <a:gd name="T0" fmla="*/ 0 w 912"/>
              <a:gd name="T1" fmla="*/ 2147483647 h 768"/>
              <a:gd name="T2" fmla="*/ 2147483647 w 912"/>
              <a:gd name="T3" fmla="*/ 2147483647 h 768"/>
              <a:gd name="T4" fmla="*/ 2147483647 w 912"/>
              <a:gd name="T5" fmla="*/ 0 h 768"/>
              <a:gd name="T6" fmla="*/ 0 60000 65536"/>
              <a:gd name="T7" fmla="*/ 0 60000 65536"/>
              <a:gd name="T8" fmla="*/ 0 60000 65536"/>
              <a:gd name="T9" fmla="*/ 0 w 912"/>
              <a:gd name="T10" fmla="*/ 0 h 768"/>
              <a:gd name="T11" fmla="*/ 912 w 91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768">
                <a:moveTo>
                  <a:pt x="0" y="768"/>
                </a:moveTo>
                <a:cubicBezTo>
                  <a:pt x="360" y="688"/>
                  <a:pt x="720" y="608"/>
                  <a:pt x="816" y="480"/>
                </a:cubicBezTo>
                <a:cubicBezTo>
                  <a:pt x="912" y="352"/>
                  <a:pt x="744" y="176"/>
                  <a:pt x="576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6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5832</TotalTime>
  <Words>345</Words>
  <Application>Microsoft Office PowerPoint</Application>
  <PresentationFormat>On-screen Show (4:3)</PresentationFormat>
  <Paragraphs>115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演示文稿设计模板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Times New Roman</vt:lpstr>
      <vt:lpstr>Calibri</vt:lpstr>
      <vt:lpstr>Wingdings</vt:lpstr>
      <vt:lpstr>Office Theme</vt:lpstr>
      <vt:lpstr>Equation</vt:lpstr>
      <vt:lpstr>幻灯片 1</vt:lpstr>
      <vt:lpstr>幻灯片 2</vt:lpstr>
      <vt:lpstr>Irregular Surface Problems</vt:lpstr>
      <vt:lpstr>幻灯片 4</vt:lpstr>
      <vt:lpstr>幻灯片 5</vt:lpstr>
      <vt:lpstr>幻灯片 6</vt:lpstr>
      <vt:lpstr>幻灯片 7</vt:lpstr>
      <vt:lpstr>幻灯片 8</vt:lpstr>
      <vt:lpstr>Ghost Extrapolation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Dongliang  Zhang</dc:creator>
  <cp:lastModifiedBy>toshiba</cp:lastModifiedBy>
  <cp:revision>69</cp:revision>
  <dcterms:created xsi:type="dcterms:W3CDTF">2006-08-16T00:00:00Z</dcterms:created>
  <dcterms:modified xsi:type="dcterms:W3CDTF">2012-09-19T07:40:30Z</dcterms:modified>
</cp:coreProperties>
</file>