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86" r:id="rId3"/>
    <p:sldId id="287" r:id="rId4"/>
    <p:sldId id="276" r:id="rId5"/>
    <p:sldId id="284" r:id="rId6"/>
    <p:sldId id="288" r:id="rId7"/>
    <p:sldId id="257" r:id="rId8"/>
    <p:sldId id="263" r:id="rId9"/>
    <p:sldId id="264" r:id="rId10"/>
    <p:sldId id="265" r:id="rId11"/>
    <p:sldId id="278" r:id="rId12"/>
    <p:sldId id="267" r:id="rId13"/>
    <p:sldId id="268" r:id="rId14"/>
    <p:sldId id="285" r:id="rId15"/>
    <p:sldId id="289" r:id="rId16"/>
    <p:sldId id="258" r:id="rId17"/>
    <p:sldId id="269" r:id="rId18"/>
    <p:sldId id="290" r:id="rId19"/>
    <p:sldId id="294" r:id="rId20"/>
    <p:sldId id="279" r:id="rId21"/>
    <p:sldId id="270" r:id="rId22"/>
    <p:sldId id="293" r:id="rId23"/>
    <p:sldId id="295" r:id="rId24"/>
    <p:sldId id="262" r:id="rId25"/>
    <p:sldId id="27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宋体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88E"/>
    <a:srgbClr val="0D029A"/>
    <a:srgbClr val="150F8D"/>
    <a:srgbClr val="FFFF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71" d="100"/>
          <a:sy n="71" d="100"/>
        </p:scale>
        <p:origin x="-135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56B02A-EBC8-431A-9A68-1A0657E3463A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238DB0-55A9-4B36-91B8-73639C818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24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638112-2DFD-4BE4-876E-326EAABDE616}" type="slidenum">
              <a:rPr lang="en-US" altLang="zh-CN" sz="1200" b="0"/>
              <a:pPr algn="r"/>
              <a:t>10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38DB0-55A9-4B36-91B8-73639C818BE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7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38DB0-55A9-4B36-91B8-73639C818BE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6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5B27-2F99-4E1D-BF67-8316353E76BB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A3E2-5F92-44DA-8FEC-2576B4B2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1CC2F-76D0-4631-BFF5-675F36128F5E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A949-64AF-44BE-849E-CA9B63A10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D1E03-9E02-43FC-89BA-3CE1BCF0C30C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7B4C-80E4-46D1-8F4E-6DCA89BF5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49F78-50AB-432C-BC4A-19E88FA4F091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BB0E-BDAE-4BC5-853B-927E2AAA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5D6D-AB68-478C-8838-FA4F2718F4A0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9F7A-6AD4-4BF5-BE43-FDB36857A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564E-11ED-420F-9993-973C57FBBAEC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7ADA-A8BE-4B14-8413-8B3D08CBE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01E7-EACC-4DCD-A1A9-9994D48EBBA6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42E89-CC94-4906-9148-959C69524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1E25-4167-4324-95B9-76337C1E783A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5208E-4991-4686-896F-9EB26738A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B989-3066-40D6-A17E-E08B9EFEDB47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5068-A30A-41AA-A122-4C81505D9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A288-1CE1-435D-B6BF-2F026E759FDC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7A6B5-779D-47F4-A914-9AD5FC19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DB8C4-3B7C-4051-B60C-5A1253CA51BE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D7043-B907-4B6D-81E7-0DA28D32C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2935-4127-4B1E-AC2A-18D9B58ADFC0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80ED-45CD-43F8-BEC8-8FF861F88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AC76-0212-4F3E-9356-28AD2F6BF1DF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E806C-FCD2-4181-BA2B-0C49A8886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AC539C-CB9F-4D17-86CD-A8B1733F948E}" type="datetimeFigureOut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4FA326-F7AA-4FFE-ADA2-7D8B165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/>
          <p:cNvSpPr txBox="1">
            <a:spLocks noChangeArrowheads="1"/>
          </p:cNvSpPr>
          <p:nvPr/>
        </p:nvSpPr>
        <p:spPr bwMode="auto">
          <a:xfrm>
            <a:off x="76200" y="990600"/>
            <a:ext cx="8839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Multi-source Least-squares Migration  </a:t>
            </a:r>
            <a:r>
              <a:rPr lang="en-US" altLang="zh-CN" sz="5400" dirty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with </a:t>
            </a:r>
            <a:r>
              <a:rPr lang="en-US" altLang="zh-CN" sz="5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Topography</a:t>
            </a:r>
            <a:endParaRPr lang="en-US" altLang="zh-CN" sz="5400" dirty="0">
              <a:solidFill>
                <a:srgbClr val="FFFF00"/>
              </a:solidFill>
              <a:latin typeface="Times New Roman" pitchFamily="18" charset="0"/>
              <a:ea typeface="Arial Unicode MS" pitchFamily="34" charset="-122"/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762000" y="4343400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Dongliang</a:t>
            </a:r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 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Zhang and Gerard Schuster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  <a:ea typeface="Arial Unicode MS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King Abdullah University of Science and Technology</a:t>
            </a:r>
          </a:p>
          <a:p>
            <a:pPr algn="ctr"/>
            <a:endParaRPr lang="en-US" altLang="zh-CN" sz="2400" dirty="0">
              <a:solidFill>
                <a:schemeClr val="bg1"/>
              </a:solidFill>
              <a:latin typeface="Times New Roman" pitchFamily="18" charset="0"/>
              <a:ea typeface="Arial Unicode MS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0" name="Rectangle 7"/>
          <p:cNvSpPr>
            <a:spLocks noChangeArrowheads="1"/>
          </p:cNvSpPr>
          <p:nvPr/>
        </p:nvSpPr>
        <p:spPr bwMode="auto">
          <a:xfrm>
            <a:off x="0" y="947738"/>
            <a:ext cx="9144000" cy="591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76200" y="1782763"/>
            <a:ext cx="3200400" cy="3581400"/>
            <a:chOff x="288" y="952"/>
            <a:chExt cx="2016" cy="2256"/>
          </a:xfrm>
        </p:grpSpPr>
        <p:sp>
          <p:nvSpPr>
            <p:cNvPr id="24656" name="Line 4"/>
            <p:cNvSpPr>
              <a:spLocks noChangeShapeType="1"/>
            </p:cNvSpPr>
            <p:nvPr/>
          </p:nvSpPr>
          <p:spPr bwMode="auto">
            <a:xfrm>
              <a:off x="320" y="1526"/>
              <a:ext cx="19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24657" name="Line 5"/>
            <p:cNvSpPr>
              <a:spLocks noChangeShapeType="1"/>
            </p:cNvSpPr>
            <p:nvPr/>
          </p:nvSpPr>
          <p:spPr bwMode="auto">
            <a:xfrm>
              <a:off x="336" y="1046"/>
              <a:ext cx="19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24658" name="Line 6"/>
            <p:cNvSpPr>
              <a:spLocks noChangeShapeType="1"/>
            </p:cNvSpPr>
            <p:nvPr/>
          </p:nvSpPr>
          <p:spPr bwMode="auto">
            <a:xfrm>
              <a:off x="320" y="2009"/>
              <a:ext cx="19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24659" name="Line 7"/>
            <p:cNvSpPr>
              <a:spLocks noChangeShapeType="1"/>
            </p:cNvSpPr>
            <p:nvPr/>
          </p:nvSpPr>
          <p:spPr bwMode="auto">
            <a:xfrm>
              <a:off x="320" y="2524"/>
              <a:ext cx="19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24660" name="Line 8"/>
            <p:cNvSpPr>
              <a:spLocks noChangeShapeType="1"/>
            </p:cNvSpPr>
            <p:nvPr/>
          </p:nvSpPr>
          <p:spPr bwMode="auto">
            <a:xfrm>
              <a:off x="320" y="3005"/>
              <a:ext cx="196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24661" name="Line 9"/>
            <p:cNvSpPr>
              <a:spLocks noChangeShapeType="1"/>
            </p:cNvSpPr>
            <p:nvPr/>
          </p:nvSpPr>
          <p:spPr bwMode="auto">
            <a:xfrm>
              <a:off x="944" y="952"/>
              <a:ext cx="0" cy="22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24662" name="Line 10"/>
            <p:cNvSpPr>
              <a:spLocks noChangeShapeType="1"/>
            </p:cNvSpPr>
            <p:nvPr/>
          </p:nvSpPr>
          <p:spPr bwMode="auto">
            <a:xfrm>
              <a:off x="1960" y="952"/>
              <a:ext cx="0" cy="22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</a:endParaRPr>
            </a:p>
          </p:txBody>
        </p:sp>
        <p:sp>
          <p:nvSpPr>
            <p:cNvPr id="24663" name="Freeform 11"/>
            <p:cNvSpPr>
              <a:spLocks/>
            </p:cNvSpPr>
            <p:nvPr/>
          </p:nvSpPr>
          <p:spPr bwMode="auto">
            <a:xfrm>
              <a:off x="288" y="1728"/>
              <a:ext cx="1968" cy="288"/>
            </a:xfrm>
            <a:custGeom>
              <a:avLst/>
              <a:gdLst>
                <a:gd name="T0" fmla="*/ 0 w 1968"/>
                <a:gd name="T1" fmla="*/ 288 h 288"/>
                <a:gd name="T2" fmla="*/ 720 w 1968"/>
                <a:gd name="T3" fmla="*/ 0 h 288"/>
                <a:gd name="T4" fmla="*/ 1968 w 1968"/>
                <a:gd name="T5" fmla="*/ 288 h 288"/>
                <a:gd name="T6" fmla="*/ 0 60000 65536"/>
                <a:gd name="T7" fmla="*/ 0 60000 65536"/>
                <a:gd name="T8" fmla="*/ 0 60000 65536"/>
                <a:gd name="T9" fmla="*/ 0 w 1968"/>
                <a:gd name="T10" fmla="*/ 0 h 288"/>
                <a:gd name="T11" fmla="*/ 1968 w 1968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68" h="288">
                  <a:moveTo>
                    <a:pt x="0" y="288"/>
                  </a:moveTo>
                  <a:cubicBezTo>
                    <a:pt x="196" y="144"/>
                    <a:pt x="392" y="0"/>
                    <a:pt x="720" y="0"/>
                  </a:cubicBezTo>
                  <a:cubicBezTo>
                    <a:pt x="1048" y="0"/>
                    <a:pt x="1760" y="240"/>
                    <a:pt x="1968" y="288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</a:endParaRPr>
            </a:p>
          </p:txBody>
        </p:sp>
      </p:grpSp>
      <p:sp>
        <p:nvSpPr>
          <p:cNvPr id="245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-111125"/>
            <a:ext cx="8231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Ghost Extrapolation</a:t>
            </a:r>
          </a:p>
        </p:txBody>
      </p:sp>
      <p:sp>
        <p:nvSpPr>
          <p:cNvPr id="24633" name="Rectangle 22"/>
          <p:cNvSpPr>
            <a:spLocks noChangeArrowheads="1"/>
          </p:cNvSpPr>
          <p:nvPr/>
        </p:nvSpPr>
        <p:spPr bwMode="auto">
          <a:xfrm>
            <a:off x="0" y="4572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2800" b="0">
              <a:latin typeface="Times New Roman" pitchFamily="18" charset="0"/>
            </a:endParaRPr>
          </a:p>
        </p:txBody>
      </p:sp>
      <p:sp>
        <p:nvSpPr>
          <p:cNvPr id="24634" name="Rectangle 14"/>
          <p:cNvSpPr>
            <a:spLocks noChangeArrowheads="1"/>
          </p:cNvSpPr>
          <p:nvPr/>
        </p:nvSpPr>
        <p:spPr bwMode="auto">
          <a:xfrm>
            <a:off x="0" y="365629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1800" b="0">
              <a:latin typeface="Times New Roman" pitchFamily="18" charset="0"/>
            </a:endParaRPr>
          </a:p>
        </p:txBody>
      </p:sp>
      <p:sp>
        <p:nvSpPr>
          <p:cNvPr id="24635" name="Rectangle 15"/>
          <p:cNvSpPr>
            <a:spLocks noChangeArrowheads="1"/>
          </p:cNvSpPr>
          <p:nvPr/>
        </p:nvSpPr>
        <p:spPr bwMode="auto">
          <a:xfrm>
            <a:off x="0" y="365629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sz="1800" b="0">
              <a:latin typeface="Times New Roman" pitchFamily="18" charset="0"/>
            </a:endParaRPr>
          </a:p>
        </p:txBody>
      </p:sp>
      <p:grpSp>
        <p:nvGrpSpPr>
          <p:cNvPr id="24593" name="Group 17"/>
          <p:cNvGrpSpPr>
            <a:grpSpLocks/>
          </p:cNvGrpSpPr>
          <p:nvPr/>
        </p:nvGrpSpPr>
        <p:grpSpPr bwMode="auto">
          <a:xfrm>
            <a:off x="990600" y="3382963"/>
            <a:ext cx="1066800" cy="457200"/>
            <a:chOff x="624" y="1680"/>
            <a:chExt cx="672" cy="288"/>
          </a:xfrm>
        </p:grpSpPr>
        <p:sp>
          <p:nvSpPr>
            <p:cNvPr id="24654" name="Oval 18"/>
            <p:cNvSpPr>
              <a:spLocks noChangeArrowheads="1"/>
            </p:cNvSpPr>
            <p:nvPr/>
          </p:nvSpPr>
          <p:spPr bwMode="auto">
            <a:xfrm>
              <a:off x="624" y="1680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>
                <a:latin typeface="Times New Roman" pitchFamily="18" charset="0"/>
              </a:endParaRPr>
            </a:p>
          </p:txBody>
        </p:sp>
        <p:sp>
          <p:nvSpPr>
            <p:cNvPr id="24655" name="Text Box 19"/>
            <p:cNvSpPr txBox="1">
              <a:spLocks noChangeArrowheads="1"/>
            </p:cNvSpPr>
            <p:nvPr/>
          </p:nvSpPr>
          <p:spPr bwMode="auto">
            <a:xfrm>
              <a:off x="768" y="1680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  <a:latin typeface="Times New Roman" pitchFamily="18" charset="0"/>
                </a:rPr>
                <a:t>i,j</a:t>
              </a:r>
            </a:p>
          </p:txBody>
        </p:sp>
      </p:grpSp>
      <p:grpSp>
        <p:nvGrpSpPr>
          <p:cNvPr id="24596" name="Group 20"/>
          <p:cNvGrpSpPr>
            <a:grpSpLocks/>
          </p:cNvGrpSpPr>
          <p:nvPr/>
        </p:nvGrpSpPr>
        <p:grpSpPr bwMode="auto">
          <a:xfrm>
            <a:off x="1004888" y="4144963"/>
            <a:ext cx="1066800" cy="1295400"/>
            <a:chOff x="624" y="2160"/>
            <a:chExt cx="672" cy="816"/>
          </a:xfrm>
        </p:grpSpPr>
        <p:sp>
          <p:nvSpPr>
            <p:cNvPr id="24650" name="Oval 21"/>
            <p:cNvSpPr>
              <a:spLocks noChangeArrowheads="1"/>
            </p:cNvSpPr>
            <p:nvPr/>
          </p:nvSpPr>
          <p:spPr bwMode="auto">
            <a:xfrm>
              <a:off x="624" y="2160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>
                <a:latin typeface="Times New Roman" pitchFamily="18" charset="0"/>
              </a:endParaRPr>
            </a:p>
          </p:txBody>
        </p:sp>
        <p:sp>
          <p:nvSpPr>
            <p:cNvPr id="24651" name="Oval 22"/>
            <p:cNvSpPr>
              <a:spLocks noChangeArrowheads="1"/>
            </p:cNvSpPr>
            <p:nvPr/>
          </p:nvSpPr>
          <p:spPr bwMode="auto">
            <a:xfrm>
              <a:off x="636" y="2670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>
                <a:latin typeface="Times New Roman" pitchFamily="18" charset="0"/>
              </a:endParaRPr>
            </a:p>
          </p:txBody>
        </p:sp>
        <p:sp>
          <p:nvSpPr>
            <p:cNvPr id="24652" name="Text Box 23"/>
            <p:cNvSpPr txBox="1">
              <a:spLocks noChangeArrowheads="1"/>
            </p:cNvSpPr>
            <p:nvPr/>
          </p:nvSpPr>
          <p:spPr bwMode="auto">
            <a:xfrm>
              <a:off x="768" y="220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  <a:latin typeface="Times New Roman" pitchFamily="18" charset="0"/>
                </a:rPr>
                <a:t>i-1,j</a:t>
              </a:r>
            </a:p>
          </p:txBody>
        </p:sp>
        <p:sp>
          <p:nvSpPr>
            <p:cNvPr id="24653" name="Text Box 24"/>
            <p:cNvSpPr txBox="1">
              <a:spLocks noChangeArrowheads="1"/>
            </p:cNvSpPr>
            <p:nvPr/>
          </p:nvSpPr>
          <p:spPr bwMode="auto">
            <a:xfrm>
              <a:off x="768" y="268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  <a:latin typeface="Times New Roman" pitchFamily="18" charset="0"/>
                </a:rPr>
                <a:t>i-2,j</a:t>
              </a:r>
            </a:p>
          </p:txBody>
        </p:sp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990600" y="1554163"/>
            <a:ext cx="1081088" cy="1247775"/>
            <a:chOff x="615" y="528"/>
            <a:chExt cx="681" cy="786"/>
          </a:xfrm>
        </p:grpSpPr>
        <p:sp>
          <p:nvSpPr>
            <p:cNvPr id="24646" name="Oval 26"/>
            <p:cNvSpPr>
              <a:spLocks noChangeArrowheads="1"/>
            </p:cNvSpPr>
            <p:nvPr/>
          </p:nvSpPr>
          <p:spPr bwMode="auto">
            <a:xfrm>
              <a:off x="615" y="1170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>
                <a:latin typeface="Times New Roman" pitchFamily="18" charset="0"/>
              </a:endParaRPr>
            </a:p>
          </p:txBody>
        </p:sp>
        <p:sp>
          <p:nvSpPr>
            <p:cNvPr id="24647" name="Oval 27"/>
            <p:cNvSpPr>
              <a:spLocks noChangeArrowheads="1"/>
            </p:cNvSpPr>
            <p:nvPr/>
          </p:nvSpPr>
          <p:spPr bwMode="auto">
            <a:xfrm>
              <a:off x="615" y="702"/>
              <a:ext cx="144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>
                <a:latin typeface="Times New Roman" pitchFamily="18" charset="0"/>
              </a:endParaRPr>
            </a:p>
          </p:txBody>
        </p:sp>
        <p:sp>
          <p:nvSpPr>
            <p:cNvPr id="24648" name="Text Box 28"/>
            <p:cNvSpPr txBox="1">
              <a:spLocks noChangeArrowheads="1"/>
            </p:cNvSpPr>
            <p:nvPr/>
          </p:nvSpPr>
          <p:spPr bwMode="auto">
            <a:xfrm>
              <a:off x="768" y="960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  <a:latin typeface="Times New Roman" pitchFamily="18" charset="0"/>
                </a:rPr>
                <a:t>i+1,j</a:t>
              </a:r>
            </a:p>
          </p:txBody>
        </p:sp>
        <p:sp>
          <p:nvSpPr>
            <p:cNvPr id="24649" name="Text Box 29"/>
            <p:cNvSpPr txBox="1">
              <a:spLocks noChangeArrowheads="1"/>
            </p:cNvSpPr>
            <p:nvPr/>
          </p:nvSpPr>
          <p:spPr bwMode="auto">
            <a:xfrm>
              <a:off x="768" y="52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  <a:latin typeface="Times New Roman" pitchFamily="18" charset="0"/>
                </a:rPr>
                <a:t>i+2,j</a:t>
              </a:r>
            </a:p>
          </p:txBody>
        </p:sp>
      </p:grpSp>
      <p:sp>
        <p:nvSpPr>
          <p:cNvPr id="24639" name="Text Box 30"/>
          <p:cNvSpPr txBox="1">
            <a:spLocks noChangeArrowheads="1"/>
          </p:cNvSpPr>
          <p:nvPr/>
        </p:nvSpPr>
        <p:spPr bwMode="auto">
          <a:xfrm>
            <a:off x="2133600" y="339725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rgbClr val="000000"/>
                </a:solidFill>
                <a:latin typeface="Times New Roman" pitchFamily="18" charset="0"/>
              </a:rPr>
              <a:t>Surface</a:t>
            </a:r>
          </a:p>
        </p:txBody>
      </p:sp>
      <p:grpSp>
        <p:nvGrpSpPr>
          <p:cNvPr id="24607" name="Group 31"/>
          <p:cNvGrpSpPr>
            <a:grpSpLocks/>
          </p:cNvGrpSpPr>
          <p:nvPr/>
        </p:nvGrpSpPr>
        <p:grpSpPr bwMode="auto">
          <a:xfrm>
            <a:off x="990600" y="2925763"/>
            <a:ext cx="1066800" cy="457200"/>
            <a:chOff x="624" y="1392"/>
            <a:chExt cx="672" cy="288"/>
          </a:xfrm>
        </p:grpSpPr>
        <p:sp>
          <p:nvSpPr>
            <p:cNvPr id="24644" name="Oval 32"/>
            <p:cNvSpPr>
              <a:spLocks noChangeArrowheads="1"/>
            </p:cNvSpPr>
            <p:nvPr/>
          </p:nvSpPr>
          <p:spPr bwMode="auto">
            <a:xfrm>
              <a:off x="624" y="1392"/>
              <a:ext cx="144" cy="14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>
                <a:latin typeface="Times New Roman" pitchFamily="18" charset="0"/>
              </a:endParaRPr>
            </a:p>
          </p:txBody>
        </p:sp>
        <p:sp>
          <p:nvSpPr>
            <p:cNvPr id="24645" name="Text Box 33"/>
            <p:cNvSpPr txBox="1">
              <a:spLocks noChangeArrowheads="1"/>
            </p:cNvSpPr>
            <p:nvPr/>
          </p:nvSpPr>
          <p:spPr bwMode="auto">
            <a:xfrm>
              <a:off x="768" y="139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altLang="zh-CN" sz="1800" b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24641" name="Text Box 34"/>
          <p:cNvSpPr txBox="1">
            <a:spLocks noChangeArrowheads="1"/>
          </p:cNvSpPr>
          <p:nvPr/>
        </p:nvSpPr>
        <p:spPr bwMode="auto">
          <a:xfrm>
            <a:off x="2286000" y="7192963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24611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52375"/>
              </p:ext>
            </p:extLst>
          </p:nvPr>
        </p:nvGraphicFramePr>
        <p:xfrm>
          <a:off x="4419600" y="1833563"/>
          <a:ext cx="2822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6" name="Equation" r:id="rId4" imgW="1600200" imgH="241300" progId="">
                  <p:embed/>
                </p:oleObj>
              </mc:Choice>
              <mc:Fallback>
                <p:oleObj name="Equation" r:id="rId4" imgW="1600200" imgH="241300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833563"/>
                        <a:ext cx="28225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556402"/>
              </p:ext>
            </p:extLst>
          </p:nvPr>
        </p:nvGraphicFramePr>
        <p:xfrm>
          <a:off x="4419600" y="2616200"/>
          <a:ext cx="37846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7" name="Equation" r:id="rId6" imgW="2146300" imgH="533400" progId="">
                  <p:embed/>
                </p:oleObj>
              </mc:Choice>
              <mc:Fallback>
                <p:oleObj name="Equation" r:id="rId6" imgW="2146300" imgH="533400" progId="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616200"/>
                        <a:ext cx="3784600" cy="995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672394"/>
              </p:ext>
            </p:extLst>
          </p:nvPr>
        </p:nvGraphicFramePr>
        <p:xfrm>
          <a:off x="4423653" y="4200525"/>
          <a:ext cx="38274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8" name="Equation" r:id="rId8" imgW="2171700" imgH="266700" progId="">
                  <p:embed/>
                </p:oleObj>
              </mc:Choice>
              <mc:Fallback>
                <p:oleObj name="Equation" r:id="rId8" imgW="2171700" imgH="266700" progId="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653" y="4200525"/>
                        <a:ext cx="3827463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38"/>
          <p:cNvSpPr>
            <a:spLocks/>
          </p:cNvSpPr>
          <p:nvPr/>
        </p:nvSpPr>
        <p:spPr bwMode="auto">
          <a:xfrm>
            <a:off x="304800" y="3063875"/>
            <a:ext cx="2222500" cy="2438400"/>
          </a:xfrm>
          <a:custGeom>
            <a:avLst/>
            <a:gdLst>
              <a:gd name="T0" fmla="*/ 2147483647 w 1400"/>
              <a:gd name="T1" fmla="*/ 0 h 1536"/>
              <a:gd name="T2" fmla="*/ 2147483647 w 1400"/>
              <a:gd name="T3" fmla="*/ 2147483647 h 1536"/>
              <a:gd name="T4" fmla="*/ 2147483647 w 1400"/>
              <a:gd name="T5" fmla="*/ 2147483647 h 1536"/>
              <a:gd name="T6" fmla="*/ 2147483647 w 1400"/>
              <a:gd name="T7" fmla="*/ 2147483647 h 1536"/>
              <a:gd name="T8" fmla="*/ 2147483647 w 1400"/>
              <a:gd name="T9" fmla="*/ 2147483647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0"/>
              <a:gd name="T16" fmla="*/ 0 h 1536"/>
              <a:gd name="T17" fmla="*/ 1400 w 1400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0" h="1536">
                <a:moveTo>
                  <a:pt x="488" y="0"/>
                </a:moveTo>
                <a:cubicBezTo>
                  <a:pt x="244" y="88"/>
                  <a:pt x="0" y="176"/>
                  <a:pt x="152" y="288"/>
                </a:cubicBezTo>
                <a:cubicBezTo>
                  <a:pt x="304" y="400"/>
                  <a:pt x="1400" y="536"/>
                  <a:pt x="1400" y="672"/>
                </a:cubicBezTo>
                <a:cubicBezTo>
                  <a:pt x="1400" y="808"/>
                  <a:pt x="288" y="960"/>
                  <a:pt x="152" y="1104"/>
                </a:cubicBezTo>
                <a:cubicBezTo>
                  <a:pt x="16" y="1248"/>
                  <a:pt x="512" y="1464"/>
                  <a:pt x="584" y="1536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24615" name="Freeform 39"/>
          <p:cNvSpPr>
            <a:spLocks/>
          </p:cNvSpPr>
          <p:nvPr/>
        </p:nvSpPr>
        <p:spPr bwMode="auto">
          <a:xfrm>
            <a:off x="1143000" y="1797050"/>
            <a:ext cx="1447800" cy="1219200"/>
          </a:xfrm>
          <a:custGeom>
            <a:avLst/>
            <a:gdLst>
              <a:gd name="T0" fmla="*/ 0 w 912"/>
              <a:gd name="T1" fmla="*/ 2147483647 h 768"/>
              <a:gd name="T2" fmla="*/ 2147483647 w 912"/>
              <a:gd name="T3" fmla="*/ 2147483647 h 768"/>
              <a:gd name="T4" fmla="*/ 2147483647 w 912"/>
              <a:gd name="T5" fmla="*/ 0 h 768"/>
              <a:gd name="T6" fmla="*/ 0 60000 65536"/>
              <a:gd name="T7" fmla="*/ 0 60000 65536"/>
              <a:gd name="T8" fmla="*/ 0 60000 65536"/>
              <a:gd name="T9" fmla="*/ 0 w 912"/>
              <a:gd name="T10" fmla="*/ 0 h 768"/>
              <a:gd name="T11" fmla="*/ 912 w 91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768">
                <a:moveTo>
                  <a:pt x="0" y="768"/>
                </a:moveTo>
                <a:cubicBezTo>
                  <a:pt x="360" y="688"/>
                  <a:pt x="720" y="608"/>
                  <a:pt x="816" y="480"/>
                </a:cubicBezTo>
                <a:cubicBezTo>
                  <a:pt x="912" y="352"/>
                  <a:pt x="744" y="176"/>
                  <a:pt x="576" y="0"/>
                </a:cubicBez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52538" y="2011363"/>
            <a:ext cx="5605462" cy="2209801"/>
            <a:chOff x="1252538" y="2011363"/>
            <a:chExt cx="5605462" cy="2209801"/>
          </a:xfrm>
        </p:grpSpPr>
        <p:cxnSp>
          <p:nvCxnSpPr>
            <p:cNvPr id="4" name="直接箭头连接符 3"/>
            <p:cNvCxnSpPr/>
            <p:nvPr/>
          </p:nvCxnSpPr>
          <p:spPr>
            <a:xfrm flipH="1" flipV="1">
              <a:off x="1252538" y="2801938"/>
              <a:ext cx="3548062" cy="141922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 flipH="1" flipV="1">
              <a:off x="1252538" y="2011363"/>
              <a:ext cx="5605462" cy="2209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352800" y="4724400"/>
            <a:ext cx="5668963" cy="1371600"/>
            <a:chOff x="3352800" y="4724400"/>
            <a:chExt cx="5668963" cy="1371600"/>
          </a:xfrm>
        </p:grpSpPr>
        <p:graphicFrame>
          <p:nvGraphicFramePr>
            <p:cNvPr id="2459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2297089"/>
                </p:ext>
              </p:extLst>
            </p:nvPr>
          </p:nvGraphicFramePr>
          <p:xfrm>
            <a:off x="3352800" y="5313363"/>
            <a:ext cx="5668963" cy="782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69" name="Equation" r:id="rId10" imgW="3429000" imgH="419100" progId="">
                    <p:embed/>
                  </p:oleObj>
                </mc:Choice>
                <mc:Fallback>
                  <p:oleObj name="Equation" r:id="rId10" imgW="3429000" imgH="419100" progId="">
                    <p:embed/>
                    <p:pic>
                      <p:nvPicPr>
                        <p:cNvPr id="0" name="Picture 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5313363"/>
                          <a:ext cx="5668963" cy="7826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右大括号 9"/>
            <p:cNvSpPr/>
            <p:nvPr/>
          </p:nvSpPr>
          <p:spPr>
            <a:xfrm rot="16200000">
              <a:off x="6515102" y="3178622"/>
              <a:ext cx="533400" cy="4114799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47244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0" dirty="0" smtClean="0"/>
                <a:t>Taylor Series </a:t>
              </a:r>
              <a:endParaRPr lang="zh-CN" altLang="en-US" sz="24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6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410" y="2285999"/>
            <a:ext cx="26828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extBox 9"/>
          <p:cNvSpPr txBox="1">
            <a:spLocks noChangeArrowheads="1"/>
          </p:cNvSpPr>
          <p:nvPr/>
        </p:nvSpPr>
        <p:spPr bwMode="auto">
          <a:xfrm>
            <a:off x="228600" y="1295400"/>
            <a:ext cx="777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</a:rPr>
              <a:t>Extrapolation in z direction</a:t>
            </a:r>
          </a:p>
        </p:txBody>
      </p:sp>
      <p:sp>
        <p:nvSpPr>
          <p:cNvPr id="64519" name="TextBox 9"/>
          <p:cNvSpPr txBox="1">
            <a:spLocks noChangeArrowheads="1"/>
          </p:cNvSpPr>
          <p:nvPr/>
        </p:nvSpPr>
        <p:spPr bwMode="auto">
          <a:xfrm>
            <a:off x="4648200" y="1295400"/>
            <a:ext cx="571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</a:rPr>
              <a:t>Extrapolation in x direction</a:t>
            </a:r>
          </a:p>
        </p:txBody>
      </p:sp>
      <p:sp>
        <p:nvSpPr>
          <p:cNvPr id="55300" name="Oval 11"/>
          <p:cNvSpPr>
            <a:spLocks noChangeArrowheads="1"/>
          </p:cNvSpPr>
          <p:nvPr/>
        </p:nvSpPr>
        <p:spPr bwMode="auto">
          <a:xfrm>
            <a:off x="2334015" y="2706890"/>
            <a:ext cx="141675" cy="1335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</a:endParaRPr>
          </a:p>
        </p:txBody>
      </p:sp>
      <p:grpSp>
        <p:nvGrpSpPr>
          <p:cNvPr id="64526" name="Group 14"/>
          <p:cNvGrpSpPr>
            <a:grpSpLocks/>
          </p:cNvGrpSpPr>
          <p:nvPr/>
        </p:nvGrpSpPr>
        <p:grpSpPr bwMode="auto">
          <a:xfrm>
            <a:off x="5538788" y="2270125"/>
            <a:ext cx="2462212" cy="2682875"/>
            <a:chOff x="3177" y="1238"/>
            <a:chExt cx="2199" cy="2208"/>
          </a:xfrm>
        </p:grpSpPr>
        <p:pic>
          <p:nvPicPr>
            <p:cNvPr id="5530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7" y="1238"/>
              <a:ext cx="2199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3" name="Oval 12"/>
            <p:cNvSpPr>
              <a:spLocks noChangeArrowheads="1"/>
            </p:cNvSpPr>
            <p:nvPr/>
          </p:nvSpPr>
          <p:spPr bwMode="auto">
            <a:xfrm>
              <a:off x="3531" y="2304"/>
              <a:ext cx="112" cy="1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-111125"/>
            <a:ext cx="82311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Ghost Extrapolation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976870"/>
              </p:ext>
            </p:extLst>
          </p:nvPr>
        </p:nvGraphicFramePr>
        <p:xfrm>
          <a:off x="3172409" y="5334000"/>
          <a:ext cx="295158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4" name="Equation" r:id="rId5" imgW="1295280" imgH="419040" progId="">
                  <p:embed/>
                </p:oleObj>
              </mc:Choice>
              <mc:Fallback>
                <p:oleObj name="Equation" r:id="rId5" imgW="1295280" imgH="4190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409" y="5334000"/>
                        <a:ext cx="2951582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9"/>
          <p:cNvSpPr txBox="1">
            <a:spLocks noChangeArrowheads="1"/>
          </p:cNvSpPr>
          <p:nvPr/>
        </p:nvSpPr>
        <p:spPr bwMode="auto">
          <a:xfrm>
            <a:off x="1219200" y="461427"/>
            <a:ext cx="711592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FFFF00"/>
                </a:solidFill>
              </a:rPr>
              <a:t>Example  of Dipping Surface</a:t>
            </a:r>
            <a:endParaRPr lang="en-US" altLang="zh-CN" sz="4000" dirty="0">
              <a:solidFill>
                <a:srgbClr val="FFFF00"/>
              </a:solidFill>
            </a:endParaRPr>
          </a:p>
          <a:p>
            <a:endParaRPr lang="en-US" altLang="zh-CN" sz="2800" dirty="0">
              <a:solidFill>
                <a:srgbClr val="66FF33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7200" y="2728912"/>
            <a:ext cx="3962400" cy="2573338"/>
            <a:chOff x="693738" y="3128168"/>
            <a:chExt cx="3962400" cy="2573338"/>
          </a:xfrm>
        </p:grpSpPr>
        <p:pic>
          <p:nvPicPr>
            <p:cNvPr id="56321" name="Picture 3" descr="C:\Dongliang\rtm\fig\QQ截图未命名.png"/>
            <p:cNvPicPr>
              <a:picLocks noChangeAspect="1" noChangeArrowheads="1"/>
            </p:cNvPicPr>
            <p:nvPr/>
          </p:nvPicPr>
          <p:blipFill>
            <a:blip r:embed="rId3" cstate="print"/>
            <a:srcRect l="9645" t="10248" r="13269" b="6175"/>
            <a:stretch>
              <a:fillRect/>
            </a:stretch>
          </p:blipFill>
          <p:spPr bwMode="auto">
            <a:xfrm>
              <a:off x="693738" y="3128168"/>
              <a:ext cx="3962400" cy="2573338"/>
            </a:xfrm>
            <a:prstGeom prst="rect">
              <a:avLst/>
            </a:prstGeom>
            <a:noFill/>
            <a:ln w="9525">
              <a:solidFill>
                <a:srgbClr val="66FF33"/>
              </a:solidFill>
              <a:miter lim="800000"/>
              <a:headEnd/>
              <a:tailEnd/>
            </a:ln>
          </p:spPr>
        </p:pic>
        <p:sp>
          <p:nvSpPr>
            <p:cNvPr id="56325" name="Text Box 6"/>
            <p:cNvSpPr txBox="1">
              <a:spLocks noChangeArrowheads="1"/>
            </p:cNvSpPr>
            <p:nvPr/>
          </p:nvSpPr>
          <p:spPr bwMode="auto">
            <a:xfrm>
              <a:off x="1760538" y="3356768"/>
              <a:ext cx="1295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 dirty="0">
                  <a:solidFill>
                    <a:schemeClr val="bg1"/>
                  </a:solidFill>
                </a:rPr>
                <a:t>Surface</a:t>
              </a:r>
            </a:p>
          </p:txBody>
        </p:sp>
      </p:grpSp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2819400" y="2856219"/>
            <a:ext cx="682625" cy="520700"/>
          </a:xfrm>
          <a:prstGeom prst="flowChartProcess">
            <a:avLst/>
          </a:prstGeom>
          <a:noFill/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2800" b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85532" y="2728912"/>
            <a:ext cx="3856830" cy="2586832"/>
            <a:chOff x="6313488" y="3652837"/>
            <a:chExt cx="3981450" cy="2914650"/>
          </a:xfrm>
        </p:grpSpPr>
        <p:pic>
          <p:nvPicPr>
            <p:cNvPr id="56328" name="Picture 21" descr="图片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13488" y="3652837"/>
              <a:ext cx="3981450" cy="291465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56331" name="Text Box 13"/>
            <p:cNvSpPr txBox="1">
              <a:spLocks noChangeArrowheads="1"/>
            </p:cNvSpPr>
            <p:nvPr/>
          </p:nvSpPr>
          <p:spPr bwMode="auto">
            <a:xfrm>
              <a:off x="9151938" y="3881437"/>
              <a:ext cx="91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>
                  <a:solidFill>
                    <a:schemeClr val="bg1"/>
                  </a:solidFill>
                </a:rPr>
                <a:t>Air</a:t>
              </a:r>
            </a:p>
          </p:txBody>
        </p:sp>
        <p:sp>
          <p:nvSpPr>
            <p:cNvPr id="56332" name="Text Box 14"/>
            <p:cNvSpPr txBox="1">
              <a:spLocks noChangeArrowheads="1"/>
            </p:cNvSpPr>
            <p:nvPr/>
          </p:nvSpPr>
          <p:spPr bwMode="auto">
            <a:xfrm>
              <a:off x="8847138" y="4491037"/>
              <a:ext cx="1295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 dirty="0">
                  <a:solidFill>
                    <a:schemeClr val="bg1"/>
                  </a:solidFill>
                </a:rPr>
                <a:t>Surface</a:t>
              </a:r>
            </a:p>
          </p:txBody>
        </p:sp>
        <p:sp>
          <p:nvSpPr>
            <p:cNvPr id="56333" name="Line 15"/>
            <p:cNvSpPr>
              <a:spLocks noChangeShapeType="1"/>
            </p:cNvSpPr>
            <p:nvPr/>
          </p:nvSpPr>
          <p:spPr bwMode="auto">
            <a:xfrm flipH="1">
              <a:off x="8813285" y="4887913"/>
              <a:ext cx="503234" cy="6027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334" name="Text Box 16"/>
            <p:cNvSpPr txBox="1">
              <a:spLocks noChangeArrowheads="1"/>
            </p:cNvSpPr>
            <p:nvPr/>
          </p:nvSpPr>
          <p:spPr bwMode="auto">
            <a:xfrm>
              <a:off x="7627939" y="3729037"/>
              <a:ext cx="1295400" cy="450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 dirty="0">
                  <a:solidFill>
                    <a:schemeClr val="bg1"/>
                  </a:solidFill>
                </a:rPr>
                <a:t>Stair </a:t>
              </a:r>
              <a:r>
                <a:rPr lang="en-US" altLang="zh-CN" sz="2000" b="0" dirty="0" smtClean="0">
                  <a:solidFill>
                    <a:schemeClr val="bg1"/>
                  </a:solidFill>
                </a:rPr>
                <a:t>step</a:t>
              </a:r>
              <a:endParaRPr lang="en-US" altLang="zh-CN" sz="2000" b="0" dirty="0">
                <a:solidFill>
                  <a:schemeClr val="bg1"/>
                </a:solidFill>
              </a:endParaRPr>
            </a:p>
          </p:txBody>
        </p:sp>
        <p:sp>
          <p:nvSpPr>
            <p:cNvPr id="56335" name="Line 17"/>
            <p:cNvSpPr>
              <a:spLocks noChangeShapeType="1"/>
            </p:cNvSpPr>
            <p:nvPr/>
          </p:nvSpPr>
          <p:spPr bwMode="auto">
            <a:xfrm flipH="1">
              <a:off x="8008938" y="4110037"/>
              <a:ext cx="381000" cy="609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336" name="Text Box 18"/>
            <p:cNvSpPr txBox="1">
              <a:spLocks noChangeArrowheads="1"/>
            </p:cNvSpPr>
            <p:nvPr/>
          </p:nvSpPr>
          <p:spPr bwMode="auto">
            <a:xfrm>
              <a:off x="6541415" y="5874334"/>
              <a:ext cx="1806814" cy="464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 dirty="0">
                  <a:solidFill>
                    <a:schemeClr val="bg1"/>
                  </a:solidFill>
                </a:rPr>
                <a:t>Subsurface</a:t>
              </a:r>
            </a:p>
          </p:txBody>
        </p:sp>
        <p:sp>
          <p:nvSpPr>
            <p:cNvPr id="56337" name="Line 19"/>
            <p:cNvSpPr>
              <a:spLocks noChangeShapeType="1"/>
            </p:cNvSpPr>
            <p:nvPr/>
          </p:nvSpPr>
          <p:spPr bwMode="auto">
            <a:xfrm>
              <a:off x="6332538" y="3805237"/>
              <a:ext cx="3886200" cy="2743200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81000" y="5334000"/>
            <a:ext cx="4191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0                     </a:t>
            </a:r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        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X (km)         </a:t>
            </a:r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                     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00800" y="2129135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Zoom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4225" y="2129134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itchFamily="18" charset="0"/>
              </a:rPr>
              <a:t>M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odel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76200" y="2590800"/>
            <a:ext cx="685800" cy="2819400"/>
            <a:chOff x="407312" y="3810000"/>
            <a:chExt cx="685800" cy="2819400"/>
          </a:xfrm>
        </p:grpSpPr>
        <p:sp>
          <p:nvSpPr>
            <p:cNvPr id="22" name="TextBox 21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7312" y="6290846"/>
              <a:ext cx="6858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1.5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0800000">
              <a:off x="538196" y="4666140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5" descr="图片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10088"/>
            <a:ext cx="2671763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3995738" y="471488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</a:rPr>
              <a:t>Mirror image</a:t>
            </a:r>
          </a:p>
        </p:txBody>
      </p:sp>
      <p:sp>
        <p:nvSpPr>
          <p:cNvPr id="57347" name="TextBox 6"/>
          <p:cNvSpPr txBox="1">
            <a:spLocks noChangeArrowheads="1"/>
          </p:cNvSpPr>
          <p:nvPr/>
        </p:nvSpPr>
        <p:spPr bwMode="auto">
          <a:xfrm>
            <a:off x="2133600" y="-7620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  <a:latin typeface="Times New Roman" pitchFamily="18" charset="0"/>
              </a:rPr>
              <a:t>Common Shot Gather</a:t>
            </a:r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-228600" y="90488"/>
            <a:ext cx="3502025" cy="4195762"/>
          </a:xfrm>
          <a:prstGeom prst="rect">
            <a:avLst/>
          </a:prstGeom>
          <a:noFill/>
          <a:ln w="0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endParaRPr lang="zh-CN" altLang="en-US" sz="1800" b="0">
              <a:latin typeface="Times New Roman" pitchFamily="18" charset="0"/>
            </a:endParaRPr>
          </a:p>
        </p:txBody>
      </p:sp>
      <p:sp>
        <p:nvSpPr>
          <p:cNvPr id="57349" name="Freeform 7"/>
          <p:cNvSpPr>
            <a:spLocks noEditPoints="1"/>
          </p:cNvSpPr>
          <p:nvPr/>
        </p:nvSpPr>
        <p:spPr bwMode="auto">
          <a:xfrm>
            <a:off x="336550" y="485775"/>
            <a:ext cx="41275" cy="2505075"/>
          </a:xfrm>
          <a:custGeom>
            <a:avLst/>
            <a:gdLst>
              <a:gd name="T0" fmla="*/ 2147483647 w 51"/>
              <a:gd name="T1" fmla="*/ 2147483647 h 3155"/>
              <a:gd name="T2" fmla="*/ 2147483647 w 51"/>
              <a:gd name="T3" fmla="*/ 0 h 3155"/>
              <a:gd name="T4" fmla="*/ 0 w 51"/>
              <a:gd name="T5" fmla="*/ 0 h 3155"/>
              <a:gd name="T6" fmla="*/ 0 w 51"/>
              <a:gd name="T7" fmla="*/ 2147483647 h 3155"/>
              <a:gd name="T8" fmla="*/ 2147483647 w 51"/>
              <a:gd name="T9" fmla="*/ 2147483647 h 3155"/>
              <a:gd name="T10" fmla="*/ 2147483647 w 51"/>
              <a:gd name="T11" fmla="*/ 2147483647 h 3155"/>
              <a:gd name="T12" fmla="*/ 2147483647 w 51"/>
              <a:gd name="T13" fmla="*/ 2147483647 h 3155"/>
              <a:gd name="T14" fmla="*/ 0 w 51"/>
              <a:gd name="T15" fmla="*/ 2147483647 h 3155"/>
              <a:gd name="T16" fmla="*/ 0 w 51"/>
              <a:gd name="T17" fmla="*/ 2147483647 h 3155"/>
              <a:gd name="T18" fmla="*/ 2147483647 w 51"/>
              <a:gd name="T19" fmla="*/ 2147483647 h 3155"/>
              <a:gd name="T20" fmla="*/ 2147483647 w 51"/>
              <a:gd name="T21" fmla="*/ 2147483647 h 3155"/>
              <a:gd name="T22" fmla="*/ 2147483647 w 51"/>
              <a:gd name="T23" fmla="*/ 2147483647 h 3155"/>
              <a:gd name="T24" fmla="*/ 0 w 51"/>
              <a:gd name="T25" fmla="*/ 2147483647 h 3155"/>
              <a:gd name="T26" fmla="*/ 0 w 51"/>
              <a:gd name="T27" fmla="*/ 2147483647 h 3155"/>
              <a:gd name="T28" fmla="*/ 2147483647 w 51"/>
              <a:gd name="T29" fmla="*/ 2147483647 h 3155"/>
              <a:gd name="T30" fmla="*/ 0 w 51"/>
              <a:gd name="T31" fmla="*/ 2147483647 h 3155"/>
              <a:gd name="T32" fmla="*/ 0 w 51"/>
              <a:gd name="T33" fmla="*/ 2147483647 h 3155"/>
              <a:gd name="T34" fmla="*/ 2147483647 w 51"/>
              <a:gd name="T35" fmla="*/ 2147483647 h 3155"/>
              <a:gd name="T36" fmla="*/ 2147483647 w 51"/>
              <a:gd name="T37" fmla="*/ 2147483647 h 3155"/>
              <a:gd name="T38" fmla="*/ 0 w 51"/>
              <a:gd name="T39" fmla="*/ 2147483647 h 3155"/>
              <a:gd name="T40" fmla="*/ 2147483647 w 51"/>
              <a:gd name="T41" fmla="*/ 2147483647 h 3155"/>
              <a:gd name="T42" fmla="*/ 2147483647 w 51"/>
              <a:gd name="T43" fmla="*/ 2147483647 h 3155"/>
              <a:gd name="T44" fmla="*/ 0 w 51"/>
              <a:gd name="T45" fmla="*/ 2147483647 h 3155"/>
              <a:gd name="T46" fmla="*/ 0 w 51"/>
              <a:gd name="T47" fmla="*/ 2147483647 h 3155"/>
              <a:gd name="T48" fmla="*/ 2147483647 w 51"/>
              <a:gd name="T49" fmla="*/ 2147483647 h 31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"/>
              <a:gd name="T76" fmla="*/ 0 h 3155"/>
              <a:gd name="T77" fmla="*/ 51 w 51"/>
              <a:gd name="T78" fmla="*/ 3155 h 31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" h="3155">
                <a:moveTo>
                  <a:pt x="51" y="8"/>
                </a:moveTo>
                <a:lnTo>
                  <a:pt x="51" y="0"/>
                </a:lnTo>
                <a:lnTo>
                  <a:pt x="0" y="0"/>
                </a:lnTo>
                <a:lnTo>
                  <a:pt x="0" y="8"/>
                </a:lnTo>
                <a:lnTo>
                  <a:pt x="51" y="8"/>
                </a:lnTo>
                <a:close/>
                <a:moveTo>
                  <a:pt x="51" y="1058"/>
                </a:moveTo>
                <a:lnTo>
                  <a:pt x="51" y="1050"/>
                </a:lnTo>
                <a:lnTo>
                  <a:pt x="0" y="1050"/>
                </a:lnTo>
                <a:lnTo>
                  <a:pt x="0" y="1058"/>
                </a:lnTo>
                <a:lnTo>
                  <a:pt x="51" y="1058"/>
                </a:lnTo>
                <a:close/>
                <a:moveTo>
                  <a:pt x="51" y="2106"/>
                </a:moveTo>
                <a:lnTo>
                  <a:pt x="51" y="2098"/>
                </a:lnTo>
                <a:lnTo>
                  <a:pt x="0" y="2098"/>
                </a:lnTo>
                <a:lnTo>
                  <a:pt x="0" y="2106"/>
                </a:lnTo>
                <a:lnTo>
                  <a:pt x="51" y="2106"/>
                </a:lnTo>
                <a:close/>
                <a:moveTo>
                  <a:pt x="0" y="3147"/>
                </a:moveTo>
                <a:lnTo>
                  <a:pt x="0" y="3155"/>
                </a:lnTo>
                <a:lnTo>
                  <a:pt x="51" y="3155"/>
                </a:lnTo>
                <a:lnTo>
                  <a:pt x="51" y="3147"/>
                </a:lnTo>
                <a:lnTo>
                  <a:pt x="0" y="3147"/>
                </a:lnTo>
                <a:close/>
                <a:moveTo>
                  <a:pt x="51" y="3155"/>
                </a:moveTo>
                <a:lnTo>
                  <a:pt x="51" y="3147"/>
                </a:lnTo>
                <a:lnTo>
                  <a:pt x="0" y="3147"/>
                </a:lnTo>
                <a:lnTo>
                  <a:pt x="0" y="3155"/>
                </a:lnTo>
                <a:lnTo>
                  <a:pt x="51" y="3155"/>
                </a:lnTo>
                <a:close/>
              </a:path>
            </a:pathLst>
          </a:custGeom>
          <a:solidFill>
            <a:srgbClr val="000000"/>
          </a:solidFill>
          <a:ln w="0" cap="rnd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57350" name="Freeform 8"/>
          <p:cNvSpPr>
            <a:spLocks noEditPoints="1"/>
          </p:cNvSpPr>
          <p:nvPr/>
        </p:nvSpPr>
        <p:spPr bwMode="auto">
          <a:xfrm>
            <a:off x="357188" y="485775"/>
            <a:ext cx="20637" cy="2505075"/>
          </a:xfrm>
          <a:custGeom>
            <a:avLst/>
            <a:gdLst>
              <a:gd name="T0" fmla="*/ 2147483647 w 25"/>
              <a:gd name="T1" fmla="*/ 2147483647 h 3155"/>
              <a:gd name="T2" fmla="*/ 2147483647 w 25"/>
              <a:gd name="T3" fmla="*/ 0 h 3155"/>
              <a:gd name="T4" fmla="*/ 0 w 25"/>
              <a:gd name="T5" fmla="*/ 0 h 3155"/>
              <a:gd name="T6" fmla="*/ 0 w 25"/>
              <a:gd name="T7" fmla="*/ 2147483647 h 3155"/>
              <a:gd name="T8" fmla="*/ 2147483647 w 25"/>
              <a:gd name="T9" fmla="*/ 2147483647 h 3155"/>
              <a:gd name="T10" fmla="*/ 2147483647 w 25"/>
              <a:gd name="T11" fmla="*/ 2147483647 h 3155"/>
              <a:gd name="T12" fmla="*/ 2147483647 w 25"/>
              <a:gd name="T13" fmla="*/ 2147483647 h 3155"/>
              <a:gd name="T14" fmla="*/ 0 w 25"/>
              <a:gd name="T15" fmla="*/ 2147483647 h 3155"/>
              <a:gd name="T16" fmla="*/ 0 w 25"/>
              <a:gd name="T17" fmla="*/ 2147483647 h 3155"/>
              <a:gd name="T18" fmla="*/ 2147483647 w 25"/>
              <a:gd name="T19" fmla="*/ 2147483647 h 3155"/>
              <a:gd name="T20" fmla="*/ 2147483647 w 25"/>
              <a:gd name="T21" fmla="*/ 2147483647 h 3155"/>
              <a:gd name="T22" fmla="*/ 2147483647 w 25"/>
              <a:gd name="T23" fmla="*/ 2147483647 h 3155"/>
              <a:gd name="T24" fmla="*/ 0 w 25"/>
              <a:gd name="T25" fmla="*/ 2147483647 h 3155"/>
              <a:gd name="T26" fmla="*/ 0 w 25"/>
              <a:gd name="T27" fmla="*/ 2147483647 h 3155"/>
              <a:gd name="T28" fmla="*/ 2147483647 w 25"/>
              <a:gd name="T29" fmla="*/ 2147483647 h 3155"/>
              <a:gd name="T30" fmla="*/ 2147483647 w 25"/>
              <a:gd name="T31" fmla="*/ 2147483647 h 3155"/>
              <a:gd name="T32" fmla="*/ 2147483647 w 25"/>
              <a:gd name="T33" fmla="*/ 2147483647 h 3155"/>
              <a:gd name="T34" fmla="*/ 0 w 25"/>
              <a:gd name="T35" fmla="*/ 2147483647 h 3155"/>
              <a:gd name="T36" fmla="*/ 0 w 25"/>
              <a:gd name="T37" fmla="*/ 2147483647 h 3155"/>
              <a:gd name="T38" fmla="*/ 2147483647 w 25"/>
              <a:gd name="T39" fmla="*/ 2147483647 h 31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"/>
              <a:gd name="T61" fmla="*/ 0 h 3155"/>
              <a:gd name="T62" fmla="*/ 25 w 25"/>
              <a:gd name="T63" fmla="*/ 3155 h 31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" h="3155">
                <a:moveTo>
                  <a:pt x="25" y="8"/>
                </a:moveTo>
                <a:lnTo>
                  <a:pt x="25" y="0"/>
                </a:lnTo>
                <a:lnTo>
                  <a:pt x="0" y="0"/>
                </a:lnTo>
                <a:lnTo>
                  <a:pt x="0" y="8"/>
                </a:lnTo>
                <a:lnTo>
                  <a:pt x="25" y="8"/>
                </a:lnTo>
                <a:close/>
                <a:moveTo>
                  <a:pt x="25" y="1058"/>
                </a:moveTo>
                <a:lnTo>
                  <a:pt x="25" y="1050"/>
                </a:lnTo>
                <a:lnTo>
                  <a:pt x="0" y="1050"/>
                </a:lnTo>
                <a:lnTo>
                  <a:pt x="0" y="1058"/>
                </a:lnTo>
                <a:lnTo>
                  <a:pt x="25" y="1058"/>
                </a:lnTo>
                <a:close/>
                <a:moveTo>
                  <a:pt x="25" y="2106"/>
                </a:moveTo>
                <a:lnTo>
                  <a:pt x="25" y="2098"/>
                </a:lnTo>
                <a:lnTo>
                  <a:pt x="0" y="2098"/>
                </a:lnTo>
                <a:lnTo>
                  <a:pt x="0" y="2106"/>
                </a:lnTo>
                <a:lnTo>
                  <a:pt x="25" y="2106"/>
                </a:lnTo>
                <a:close/>
                <a:moveTo>
                  <a:pt x="25" y="3155"/>
                </a:moveTo>
                <a:lnTo>
                  <a:pt x="25" y="3147"/>
                </a:lnTo>
                <a:lnTo>
                  <a:pt x="0" y="3147"/>
                </a:lnTo>
                <a:lnTo>
                  <a:pt x="0" y="3155"/>
                </a:lnTo>
                <a:lnTo>
                  <a:pt x="25" y="3155"/>
                </a:lnTo>
                <a:close/>
              </a:path>
            </a:pathLst>
          </a:custGeom>
          <a:solidFill>
            <a:srgbClr val="000000"/>
          </a:solidFill>
          <a:ln w="0" cap="rnd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itchFamily="18" charset="0"/>
            </a:endParaRP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14400"/>
            <a:ext cx="2659063" cy="3505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3433763" y="4518025"/>
            <a:ext cx="3119437" cy="2339975"/>
            <a:chOff x="2160" y="2846"/>
            <a:chExt cx="1965" cy="1474"/>
          </a:xfrm>
        </p:grpSpPr>
        <p:grpSp>
          <p:nvGrpSpPr>
            <p:cNvPr id="57366" name="Group 17"/>
            <p:cNvGrpSpPr>
              <a:grpSpLocks/>
            </p:cNvGrpSpPr>
            <p:nvPr/>
          </p:nvGrpSpPr>
          <p:grpSpPr bwMode="auto">
            <a:xfrm>
              <a:off x="2160" y="2846"/>
              <a:ext cx="1965" cy="1474"/>
              <a:chOff x="3456" y="1632"/>
              <a:chExt cx="1965" cy="1474"/>
            </a:xfrm>
          </p:grpSpPr>
          <p:grpSp>
            <p:nvGrpSpPr>
              <p:cNvPr id="57368" name="Group 18"/>
              <p:cNvGrpSpPr>
                <a:grpSpLocks/>
              </p:cNvGrpSpPr>
              <p:nvPr/>
            </p:nvGrpSpPr>
            <p:grpSpPr bwMode="auto">
              <a:xfrm>
                <a:off x="3456" y="1632"/>
                <a:ext cx="1734" cy="1474"/>
                <a:chOff x="3456" y="1632"/>
                <a:chExt cx="1734" cy="1474"/>
              </a:xfrm>
            </p:grpSpPr>
            <p:sp>
              <p:nvSpPr>
                <p:cNvPr id="57370" name="Rectangle 19"/>
                <p:cNvSpPr>
                  <a:spLocks noChangeArrowheads="1"/>
                </p:cNvSpPr>
                <p:nvPr/>
              </p:nvSpPr>
              <p:spPr bwMode="auto">
                <a:xfrm>
                  <a:off x="3456" y="1632"/>
                  <a:ext cx="1680" cy="14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57371" name="Line 20"/>
                <p:cNvSpPr>
                  <a:spLocks noChangeShapeType="1"/>
                </p:cNvSpPr>
                <p:nvPr/>
              </p:nvSpPr>
              <p:spPr bwMode="auto">
                <a:xfrm>
                  <a:off x="3573" y="2050"/>
                  <a:ext cx="1465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57372" name="Line 21"/>
                <p:cNvSpPr>
                  <a:spLocks noChangeShapeType="1"/>
                </p:cNvSpPr>
                <p:nvPr/>
              </p:nvSpPr>
              <p:spPr bwMode="auto">
                <a:xfrm>
                  <a:off x="3584" y="1788"/>
                  <a:ext cx="1466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57373" name="Line 22"/>
                <p:cNvSpPr>
                  <a:spLocks noChangeShapeType="1"/>
                </p:cNvSpPr>
                <p:nvPr/>
              </p:nvSpPr>
              <p:spPr bwMode="auto">
                <a:xfrm>
                  <a:off x="3584" y="2324"/>
                  <a:ext cx="1466" cy="0"/>
                </a:xfrm>
                <a:prstGeom prst="line">
                  <a:avLst/>
                </a:prstGeom>
                <a:noFill/>
                <a:ln w="635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57374" name="Line 23"/>
                <p:cNvSpPr>
                  <a:spLocks noChangeShapeType="1"/>
                </p:cNvSpPr>
                <p:nvPr/>
              </p:nvSpPr>
              <p:spPr bwMode="auto">
                <a:xfrm>
                  <a:off x="3573" y="2594"/>
                  <a:ext cx="1465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57375" name="Line 24"/>
                <p:cNvSpPr>
                  <a:spLocks noChangeShapeType="1"/>
                </p:cNvSpPr>
                <p:nvPr/>
              </p:nvSpPr>
              <p:spPr bwMode="auto">
                <a:xfrm>
                  <a:off x="3573" y="2856"/>
                  <a:ext cx="1465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57376" name="Line 25"/>
                <p:cNvSpPr>
                  <a:spLocks noChangeShapeType="1"/>
                </p:cNvSpPr>
                <p:nvPr/>
              </p:nvSpPr>
              <p:spPr bwMode="auto">
                <a:xfrm>
                  <a:off x="4037" y="1737"/>
                  <a:ext cx="0" cy="123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57377" name="Line 26"/>
                <p:cNvSpPr>
                  <a:spLocks noChangeShapeType="1"/>
                </p:cNvSpPr>
                <p:nvPr/>
              </p:nvSpPr>
              <p:spPr bwMode="auto">
                <a:xfrm>
                  <a:off x="4794" y="1737"/>
                  <a:ext cx="0" cy="123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</a:endParaRPr>
                </a:p>
              </p:txBody>
            </p:sp>
            <p:sp>
              <p:nvSpPr>
                <p:cNvPr id="57378" name="Oval 27"/>
                <p:cNvSpPr>
                  <a:spLocks noChangeArrowheads="1"/>
                </p:cNvSpPr>
                <p:nvPr/>
              </p:nvSpPr>
              <p:spPr bwMode="auto">
                <a:xfrm>
                  <a:off x="3978" y="2286"/>
                  <a:ext cx="107" cy="79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57379" name="Oval 28"/>
                <p:cNvSpPr>
                  <a:spLocks noChangeArrowheads="1"/>
                </p:cNvSpPr>
                <p:nvPr/>
              </p:nvSpPr>
              <p:spPr bwMode="auto">
                <a:xfrm>
                  <a:off x="3993" y="2548"/>
                  <a:ext cx="107" cy="7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57380" name="Oval 29"/>
                <p:cNvSpPr>
                  <a:spLocks noChangeArrowheads="1"/>
                </p:cNvSpPr>
                <p:nvPr/>
              </p:nvSpPr>
              <p:spPr bwMode="auto">
                <a:xfrm>
                  <a:off x="3993" y="2818"/>
                  <a:ext cx="107" cy="79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5738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100" y="2573"/>
                  <a:ext cx="80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0">
                      <a:solidFill>
                        <a:srgbClr val="000000"/>
                      </a:solidFill>
                      <a:latin typeface="Times New Roman" pitchFamily="18" charset="0"/>
                    </a:rPr>
                    <a:t>P</a:t>
                  </a:r>
                  <a:r>
                    <a:rPr lang="en-US" altLang="zh-CN" sz="1800" b="0">
                      <a:solidFill>
                        <a:srgbClr val="000000"/>
                      </a:solidFill>
                      <a:latin typeface="Times New Roman" pitchFamily="18" charset="0"/>
                    </a:rPr>
                    <a:t>i-1,j</a:t>
                  </a:r>
                </a:p>
              </p:txBody>
            </p:sp>
            <p:sp>
              <p:nvSpPr>
                <p:cNvPr id="5738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089" y="2818"/>
                  <a:ext cx="85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0">
                      <a:solidFill>
                        <a:srgbClr val="000000"/>
                      </a:solidFill>
                      <a:latin typeface="Times New Roman" pitchFamily="18" charset="0"/>
                    </a:rPr>
                    <a:t>P</a:t>
                  </a:r>
                  <a:r>
                    <a:rPr lang="en-US" altLang="zh-CN" sz="1800" b="0">
                      <a:solidFill>
                        <a:srgbClr val="000000"/>
                      </a:solidFill>
                      <a:latin typeface="Times New Roman" pitchFamily="18" charset="0"/>
                    </a:rPr>
                    <a:t>i-2,j</a:t>
                  </a:r>
                </a:p>
              </p:txBody>
            </p:sp>
            <p:sp>
              <p:nvSpPr>
                <p:cNvPr id="57383" name="Oval 32"/>
                <p:cNvSpPr>
                  <a:spLocks noChangeArrowheads="1"/>
                </p:cNvSpPr>
                <p:nvPr/>
              </p:nvSpPr>
              <p:spPr bwMode="auto">
                <a:xfrm>
                  <a:off x="3978" y="2008"/>
                  <a:ext cx="107" cy="79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57384" name="Oval 33"/>
                <p:cNvSpPr>
                  <a:spLocks noChangeArrowheads="1"/>
                </p:cNvSpPr>
                <p:nvPr/>
              </p:nvSpPr>
              <p:spPr bwMode="auto">
                <a:xfrm>
                  <a:off x="3978" y="1753"/>
                  <a:ext cx="107" cy="79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57385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041" y="1728"/>
                  <a:ext cx="114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400" b="0">
                      <a:solidFill>
                        <a:srgbClr val="000000"/>
                      </a:solidFill>
                      <a:latin typeface="Times New Roman" pitchFamily="18" charset="0"/>
                    </a:rPr>
                    <a:t>P</a:t>
                  </a:r>
                  <a:r>
                    <a:rPr lang="en-US" altLang="zh-CN" sz="1800" b="0">
                      <a:solidFill>
                        <a:srgbClr val="000000"/>
                      </a:solidFill>
                      <a:latin typeface="Times New Roman" pitchFamily="18" charset="0"/>
                    </a:rPr>
                    <a:t>i+2,j</a:t>
                  </a:r>
                  <a:r>
                    <a:rPr lang="en-US" altLang="zh-CN" sz="2000" b="0">
                      <a:solidFill>
                        <a:srgbClr val="000000"/>
                      </a:solidFill>
                      <a:latin typeface="Times New Roman" pitchFamily="18" charset="0"/>
                    </a:rPr>
                    <a:t>=-</a:t>
                  </a:r>
                  <a:r>
                    <a:rPr lang="en-US" altLang="zh-CN" sz="2400" b="0">
                      <a:solidFill>
                        <a:srgbClr val="000000"/>
                      </a:solidFill>
                      <a:latin typeface="Times New Roman" pitchFamily="18" charset="0"/>
                    </a:rPr>
                    <a:t>P</a:t>
                  </a:r>
                  <a:r>
                    <a:rPr lang="en-US" altLang="zh-CN" sz="1800" b="0">
                      <a:solidFill>
                        <a:srgbClr val="000000"/>
                      </a:solidFill>
                      <a:latin typeface="Times New Roman" pitchFamily="18" charset="0"/>
                    </a:rPr>
                    <a:t>i-2,j</a:t>
                  </a:r>
                </a:p>
              </p:txBody>
            </p:sp>
          </p:grpSp>
          <p:sp>
            <p:nvSpPr>
              <p:cNvPr id="57369" name="Text Box 35"/>
              <p:cNvSpPr txBox="1">
                <a:spLocks noChangeArrowheads="1"/>
              </p:cNvSpPr>
              <p:nvPr/>
            </p:nvSpPr>
            <p:spPr bwMode="auto">
              <a:xfrm>
                <a:off x="4032" y="2016"/>
                <a:ext cx="13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0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r>
                  <a:rPr lang="en-US" altLang="zh-CN" sz="1800" b="0">
                    <a:solidFill>
                      <a:srgbClr val="000000"/>
                    </a:solidFill>
                    <a:latin typeface="Times New Roman" pitchFamily="18" charset="0"/>
                  </a:rPr>
                  <a:t>i+1,j</a:t>
                </a:r>
                <a:r>
                  <a:rPr lang="en-US" altLang="zh-CN" sz="2400" b="0">
                    <a:solidFill>
                      <a:srgbClr val="000000"/>
                    </a:solidFill>
                    <a:latin typeface="Times New Roman" pitchFamily="18" charset="0"/>
                  </a:rPr>
                  <a:t>=-P</a:t>
                </a:r>
                <a:r>
                  <a:rPr lang="en-US" altLang="zh-CN" sz="1800" b="0">
                    <a:solidFill>
                      <a:srgbClr val="000000"/>
                    </a:solidFill>
                    <a:latin typeface="Times New Roman" pitchFamily="18" charset="0"/>
                  </a:rPr>
                  <a:t>i-1,j</a:t>
                </a:r>
              </a:p>
            </p:txBody>
          </p:sp>
        </p:grpSp>
        <p:sp>
          <p:nvSpPr>
            <p:cNvPr id="57367" name="Text Box 36"/>
            <p:cNvSpPr txBox="1">
              <a:spLocks noChangeArrowheads="1"/>
            </p:cNvSpPr>
            <p:nvPr/>
          </p:nvSpPr>
          <p:spPr bwMode="auto">
            <a:xfrm>
              <a:off x="2256" y="3024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>
                  <a:solidFill>
                    <a:srgbClr val="000000"/>
                  </a:solidFill>
                  <a:latin typeface="Times New Roman" pitchFamily="18" charset="0"/>
                </a:rPr>
                <a:t>Air</a:t>
              </a:r>
            </a:p>
          </p:txBody>
        </p:sp>
      </p:grpSp>
      <p:sp>
        <p:nvSpPr>
          <p:cNvPr id="57353" name="TextBox 5"/>
          <p:cNvSpPr txBox="1">
            <a:spLocks noChangeArrowheads="1"/>
          </p:cNvSpPr>
          <p:nvPr/>
        </p:nvSpPr>
        <p:spPr bwMode="auto">
          <a:xfrm>
            <a:off x="762000" y="515938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</a:rPr>
              <a:t>Zero velocity layer</a:t>
            </a:r>
          </a:p>
        </p:txBody>
      </p:sp>
      <p:pic>
        <p:nvPicPr>
          <p:cNvPr id="5735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14400"/>
            <a:ext cx="2670175" cy="3505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57355" name="Text Box 39"/>
          <p:cNvSpPr txBox="1">
            <a:spLocks noChangeArrowheads="1"/>
          </p:cNvSpPr>
          <p:nvPr/>
        </p:nvSpPr>
        <p:spPr bwMode="auto">
          <a:xfrm>
            <a:off x="1676400" y="4859338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 dirty="0">
                <a:solidFill>
                  <a:schemeClr val="bg1"/>
                </a:solidFill>
                <a:latin typeface="Times New Roman" pitchFamily="18" charset="0"/>
              </a:rPr>
              <a:t>V=0</a:t>
            </a:r>
          </a:p>
        </p:txBody>
      </p:sp>
      <p:sp>
        <p:nvSpPr>
          <p:cNvPr id="57356" name="Text Box 40"/>
          <p:cNvSpPr txBox="1">
            <a:spLocks noChangeArrowheads="1"/>
          </p:cNvSpPr>
          <p:nvPr/>
        </p:nvSpPr>
        <p:spPr bwMode="auto">
          <a:xfrm>
            <a:off x="685800" y="6078538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 dirty="0">
                <a:solidFill>
                  <a:schemeClr val="bg1"/>
                </a:solidFill>
                <a:latin typeface="Times New Roman" pitchFamily="18" charset="0"/>
              </a:rPr>
              <a:t>Subsurface</a:t>
            </a:r>
          </a:p>
        </p:txBody>
      </p:sp>
      <p:sp>
        <p:nvSpPr>
          <p:cNvPr id="57357" name="Text Box 41"/>
          <p:cNvSpPr txBox="1">
            <a:spLocks noChangeArrowheads="1"/>
          </p:cNvSpPr>
          <p:nvPr/>
        </p:nvSpPr>
        <p:spPr bwMode="auto">
          <a:xfrm>
            <a:off x="2362200" y="5316538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0" dirty="0">
                <a:solidFill>
                  <a:schemeClr val="bg1"/>
                </a:solidFill>
                <a:latin typeface="Times New Roman" pitchFamily="18" charset="0"/>
              </a:rPr>
              <a:t>Air</a:t>
            </a:r>
          </a:p>
        </p:txBody>
      </p:sp>
      <p:sp>
        <p:nvSpPr>
          <p:cNvPr id="29738" name="Oval 42"/>
          <p:cNvSpPr>
            <a:spLocks noChangeArrowheads="1"/>
          </p:cNvSpPr>
          <p:nvPr/>
        </p:nvSpPr>
        <p:spPr bwMode="auto">
          <a:xfrm>
            <a:off x="3429000" y="990600"/>
            <a:ext cx="6858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 b="0">
              <a:latin typeface="Times New Roman" pitchFamily="18" charset="0"/>
            </a:endParaRPr>
          </a:p>
        </p:txBody>
      </p:sp>
      <p:sp>
        <p:nvSpPr>
          <p:cNvPr id="29739" name="Oval 43"/>
          <p:cNvSpPr>
            <a:spLocks noChangeArrowheads="1"/>
          </p:cNvSpPr>
          <p:nvPr/>
        </p:nvSpPr>
        <p:spPr bwMode="auto">
          <a:xfrm>
            <a:off x="533400" y="990600"/>
            <a:ext cx="6858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 b="0">
              <a:latin typeface="Times New Roman" pitchFamily="18" charset="0"/>
            </a:endParaRPr>
          </a:p>
        </p:txBody>
      </p:sp>
      <p:sp>
        <p:nvSpPr>
          <p:cNvPr id="29740" name="Oval 44"/>
          <p:cNvSpPr>
            <a:spLocks noChangeArrowheads="1"/>
          </p:cNvSpPr>
          <p:nvPr/>
        </p:nvSpPr>
        <p:spPr bwMode="auto">
          <a:xfrm rot="1833223">
            <a:off x="4191000" y="2743200"/>
            <a:ext cx="1905000" cy="838200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 b="0">
              <a:latin typeface="Times New Roman" pitchFamily="18" charset="0"/>
            </a:endParaRPr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 rot="1833223">
            <a:off x="1219200" y="2819400"/>
            <a:ext cx="1905000" cy="838200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 b="0">
              <a:latin typeface="Times New Roman" pitchFamily="18" charset="0"/>
            </a:endParaRPr>
          </a:p>
        </p:txBody>
      </p:sp>
      <p:sp>
        <p:nvSpPr>
          <p:cNvPr id="56334" name="TextBox 3"/>
          <p:cNvSpPr txBox="1">
            <a:spLocks noChangeArrowheads="1"/>
          </p:cNvSpPr>
          <p:nvPr/>
        </p:nvSpPr>
        <p:spPr bwMode="auto">
          <a:xfrm>
            <a:off x="6443663" y="4572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imes New Roman" pitchFamily="18" charset="0"/>
              </a:rPr>
              <a:t>Ghost extrapolation</a:t>
            </a:r>
            <a:endParaRPr lang="en-US" altLang="zh-CN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6335" name="Rectangle 11"/>
          <p:cNvSpPr>
            <a:spLocks noChangeArrowheads="1"/>
          </p:cNvSpPr>
          <p:nvPr/>
        </p:nvSpPr>
        <p:spPr bwMode="auto">
          <a:xfrm>
            <a:off x="6248400" y="4419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b="0" dirty="0">
                <a:solidFill>
                  <a:srgbClr val="FFCCFF"/>
                </a:solidFill>
                <a:latin typeface="Times New Roman" pitchFamily="18" charset="0"/>
              </a:rPr>
              <a:t>0            </a:t>
            </a:r>
            <a:r>
              <a:rPr lang="en-US" altLang="zh-CN" sz="1800" b="0" dirty="0" smtClean="0">
                <a:solidFill>
                  <a:srgbClr val="FFCCFF"/>
                </a:solidFill>
                <a:latin typeface="Times New Roman" pitchFamily="18" charset="0"/>
              </a:rPr>
              <a:t>     </a:t>
            </a:r>
            <a:r>
              <a:rPr lang="en-US" altLang="zh-CN" sz="1800" b="0" dirty="0">
                <a:solidFill>
                  <a:srgbClr val="FFCCFF"/>
                </a:solidFill>
                <a:latin typeface="Times New Roman" pitchFamily="18" charset="0"/>
              </a:rPr>
              <a:t>X </a:t>
            </a:r>
            <a:r>
              <a:rPr lang="en-US" altLang="zh-CN" sz="1800" b="0" dirty="0" smtClean="0">
                <a:solidFill>
                  <a:srgbClr val="FFCCFF"/>
                </a:solidFill>
                <a:latin typeface="Times New Roman" pitchFamily="18" charset="0"/>
              </a:rPr>
              <a:t>(km</a:t>
            </a:r>
            <a:r>
              <a:rPr lang="en-US" altLang="zh-CN" sz="1800" b="0" dirty="0">
                <a:solidFill>
                  <a:srgbClr val="FFCCFF"/>
                </a:solidFill>
                <a:latin typeface="Times New Roman" pitchFamily="18" charset="0"/>
              </a:rPr>
              <a:t>)          </a:t>
            </a:r>
            <a:r>
              <a:rPr lang="en-US" altLang="zh-CN" sz="1800" b="0" dirty="0" smtClean="0">
                <a:solidFill>
                  <a:srgbClr val="FFCCFF"/>
                </a:solidFill>
                <a:latin typeface="Times New Roman" pitchFamily="18" charset="0"/>
              </a:rPr>
              <a:t>2</a:t>
            </a:r>
            <a:endParaRPr lang="en-US" altLang="zh-CN" sz="1800" b="0" dirty="0">
              <a:solidFill>
                <a:srgbClr val="FFCCFF"/>
              </a:solidFill>
              <a:latin typeface="Times New Roman" pitchFamily="18" charset="0"/>
            </a:endParaRPr>
          </a:p>
        </p:txBody>
      </p:sp>
      <p:pic>
        <p:nvPicPr>
          <p:cNvPr id="56337" name="Picture 10"/>
          <p:cNvPicPr>
            <a:picLocks noChangeAspect="1" noChangeArrowheads="1"/>
          </p:cNvPicPr>
          <p:nvPr/>
        </p:nvPicPr>
        <p:blipFill>
          <a:blip r:embed="rId5" cstate="print"/>
          <a:srcRect t="2174"/>
          <a:stretch>
            <a:fillRect/>
          </a:stretch>
        </p:blipFill>
        <p:spPr bwMode="auto">
          <a:xfrm>
            <a:off x="6324600" y="928688"/>
            <a:ext cx="2625725" cy="35052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47" name="Oval 42"/>
          <p:cNvSpPr>
            <a:spLocks noChangeArrowheads="1"/>
          </p:cNvSpPr>
          <p:nvPr/>
        </p:nvSpPr>
        <p:spPr bwMode="auto">
          <a:xfrm>
            <a:off x="6324600" y="1021791"/>
            <a:ext cx="6858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 b="0">
              <a:latin typeface="Times New Roman" pitchFamily="18" charset="0"/>
            </a:endParaRPr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 rot="1833223">
            <a:off x="7086600" y="2774391"/>
            <a:ext cx="1905000" cy="838200"/>
          </a:xfrm>
          <a:prstGeom prst="ellips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sz="1800" b="0">
              <a:latin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43961" y="4536866"/>
            <a:ext cx="2538101" cy="2248317"/>
            <a:chOff x="6343961" y="4536866"/>
            <a:chExt cx="2538101" cy="2248317"/>
          </a:xfrm>
        </p:grpSpPr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43961" y="4536866"/>
              <a:ext cx="2538101" cy="2248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7543800" y="4876800"/>
              <a:ext cx="119063" cy="1222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0" y="838200"/>
            <a:ext cx="685800" cy="3657600"/>
            <a:chOff x="407312" y="3810000"/>
            <a:chExt cx="685800" cy="3657600"/>
          </a:xfrm>
        </p:grpSpPr>
        <p:sp>
          <p:nvSpPr>
            <p:cNvPr id="50" name="TextBox 49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7312" y="7129046"/>
              <a:ext cx="6858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1.5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0800000">
              <a:off x="538196" y="5105400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38" grpId="0" animBg="1"/>
      <p:bldP spid="29739" grpId="0" animBg="1"/>
      <p:bldP spid="29740" grpId="0" animBg="1"/>
      <p:bldP spid="29741" grpId="0" animBg="1"/>
      <p:bldP spid="56334" grpId="0"/>
      <p:bldP spid="56335" grpId="0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 rotWithShape="1">
          <a:blip r:embed="rId2" cstate="print"/>
          <a:srcRect l="28591" t="43395" b="8915"/>
          <a:stretch/>
        </p:blipFill>
        <p:spPr bwMode="auto">
          <a:xfrm>
            <a:off x="1587164" y="4398569"/>
            <a:ext cx="2370770" cy="2078431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 rotWithShape="1">
          <a:blip r:embed="rId3" cstate="print"/>
          <a:srcRect l="15855" t="35173" b="10210"/>
          <a:stretch/>
        </p:blipFill>
        <p:spPr bwMode="auto">
          <a:xfrm>
            <a:off x="5563438" y="4398568"/>
            <a:ext cx="2370771" cy="2078431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4" cstate="print"/>
          <a:srcRect r="53791" b="72690"/>
          <a:stretch/>
        </p:blipFill>
        <p:spPr bwMode="auto">
          <a:xfrm>
            <a:off x="1596689" y="1522418"/>
            <a:ext cx="2370770" cy="210572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3" cstate="print"/>
          <a:srcRect t="2174" r="53204" b="71509"/>
          <a:stretch/>
        </p:blipFill>
        <p:spPr bwMode="auto">
          <a:xfrm>
            <a:off x="5563437" y="1555757"/>
            <a:ext cx="2390268" cy="20784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2800" y="241517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FFFF00"/>
                </a:solidFill>
                <a:latin typeface="Times New Roman" pitchFamily="18" charset="0"/>
              </a:rPr>
              <a:t>Zoom Views</a:t>
            </a:r>
            <a:endParaRPr lang="en-US" altLang="zh-CN" sz="36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1609609" y="5334000"/>
            <a:ext cx="2581391" cy="256267"/>
          </a:xfrm>
          <a:prstGeom prst="flowChartInputOutput">
            <a:avLst/>
          </a:prstGeom>
          <a:solidFill>
            <a:srgbClr val="FFFF00">
              <a:alpha val="20000"/>
            </a:srgbClr>
          </a:solidFill>
          <a:ln>
            <a:noFill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ata 8"/>
          <p:cNvSpPr/>
          <p:nvPr/>
        </p:nvSpPr>
        <p:spPr>
          <a:xfrm>
            <a:off x="5715000" y="5486400"/>
            <a:ext cx="2581391" cy="256267"/>
          </a:xfrm>
          <a:prstGeom prst="flowChartInputOutput">
            <a:avLst/>
          </a:prstGeom>
          <a:solidFill>
            <a:srgbClr val="FFFF00">
              <a:alpha val="20000"/>
            </a:srgbClr>
          </a:solidFill>
          <a:ln>
            <a:noFill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1281835" y="936885"/>
            <a:ext cx="30615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Conventional method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5800609" y="954373"/>
            <a:ext cx="1891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New method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Flowchart: Data 7"/>
          <p:cNvSpPr/>
          <p:nvPr/>
        </p:nvSpPr>
        <p:spPr>
          <a:xfrm rot="1363639">
            <a:off x="1161813" y="2466455"/>
            <a:ext cx="2581391" cy="345157"/>
          </a:xfrm>
          <a:prstGeom prst="flowChartInputOutput">
            <a:avLst/>
          </a:prstGeom>
          <a:solidFill>
            <a:srgbClr val="FFFF00">
              <a:alpha val="20000"/>
            </a:srgbClr>
          </a:solidFill>
          <a:ln>
            <a:noFill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ata 8"/>
          <p:cNvSpPr/>
          <p:nvPr/>
        </p:nvSpPr>
        <p:spPr>
          <a:xfrm rot="1363639">
            <a:off x="5347273" y="2541541"/>
            <a:ext cx="2581391" cy="373831"/>
          </a:xfrm>
          <a:prstGeom prst="flowChartInputOutput">
            <a:avLst/>
          </a:prstGeom>
          <a:solidFill>
            <a:srgbClr val="FFFF00">
              <a:alpha val="20000"/>
            </a:srgbClr>
          </a:solidFill>
          <a:ln>
            <a:noFill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7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288925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</a:rPr>
              <a:t>Outline</a:t>
            </a:r>
            <a:r>
              <a:rPr lang="en-US" altLang="zh-CN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454650"/>
            <a:ext cx="3438525" cy="641350"/>
            <a:chOff x="1392" y="3148"/>
            <a:chExt cx="2166" cy="404"/>
          </a:xfrm>
        </p:grpSpPr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Summary</a:t>
              </a:r>
              <a:endParaRPr lang="en-US" altLang="zh-CN" sz="3600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2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7772400" cy="1416050"/>
            <a:chOff x="864" y="1392"/>
            <a:chExt cx="4896" cy="892"/>
          </a:xfrm>
        </p:grpSpPr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21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00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Use 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ghost </a:t>
              </a:r>
              <a:r>
                <a:rPr lang="en-US" altLang="zh-CN" sz="200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extrapolation </a:t>
              </a:r>
              <a:r>
                <a:rPr lang="en-US" altLang="zh-CN" sz="200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to reduce stair-step diffractions from  </a:t>
              </a:r>
              <a:r>
                <a:rPr lang="en-US" altLang="zh-CN" sz="200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irregular </a:t>
              </a:r>
              <a:r>
                <a:rPr lang="en-US" altLang="zh-CN" sz="200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surfaces</a:t>
              </a:r>
              <a:endParaRPr lang="en-US" altLang="zh-CN" sz="2000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127500"/>
            <a:ext cx="6805613" cy="1098550"/>
            <a:chOff x="1473" y="2620"/>
            <a:chExt cx="4287" cy="692"/>
          </a:xfrm>
        </p:grpSpPr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1473" y="278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1665" y="26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Tests on 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M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armousi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 model </a:t>
              </a:r>
              <a:r>
                <a:rPr lang="en-US" altLang="zh-CN" sz="200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and Foothills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model</a:t>
              </a:r>
              <a:endParaRPr lang="en-US" altLang="zh-CN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0"/>
            <a:ext cx="7772400" cy="1098550"/>
            <a:chOff x="864" y="768"/>
            <a:chExt cx="4896" cy="692"/>
          </a:xfrm>
        </p:grpSpPr>
        <p:grpSp>
          <p:nvGrpSpPr>
            <p:cNvPr id="17414" name="Group 8"/>
            <p:cNvGrpSpPr>
              <a:grpSpLocks/>
            </p:cNvGrpSpPr>
            <p:nvPr/>
          </p:nvGrpSpPr>
          <p:grpSpPr bwMode="auto">
            <a:xfrm>
              <a:off x="864" y="816"/>
              <a:ext cx="4896" cy="250"/>
              <a:chOff x="864" y="1392"/>
              <a:chExt cx="4896" cy="250"/>
            </a:xfrm>
          </p:grpSpPr>
          <p:sp>
            <p:nvSpPr>
              <p:cNvPr id="17416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4000" b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endParaRPr>
              </a:p>
            </p:txBody>
          </p:sp>
          <p:sp>
            <p:nvSpPr>
              <p:cNvPr id="17417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47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US" altLang="zh-CN" sz="200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endParaRPr>
              </a:p>
            </p:txBody>
          </p:sp>
        </p:grpSp>
        <p:sp>
          <p:nvSpPr>
            <p:cNvPr id="17415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292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Motivation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Irregular surface problems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5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5" name="Group 16"/>
          <p:cNvGrpSpPr>
            <a:grpSpLocks/>
          </p:cNvGrpSpPr>
          <p:nvPr/>
        </p:nvGrpSpPr>
        <p:grpSpPr bwMode="auto">
          <a:xfrm>
            <a:off x="1548517" y="3951242"/>
            <a:ext cx="5685367" cy="2485174"/>
            <a:chOff x="384" y="1728"/>
            <a:chExt cx="2448" cy="1834"/>
          </a:xfrm>
        </p:grpSpPr>
        <p:pic>
          <p:nvPicPr>
            <p:cNvPr id="58377" name="Picture 7" descr="vture"/>
            <p:cNvPicPr>
              <a:picLocks noChangeAspect="1" noChangeArrowheads="1"/>
            </p:cNvPicPr>
            <p:nvPr/>
          </p:nvPicPr>
          <p:blipFill>
            <a:blip r:embed="rId2" cstate="print"/>
            <a:srcRect l="13606" t="7736" r="18582" b="11879"/>
            <a:stretch>
              <a:fillRect/>
            </a:stretch>
          </p:blipFill>
          <p:spPr bwMode="auto">
            <a:xfrm>
              <a:off x="480" y="1728"/>
              <a:ext cx="2208" cy="152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58379" name="Rectangle 14"/>
            <p:cNvSpPr>
              <a:spLocks noChangeArrowheads="1"/>
            </p:cNvSpPr>
            <p:nvPr/>
          </p:nvSpPr>
          <p:spPr bwMode="auto">
            <a:xfrm>
              <a:off x="384" y="3312"/>
              <a:ext cx="24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  0                                              </a:t>
              </a:r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X (km)           </a:t>
              </a:r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                             </a:t>
              </a:r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pic>
        <p:nvPicPr>
          <p:cNvPr id="13" name="Picture 13" descr="vinitial"/>
          <p:cNvPicPr>
            <a:picLocks noChangeAspect="1" noChangeArrowheads="1"/>
          </p:cNvPicPr>
          <p:nvPr/>
        </p:nvPicPr>
        <p:blipFill>
          <a:blip r:embed="rId3" cstate="print"/>
          <a:srcRect l="83820" t="7262" r="12268" b="10794"/>
          <a:stretch>
            <a:fillRect/>
          </a:stretch>
        </p:blipFill>
        <p:spPr bwMode="auto">
          <a:xfrm>
            <a:off x="7242576" y="3946480"/>
            <a:ext cx="172764" cy="212291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25158" y="1676400"/>
            <a:ext cx="607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Times New Roman" pitchFamily="18" charset="0"/>
              </a:rPr>
              <a:t>Grids size:   201</a:t>
            </a:r>
            <a:r>
              <a:rPr lang="en-GB" altLang="zh-CN" sz="2800" b="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GB" altLang="zh-CN" sz="2800" b="0" dirty="0" smtClean="0">
                <a:solidFill>
                  <a:srgbClr val="FFFFF7"/>
                </a:solidFill>
                <a:latin typeface="Times New Roman" pitchFamily="18" charset="0"/>
                <a:ea typeface="宋体" pitchFamily="2" charset="-122"/>
              </a:rPr>
              <a:t>x 400       dx=</a:t>
            </a:r>
            <a:r>
              <a:rPr lang="en-GB" altLang="zh-CN" sz="2800" b="0" dirty="0" err="1" smtClean="0">
                <a:solidFill>
                  <a:srgbClr val="FFFFF7"/>
                </a:solidFill>
                <a:latin typeface="Times New Roman" pitchFamily="18" charset="0"/>
                <a:ea typeface="宋体" pitchFamily="2" charset="-122"/>
              </a:rPr>
              <a:t>dz</a:t>
            </a:r>
            <a:r>
              <a:rPr lang="en-GB" altLang="zh-CN" sz="2800" b="0" dirty="0" smtClean="0">
                <a:solidFill>
                  <a:srgbClr val="FFFFF7"/>
                </a:solidFill>
                <a:latin typeface="Times New Roman" pitchFamily="18" charset="0"/>
                <a:ea typeface="宋体" pitchFamily="2" charset="-122"/>
              </a:rPr>
              <a:t>=5 m Peak Freq.:  25 Hz              Shots: 200             Receiver:     400                </a:t>
            </a:r>
          </a:p>
          <a:p>
            <a:r>
              <a:rPr lang="en-GB" altLang="zh-CN" sz="2800" b="0" dirty="0" smtClean="0">
                <a:solidFill>
                  <a:srgbClr val="FFFFF7"/>
                </a:solidFill>
                <a:latin typeface="Times New Roman" pitchFamily="18" charset="0"/>
                <a:ea typeface="宋体" pitchFamily="2" charset="-122"/>
              </a:rPr>
              <a:t>Max difference of elevation: 180 m</a:t>
            </a:r>
            <a:endParaRPr lang="zh-CN" altLang="en-US" sz="2800" b="0" dirty="0">
              <a:latin typeface="Times New Roman" pitchFamily="18" charset="0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400300" y="3048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400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Marmousi</a:t>
            </a:r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Model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97912" y="3830662"/>
            <a:ext cx="430887" cy="2341538"/>
            <a:chOff x="559712" y="3810000"/>
            <a:chExt cx="430887" cy="2341538"/>
          </a:xfrm>
        </p:grpSpPr>
        <p:sp>
          <p:nvSpPr>
            <p:cNvPr id="5" name="TextBox 4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0856" y="5812984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1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0800000">
              <a:off x="559712" y="4419600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41513" y="3830662"/>
            <a:ext cx="430887" cy="2341538"/>
            <a:chOff x="559712" y="3810000"/>
            <a:chExt cx="430887" cy="2341538"/>
          </a:xfrm>
        </p:grpSpPr>
        <p:sp>
          <p:nvSpPr>
            <p:cNvPr id="17" name="TextBox 16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0856" y="5812984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1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559712" y="4495799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V (km/s)</a:t>
              </a:r>
              <a:endParaRPr lang="zh-CN" altLang="en-US" sz="16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20" name="任意多边形 19"/>
          <p:cNvSpPr/>
          <p:nvPr/>
        </p:nvSpPr>
        <p:spPr>
          <a:xfrm>
            <a:off x="1752599" y="3946480"/>
            <a:ext cx="5146851" cy="549320"/>
          </a:xfrm>
          <a:custGeom>
            <a:avLst/>
            <a:gdLst>
              <a:gd name="connsiteX0" fmla="*/ 0 w 3693226"/>
              <a:gd name="connsiteY0" fmla="*/ 114351 h 339137"/>
              <a:gd name="connsiteX1" fmla="*/ 106878 w 3693226"/>
              <a:gd name="connsiteY1" fmla="*/ 108413 h 339137"/>
              <a:gd name="connsiteX2" fmla="*/ 195943 w 3693226"/>
              <a:gd name="connsiteY2" fmla="*/ 203416 h 339137"/>
              <a:gd name="connsiteX3" fmla="*/ 219693 w 3693226"/>
              <a:gd name="connsiteY3" fmla="*/ 250917 h 339137"/>
              <a:gd name="connsiteX4" fmla="*/ 362197 w 3693226"/>
              <a:gd name="connsiteY4" fmla="*/ 274668 h 339137"/>
              <a:gd name="connsiteX5" fmla="*/ 504701 w 3693226"/>
              <a:gd name="connsiteY5" fmla="*/ 262792 h 339137"/>
              <a:gd name="connsiteX6" fmla="*/ 641267 w 3693226"/>
              <a:gd name="connsiteY6" fmla="*/ 191541 h 339137"/>
              <a:gd name="connsiteX7" fmla="*/ 718457 w 3693226"/>
              <a:gd name="connsiteY7" fmla="*/ 167790 h 339137"/>
              <a:gd name="connsiteX8" fmla="*/ 902525 w 3693226"/>
              <a:gd name="connsiteY8" fmla="*/ 161852 h 339137"/>
              <a:gd name="connsiteX9" fmla="*/ 1015340 w 3693226"/>
              <a:gd name="connsiteY9" fmla="*/ 132164 h 339137"/>
              <a:gd name="connsiteX10" fmla="*/ 1134093 w 3693226"/>
              <a:gd name="connsiteY10" fmla="*/ 49037 h 339137"/>
              <a:gd name="connsiteX11" fmla="*/ 1229096 w 3693226"/>
              <a:gd name="connsiteY11" fmla="*/ 7473 h 339137"/>
              <a:gd name="connsiteX12" fmla="*/ 1359725 w 3693226"/>
              <a:gd name="connsiteY12" fmla="*/ 13411 h 339137"/>
              <a:gd name="connsiteX13" fmla="*/ 1537854 w 3693226"/>
              <a:gd name="connsiteY13" fmla="*/ 138102 h 339137"/>
              <a:gd name="connsiteX14" fmla="*/ 1715984 w 3693226"/>
              <a:gd name="connsiteY14" fmla="*/ 173728 h 339137"/>
              <a:gd name="connsiteX15" fmla="*/ 1941615 w 3693226"/>
              <a:gd name="connsiteY15" fmla="*/ 173728 h 339137"/>
              <a:gd name="connsiteX16" fmla="*/ 2113808 w 3693226"/>
              <a:gd name="connsiteY16" fmla="*/ 280605 h 339137"/>
              <a:gd name="connsiteX17" fmla="*/ 2173184 w 3693226"/>
              <a:gd name="connsiteY17" fmla="*/ 334044 h 339137"/>
              <a:gd name="connsiteX18" fmla="*/ 2256312 w 3693226"/>
              <a:gd name="connsiteY18" fmla="*/ 322169 h 339137"/>
              <a:gd name="connsiteX19" fmla="*/ 2392878 w 3693226"/>
              <a:gd name="connsiteY19" fmla="*/ 203416 h 339137"/>
              <a:gd name="connsiteX20" fmla="*/ 2541319 w 3693226"/>
              <a:gd name="connsiteY20" fmla="*/ 173728 h 339137"/>
              <a:gd name="connsiteX21" fmla="*/ 2766950 w 3693226"/>
              <a:gd name="connsiteY21" fmla="*/ 161852 h 339137"/>
              <a:gd name="connsiteX22" fmla="*/ 2915392 w 3693226"/>
              <a:gd name="connsiteY22" fmla="*/ 132164 h 339137"/>
              <a:gd name="connsiteX23" fmla="*/ 3010395 w 3693226"/>
              <a:gd name="connsiteY23" fmla="*/ 84663 h 339137"/>
              <a:gd name="connsiteX24" fmla="*/ 3123210 w 3693226"/>
              <a:gd name="connsiteY24" fmla="*/ 60912 h 339137"/>
              <a:gd name="connsiteX25" fmla="*/ 3295402 w 3693226"/>
              <a:gd name="connsiteY25" fmla="*/ 49037 h 339137"/>
              <a:gd name="connsiteX26" fmla="*/ 3348841 w 3693226"/>
              <a:gd name="connsiteY26" fmla="*/ 60912 h 339137"/>
              <a:gd name="connsiteX27" fmla="*/ 3449782 w 3693226"/>
              <a:gd name="connsiteY27" fmla="*/ 173728 h 339137"/>
              <a:gd name="connsiteX28" fmla="*/ 3544784 w 3693226"/>
              <a:gd name="connsiteY28" fmla="*/ 221229 h 339137"/>
              <a:gd name="connsiteX29" fmla="*/ 3693226 w 3693226"/>
              <a:gd name="connsiteY29" fmla="*/ 215291 h 339137"/>
              <a:gd name="connsiteX30" fmla="*/ 3693226 w 3693226"/>
              <a:gd name="connsiteY30" fmla="*/ 215291 h 33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93226" h="339137">
                <a:moveTo>
                  <a:pt x="0" y="114351"/>
                </a:moveTo>
                <a:cubicBezTo>
                  <a:pt x="37110" y="103960"/>
                  <a:pt x="74221" y="93569"/>
                  <a:pt x="106878" y="108413"/>
                </a:cubicBezTo>
                <a:cubicBezTo>
                  <a:pt x="139535" y="123257"/>
                  <a:pt x="177141" y="179665"/>
                  <a:pt x="195943" y="203416"/>
                </a:cubicBezTo>
                <a:cubicBezTo>
                  <a:pt x="214745" y="227167"/>
                  <a:pt x="191984" y="239042"/>
                  <a:pt x="219693" y="250917"/>
                </a:cubicBezTo>
                <a:cubicBezTo>
                  <a:pt x="247402" y="262792"/>
                  <a:pt x="314696" y="272689"/>
                  <a:pt x="362197" y="274668"/>
                </a:cubicBezTo>
                <a:cubicBezTo>
                  <a:pt x="409698" y="276647"/>
                  <a:pt x="458189" y="276647"/>
                  <a:pt x="504701" y="262792"/>
                </a:cubicBezTo>
                <a:cubicBezTo>
                  <a:pt x="551213" y="248938"/>
                  <a:pt x="605641" y="207375"/>
                  <a:pt x="641267" y="191541"/>
                </a:cubicBezTo>
                <a:cubicBezTo>
                  <a:pt x="676893" y="175707"/>
                  <a:pt x="674914" y="172738"/>
                  <a:pt x="718457" y="167790"/>
                </a:cubicBezTo>
                <a:cubicBezTo>
                  <a:pt x="762000" y="162842"/>
                  <a:pt x="853045" y="167790"/>
                  <a:pt x="902525" y="161852"/>
                </a:cubicBezTo>
                <a:cubicBezTo>
                  <a:pt x="952005" y="155914"/>
                  <a:pt x="976745" y="150967"/>
                  <a:pt x="1015340" y="132164"/>
                </a:cubicBezTo>
                <a:cubicBezTo>
                  <a:pt x="1053935" y="113361"/>
                  <a:pt x="1098467" y="69819"/>
                  <a:pt x="1134093" y="49037"/>
                </a:cubicBezTo>
                <a:cubicBezTo>
                  <a:pt x="1169719" y="28255"/>
                  <a:pt x="1191491" y="13411"/>
                  <a:pt x="1229096" y="7473"/>
                </a:cubicBezTo>
                <a:cubicBezTo>
                  <a:pt x="1266701" y="1535"/>
                  <a:pt x="1308265" y="-8360"/>
                  <a:pt x="1359725" y="13411"/>
                </a:cubicBezTo>
                <a:cubicBezTo>
                  <a:pt x="1411185" y="35182"/>
                  <a:pt x="1478478" y="111383"/>
                  <a:pt x="1537854" y="138102"/>
                </a:cubicBezTo>
                <a:cubicBezTo>
                  <a:pt x="1597230" y="164821"/>
                  <a:pt x="1648691" y="167790"/>
                  <a:pt x="1715984" y="173728"/>
                </a:cubicBezTo>
                <a:cubicBezTo>
                  <a:pt x="1783277" y="179666"/>
                  <a:pt x="1875311" y="155915"/>
                  <a:pt x="1941615" y="173728"/>
                </a:cubicBezTo>
                <a:cubicBezTo>
                  <a:pt x="2007919" y="191541"/>
                  <a:pt x="2075213" y="253886"/>
                  <a:pt x="2113808" y="280605"/>
                </a:cubicBezTo>
                <a:cubicBezTo>
                  <a:pt x="2152403" y="307324"/>
                  <a:pt x="2149433" y="327117"/>
                  <a:pt x="2173184" y="334044"/>
                </a:cubicBezTo>
                <a:cubicBezTo>
                  <a:pt x="2196935" y="340971"/>
                  <a:pt x="2219696" y="343940"/>
                  <a:pt x="2256312" y="322169"/>
                </a:cubicBezTo>
                <a:cubicBezTo>
                  <a:pt x="2292928" y="300398"/>
                  <a:pt x="2345377" y="228156"/>
                  <a:pt x="2392878" y="203416"/>
                </a:cubicBezTo>
                <a:cubicBezTo>
                  <a:pt x="2440379" y="178676"/>
                  <a:pt x="2478974" y="180655"/>
                  <a:pt x="2541319" y="173728"/>
                </a:cubicBezTo>
                <a:cubicBezTo>
                  <a:pt x="2603664" y="166801"/>
                  <a:pt x="2704605" y="168779"/>
                  <a:pt x="2766950" y="161852"/>
                </a:cubicBezTo>
                <a:cubicBezTo>
                  <a:pt x="2829295" y="154925"/>
                  <a:pt x="2874818" y="145029"/>
                  <a:pt x="2915392" y="132164"/>
                </a:cubicBezTo>
                <a:cubicBezTo>
                  <a:pt x="2955966" y="119299"/>
                  <a:pt x="2975759" y="96538"/>
                  <a:pt x="3010395" y="84663"/>
                </a:cubicBezTo>
                <a:cubicBezTo>
                  <a:pt x="3045031" y="72788"/>
                  <a:pt x="3075709" y="66850"/>
                  <a:pt x="3123210" y="60912"/>
                </a:cubicBezTo>
                <a:cubicBezTo>
                  <a:pt x="3170711" y="54974"/>
                  <a:pt x="3257797" y="49037"/>
                  <a:pt x="3295402" y="49037"/>
                </a:cubicBezTo>
                <a:cubicBezTo>
                  <a:pt x="3333007" y="49037"/>
                  <a:pt x="3323111" y="40130"/>
                  <a:pt x="3348841" y="60912"/>
                </a:cubicBezTo>
                <a:cubicBezTo>
                  <a:pt x="3374571" y="81694"/>
                  <a:pt x="3417125" y="147009"/>
                  <a:pt x="3449782" y="173728"/>
                </a:cubicBezTo>
                <a:cubicBezTo>
                  <a:pt x="3482439" y="200447"/>
                  <a:pt x="3504210" y="214302"/>
                  <a:pt x="3544784" y="221229"/>
                </a:cubicBezTo>
                <a:cubicBezTo>
                  <a:pt x="3585358" y="228156"/>
                  <a:pt x="3693226" y="215291"/>
                  <a:pt x="3693226" y="215291"/>
                </a:cubicBezTo>
                <a:lnTo>
                  <a:pt x="3693226" y="215291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4357271"/>
            <a:ext cx="3705127" cy="1857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05" y="1725274"/>
            <a:ext cx="3709711" cy="187252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1256385" y="1219200"/>
            <a:ext cx="29091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Migration Velocity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1358035" y="3852446"/>
            <a:ext cx="29091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Reflectivity Model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2400300" y="3048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400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Marmousi</a:t>
            </a:r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Model</a:t>
            </a: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611999" y="6247814"/>
            <a:ext cx="3998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 0                             X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(km)                    </a:t>
            </a:r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       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2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81000" y="1600200"/>
            <a:ext cx="430887" cy="2057400"/>
            <a:chOff x="559712" y="3810000"/>
            <a:chExt cx="430887" cy="2057400"/>
          </a:xfrm>
        </p:grpSpPr>
        <p:sp>
          <p:nvSpPr>
            <p:cNvPr id="24" name="TextBox 23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0856" y="5528846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1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0800000">
              <a:off x="559712" y="4343400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6555" y="4267200"/>
            <a:ext cx="430887" cy="2057400"/>
            <a:chOff x="559712" y="3810000"/>
            <a:chExt cx="430887" cy="2057400"/>
          </a:xfrm>
        </p:grpSpPr>
        <p:sp>
          <p:nvSpPr>
            <p:cNvPr id="29" name="TextBox 28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0856" y="5528846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1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0800000">
              <a:off x="559712" y="4343400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31713" y="1524000"/>
            <a:ext cx="3936087" cy="4603750"/>
            <a:chOff x="5131713" y="1524000"/>
            <a:chExt cx="3936087" cy="4603750"/>
          </a:xfrm>
        </p:grpSpPr>
        <p:grpSp>
          <p:nvGrpSpPr>
            <p:cNvPr id="2" name="组合 1"/>
            <p:cNvGrpSpPr/>
            <p:nvPr/>
          </p:nvGrpSpPr>
          <p:grpSpPr>
            <a:xfrm>
              <a:off x="5349201" y="1524000"/>
              <a:ext cx="3718599" cy="4603750"/>
              <a:chOff x="5349201" y="1524000"/>
              <a:chExt cx="3718599" cy="4603750"/>
            </a:xfrm>
          </p:grpSpPr>
          <p:pic>
            <p:nvPicPr>
              <p:cNvPr id="14" name="Picture 4" descr="C:\Users\dongliang\Dropbox\shot_marmousi_ghost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701" y="2035414"/>
                <a:ext cx="2774429" cy="3725836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6"/>
              <p:cNvSpPr txBox="1">
                <a:spLocks noChangeArrowheads="1"/>
              </p:cNvSpPr>
              <p:nvPr/>
            </p:nvSpPr>
            <p:spPr bwMode="auto">
              <a:xfrm>
                <a:off x="5539701" y="5368340"/>
                <a:ext cx="263842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16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</a:lstStyle>
              <a:p>
                <a:r>
                  <a:rPr lang="en-US" altLang="zh-CN" dirty="0"/>
                  <a:t>Ghost FD </a:t>
                </a: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5427663" y="5791200"/>
                <a:ext cx="364013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rgbClr val="FFCCFF"/>
                    </a:solidFill>
                    <a:latin typeface="Times New Roman" pitchFamily="18" charset="0"/>
                  </a:rPr>
                  <a:t>0                     X (km)            </a:t>
                </a:r>
                <a:r>
                  <a:rPr lang="en-US" altLang="zh-CN" sz="1600" dirty="0" smtClean="0">
                    <a:solidFill>
                      <a:srgbClr val="FFCCFF"/>
                    </a:solidFill>
                    <a:latin typeface="Times New Roman" pitchFamily="18" charset="0"/>
                  </a:rPr>
                  <a:t>       </a:t>
                </a:r>
                <a:r>
                  <a:rPr lang="en-US" altLang="zh-CN" sz="1600" dirty="0">
                    <a:solidFill>
                      <a:srgbClr val="FFCCFF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8" name="TextBox 16"/>
              <p:cNvSpPr txBox="1">
                <a:spLocks noChangeArrowheads="1"/>
              </p:cNvSpPr>
              <p:nvPr/>
            </p:nvSpPr>
            <p:spPr bwMode="auto">
              <a:xfrm>
                <a:off x="5349201" y="1524000"/>
                <a:ext cx="33147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Common Shot Gather</a:t>
                </a:r>
                <a:endParaRPr lang="en-US" altLang="zh-CN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131713" y="1957988"/>
              <a:ext cx="430887" cy="3914684"/>
              <a:chOff x="559712" y="3864691"/>
              <a:chExt cx="430887" cy="404050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685799" y="3864691"/>
                <a:ext cx="228600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600" dirty="0" smtClean="0">
                    <a:solidFill>
                      <a:srgbClr val="FFCCFF"/>
                    </a:solidFill>
                    <a:latin typeface="Times New Roman" pitchFamily="18" charset="0"/>
                  </a:rPr>
                  <a:t>0</a:t>
                </a:r>
                <a:endParaRPr lang="zh-CN" altLang="en-US" sz="16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60856" y="7555758"/>
                <a:ext cx="228600" cy="3494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rgbClr val="FFCCFF"/>
                    </a:solidFill>
                    <a:latin typeface="Times New Roman" pitchFamily="18" charset="0"/>
                  </a:rPr>
                  <a:t>2</a:t>
                </a:r>
                <a:endParaRPr lang="zh-CN" altLang="en-US" sz="1600" dirty="0">
                  <a:solidFill>
                    <a:srgbClr val="FFCC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0800000">
                <a:off x="559712" y="5491020"/>
                <a:ext cx="430887" cy="914400"/>
              </a:xfrm>
              <a:prstGeom prst="rect">
                <a:avLst/>
              </a:prstGeom>
              <a:noFill/>
            </p:spPr>
            <p:txBody>
              <a:bodyPr vert="eaVert" wrap="square" rtlCol="0" anchor="ctr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rgbClr val="FFCCFF"/>
                    </a:solidFill>
                    <a:latin typeface="Times New Roman" pitchFamily="18" charset="0"/>
                  </a:rPr>
                  <a:t>T (s)</a:t>
                </a:r>
                <a:endParaRPr lang="zh-CN" altLang="en-US" sz="16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" name="任意多边形 3"/>
          <p:cNvSpPr/>
          <p:nvPr/>
        </p:nvSpPr>
        <p:spPr>
          <a:xfrm>
            <a:off x="762000" y="1724025"/>
            <a:ext cx="3705225" cy="352425"/>
          </a:xfrm>
          <a:custGeom>
            <a:avLst/>
            <a:gdLst>
              <a:gd name="connsiteX0" fmla="*/ 0 w 3705225"/>
              <a:gd name="connsiteY0" fmla="*/ 104775 h 352425"/>
              <a:gd name="connsiteX1" fmla="*/ 133350 w 3705225"/>
              <a:gd name="connsiteY1" fmla="*/ 114300 h 352425"/>
              <a:gd name="connsiteX2" fmla="*/ 228600 w 3705225"/>
              <a:gd name="connsiteY2" fmla="*/ 276225 h 352425"/>
              <a:gd name="connsiteX3" fmla="*/ 523875 w 3705225"/>
              <a:gd name="connsiteY3" fmla="*/ 285750 h 352425"/>
              <a:gd name="connsiteX4" fmla="*/ 657225 w 3705225"/>
              <a:gd name="connsiteY4" fmla="*/ 180975 h 352425"/>
              <a:gd name="connsiteX5" fmla="*/ 981075 w 3705225"/>
              <a:gd name="connsiteY5" fmla="*/ 180975 h 352425"/>
              <a:gd name="connsiteX6" fmla="*/ 1219200 w 3705225"/>
              <a:gd name="connsiteY6" fmla="*/ 19050 h 352425"/>
              <a:gd name="connsiteX7" fmla="*/ 1323975 w 3705225"/>
              <a:gd name="connsiteY7" fmla="*/ 0 h 352425"/>
              <a:gd name="connsiteX8" fmla="*/ 1476375 w 3705225"/>
              <a:gd name="connsiteY8" fmla="*/ 123825 h 352425"/>
              <a:gd name="connsiteX9" fmla="*/ 1638300 w 3705225"/>
              <a:gd name="connsiteY9" fmla="*/ 161925 h 352425"/>
              <a:gd name="connsiteX10" fmla="*/ 1828800 w 3705225"/>
              <a:gd name="connsiteY10" fmla="*/ 161925 h 352425"/>
              <a:gd name="connsiteX11" fmla="*/ 1962150 w 3705225"/>
              <a:gd name="connsiteY11" fmla="*/ 180975 h 352425"/>
              <a:gd name="connsiteX12" fmla="*/ 2076450 w 3705225"/>
              <a:gd name="connsiteY12" fmla="*/ 247650 h 352425"/>
              <a:gd name="connsiteX13" fmla="*/ 2181225 w 3705225"/>
              <a:gd name="connsiteY13" fmla="*/ 342900 h 352425"/>
              <a:gd name="connsiteX14" fmla="*/ 2209800 w 3705225"/>
              <a:gd name="connsiteY14" fmla="*/ 352425 h 352425"/>
              <a:gd name="connsiteX15" fmla="*/ 2333625 w 3705225"/>
              <a:gd name="connsiteY15" fmla="*/ 276225 h 352425"/>
              <a:gd name="connsiteX16" fmla="*/ 2447925 w 3705225"/>
              <a:gd name="connsiteY16" fmla="*/ 190500 h 352425"/>
              <a:gd name="connsiteX17" fmla="*/ 2552700 w 3705225"/>
              <a:gd name="connsiteY17" fmla="*/ 171450 h 352425"/>
              <a:gd name="connsiteX18" fmla="*/ 2781300 w 3705225"/>
              <a:gd name="connsiteY18" fmla="*/ 171450 h 352425"/>
              <a:gd name="connsiteX19" fmla="*/ 2857500 w 3705225"/>
              <a:gd name="connsiteY19" fmla="*/ 171450 h 352425"/>
              <a:gd name="connsiteX20" fmla="*/ 2990850 w 3705225"/>
              <a:gd name="connsiteY20" fmla="*/ 95250 h 352425"/>
              <a:gd name="connsiteX21" fmla="*/ 3076575 w 3705225"/>
              <a:gd name="connsiteY21" fmla="*/ 66675 h 352425"/>
              <a:gd name="connsiteX22" fmla="*/ 3305175 w 3705225"/>
              <a:gd name="connsiteY22" fmla="*/ 66675 h 352425"/>
              <a:gd name="connsiteX23" fmla="*/ 3362325 w 3705225"/>
              <a:gd name="connsiteY23" fmla="*/ 76200 h 352425"/>
              <a:gd name="connsiteX24" fmla="*/ 3448050 w 3705225"/>
              <a:gd name="connsiteY24" fmla="*/ 180975 h 352425"/>
              <a:gd name="connsiteX25" fmla="*/ 3505200 w 3705225"/>
              <a:gd name="connsiteY25" fmla="*/ 238125 h 352425"/>
              <a:gd name="connsiteX26" fmla="*/ 3705225 w 3705225"/>
              <a:gd name="connsiteY26" fmla="*/ 238125 h 352425"/>
              <a:gd name="connsiteX27" fmla="*/ 3705225 w 3705225"/>
              <a:gd name="connsiteY27" fmla="*/ 2381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05225" h="352425">
                <a:moveTo>
                  <a:pt x="0" y="104775"/>
                </a:moveTo>
                <a:cubicBezTo>
                  <a:pt x="47625" y="95250"/>
                  <a:pt x="95250" y="85725"/>
                  <a:pt x="133350" y="114300"/>
                </a:cubicBezTo>
                <a:cubicBezTo>
                  <a:pt x="171450" y="142875"/>
                  <a:pt x="163513" y="247650"/>
                  <a:pt x="228600" y="276225"/>
                </a:cubicBezTo>
                <a:cubicBezTo>
                  <a:pt x="293687" y="304800"/>
                  <a:pt x="452438" y="301625"/>
                  <a:pt x="523875" y="285750"/>
                </a:cubicBezTo>
                <a:cubicBezTo>
                  <a:pt x="595312" y="269875"/>
                  <a:pt x="581025" y="198438"/>
                  <a:pt x="657225" y="180975"/>
                </a:cubicBezTo>
                <a:cubicBezTo>
                  <a:pt x="733425" y="163513"/>
                  <a:pt x="887413" y="207962"/>
                  <a:pt x="981075" y="180975"/>
                </a:cubicBezTo>
                <a:cubicBezTo>
                  <a:pt x="1074737" y="153988"/>
                  <a:pt x="1162050" y="49212"/>
                  <a:pt x="1219200" y="19050"/>
                </a:cubicBezTo>
                <a:cubicBezTo>
                  <a:pt x="1276350" y="-11112"/>
                  <a:pt x="1281113" y="-17462"/>
                  <a:pt x="1323975" y="0"/>
                </a:cubicBezTo>
                <a:cubicBezTo>
                  <a:pt x="1366837" y="17462"/>
                  <a:pt x="1423988" y="96837"/>
                  <a:pt x="1476375" y="123825"/>
                </a:cubicBezTo>
                <a:cubicBezTo>
                  <a:pt x="1528763" y="150813"/>
                  <a:pt x="1579563" y="155575"/>
                  <a:pt x="1638300" y="161925"/>
                </a:cubicBezTo>
                <a:cubicBezTo>
                  <a:pt x="1697037" y="168275"/>
                  <a:pt x="1774825" y="158750"/>
                  <a:pt x="1828800" y="161925"/>
                </a:cubicBezTo>
                <a:cubicBezTo>
                  <a:pt x="1882775" y="165100"/>
                  <a:pt x="1920875" y="166688"/>
                  <a:pt x="1962150" y="180975"/>
                </a:cubicBezTo>
                <a:cubicBezTo>
                  <a:pt x="2003425" y="195263"/>
                  <a:pt x="2039937" y="220662"/>
                  <a:pt x="2076450" y="247650"/>
                </a:cubicBezTo>
                <a:cubicBezTo>
                  <a:pt x="2112963" y="274638"/>
                  <a:pt x="2159000" y="325438"/>
                  <a:pt x="2181225" y="342900"/>
                </a:cubicBezTo>
                <a:cubicBezTo>
                  <a:pt x="2203450" y="360362"/>
                  <a:pt x="2184400" y="363537"/>
                  <a:pt x="2209800" y="352425"/>
                </a:cubicBezTo>
                <a:cubicBezTo>
                  <a:pt x="2235200" y="341313"/>
                  <a:pt x="2293938" y="303213"/>
                  <a:pt x="2333625" y="276225"/>
                </a:cubicBezTo>
                <a:cubicBezTo>
                  <a:pt x="2373313" y="249238"/>
                  <a:pt x="2411413" y="207962"/>
                  <a:pt x="2447925" y="190500"/>
                </a:cubicBezTo>
                <a:cubicBezTo>
                  <a:pt x="2484437" y="173038"/>
                  <a:pt x="2497138" y="174625"/>
                  <a:pt x="2552700" y="171450"/>
                </a:cubicBezTo>
                <a:cubicBezTo>
                  <a:pt x="2608262" y="168275"/>
                  <a:pt x="2781300" y="171450"/>
                  <a:pt x="2781300" y="171450"/>
                </a:cubicBezTo>
                <a:cubicBezTo>
                  <a:pt x="2832100" y="171450"/>
                  <a:pt x="2822575" y="184150"/>
                  <a:pt x="2857500" y="171450"/>
                </a:cubicBezTo>
                <a:cubicBezTo>
                  <a:pt x="2892425" y="158750"/>
                  <a:pt x="2954338" y="112712"/>
                  <a:pt x="2990850" y="95250"/>
                </a:cubicBezTo>
                <a:cubicBezTo>
                  <a:pt x="3027362" y="77788"/>
                  <a:pt x="3024188" y="71437"/>
                  <a:pt x="3076575" y="66675"/>
                </a:cubicBezTo>
                <a:cubicBezTo>
                  <a:pt x="3128962" y="61913"/>
                  <a:pt x="3257550" y="65088"/>
                  <a:pt x="3305175" y="66675"/>
                </a:cubicBezTo>
                <a:cubicBezTo>
                  <a:pt x="3352800" y="68262"/>
                  <a:pt x="3338513" y="57150"/>
                  <a:pt x="3362325" y="76200"/>
                </a:cubicBezTo>
                <a:cubicBezTo>
                  <a:pt x="3386137" y="95250"/>
                  <a:pt x="3424238" y="153988"/>
                  <a:pt x="3448050" y="180975"/>
                </a:cubicBezTo>
                <a:cubicBezTo>
                  <a:pt x="3471862" y="207962"/>
                  <a:pt x="3462338" y="228600"/>
                  <a:pt x="3505200" y="238125"/>
                </a:cubicBezTo>
                <a:cubicBezTo>
                  <a:pt x="3548062" y="247650"/>
                  <a:pt x="3705225" y="238125"/>
                  <a:pt x="3705225" y="238125"/>
                </a:cubicBezTo>
                <a:lnTo>
                  <a:pt x="3705225" y="23812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762000" y="4343400"/>
            <a:ext cx="3705225" cy="352425"/>
          </a:xfrm>
          <a:custGeom>
            <a:avLst/>
            <a:gdLst>
              <a:gd name="connsiteX0" fmla="*/ 0 w 3705225"/>
              <a:gd name="connsiteY0" fmla="*/ 104775 h 352425"/>
              <a:gd name="connsiteX1" fmla="*/ 133350 w 3705225"/>
              <a:gd name="connsiteY1" fmla="*/ 114300 h 352425"/>
              <a:gd name="connsiteX2" fmla="*/ 228600 w 3705225"/>
              <a:gd name="connsiteY2" fmla="*/ 276225 h 352425"/>
              <a:gd name="connsiteX3" fmla="*/ 523875 w 3705225"/>
              <a:gd name="connsiteY3" fmla="*/ 285750 h 352425"/>
              <a:gd name="connsiteX4" fmla="*/ 657225 w 3705225"/>
              <a:gd name="connsiteY4" fmla="*/ 180975 h 352425"/>
              <a:gd name="connsiteX5" fmla="*/ 981075 w 3705225"/>
              <a:gd name="connsiteY5" fmla="*/ 180975 h 352425"/>
              <a:gd name="connsiteX6" fmla="*/ 1219200 w 3705225"/>
              <a:gd name="connsiteY6" fmla="*/ 19050 h 352425"/>
              <a:gd name="connsiteX7" fmla="*/ 1323975 w 3705225"/>
              <a:gd name="connsiteY7" fmla="*/ 0 h 352425"/>
              <a:gd name="connsiteX8" fmla="*/ 1476375 w 3705225"/>
              <a:gd name="connsiteY8" fmla="*/ 123825 h 352425"/>
              <a:gd name="connsiteX9" fmla="*/ 1638300 w 3705225"/>
              <a:gd name="connsiteY9" fmla="*/ 161925 h 352425"/>
              <a:gd name="connsiteX10" fmla="*/ 1828800 w 3705225"/>
              <a:gd name="connsiteY10" fmla="*/ 161925 h 352425"/>
              <a:gd name="connsiteX11" fmla="*/ 1962150 w 3705225"/>
              <a:gd name="connsiteY11" fmla="*/ 180975 h 352425"/>
              <a:gd name="connsiteX12" fmla="*/ 2076450 w 3705225"/>
              <a:gd name="connsiteY12" fmla="*/ 247650 h 352425"/>
              <a:gd name="connsiteX13" fmla="*/ 2181225 w 3705225"/>
              <a:gd name="connsiteY13" fmla="*/ 342900 h 352425"/>
              <a:gd name="connsiteX14" fmla="*/ 2209800 w 3705225"/>
              <a:gd name="connsiteY14" fmla="*/ 352425 h 352425"/>
              <a:gd name="connsiteX15" fmla="*/ 2333625 w 3705225"/>
              <a:gd name="connsiteY15" fmla="*/ 276225 h 352425"/>
              <a:gd name="connsiteX16" fmla="*/ 2447925 w 3705225"/>
              <a:gd name="connsiteY16" fmla="*/ 190500 h 352425"/>
              <a:gd name="connsiteX17" fmla="*/ 2552700 w 3705225"/>
              <a:gd name="connsiteY17" fmla="*/ 171450 h 352425"/>
              <a:gd name="connsiteX18" fmla="*/ 2781300 w 3705225"/>
              <a:gd name="connsiteY18" fmla="*/ 171450 h 352425"/>
              <a:gd name="connsiteX19" fmla="*/ 2857500 w 3705225"/>
              <a:gd name="connsiteY19" fmla="*/ 171450 h 352425"/>
              <a:gd name="connsiteX20" fmla="*/ 2990850 w 3705225"/>
              <a:gd name="connsiteY20" fmla="*/ 95250 h 352425"/>
              <a:gd name="connsiteX21" fmla="*/ 3076575 w 3705225"/>
              <a:gd name="connsiteY21" fmla="*/ 66675 h 352425"/>
              <a:gd name="connsiteX22" fmla="*/ 3305175 w 3705225"/>
              <a:gd name="connsiteY22" fmla="*/ 66675 h 352425"/>
              <a:gd name="connsiteX23" fmla="*/ 3362325 w 3705225"/>
              <a:gd name="connsiteY23" fmla="*/ 76200 h 352425"/>
              <a:gd name="connsiteX24" fmla="*/ 3448050 w 3705225"/>
              <a:gd name="connsiteY24" fmla="*/ 180975 h 352425"/>
              <a:gd name="connsiteX25" fmla="*/ 3505200 w 3705225"/>
              <a:gd name="connsiteY25" fmla="*/ 238125 h 352425"/>
              <a:gd name="connsiteX26" fmla="*/ 3705225 w 3705225"/>
              <a:gd name="connsiteY26" fmla="*/ 238125 h 352425"/>
              <a:gd name="connsiteX27" fmla="*/ 3705225 w 3705225"/>
              <a:gd name="connsiteY27" fmla="*/ 2381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705225" h="352425">
                <a:moveTo>
                  <a:pt x="0" y="104775"/>
                </a:moveTo>
                <a:cubicBezTo>
                  <a:pt x="47625" y="95250"/>
                  <a:pt x="95250" y="85725"/>
                  <a:pt x="133350" y="114300"/>
                </a:cubicBezTo>
                <a:cubicBezTo>
                  <a:pt x="171450" y="142875"/>
                  <a:pt x="163513" y="247650"/>
                  <a:pt x="228600" y="276225"/>
                </a:cubicBezTo>
                <a:cubicBezTo>
                  <a:pt x="293687" y="304800"/>
                  <a:pt x="452438" y="301625"/>
                  <a:pt x="523875" y="285750"/>
                </a:cubicBezTo>
                <a:cubicBezTo>
                  <a:pt x="595312" y="269875"/>
                  <a:pt x="581025" y="198438"/>
                  <a:pt x="657225" y="180975"/>
                </a:cubicBezTo>
                <a:cubicBezTo>
                  <a:pt x="733425" y="163513"/>
                  <a:pt x="887413" y="207962"/>
                  <a:pt x="981075" y="180975"/>
                </a:cubicBezTo>
                <a:cubicBezTo>
                  <a:pt x="1074737" y="153988"/>
                  <a:pt x="1162050" y="49212"/>
                  <a:pt x="1219200" y="19050"/>
                </a:cubicBezTo>
                <a:cubicBezTo>
                  <a:pt x="1276350" y="-11112"/>
                  <a:pt x="1281113" y="-17462"/>
                  <a:pt x="1323975" y="0"/>
                </a:cubicBezTo>
                <a:cubicBezTo>
                  <a:pt x="1366837" y="17462"/>
                  <a:pt x="1423988" y="96837"/>
                  <a:pt x="1476375" y="123825"/>
                </a:cubicBezTo>
                <a:cubicBezTo>
                  <a:pt x="1528763" y="150813"/>
                  <a:pt x="1579563" y="155575"/>
                  <a:pt x="1638300" y="161925"/>
                </a:cubicBezTo>
                <a:cubicBezTo>
                  <a:pt x="1697037" y="168275"/>
                  <a:pt x="1774825" y="158750"/>
                  <a:pt x="1828800" y="161925"/>
                </a:cubicBezTo>
                <a:cubicBezTo>
                  <a:pt x="1882775" y="165100"/>
                  <a:pt x="1920875" y="166688"/>
                  <a:pt x="1962150" y="180975"/>
                </a:cubicBezTo>
                <a:cubicBezTo>
                  <a:pt x="2003425" y="195263"/>
                  <a:pt x="2039937" y="220662"/>
                  <a:pt x="2076450" y="247650"/>
                </a:cubicBezTo>
                <a:cubicBezTo>
                  <a:pt x="2112963" y="274638"/>
                  <a:pt x="2159000" y="325438"/>
                  <a:pt x="2181225" y="342900"/>
                </a:cubicBezTo>
                <a:cubicBezTo>
                  <a:pt x="2203450" y="360362"/>
                  <a:pt x="2184400" y="363537"/>
                  <a:pt x="2209800" y="352425"/>
                </a:cubicBezTo>
                <a:cubicBezTo>
                  <a:pt x="2235200" y="341313"/>
                  <a:pt x="2293938" y="303213"/>
                  <a:pt x="2333625" y="276225"/>
                </a:cubicBezTo>
                <a:cubicBezTo>
                  <a:pt x="2373313" y="249238"/>
                  <a:pt x="2411413" y="207962"/>
                  <a:pt x="2447925" y="190500"/>
                </a:cubicBezTo>
                <a:cubicBezTo>
                  <a:pt x="2484437" y="173038"/>
                  <a:pt x="2497138" y="174625"/>
                  <a:pt x="2552700" y="171450"/>
                </a:cubicBezTo>
                <a:cubicBezTo>
                  <a:pt x="2608262" y="168275"/>
                  <a:pt x="2781300" y="171450"/>
                  <a:pt x="2781300" y="171450"/>
                </a:cubicBezTo>
                <a:cubicBezTo>
                  <a:pt x="2832100" y="171450"/>
                  <a:pt x="2822575" y="184150"/>
                  <a:pt x="2857500" y="171450"/>
                </a:cubicBezTo>
                <a:cubicBezTo>
                  <a:pt x="2892425" y="158750"/>
                  <a:pt x="2954338" y="112712"/>
                  <a:pt x="2990850" y="95250"/>
                </a:cubicBezTo>
                <a:cubicBezTo>
                  <a:pt x="3027362" y="77788"/>
                  <a:pt x="3024188" y="71437"/>
                  <a:pt x="3076575" y="66675"/>
                </a:cubicBezTo>
                <a:cubicBezTo>
                  <a:pt x="3128962" y="61913"/>
                  <a:pt x="3257550" y="65088"/>
                  <a:pt x="3305175" y="66675"/>
                </a:cubicBezTo>
                <a:cubicBezTo>
                  <a:pt x="3352800" y="68262"/>
                  <a:pt x="3338513" y="57150"/>
                  <a:pt x="3362325" y="76200"/>
                </a:cubicBezTo>
                <a:cubicBezTo>
                  <a:pt x="3386137" y="95250"/>
                  <a:pt x="3424238" y="153988"/>
                  <a:pt x="3448050" y="180975"/>
                </a:cubicBezTo>
                <a:cubicBezTo>
                  <a:pt x="3471862" y="207962"/>
                  <a:pt x="3462338" y="228600"/>
                  <a:pt x="3505200" y="238125"/>
                </a:cubicBezTo>
                <a:cubicBezTo>
                  <a:pt x="3548062" y="247650"/>
                  <a:pt x="3705225" y="238125"/>
                  <a:pt x="3705225" y="238125"/>
                </a:cubicBezTo>
                <a:lnTo>
                  <a:pt x="3705225" y="23812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72" y="1789811"/>
            <a:ext cx="3702628" cy="184434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9" y="1795014"/>
            <a:ext cx="3705905" cy="183914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78940" y="3886200"/>
            <a:ext cx="4116885" cy="2743200"/>
            <a:chOff x="5181600" y="3700747"/>
            <a:chExt cx="4116885" cy="27432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039" y="4257675"/>
              <a:ext cx="3708451" cy="183832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>
              <a:off x="5181600" y="6105393"/>
              <a:ext cx="39168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0                 </a:t>
              </a:r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              X </a:t>
              </a:r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(km)                    </a:t>
              </a:r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      </a:t>
              </a:r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5641420" y="3700747"/>
              <a:ext cx="33046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Times New Roman" pitchFamily="18" charset="0"/>
                </a:rPr>
                <a:t>Ghost LSRTM Image</a:t>
              </a:r>
              <a:endParaRPr lang="en-US" altLang="zh-CN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9" name="TextBox 16"/>
            <p:cNvSpPr txBox="1">
              <a:spLocks noChangeArrowheads="1"/>
            </p:cNvSpPr>
            <p:nvPr/>
          </p:nvSpPr>
          <p:spPr bwMode="auto">
            <a:xfrm>
              <a:off x="5288460" y="5776210"/>
              <a:ext cx="40100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Times New Roman" pitchFamily="18" charset="0"/>
                </a:rPr>
                <a:t>Ghost FD </a:t>
              </a:r>
              <a:endParaRPr lang="en-US" altLang="zh-CN" sz="16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2400300" y="304800"/>
            <a:ext cx="441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400" dirty="0" err="1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Marmousi</a:t>
            </a:r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 </a:t>
            </a:r>
            <a:r>
              <a:rPr lang="en-US" altLang="zh-CN" sz="4400" dirty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Model</a:t>
            </a: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708755" y="3286007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/>
              <a:t>Ghost FD 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5214258" y="3284321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 smtClean="0"/>
              <a:t>Conventional FD</a:t>
            </a:r>
            <a:endParaRPr lang="en-US" altLang="zh-CN" dirty="0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28600" y="4495800"/>
            <a:ext cx="43088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endParaRPr lang="en-US" altLang="zh-CN" sz="1600" dirty="0">
              <a:solidFill>
                <a:srgbClr val="FFCCFF"/>
              </a:solidFill>
              <a:latin typeface="Times New Roman" pitchFamily="18" charset="0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9" y="4443128"/>
            <a:ext cx="3708450" cy="18383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5181600" y="5943600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 smtClean="0"/>
              <a:t>Conventional FD</a:t>
            </a:r>
            <a:endParaRPr lang="en-US" altLang="zh-CN" dirty="0"/>
          </a:p>
        </p:txBody>
      </p:sp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5961637" y="3896205"/>
            <a:ext cx="2148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LSRTM Image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6172200" y="1219200"/>
            <a:ext cx="186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RTM Image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1219200" y="1219200"/>
            <a:ext cx="2673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Ghost RTM Image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5105400" y="6280674"/>
            <a:ext cx="3886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0             </a:t>
            </a:r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                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X (km)                    </a:t>
            </a:r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     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2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33650" y="1795014"/>
            <a:ext cx="5681750" cy="3462786"/>
            <a:chOff x="3233650" y="1795014"/>
            <a:chExt cx="5681750" cy="3462786"/>
          </a:xfrm>
        </p:grpSpPr>
        <p:sp>
          <p:nvSpPr>
            <p:cNvPr id="2" name="矩形 1"/>
            <p:cNvSpPr/>
            <p:nvPr/>
          </p:nvSpPr>
          <p:spPr>
            <a:xfrm>
              <a:off x="3248560" y="1795014"/>
              <a:ext cx="1137790" cy="7957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7777610" y="1795014"/>
              <a:ext cx="1137790" cy="7957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233650" y="4462014"/>
              <a:ext cx="1137790" cy="7957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762700" y="4462014"/>
              <a:ext cx="1137790" cy="7957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4800" y="1676400"/>
            <a:ext cx="430887" cy="2057400"/>
            <a:chOff x="559712" y="3810000"/>
            <a:chExt cx="430887" cy="2057400"/>
          </a:xfrm>
        </p:grpSpPr>
        <p:sp>
          <p:nvSpPr>
            <p:cNvPr id="26" name="TextBox 25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0856" y="5528846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1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0800000">
              <a:off x="559712" y="4343400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8081" y="4343400"/>
            <a:ext cx="430887" cy="2057400"/>
            <a:chOff x="559712" y="3810000"/>
            <a:chExt cx="430887" cy="2057400"/>
          </a:xfrm>
        </p:grpSpPr>
        <p:sp>
          <p:nvSpPr>
            <p:cNvPr id="36" name="TextBox 35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0856" y="5528846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1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0800000">
              <a:off x="559712" y="4343400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2" name="任意多边形 11"/>
          <p:cNvSpPr/>
          <p:nvPr/>
        </p:nvSpPr>
        <p:spPr>
          <a:xfrm>
            <a:off x="688769" y="1803514"/>
            <a:ext cx="3693226" cy="339137"/>
          </a:xfrm>
          <a:custGeom>
            <a:avLst/>
            <a:gdLst>
              <a:gd name="connsiteX0" fmla="*/ 0 w 3693226"/>
              <a:gd name="connsiteY0" fmla="*/ 114351 h 339137"/>
              <a:gd name="connsiteX1" fmla="*/ 106878 w 3693226"/>
              <a:gd name="connsiteY1" fmla="*/ 108413 h 339137"/>
              <a:gd name="connsiteX2" fmla="*/ 195943 w 3693226"/>
              <a:gd name="connsiteY2" fmla="*/ 203416 h 339137"/>
              <a:gd name="connsiteX3" fmla="*/ 219693 w 3693226"/>
              <a:gd name="connsiteY3" fmla="*/ 250917 h 339137"/>
              <a:gd name="connsiteX4" fmla="*/ 362197 w 3693226"/>
              <a:gd name="connsiteY4" fmla="*/ 274668 h 339137"/>
              <a:gd name="connsiteX5" fmla="*/ 504701 w 3693226"/>
              <a:gd name="connsiteY5" fmla="*/ 262792 h 339137"/>
              <a:gd name="connsiteX6" fmla="*/ 641267 w 3693226"/>
              <a:gd name="connsiteY6" fmla="*/ 191541 h 339137"/>
              <a:gd name="connsiteX7" fmla="*/ 718457 w 3693226"/>
              <a:gd name="connsiteY7" fmla="*/ 167790 h 339137"/>
              <a:gd name="connsiteX8" fmla="*/ 902525 w 3693226"/>
              <a:gd name="connsiteY8" fmla="*/ 161852 h 339137"/>
              <a:gd name="connsiteX9" fmla="*/ 1015340 w 3693226"/>
              <a:gd name="connsiteY9" fmla="*/ 132164 h 339137"/>
              <a:gd name="connsiteX10" fmla="*/ 1134093 w 3693226"/>
              <a:gd name="connsiteY10" fmla="*/ 49037 h 339137"/>
              <a:gd name="connsiteX11" fmla="*/ 1229096 w 3693226"/>
              <a:gd name="connsiteY11" fmla="*/ 7473 h 339137"/>
              <a:gd name="connsiteX12" fmla="*/ 1359725 w 3693226"/>
              <a:gd name="connsiteY12" fmla="*/ 13411 h 339137"/>
              <a:gd name="connsiteX13" fmla="*/ 1537854 w 3693226"/>
              <a:gd name="connsiteY13" fmla="*/ 138102 h 339137"/>
              <a:gd name="connsiteX14" fmla="*/ 1715984 w 3693226"/>
              <a:gd name="connsiteY14" fmla="*/ 173728 h 339137"/>
              <a:gd name="connsiteX15" fmla="*/ 1941615 w 3693226"/>
              <a:gd name="connsiteY15" fmla="*/ 173728 h 339137"/>
              <a:gd name="connsiteX16" fmla="*/ 2113808 w 3693226"/>
              <a:gd name="connsiteY16" fmla="*/ 280605 h 339137"/>
              <a:gd name="connsiteX17" fmla="*/ 2173184 w 3693226"/>
              <a:gd name="connsiteY17" fmla="*/ 334044 h 339137"/>
              <a:gd name="connsiteX18" fmla="*/ 2256312 w 3693226"/>
              <a:gd name="connsiteY18" fmla="*/ 322169 h 339137"/>
              <a:gd name="connsiteX19" fmla="*/ 2392878 w 3693226"/>
              <a:gd name="connsiteY19" fmla="*/ 203416 h 339137"/>
              <a:gd name="connsiteX20" fmla="*/ 2541319 w 3693226"/>
              <a:gd name="connsiteY20" fmla="*/ 173728 h 339137"/>
              <a:gd name="connsiteX21" fmla="*/ 2766950 w 3693226"/>
              <a:gd name="connsiteY21" fmla="*/ 161852 h 339137"/>
              <a:gd name="connsiteX22" fmla="*/ 2915392 w 3693226"/>
              <a:gd name="connsiteY22" fmla="*/ 132164 h 339137"/>
              <a:gd name="connsiteX23" fmla="*/ 3010395 w 3693226"/>
              <a:gd name="connsiteY23" fmla="*/ 84663 h 339137"/>
              <a:gd name="connsiteX24" fmla="*/ 3123210 w 3693226"/>
              <a:gd name="connsiteY24" fmla="*/ 60912 h 339137"/>
              <a:gd name="connsiteX25" fmla="*/ 3295402 w 3693226"/>
              <a:gd name="connsiteY25" fmla="*/ 49037 h 339137"/>
              <a:gd name="connsiteX26" fmla="*/ 3348841 w 3693226"/>
              <a:gd name="connsiteY26" fmla="*/ 60912 h 339137"/>
              <a:gd name="connsiteX27" fmla="*/ 3449782 w 3693226"/>
              <a:gd name="connsiteY27" fmla="*/ 173728 h 339137"/>
              <a:gd name="connsiteX28" fmla="*/ 3544784 w 3693226"/>
              <a:gd name="connsiteY28" fmla="*/ 221229 h 339137"/>
              <a:gd name="connsiteX29" fmla="*/ 3693226 w 3693226"/>
              <a:gd name="connsiteY29" fmla="*/ 215291 h 339137"/>
              <a:gd name="connsiteX30" fmla="*/ 3693226 w 3693226"/>
              <a:gd name="connsiteY30" fmla="*/ 215291 h 33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93226" h="339137">
                <a:moveTo>
                  <a:pt x="0" y="114351"/>
                </a:moveTo>
                <a:cubicBezTo>
                  <a:pt x="37110" y="103960"/>
                  <a:pt x="74221" y="93569"/>
                  <a:pt x="106878" y="108413"/>
                </a:cubicBezTo>
                <a:cubicBezTo>
                  <a:pt x="139535" y="123257"/>
                  <a:pt x="177141" y="179665"/>
                  <a:pt x="195943" y="203416"/>
                </a:cubicBezTo>
                <a:cubicBezTo>
                  <a:pt x="214745" y="227167"/>
                  <a:pt x="191984" y="239042"/>
                  <a:pt x="219693" y="250917"/>
                </a:cubicBezTo>
                <a:cubicBezTo>
                  <a:pt x="247402" y="262792"/>
                  <a:pt x="314696" y="272689"/>
                  <a:pt x="362197" y="274668"/>
                </a:cubicBezTo>
                <a:cubicBezTo>
                  <a:pt x="409698" y="276647"/>
                  <a:pt x="458189" y="276647"/>
                  <a:pt x="504701" y="262792"/>
                </a:cubicBezTo>
                <a:cubicBezTo>
                  <a:pt x="551213" y="248938"/>
                  <a:pt x="605641" y="207375"/>
                  <a:pt x="641267" y="191541"/>
                </a:cubicBezTo>
                <a:cubicBezTo>
                  <a:pt x="676893" y="175707"/>
                  <a:pt x="674914" y="172738"/>
                  <a:pt x="718457" y="167790"/>
                </a:cubicBezTo>
                <a:cubicBezTo>
                  <a:pt x="762000" y="162842"/>
                  <a:pt x="853045" y="167790"/>
                  <a:pt x="902525" y="161852"/>
                </a:cubicBezTo>
                <a:cubicBezTo>
                  <a:pt x="952005" y="155914"/>
                  <a:pt x="976745" y="150967"/>
                  <a:pt x="1015340" y="132164"/>
                </a:cubicBezTo>
                <a:cubicBezTo>
                  <a:pt x="1053935" y="113361"/>
                  <a:pt x="1098467" y="69819"/>
                  <a:pt x="1134093" y="49037"/>
                </a:cubicBezTo>
                <a:cubicBezTo>
                  <a:pt x="1169719" y="28255"/>
                  <a:pt x="1191491" y="13411"/>
                  <a:pt x="1229096" y="7473"/>
                </a:cubicBezTo>
                <a:cubicBezTo>
                  <a:pt x="1266701" y="1535"/>
                  <a:pt x="1308265" y="-8360"/>
                  <a:pt x="1359725" y="13411"/>
                </a:cubicBezTo>
                <a:cubicBezTo>
                  <a:pt x="1411185" y="35182"/>
                  <a:pt x="1478478" y="111383"/>
                  <a:pt x="1537854" y="138102"/>
                </a:cubicBezTo>
                <a:cubicBezTo>
                  <a:pt x="1597230" y="164821"/>
                  <a:pt x="1648691" y="167790"/>
                  <a:pt x="1715984" y="173728"/>
                </a:cubicBezTo>
                <a:cubicBezTo>
                  <a:pt x="1783277" y="179666"/>
                  <a:pt x="1875311" y="155915"/>
                  <a:pt x="1941615" y="173728"/>
                </a:cubicBezTo>
                <a:cubicBezTo>
                  <a:pt x="2007919" y="191541"/>
                  <a:pt x="2075213" y="253886"/>
                  <a:pt x="2113808" y="280605"/>
                </a:cubicBezTo>
                <a:cubicBezTo>
                  <a:pt x="2152403" y="307324"/>
                  <a:pt x="2149433" y="327117"/>
                  <a:pt x="2173184" y="334044"/>
                </a:cubicBezTo>
                <a:cubicBezTo>
                  <a:pt x="2196935" y="340971"/>
                  <a:pt x="2219696" y="343940"/>
                  <a:pt x="2256312" y="322169"/>
                </a:cubicBezTo>
                <a:cubicBezTo>
                  <a:pt x="2292928" y="300398"/>
                  <a:pt x="2345377" y="228156"/>
                  <a:pt x="2392878" y="203416"/>
                </a:cubicBezTo>
                <a:cubicBezTo>
                  <a:pt x="2440379" y="178676"/>
                  <a:pt x="2478974" y="180655"/>
                  <a:pt x="2541319" y="173728"/>
                </a:cubicBezTo>
                <a:cubicBezTo>
                  <a:pt x="2603664" y="166801"/>
                  <a:pt x="2704605" y="168779"/>
                  <a:pt x="2766950" y="161852"/>
                </a:cubicBezTo>
                <a:cubicBezTo>
                  <a:pt x="2829295" y="154925"/>
                  <a:pt x="2874818" y="145029"/>
                  <a:pt x="2915392" y="132164"/>
                </a:cubicBezTo>
                <a:cubicBezTo>
                  <a:pt x="2955966" y="119299"/>
                  <a:pt x="2975759" y="96538"/>
                  <a:pt x="3010395" y="84663"/>
                </a:cubicBezTo>
                <a:cubicBezTo>
                  <a:pt x="3045031" y="72788"/>
                  <a:pt x="3075709" y="66850"/>
                  <a:pt x="3123210" y="60912"/>
                </a:cubicBezTo>
                <a:cubicBezTo>
                  <a:pt x="3170711" y="54974"/>
                  <a:pt x="3257797" y="49037"/>
                  <a:pt x="3295402" y="49037"/>
                </a:cubicBezTo>
                <a:cubicBezTo>
                  <a:pt x="3333007" y="49037"/>
                  <a:pt x="3323111" y="40130"/>
                  <a:pt x="3348841" y="60912"/>
                </a:cubicBezTo>
                <a:cubicBezTo>
                  <a:pt x="3374571" y="81694"/>
                  <a:pt x="3417125" y="147009"/>
                  <a:pt x="3449782" y="173728"/>
                </a:cubicBezTo>
                <a:cubicBezTo>
                  <a:pt x="3482439" y="200447"/>
                  <a:pt x="3504210" y="214302"/>
                  <a:pt x="3544784" y="221229"/>
                </a:cubicBezTo>
                <a:cubicBezTo>
                  <a:pt x="3585358" y="228156"/>
                  <a:pt x="3693226" y="215291"/>
                  <a:pt x="3693226" y="215291"/>
                </a:cubicBezTo>
                <a:lnTo>
                  <a:pt x="3693226" y="215291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685800" y="4419600"/>
            <a:ext cx="3693226" cy="339137"/>
          </a:xfrm>
          <a:custGeom>
            <a:avLst/>
            <a:gdLst>
              <a:gd name="connsiteX0" fmla="*/ 0 w 3693226"/>
              <a:gd name="connsiteY0" fmla="*/ 114351 h 339137"/>
              <a:gd name="connsiteX1" fmla="*/ 106878 w 3693226"/>
              <a:gd name="connsiteY1" fmla="*/ 108413 h 339137"/>
              <a:gd name="connsiteX2" fmla="*/ 195943 w 3693226"/>
              <a:gd name="connsiteY2" fmla="*/ 203416 h 339137"/>
              <a:gd name="connsiteX3" fmla="*/ 219693 w 3693226"/>
              <a:gd name="connsiteY3" fmla="*/ 250917 h 339137"/>
              <a:gd name="connsiteX4" fmla="*/ 362197 w 3693226"/>
              <a:gd name="connsiteY4" fmla="*/ 274668 h 339137"/>
              <a:gd name="connsiteX5" fmla="*/ 504701 w 3693226"/>
              <a:gd name="connsiteY5" fmla="*/ 262792 h 339137"/>
              <a:gd name="connsiteX6" fmla="*/ 641267 w 3693226"/>
              <a:gd name="connsiteY6" fmla="*/ 191541 h 339137"/>
              <a:gd name="connsiteX7" fmla="*/ 718457 w 3693226"/>
              <a:gd name="connsiteY7" fmla="*/ 167790 h 339137"/>
              <a:gd name="connsiteX8" fmla="*/ 902525 w 3693226"/>
              <a:gd name="connsiteY8" fmla="*/ 161852 h 339137"/>
              <a:gd name="connsiteX9" fmla="*/ 1015340 w 3693226"/>
              <a:gd name="connsiteY9" fmla="*/ 132164 h 339137"/>
              <a:gd name="connsiteX10" fmla="*/ 1134093 w 3693226"/>
              <a:gd name="connsiteY10" fmla="*/ 49037 h 339137"/>
              <a:gd name="connsiteX11" fmla="*/ 1229096 w 3693226"/>
              <a:gd name="connsiteY11" fmla="*/ 7473 h 339137"/>
              <a:gd name="connsiteX12" fmla="*/ 1359725 w 3693226"/>
              <a:gd name="connsiteY12" fmla="*/ 13411 h 339137"/>
              <a:gd name="connsiteX13" fmla="*/ 1537854 w 3693226"/>
              <a:gd name="connsiteY13" fmla="*/ 138102 h 339137"/>
              <a:gd name="connsiteX14" fmla="*/ 1715984 w 3693226"/>
              <a:gd name="connsiteY14" fmla="*/ 173728 h 339137"/>
              <a:gd name="connsiteX15" fmla="*/ 1941615 w 3693226"/>
              <a:gd name="connsiteY15" fmla="*/ 173728 h 339137"/>
              <a:gd name="connsiteX16" fmla="*/ 2113808 w 3693226"/>
              <a:gd name="connsiteY16" fmla="*/ 280605 h 339137"/>
              <a:gd name="connsiteX17" fmla="*/ 2173184 w 3693226"/>
              <a:gd name="connsiteY17" fmla="*/ 334044 h 339137"/>
              <a:gd name="connsiteX18" fmla="*/ 2256312 w 3693226"/>
              <a:gd name="connsiteY18" fmla="*/ 322169 h 339137"/>
              <a:gd name="connsiteX19" fmla="*/ 2392878 w 3693226"/>
              <a:gd name="connsiteY19" fmla="*/ 203416 h 339137"/>
              <a:gd name="connsiteX20" fmla="*/ 2541319 w 3693226"/>
              <a:gd name="connsiteY20" fmla="*/ 173728 h 339137"/>
              <a:gd name="connsiteX21" fmla="*/ 2766950 w 3693226"/>
              <a:gd name="connsiteY21" fmla="*/ 161852 h 339137"/>
              <a:gd name="connsiteX22" fmla="*/ 2915392 w 3693226"/>
              <a:gd name="connsiteY22" fmla="*/ 132164 h 339137"/>
              <a:gd name="connsiteX23" fmla="*/ 3010395 w 3693226"/>
              <a:gd name="connsiteY23" fmla="*/ 84663 h 339137"/>
              <a:gd name="connsiteX24" fmla="*/ 3123210 w 3693226"/>
              <a:gd name="connsiteY24" fmla="*/ 60912 h 339137"/>
              <a:gd name="connsiteX25" fmla="*/ 3295402 w 3693226"/>
              <a:gd name="connsiteY25" fmla="*/ 49037 h 339137"/>
              <a:gd name="connsiteX26" fmla="*/ 3348841 w 3693226"/>
              <a:gd name="connsiteY26" fmla="*/ 60912 h 339137"/>
              <a:gd name="connsiteX27" fmla="*/ 3449782 w 3693226"/>
              <a:gd name="connsiteY27" fmla="*/ 173728 h 339137"/>
              <a:gd name="connsiteX28" fmla="*/ 3544784 w 3693226"/>
              <a:gd name="connsiteY28" fmla="*/ 221229 h 339137"/>
              <a:gd name="connsiteX29" fmla="*/ 3693226 w 3693226"/>
              <a:gd name="connsiteY29" fmla="*/ 215291 h 339137"/>
              <a:gd name="connsiteX30" fmla="*/ 3693226 w 3693226"/>
              <a:gd name="connsiteY30" fmla="*/ 215291 h 33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93226" h="339137">
                <a:moveTo>
                  <a:pt x="0" y="114351"/>
                </a:moveTo>
                <a:cubicBezTo>
                  <a:pt x="37110" y="103960"/>
                  <a:pt x="74221" y="93569"/>
                  <a:pt x="106878" y="108413"/>
                </a:cubicBezTo>
                <a:cubicBezTo>
                  <a:pt x="139535" y="123257"/>
                  <a:pt x="177141" y="179665"/>
                  <a:pt x="195943" y="203416"/>
                </a:cubicBezTo>
                <a:cubicBezTo>
                  <a:pt x="214745" y="227167"/>
                  <a:pt x="191984" y="239042"/>
                  <a:pt x="219693" y="250917"/>
                </a:cubicBezTo>
                <a:cubicBezTo>
                  <a:pt x="247402" y="262792"/>
                  <a:pt x="314696" y="272689"/>
                  <a:pt x="362197" y="274668"/>
                </a:cubicBezTo>
                <a:cubicBezTo>
                  <a:pt x="409698" y="276647"/>
                  <a:pt x="458189" y="276647"/>
                  <a:pt x="504701" y="262792"/>
                </a:cubicBezTo>
                <a:cubicBezTo>
                  <a:pt x="551213" y="248938"/>
                  <a:pt x="605641" y="207375"/>
                  <a:pt x="641267" y="191541"/>
                </a:cubicBezTo>
                <a:cubicBezTo>
                  <a:pt x="676893" y="175707"/>
                  <a:pt x="674914" y="172738"/>
                  <a:pt x="718457" y="167790"/>
                </a:cubicBezTo>
                <a:cubicBezTo>
                  <a:pt x="762000" y="162842"/>
                  <a:pt x="853045" y="167790"/>
                  <a:pt x="902525" y="161852"/>
                </a:cubicBezTo>
                <a:cubicBezTo>
                  <a:pt x="952005" y="155914"/>
                  <a:pt x="976745" y="150967"/>
                  <a:pt x="1015340" y="132164"/>
                </a:cubicBezTo>
                <a:cubicBezTo>
                  <a:pt x="1053935" y="113361"/>
                  <a:pt x="1098467" y="69819"/>
                  <a:pt x="1134093" y="49037"/>
                </a:cubicBezTo>
                <a:cubicBezTo>
                  <a:pt x="1169719" y="28255"/>
                  <a:pt x="1191491" y="13411"/>
                  <a:pt x="1229096" y="7473"/>
                </a:cubicBezTo>
                <a:cubicBezTo>
                  <a:pt x="1266701" y="1535"/>
                  <a:pt x="1308265" y="-8360"/>
                  <a:pt x="1359725" y="13411"/>
                </a:cubicBezTo>
                <a:cubicBezTo>
                  <a:pt x="1411185" y="35182"/>
                  <a:pt x="1478478" y="111383"/>
                  <a:pt x="1537854" y="138102"/>
                </a:cubicBezTo>
                <a:cubicBezTo>
                  <a:pt x="1597230" y="164821"/>
                  <a:pt x="1648691" y="167790"/>
                  <a:pt x="1715984" y="173728"/>
                </a:cubicBezTo>
                <a:cubicBezTo>
                  <a:pt x="1783277" y="179666"/>
                  <a:pt x="1875311" y="155915"/>
                  <a:pt x="1941615" y="173728"/>
                </a:cubicBezTo>
                <a:cubicBezTo>
                  <a:pt x="2007919" y="191541"/>
                  <a:pt x="2075213" y="253886"/>
                  <a:pt x="2113808" y="280605"/>
                </a:cubicBezTo>
                <a:cubicBezTo>
                  <a:pt x="2152403" y="307324"/>
                  <a:pt x="2149433" y="327117"/>
                  <a:pt x="2173184" y="334044"/>
                </a:cubicBezTo>
                <a:cubicBezTo>
                  <a:pt x="2196935" y="340971"/>
                  <a:pt x="2219696" y="343940"/>
                  <a:pt x="2256312" y="322169"/>
                </a:cubicBezTo>
                <a:cubicBezTo>
                  <a:pt x="2292928" y="300398"/>
                  <a:pt x="2345377" y="228156"/>
                  <a:pt x="2392878" y="203416"/>
                </a:cubicBezTo>
                <a:cubicBezTo>
                  <a:pt x="2440379" y="178676"/>
                  <a:pt x="2478974" y="180655"/>
                  <a:pt x="2541319" y="173728"/>
                </a:cubicBezTo>
                <a:cubicBezTo>
                  <a:pt x="2603664" y="166801"/>
                  <a:pt x="2704605" y="168779"/>
                  <a:pt x="2766950" y="161852"/>
                </a:cubicBezTo>
                <a:cubicBezTo>
                  <a:pt x="2829295" y="154925"/>
                  <a:pt x="2874818" y="145029"/>
                  <a:pt x="2915392" y="132164"/>
                </a:cubicBezTo>
                <a:cubicBezTo>
                  <a:pt x="2955966" y="119299"/>
                  <a:pt x="2975759" y="96538"/>
                  <a:pt x="3010395" y="84663"/>
                </a:cubicBezTo>
                <a:cubicBezTo>
                  <a:pt x="3045031" y="72788"/>
                  <a:pt x="3075709" y="66850"/>
                  <a:pt x="3123210" y="60912"/>
                </a:cubicBezTo>
                <a:cubicBezTo>
                  <a:pt x="3170711" y="54974"/>
                  <a:pt x="3257797" y="49037"/>
                  <a:pt x="3295402" y="49037"/>
                </a:cubicBezTo>
                <a:cubicBezTo>
                  <a:pt x="3333007" y="49037"/>
                  <a:pt x="3323111" y="40130"/>
                  <a:pt x="3348841" y="60912"/>
                </a:cubicBezTo>
                <a:cubicBezTo>
                  <a:pt x="3374571" y="81694"/>
                  <a:pt x="3417125" y="147009"/>
                  <a:pt x="3449782" y="173728"/>
                </a:cubicBezTo>
                <a:cubicBezTo>
                  <a:pt x="3482439" y="200447"/>
                  <a:pt x="3504210" y="214302"/>
                  <a:pt x="3544784" y="221229"/>
                </a:cubicBezTo>
                <a:cubicBezTo>
                  <a:pt x="3585358" y="228156"/>
                  <a:pt x="3693226" y="215291"/>
                  <a:pt x="3693226" y="215291"/>
                </a:cubicBezTo>
                <a:lnTo>
                  <a:pt x="3693226" y="215291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5181600" y="4419600"/>
            <a:ext cx="3693226" cy="339137"/>
          </a:xfrm>
          <a:custGeom>
            <a:avLst/>
            <a:gdLst>
              <a:gd name="connsiteX0" fmla="*/ 0 w 3693226"/>
              <a:gd name="connsiteY0" fmla="*/ 114351 h 339137"/>
              <a:gd name="connsiteX1" fmla="*/ 106878 w 3693226"/>
              <a:gd name="connsiteY1" fmla="*/ 108413 h 339137"/>
              <a:gd name="connsiteX2" fmla="*/ 195943 w 3693226"/>
              <a:gd name="connsiteY2" fmla="*/ 203416 h 339137"/>
              <a:gd name="connsiteX3" fmla="*/ 219693 w 3693226"/>
              <a:gd name="connsiteY3" fmla="*/ 250917 h 339137"/>
              <a:gd name="connsiteX4" fmla="*/ 362197 w 3693226"/>
              <a:gd name="connsiteY4" fmla="*/ 274668 h 339137"/>
              <a:gd name="connsiteX5" fmla="*/ 504701 w 3693226"/>
              <a:gd name="connsiteY5" fmla="*/ 262792 h 339137"/>
              <a:gd name="connsiteX6" fmla="*/ 641267 w 3693226"/>
              <a:gd name="connsiteY6" fmla="*/ 191541 h 339137"/>
              <a:gd name="connsiteX7" fmla="*/ 718457 w 3693226"/>
              <a:gd name="connsiteY7" fmla="*/ 167790 h 339137"/>
              <a:gd name="connsiteX8" fmla="*/ 902525 w 3693226"/>
              <a:gd name="connsiteY8" fmla="*/ 161852 h 339137"/>
              <a:gd name="connsiteX9" fmla="*/ 1015340 w 3693226"/>
              <a:gd name="connsiteY9" fmla="*/ 132164 h 339137"/>
              <a:gd name="connsiteX10" fmla="*/ 1134093 w 3693226"/>
              <a:gd name="connsiteY10" fmla="*/ 49037 h 339137"/>
              <a:gd name="connsiteX11" fmla="*/ 1229096 w 3693226"/>
              <a:gd name="connsiteY11" fmla="*/ 7473 h 339137"/>
              <a:gd name="connsiteX12" fmla="*/ 1359725 w 3693226"/>
              <a:gd name="connsiteY12" fmla="*/ 13411 h 339137"/>
              <a:gd name="connsiteX13" fmla="*/ 1537854 w 3693226"/>
              <a:gd name="connsiteY13" fmla="*/ 138102 h 339137"/>
              <a:gd name="connsiteX14" fmla="*/ 1715984 w 3693226"/>
              <a:gd name="connsiteY14" fmla="*/ 173728 h 339137"/>
              <a:gd name="connsiteX15" fmla="*/ 1941615 w 3693226"/>
              <a:gd name="connsiteY15" fmla="*/ 173728 h 339137"/>
              <a:gd name="connsiteX16" fmla="*/ 2113808 w 3693226"/>
              <a:gd name="connsiteY16" fmla="*/ 280605 h 339137"/>
              <a:gd name="connsiteX17" fmla="*/ 2173184 w 3693226"/>
              <a:gd name="connsiteY17" fmla="*/ 334044 h 339137"/>
              <a:gd name="connsiteX18" fmla="*/ 2256312 w 3693226"/>
              <a:gd name="connsiteY18" fmla="*/ 322169 h 339137"/>
              <a:gd name="connsiteX19" fmla="*/ 2392878 w 3693226"/>
              <a:gd name="connsiteY19" fmla="*/ 203416 h 339137"/>
              <a:gd name="connsiteX20" fmla="*/ 2541319 w 3693226"/>
              <a:gd name="connsiteY20" fmla="*/ 173728 h 339137"/>
              <a:gd name="connsiteX21" fmla="*/ 2766950 w 3693226"/>
              <a:gd name="connsiteY21" fmla="*/ 161852 h 339137"/>
              <a:gd name="connsiteX22" fmla="*/ 2915392 w 3693226"/>
              <a:gd name="connsiteY22" fmla="*/ 132164 h 339137"/>
              <a:gd name="connsiteX23" fmla="*/ 3010395 w 3693226"/>
              <a:gd name="connsiteY23" fmla="*/ 84663 h 339137"/>
              <a:gd name="connsiteX24" fmla="*/ 3123210 w 3693226"/>
              <a:gd name="connsiteY24" fmla="*/ 60912 h 339137"/>
              <a:gd name="connsiteX25" fmla="*/ 3295402 w 3693226"/>
              <a:gd name="connsiteY25" fmla="*/ 49037 h 339137"/>
              <a:gd name="connsiteX26" fmla="*/ 3348841 w 3693226"/>
              <a:gd name="connsiteY26" fmla="*/ 60912 h 339137"/>
              <a:gd name="connsiteX27" fmla="*/ 3449782 w 3693226"/>
              <a:gd name="connsiteY27" fmla="*/ 173728 h 339137"/>
              <a:gd name="connsiteX28" fmla="*/ 3544784 w 3693226"/>
              <a:gd name="connsiteY28" fmla="*/ 221229 h 339137"/>
              <a:gd name="connsiteX29" fmla="*/ 3693226 w 3693226"/>
              <a:gd name="connsiteY29" fmla="*/ 215291 h 339137"/>
              <a:gd name="connsiteX30" fmla="*/ 3693226 w 3693226"/>
              <a:gd name="connsiteY30" fmla="*/ 215291 h 33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93226" h="339137">
                <a:moveTo>
                  <a:pt x="0" y="114351"/>
                </a:moveTo>
                <a:cubicBezTo>
                  <a:pt x="37110" y="103960"/>
                  <a:pt x="74221" y="93569"/>
                  <a:pt x="106878" y="108413"/>
                </a:cubicBezTo>
                <a:cubicBezTo>
                  <a:pt x="139535" y="123257"/>
                  <a:pt x="177141" y="179665"/>
                  <a:pt x="195943" y="203416"/>
                </a:cubicBezTo>
                <a:cubicBezTo>
                  <a:pt x="214745" y="227167"/>
                  <a:pt x="191984" y="239042"/>
                  <a:pt x="219693" y="250917"/>
                </a:cubicBezTo>
                <a:cubicBezTo>
                  <a:pt x="247402" y="262792"/>
                  <a:pt x="314696" y="272689"/>
                  <a:pt x="362197" y="274668"/>
                </a:cubicBezTo>
                <a:cubicBezTo>
                  <a:pt x="409698" y="276647"/>
                  <a:pt x="458189" y="276647"/>
                  <a:pt x="504701" y="262792"/>
                </a:cubicBezTo>
                <a:cubicBezTo>
                  <a:pt x="551213" y="248938"/>
                  <a:pt x="605641" y="207375"/>
                  <a:pt x="641267" y="191541"/>
                </a:cubicBezTo>
                <a:cubicBezTo>
                  <a:pt x="676893" y="175707"/>
                  <a:pt x="674914" y="172738"/>
                  <a:pt x="718457" y="167790"/>
                </a:cubicBezTo>
                <a:cubicBezTo>
                  <a:pt x="762000" y="162842"/>
                  <a:pt x="853045" y="167790"/>
                  <a:pt x="902525" y="161852"/>
                </a:cubicBezTo>
                <a:cubicBezTo>
                  <a:pt x="952005" y="155914"/>
                  <a:pt x="976745" y="150967"/>
                  <a:pt x="1015340" y="132164"/>
                </a:cubicBezTo>
                <a:cubicBezTo>
                  <a:pt x="1053935" y="113361"/>
                  <a:pt x="1098467" y="69819"/>
                  <a:pt x="1134093" y="49037"/>
                </a:cubicBezTo>
                <a:cubicBezTo>
                  <a:pt x="1169719" y="28255"/>
                  <a:pt x="1191491" y="13411"/>
                  <a:pt x="1229096" y="7473"/>
                </a:cubicBezTo>
                <a:cubicBezTo>
                  <a:pt x="1266701" y="1535"/>
                  <a:pt x="1308265" y="-8360"/>
                  <a:pt x="1359725" y="13411"/>
                </a:cubicBezTo>
                <a:cubicBezTo>
                  <a:pt x="1411185" y="35182"/>
                  <a:pt x="1478478" y="111383"/>
                  <a:pt x="1537854" y="138102"/>
                </a:cubicBezTo>
                <a:cubicBezTo>
                  <a:pt x="1597230" y="164821"/>
                  <a:pt x="1648691" y="167790"/>
                  <a:pt x="1715984" y="173728"/>
                </a:cubicBezTo>
                <a:cubicBezTo>
                  <a:pt x="1783277" y="179666"/>
                  <a:pt x="1875311" y="155915"/>
                  <a:pt x="1941615" y="173728"/>
                </a:cubicBezTo>
                <a:cubicBezTo>
                  <a:pt x="2007919" y="191541"/>
                  <a:pt x="2075213" y="253886"/>
                  <a:pt x="2113808" y="280605"/>
                </a:cubicBezTo>
                <a:cubicBezTo>
                  <a:pt x="2152403" y="307324"/>
                  <a:pt x="2149433" y="327117"/>
                  <a:pt x="2173184" y="334044"/>
                </a:cubicBezTo>
                <a:cubicBezTo>
                  <a:pt x="2196935" y="340971"/>
                  <a:pt x="2219696" y="343940"/>
                  <a:pt x="2256312" y="322169"/>
                </a:cubicBezTo>
                <a:cubicBezTo>
                  <a:pt x="2292928" y="300398"/>
                  <a:pt x="2345377" y="228156"/>
                  <a:pt x="2392878" y="203416"/>
                </a:cubicBezTo>
                <a:cubicBezTo>
                  <a:pt x="2440379" y="178676"/>
                  <a:pt x="2478974" y="180655"/>
                  <a:pt x="2541319" y="173728"/>
                </a:cubicBezTo>
                <a:cubicBezTo>
                  <a:pt x="2603664" y="166801"/>
                  <a:pt x="2704605" y="168779"/>
                  <a:pt x="2766950" y="161852"/>
                </a:cubicBezTo>
                <a:cubicBezTo>
                  <a:pt x="2829295" y="154925"/>
                  <a:pt x="2874818" y="145029"/>
                  <a:pt x="2915392" y="132164"/>
                </a:cubicBezTo>
                <a:cubicBezTo>
                  <a:pt x="2955966" y="119299"/>
                  <a:pt x="2975759" y="96538"/>
                  <a:pt x="3010395" y="84663"/>
                </a:cubicBezTo>
                <a:cubicBezTo>
                  <a:pt x="3045031" y="72788"/>
                  <a:pt x="3075709" y="66850"/>
                  <a:pt x="3123210" y="60912"/>
                </a:cubicBezTo>
                <a:cubicBezTo>
                  <a:pt x="3170711" y="54974"/>
                  <a:pt x="3257797" y="49037"/>
                  <a:pt x="3295402" y="49037"/>
                </a:cubicBezTo>
                <a:cubicBezTo>
                  <a:pt x="3333007" y="49037"/>
                  <a:pt x="3323111" y="40130"/>
                  <a:pt x="3348841" y="60912"/>
                </a:cubicBezTo>
                <a:cubicBezTo>
                  <a:pt x="3374571" y="81694"/>
                  <a:pt x="3417125" y="147009"/>
                  <a:pt x="3449782" y="173728"/>
                </a:cubicBezTo>
                <a:cubicBezTo>
                  <a:pt x="3482439" y="200447"/>
                  <a:pt x="3504210" y="214302"/>
                  <a:pt x="3544784" y="221229"/>
                </a:cubicBezTo>
                <a:cubicBezTo>
                  <a:pt x="3585358" y="228156"/>
                  <a:pt x="3693226" y="215291"/>
                  <a:pt x="3693226" y="215291"/>
                </a:cubicBezTo>
                <a:lnTo>
                  <a:pt x="3693226" y="215291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5222174" y="1794463"/>
            <a:ext cx="3693226" cy="339137"/>
          </a:xfrm>
          <a:custGeom>
            <a:avLst/>
            <a:gdLst>
              <a:gd name="connsiteX0" fmla="*/ 0 w 3693226"/>
              <a:gd name="connsiteY0" fmla="*/ 114351 h 339137"/>
              <a:gd name="connsiteX1" fmla="*/ 106878 w 3693226"/>
              <a:gd name="connsiteY1" fmla="*/ 108413 h 339137"/>
              <a:gd name="connsiteX2" fmla="*/ 195943 w 3693226"/>
              <a:gd name="connsiteY2" fmla="*/ 203416 h 339137"/>
              <a:gd name="connsiteX3" fmla="*/ 219693 w 3693226"/>
              <a:gd name="connsiteY3" fmla="*/ 250917 h 339137"/>
              <a:gd name="connsiteX4" fmla="*/ 362197 w 3693226"/>
              <a:gd name="connsiteY4" fmla="*/ 274668 h 339137"/>
              <a:gd name="connsiteX5" fmla="*/ 504701 w 3693226"/>
              <a:gd name="connsiteY5" fmla="*/ 262792 h 339137"/>
              <a:gd name="connsiteX6" fmla="*/ 641267 w 3693226"/>
              <a:gd name="connsiteY6" fmla="*/ 191541 h 339137"/>
              <a:gd name="connsiteX7" fmla="*/ 718457 w 3693226"/>
              <a:gd name="connsiteY7" fmla="*/ 167790 h 339137"/>
              <a:gd name="connsiteX8" fmla="*/ 902525 w 3693226"/>
              <a:gd name="connsiteY8" fmla="*/ 161852 h 339137"/>
              <a:gd name="connsiteX9" fmla="*/ 1015340 w 3693226"/>
              <a:gd name="connsiteY9" fmla="*/ 132164 h 339137"/>
              <a:gd name="connsiteX10" fmla="*/ 1134093 w 3693226"/>
              <a:gd name="connsiteY10" fmla="*/ 49037 h 339137"/>
              <a:gd name="connsiteX11" fmla="*/ 1229096 w 3693226"/>
              <a:gd name="connsiteY11" fmla="*/ 7473 h 339137"/>
              <a:gd name="connsiteX12" fmla="*/ 1359725 w 3693226"/>
              <a:gd name="connsiteY12" fmla="*/ 13411 h 339137"/>
              <a:gd name="connsiteX13" fmla="*/ 1537854 w 3693226"/>
              <a:gd name="connsiteY13" fmla="*/ 138102 h 339137"/>
              <a:gd name="connsiteX14" fmla="*/ 1715984 w 3693226"/>
              <a:gd name="connsiteY14" fmla="*/ 173728 h 339137"/>
              <a:gd name="connsiteX15" fmla="*/ 1941615 w 3693226"/>
              <a:gd name="connsiteY15" fmla="*/ 173728 h 339137"/>
              <a:gd name="connsiteX16" fmla="*/ 2113808 w 3693226"/>
              <a:gd name="connsiteY16" fmla="*/ 280605 h 339137"/>
              <a:gd name="connsiteX17" fmla="*/ 2173184 w 3693226"/>
              <a:gd name="connsiteY17" fmla="*/ 334044 h 339137"/>
              <a:gd name="connsiteX18" fmla="*/ 2256312 w 3693226"/>
              <a:gd name="connsiteY18" fmla="*/ 322169 h 339137"/>
              <a:gd name="connsiteX19" fmla="*/ 2392878 w 3693226"/>
              <a:gd name="connsiteY19" fmla="*/ 203416 h 339137"/>
              <a:gd name="connsiteX20" fmla="*/ 2541319 w 3693226"/>
              <a:gd name="connsiteY20" fmla="*/ 173728 h 339137"/>
              <a:gd name="connsiteX21" fmla="*/ 2766950 w 3693226"/>
              <a:gd name="connsiteY21" fmla="*/ 161852 h 339137"/>
              <a:gd name="connsiteX22" fmla="*/ 2915392 w 3693226"/>
              <a:gd name="connsiteY22" fmla="*/ 132164 h 339137"/>
              <a:gd name="connsiteX23" fmla="*/ 3010395 w 3693226"/>
              <a:gd name="connsiteY23" fmla="*/ 84663 h 339137"/>
              <a:gd name="connsiteX24" fmla="*/ 3123210 w 3693226"/>
              <a:gd name="connsiteY24" fmla="*/ 60912 h 339137"/>
              <a:gd name="connsiteX25" fmla="*/ 3295402 w 3693226"/>
              <a:gd name="connsiteY25" fmla="*/ 49037 h 339137"/>
              <a:gd name="connsiteX26" fmla="*/ 3348841 w 3693226"/>
              <a:gd name="connsiteY26" fmla="*/ 60912 h 339137"/>
              <a:gd name="connsiteX27" fmla="*/ 3449782 w 3693226"/>
              <a:gd name="connsiteY27" fmla="*/ 173728 h 339137"/>
              <a:gd name="connsiteX28" fmla="*/ 3544784 w 3693226"/>
              <a:gd name="connsiteY28" fmla="*/ 221229 h 339137"/>
              <a:gd name="connsiteX29" fmla="*/ 3693226 w 3693226"/>
              <a:gd name="connsiteY29" fmla="*/ 215291 h 339137"/>
              <a:gd name="connsiteX30" fmla="*/ 3693226 w 3693226"/>
              <a:gd name="connsiteY30" fmla="*/ 215291 h 33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93226" h="339137">
                <a:moveTo>
                  <a:pt x="0" y="114351"/>
                </a:moveTo>
                <a:cubicBezTo>
                  <a:pt x="37110" y="103960"/>
                  <a:pt x="74221" y="93569"/>
                  <a:pt x="106878" y="108413"/>
                </a:cubicBezTo>
                <a:cubicBezTo>
                  <a:pt x="139535" y="123257"/>
                  <a:pt x="177141" y="179665"/>
                  <a:pt x="195943" y="203416"/>
                </a:cubicBezTo>
                <a:cubicBezTo>
                  <a:pt x="214745" y="227167"/>
                  <a:pt x="191984" y="239042"/>
                  <a:pt x="219693" y="250917"/>
                </a:cubicBezTo>
                <a:cubicBezTo>
                  <a:pt x="247402" y="262792"/>
                  <a:pt x="314696" y="272689"/>
                  <a:pt x="362197" y="274668"/>
                </a:cubicBezTo>
                <a:cubicBezTo>
                  <a:pt x="409698" y="276647"/>
                  <a:pt x="458189" y="276647"/>
                  <a:pt x="504701" y="262792"/>
                </a:cubicBezTo>
                <a:cubicBezTo>
                  <a:pt x="551213" y="248938"/>
                  <a:pt x="605641" y="207375"/>
                  <a:pt x="641267" y="191541"/>
                </a:cubicBezTo>
                <a:cubicBezTo>
                  <a:pt x="676893" y="175707"/>
                  <a:pt x="674914" y="172738"/>
                  <a:pt x="718457" y="167790"/>
                </a:cubicBezTo>
                <a:cubicBezTo>
                  <a:pt x="762000" y="162842"/>
                  <a:pt x="853045" y="167790"/>
                  <a:pt x="902525" y="161852"/>
                </a:cubicBezTo>
                <a:cubicBezTo>
                  <a:pt x="952005" y="155914"/>
                  <a:pt x="976745" y="150967"/>
                  <a:pt x="1015340" y="132164"/>
                </a:cubicBezTo>
                <a:cubicBezTo>
                  <a:pt x="1053935" y="113361"/>
                  <a:pt x="1098467" y="69819"/>
                  <a:pt x="1134093" y="49037"/>
                </a:cubicBezTo>
                <a:cubicBezTo>
                  <a:pt x="1169719" y="28255"/>
                  <a:pt x="1191491" y="13411"/>
                  <a:pt x="1229096" y="7473"/>
                </a:cubicBezTo>
                <a:cubicBezTo>
                  <a:pt x="1266701" y="1535"/>
                  <a:pt x="1308265" y="-8360"/>
                  <a:pt x="1359725" y="13411"/>
                </a:cubicBezTo>
                <a:cubicBezTo>
                  <a:pt x="1411185" y="35182"/>
                  <a:pt x="1478478" y="111383"/>
                  <a:pt x="1537854" y="138102"/>
                </a:cubicBezTo>
                <a:cubicBezTo>
                  <a:pt x="1597230" y="164821"/>
                  <a:pt x="1648691" y="167790"/>
                  <a:pt x="1715984" y="173728"/>
                </a:cubicBezTo>
                <a:cubicBezTo>
                  <a:pt x="1783277" y="179666"/>
                  <a:pt x="1875311" y="155915"/>
                  <a:pt x="1941615" y="173728"/>
                </a:cubicBezTo>
                <a:cubicBezTo>
                  <a:pt x="2007919" y="191541"/>
                  <a:pt x="2075213" y="253886"/>
                  <a:pt x="2113808" y="280605"/>
                </a:cubicBezTo>
                <a:cubicBezTo>
                  <a:pt x="2152403" y="307324"/>
                  <a:pt x="2149433" y="327117"/>
                  <a:pt x="2173184" y="334044"/>
                </a:cubicBezTo>
                <a:cubicBezTo>
                  <a:pt x="2196935" y="340971"/>
                  <a:pt x="2219696" y="343940"/>
                  <a:pt x="2256312" y="322169"/>
                </a:cubicBezTo>
                <a:cubicBezTo>
                  <a:pt x="2292928" y="300398"/>
                  <a:pt x="2345377" y="228156"/>
                  <a:pt x="2392878" y="203416"/>
                </a:cubicBezTo>
                <a:cubicBezTo>
                  <a:pt x="2440379" y="178676"/>
                  <a:pt x="2478974" y="180655"/>
                  <a:pt x="2541319" y="173728"/>
                </a:cubicBezTo>
                <a:cubicBezTo>
                  <a:pt x="2603664" y="166801"/>
                  <a:pt x="2704605" y="168779"/>
                  <a:pt x="2766950" y="161852"/>
                </a:cubicBezTo>
                <a:cubicBezTo>
                  <a:pt x="2829295" y="154925"/>
                  <a:pt x="2874818" y="145029"/>
                  <a:pt x="2915392" y="132164"/>
                </a:cubicBezTo>
                <a:cubicBezTo>
                  <a:pt x="2955966" y="119299"/>
                  <a:pt x="2975759" y="96538"/>
                  <a:pt x="3010395" y="84663"/>
                </a:cubicBezTo>
                <a:cubicBezTo>
                  <a:pt x="3045031" y="72788"/>
                  <a:pt x="3075709" y="66850"/>
                  <a:pt x="3123210" y="60912"/>
                </a:cubicBezTo>
                <a:cubicBezTo>
                  <a:pt x="3170711" y="54974"/>
                  <a:pt x="3257797" y="49037"/>
                  <a:pt x="3295402" y="49037"/>
                </a:cubicBezTo>
                <a:cubicBezTo>
                  <a:pt x="3333007" y="49037"/>
                  <a:pt x="3323111" y="40130"/>
                  <a:pt x="3348841" y="60912"/>
                </a:cubicBezTo>
                <a:cubicBezTo>
                  <a:pt x="3374571" y="81694"/>
                  <a:pt x="3417125" y="147009"/>
                  <a:pt x="3449782" y="173728"/>
                </a:cubicBezTo>
                <a:cubicBezTo>
                  <a:pt x="3482439" y="200447"/>
                  <a:pt x="3504210" y="214302"/>
                  <a:pt x="3544784" y="221229"/>
                </a:cubicBezTo>
                <a:cubicBezTo>
                  <a:pt x="3585358" y="228156"/>
                  <a:pt x="3693226" y="215291"/>
                  <a:pt x="3693226" y="215291"/>
                </a:cubicBezTo>
                <a:lnTo>
                  <a:pt x="3693226" y="215291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98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3" grpId="0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3" t="7566" b="43278"/>
          <a:stretch/>
        </p:blipFill>
        <p:spPr bwMode="auto">
          <a:xfrm>
            <a:off x="1143000" y="1621778"/>
            <a:ext cx="2992093" cy="218822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3505200" y="152400"/>
            <a:ext cx="31562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Zoom Views</a:t>
            </a:r>
            <a:endParaRPr lang="en-US" altLang="zh-CN" sz="4400" dirty="0">
              <a:solidFill>
                <a:srgbClr val="FFFF00"/>
              </a:solidFill>
              <a:latin typeface="Times New Roman" pitchFamily="18" charset="0"/>
              <a:ea typeface="Arial Unicode MS" pitchFamily="34" charset="-122"/>
            </a:endParaRPr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1143000" y="3419798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/>
              <a:t>Ghost FD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43000" y="3924685"/>
            <a:ext cx="7315198" cy="2704714"/>
            <a:chOff x="1143000" y="3924685"/>
            <a:chExt cx="7315198" cy="2704714"/>
          </a:xfrm>
        </p:grpSpPr>
        <p:grpSp>
          <p:nvGrpSpPr>
            <p:cNvPr id="5" name="组合 4"/>
            <p:cNvGrpSpPr/>
            <p:nvPr/>
          </p:nvGrpSpPr>
          <p:grpSpPr>
            <a:xfrm>
              <a:off x="1143000" y="3928751"/>
              <a:ext cx="3200400" cy="2700648"/>
              <a:chOff x="6724198" y="3665487"/>
              <a:chExt cx="3200400" cy="2700648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465" t="5631" b="41562"/>
              <a:stretch/>
            </p:blipFill>
            <p:spPr bwMode="auto">
              <a:xfrm>
                <a:off x="6724198" y="4148879"/>
                <a:ext cx="2992093" cy="2217256"/>
              </a:xfrm>
              <a:prstGeom prst="rect">
                <a:avLst/>
              </a:prstGeom>
              <a:noFill/>
              <a:ln w="9525">
                <a:solidFill>
                  <a:srgbClr val="C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16"/>
              <p:cNvSpPr txBox="1">
                <a:spLocks noChangeArrowheads="1"/>
              </p:cNvSpPr>
              <p:nvPr/>
            </p:nvSpPr>
            <p:spPr bwMode="auto">
              <a:xfrm>
                <a:off x="6724198" y="3665487"/>
                <a:ext cx="3200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Ghost LSRTM Image</a:t>
                </a:r>
                <a:endParaRPr lang="en-US" altLang="zh-CN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TextBox 16"/>
              <p:cNvSpPr txBox="1">
                <a:spLocks noChangeArrowheads="1"/>
              </p:cNvSpPr>
              <p:nvPr/>
            </p:nvSpPr>
            <p:spPr bwMode="auto">
              <a:xfrm>
                <a:off x="6724198" y="5951382"/>
                <a:ext cx="120713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Ghost FD </a:t>
                </a:r>
                <a:endParaRPr lang="en-US" altLang="zh-CN" sz="16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52230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80" t="5926" b="41999"/>
            <a:stretch/>
          </p:blipFill>
          <p:spPr bwMode="auto">
            <a:xfrm>
              <a:off x="5342272" y="4412142"/>
              <a:ext cx="3115926" cy="2217257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5342272" y="6214646"/>
              <a:ext cx="26384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</a:lstStyle>
            <a:p>
              <a:r>
                <a:rPr lang="en-US" altLang="zh-CN" dirty="0" smtClean="0"/>
                <a:t>Conventional FD</a:t>
              </a:r>
              <a:endParaRPr lang="en-US" altLang="zh-CN" dirty="0"/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5867400" y="3924685"/>
              <a:ext cx="214827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Times New Roman" pitchFamily="18" charset="0"/>
                </a:rPr>
                <a:t>LSRTM Image</a:t>
              </a:r>
              <a:endParaRPr lang="en-US" altLang="zh-CN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TextBox 16"/>
          <p:cNvSpPr txBox="1">
            <a:spLocks noChangeArrowheads="1"/>
          </p:cNvSpPr>
          <p:nvPr/>
        </p:nvSpPr>
        <p:spPr bwMode="auto">
          <a:xfrm>
            <a:off x="6037837" y="990600"/>
            <a:ext cx="242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RTM Image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1353980" y="990600"/>
            <a:ext cx="27811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Ghost RTM Image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5" t="7546" b="43560"/>
          <a:stretch/>
        </p:blipFill>
        <p:spPr bwMode="auto">
          <a:xfrm>
            <a:off x="5342272" y="1621779"/>
            <a:ext cx="3115927" cy="222175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5342272" y="3414543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 smtClean="0"/>
              <a:t>Conventional FD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535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288925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</a:rPr>
              <a:t>Outline</a:t>
            </a:r>
            <a:r>
              <a:rPr lang="en-US" altLang="zh-CN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454650"/>
            <a:ext cx="3438525" cy="641350"/>
            <a:chOff x="1392" y="3148"/>
            <a:chExt cx="2166" cy="404"/>
          </a:xfrm>
        </p:grpSpPr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Summary</a:t>
              </a:r>
              <a:endParaRPr lang="en-US" altLang="zh-CN" sz="36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2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7772400" cy="1416050"/>
            <a:chOff x="864" y="1392"/>
            <a:chExt cx="4896" cy="892"/>
          </a:xfrm>
        </p:grpSpPr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21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00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Use 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ghost </a:t>
              </a:r>
              <a:r>
                <a:rPr lang="en-US" altLang="zh-CN" sz="20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extrapolation </a:t>
              </a:r>
              <a:r>
                <a:rPr lang="en-US" altLang="zh-CN" sz="200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to reduce stair-step diffractions from  </a:t>
              </a:r>
              <a:r>
                <a:rPr lang="en-US" altLang="zh-CN" sz="20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irregular </a:t>
              </a:r>
              <a:r>
                <a:rPr lang="en-US" altLang="zh-CN" sz="200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surfaces</a:t>
              </a:r>
              <a:endParaRPr lang="en-US" altLang="zh-CN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127500"/>
            <a:ext cx="6805613" cy="1098550"/>
            <a:chOff x="1473" y="2620"/>
            <a:chExt cx="4287" cy="692"/>
          </a:xfrm>
        </p:grpSpPr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1473" y="278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1665" y="26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Tests on  </a:t>
              </a:r>
              <a:r>
                <a:rPr lang="en-US" altLang="zh-CN" sz="2000" dirty="0" err="1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M</a:t>
              </a:r>
              <a:r>
                <a:rPr lang="en-US" altLang="zh-CN" sz="2000" dirty="0" err="1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armousi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 model </a:t>
              </a:r>
              <a:r>
                <a:rPr lang="en-US" altLang="zh-CN" sz="200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and Foothills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model</a:t>
              </a:r>
              <a:endParaRPr lang="en-US" altLang="zh-CN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0"/>
            <a:ext cx="7772400" cy="1098550"/>
            <a:chOff x="864" y="768"/>
            <a:chExt cx="4896" cy="692"/>
          </a:xfrm>
        </p:grpSpPr>
        <p:grpSp>
          <p:nvGrpSpPr>
            <p:cNvPr id="17414" name="Group 8"/>
            <p:cNvGrpSpPr>
              <a:grpSpLocks/>
            </p:cNvGrpSpPr>
            <p:nvPr/>
          </p:nvGrpSpPr>
          <p:grpSpPr bwMode="auto">
            <a:xfrm>
              <a:off x="864" y="816"/>
              <a:ext cx="4896" cy="250"/>
              <a:chOff x="864" y="1392"/>
              <a:chExt cx="4896" cy="250"/>
            </a:xfrm>
          </p:grpSpPr>
          <p:sp>
            <p:nvSpPr>
              <p:cNvPr id="17416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4000" b="0">
                  <a:latin typeface="Times New Roman" pitchFamily="18" charset="0"/>
                  <a:ea typeface="Arial Unicode MS" pitchFamily="34" charset="-122"/>
                </a:endParaRPr>
              </a:p>
            </p:txBody>
          </p:sp>
          <p:sp>
            <p:nvSpPr>
              <p:cNvPr id="17417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47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US" altLang="zh-CN" sz="20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endParaRPr>
              </a:p>
            </p:txBody>
          </p:sp>
        </p:grpSp>
        <p:sp>
          <p:nvSpPr>
            <p:cNvPr id="17415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292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Motivation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Irregular surface problems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8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9" name="Rectangle 14"/>
          <p:cNvSpPr>
            <a:spLocks noChangeArrowheads="1"/>
          </p:cNvSpPr>
          <p:nvPr/>
        </p:nvSpPr>
        <p:spPr bwMode="auto">
          <a:xfrm>
            <a:off x="1548517" y="6019800"/>
            <a:ext cx="5685367" cy="33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0                       </a:t>
            </a:r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                       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X (km)           </a:t>
            </a:r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                            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9714" y="1571625"/>
            <a:ext cx="6294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solidFill>
                  <a:schemeClr val="bg1"/>
                </a:solidFill>
                <a:latin typeface="Times New Roman" pitchFamily="18" charset="0"/>
              </a:rPr>
              <a:t>Grids size:   333</a:t>
            </a:r>
            <a:r>
              <a:rPr lang="en-GB" altLang="zh-CN" sz="2800" b="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GB" altLang="zh-CN" sz="2800" b="0" dirty="0" smtClean="0">
                <a:solidFill>
                  <a:srgbClr val="FFFFF7"/>
                </a:solidFill>
                <a:latin typeface="Times New Roman" pitchFamily="18" charset="0"/>
                <a:ea typeface="宋体" pitchFamily="2" charset="-122"/>
              </a:rPr>
              <a:t>x 833       dx=</a:t>
            </a:r>
            <a:r>
              <a:rPr lang="en-GB" altLang="zh-CN" sz="2800" b="0" dirty="0" err="1" smtClean="0">
                <a:solidFill>
                  <a:srgbClr val="FFFFF7"/>
                </a:solidFill>
                <a:latin typeface="Times New Roman" pitchFamily="18" charset="0"/>
                <a:ea typeface="宋体" pitchFamily="2" charset="-122"/>
              </a:rPr>
              <a:t>dz</a:t>
            </a:r>
            <a:r>
              <a:rPr lang="en-GB" altLang="zh-CN" sz="2800" b="0" dirty="0" smtClean="0">
                <a:solidFill>
                  <a:srgbClr val="FFFFF7"/>
                </a:solidFill>
                <a:latin typeface="Times New Roman" pitchFamily="18" charset="0"/>
                <a:ea typeface="宋体" pitchFamily="2" charset="-122"/>
              </a:rPr>
              <a:t>=10 m Peak Freq.:  15 Hz              Shots: 208             Receiver:     833                </a:t>
            </a:r>
          </a:p>
          <a:p>
            <a:r>
              <a:rPr lang="en-GB" altLang="zh-CN" sz="2800" b="0" dirty="0" smtClean="0">
                <a:solidFill>
                  <a:srgbClr val="FFFFF7"/>
                </a:solidFill>
                <a:latin typeface="Times New Roman" pitchFamily="18" charset="0"/>
                <a:ea typeface="宋体" pitchFamily="2" charset="-122"/>
              </a:rPr>
              <a:t>Max difference of elevation: 500 m</a:t>
            </a:r>
            <a:endParaRPr lang="zh-CN" altLang="en-US" sz="2800" b="0" dirty="0">
              <a:latin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58" y="3886200"/>
            <a:ext cx="5280418" cy="212291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83" y="3886200"/>
            <a:ext cx="240625" cy="212291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667000" y="533400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Foothills </a:t>
            </a:r>
            <a:r>
              <a:rPr lang="en-US" altLang="zh-CN" sz="4400" dirty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Model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19200" y="3754462"/>
            <a:ext cx="430887" cy="2341538"/>
            <a:chOff x="559712" y="3810000"/>
            <a:chExt cx="430887" cy="2341538"/>
          </a:xfrm>
        </p:grpSpPr>
        <p:sp>
          <p:nvSpPr>
            <p:cNvPr id="12" name="TextBox 11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0856" y="5812984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3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0800000">
              <a:off x="559712" y="4419600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402158" y="3754462"/>
            <a:ext cx="430887" cy="2341538"/>
            <a:chOff x="559712" y="3810000"/>
            <a:chExt cx="430887" cy="2341538"/>
          </a:xfrm>
        </p:grpSpPr>
        <p:sp>
          <p:nvSpPr>
            <p:cNvPr id="17" name="TextBox 16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0856" y="5812984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6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0800000">
              <a:off x="559712" y="4419600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V (km/s)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" name="任意多边形 19"/>
          <p:cNvSpPr/>
          <p:nvPr/>
        </p:nvSpPr>
        <p:spPr>
          <a:xfrm>
            <a:off x="1625158" y="3977089"/>
            <a:ext cx="5235917" cy="299641"/>
          </a:xfrm>
          <a:custGeom>
            <a:avLst/>
            <a:gdLst>
              <a:gd name="connsiteX0" fmla="*/ 0 w 3994099"/>
              <a:gd name="connsiteY0" fmla="*/ 58557 h 238130"/>
              <a:gd name="connsiteX1" fmla="*/ 87782 w 3994099"/>
              <a:gd name="connsiteY1" fmla="*/ 109764 h 238130"/>
              <a:gd name="connsiteX2" fmla="*/ 168249 w 3994099"/>
              <a:gd name="connsiteY2" fmla="*/ 102448 h 238130"/>
              <a:gd name="connsiteX3" fmla="*/ 270662 w 3994099"/>
              <a:gd name="connsiteY3" fmla="*/ 175600 h 238130"/>
              <a:gd name="connsiteX4" fmla="*/ 351129 w 3994099"/>
              <a:gd name="connsiteY4" fmla="*/ 153655 h 238130"/>
              <a:gd name="connsiteX5" fmla="*/ 416966 w 3994099"/>
              <a:gd name="connsiteY5" fmla="*/ 95133 h 238130"/>
              <a:gd name="connsiteX6" fmla="*/ 438912 w 3994099"/>
              <a:gd name="connsiteY6" fmla="*/ 73188 h 238130"/>
              <a:gd name="connsiteX7" fmla="*/ 541325 w 3994099"/>
              <a:gd name="connsiteY7" fmla="*/ 109764 h 238130"/>
              <a:gd name="connsiteX8" fmla="*/ 621792 w 3994099"/>
              <a:gd name="connsiteY8" fmla="*/ 139024 h 238130"/>
              <a:gd name="connsiteX9" fmla="*/ 709574 w 3994099"/>
              <a:gd name="connsiteY9" fmla="*/ 160970 h 238130"/>
              <a:gd name="connsiteX10" fmla="*/ 797357 w 3994099"/>
              <a:gd name="connsiteY10" fmla="*/ 226807 h 238130"/>
              <a:gd name="connsiteX11" fmla="*/ 914400 w 3994099"/>
              <a:gd name="connsiteY11" fmla="*/ 190231 h 238130"/>
              <a:gd name="connsiteX12" fmla="*/ 1046073 w 3994099"/>
              <a:gd name="connsiteY12" fmla="*/ 131709 h 238130"/>
              <a:gd name="connsiteX13" fmla="*/ 1089965 w 3994099"/>
              <a:gd name="connsiteY13" fmla="*/ 168285 h 238130"/>
              <a:gd name="connsiteX14" fmla="*/ 1126541 w 3994099"/>
              <a:gd name="connsiteY14" fmla="*/ 197546 h 238130"/>
              <a:gd name="connsiteX15" fmla="*/ 1170432 w 3994099"/>
              <a:gd name="connsiteY15" fmla="*/ 234122 h 238130"/>
              <a:gd name="connsiteX16" fmla="*/ 1214323 w 3994099"/>
              <a:gd name="connsiteY16" fmla="*/ 234122 h 238130"/>
              <a:gd name="connsiteX17" fmla="*/ 1302105 w 3994099"/>
              <a:gd name="connsiteY17" fmla="*/ 234122 h 238130"/>
              <a:gd name="connsiteX18" fmla="*/ 1302105 w 3994099"/>
              <a:gd name="connsiteY18" fmla="*/ 234122 h 238130"/>
              <a:gd name="connsiteX19" fmla="*/ 1404518 w 3994099"/>
              <a:gd name="connsiteY19" fmla="*/ 226807 h 238130"/>
              <a:gd name="connsiteX20" fmla="*/ 1441094 w 3994099"/>
              <a:gd name="connsiteY20" fmla="*/ 234122 h 238130"/>
              <a:gd name="connsiteX21" fmla="*/ 1580083 w 3994099"/>
              <a:gd name="connsiteY21" fmla="*/ 153655 h 238130"/>
              <a:gd name="connsiteX22" fmla="*/ 1580083 w 3994099"/>
              <a:gd name="connsiteY22" fmla="*/ 153655 h 238130"/>
              <a:gd name="connsiteX23" fmla="*/ 1667865 w 3994099"/>
              <a:gd name="connsiteY23" fmla="*/ 168285 h 238130"/>
              <a:gd name="connsiteX24" fmla="*/ 1777593 w 3994099"/>
              <a:gd name="connsiteY24" fmla="*/ 153655 h 238130"/>
              <a:gd name="connsiteX25" fmla="*/ 1777593 w 3994099"/>
              <a:gd name="connsiteY25" fmla="*/ 153655 h 238130"/>
              <a:gd name="connsiteX26" fmla="*/ 1814169 w 3994099"/>
              <a:gd name="connsiteY26" fmla="*/ 117079 h 238130"/>
              <a:gd name="connsiteX27" fmla="*/ 1997049 w 3994099"/>
              <a:gd name="connsiteY27" fmla="*/ 65872 h 238130"/>
              <a:gd name="connsiteX28" fmla="*/ 1997049 w 3994099"/>
              <a:gd name="connsiteY28" fmla="*/ 65872 h 238130"/>
              <a:gd name="connsiteX29" fmla="*/ 2092147 w 3994099"/>
              <a:gd name="connsiteY29" fmla="*/ 36612 h 238130"/>
              <a:gd name="connsiteX30" fmla="*/ 2157984 w 3994099"/>
              <a:gd name="connsiteY30" fmla="*/ 58557 h 238130"/>
              <a:gd name="connsiteX31" fmla="*/ 2245766 w 3994099"/>
              <a:gd name="connsiteY31" fmla="*/ 80503 h 238130"/>
              <a:gd name="connsiteX32" fmla="*/ 2326233 w 3994099"/>
              <a:gd name="connsiteY32" fmla="*/ 95133 h 238130"/>
              <a:gd name="connsiteX33" fmla="*/ 2355494 w 3994099"/>
              <a:gd name="connsiteY33" fmla="*/ 43927 h 238130"/>
              <a:gd name="connsiteX34" fmla="*/ 2355494 w 3994099"/>
              <a:gd name="connsiteY34" fmla="*/ 43927 h 238130"/>
              <a:gd name="connsiteX35" fmla="*/ 2399385 w 3994099"/>
              <a:gd name="connsiteY35" fmla="*/ 36 h 238130"/>
              <a:gd name="connsiteX36" fmla="*/ 2487168 w 3994099"/>
              <a:gd name="connsiteY36" fmla="*/ 36612 h 238130"/>
              <a:gd name="connsiteX37" fmla="*/ 2574950 w 3994099"/>
              <a:gd name="connsiteY37" fmla="*/ 51242 h 238130"/>
              <a:gd name="connsiteX38" fmla="*/ 2670048 w 3994099"/>
              <a:gd name="connsiteY38" fmla="*/ 58557 h 238130"/>
              <a:gd name="connsiteX39" fmla="*/ 2794406 w 3994099"/>
              <a:gd name="connsiteY39" fmla="*/ 80503 h 238130"/>
              <a:gd name="connsiteX40" fmla="*/ 2896819 w 3994099"/>
              <a:gd name="connsiteY40" fmla="*/ 109764 h 238130"/>
              <a:gd name="connsiteX41" fmla="*/ 2948025 w 3994099"/>
              <a:gd name="connsiteY41" fmla="*/ 139024 h 238130"/>
              <a:gd name="connsiteX42" fmla="*/ 3050438 w 3994099"/>
              <a:gd name="connsiteY42" fmla="*/ 124394 h 238130"/>
              <a:gd name="connsiteX43" fmla="*/ 3145536 w 3994099"/>
              <a:gd name="connsiteY43" fmla="*/ 109764 h 238130"/>
              <a:gd name="connsiteX44" fmla="*/ 3226003 w 3994099"/>
              <a:gd name="connsiteY44" fmla="*/ 95133 h 238130"/>
              <a:gd name="connsiteX45" fmla="*/ 3313785 w 3994099"/>
              <a:gd name="connsiteY45" fmla="*/ 87818 h 238130"/>
              <a:gd name="connsiteX46" fmla="*/ 3372307 w 3994099"/>
              <a:gd name="connsiteY46" fmla="*/ 65872 h 238130"/>
              <a:gd name="connsiteX47" fmla="*/ 3394253 w 3994099"/>
              <a:gd name="connsiteY47" fmla="*/ 51242 h 238130"/>
              <a:gd name="connsiteX48" fmla="*/ 3467405 w 3994099"/>
              <a:gd name="connsiteY48" fmla="*/ 80503 h 238130"/>
              <a:gd name="connsiteX49" fmla="*/ 3511296 w 3994099"/>
              <a:gd name="connsiteY49" fmla="*/ 109764 h 238130"/>
              <a:gd name="connsiteX50" fmla="*/ 3562502 w 3994099"/>
              <a:gd name="connsiteY50" fmla="*/ 131709 h 238130"/>
              <a:gd name="connsiteX51" fmla="*/ 3599078 w 3994099"/>
              <a:gd name="connsiteY51" fmla="*/ 73188 h 238130"/>
              <a:gd name="connsiteX52" fmla="*/ 3650285 w 3994099"/>
              <a:gd name="connsiteY52" fmla="*/ 29296 h 238130"/>
              <a:gd name="connsiteX53" fmla="*/ 3738067 w 3994099"/>
              <a:gd name="connsiteY53" fmla="*/ 36612 h 238130"/>
              <a:gd name="connsiteX54" fmla="*/ 3818534 w 3994099"/>
              <a:gd name="connsiteY54" fmla="*/ 65872 h 238130"/>
              <a:gd name="connsiteX55" fmla="*/ 3899001 w 3994099"/>
              <a:gd name="connsiteY55" fmla="*/ 73188 h 238130"/>
              <a:gd name="connsiteX56" fmla="*/ 3957523 w 3994099"/>
              <a:gd name="connsiteY56" fmla="*/ 87818 h 238130"/>
              <a:gd name="connsiteX57" fmla="*/ 3994099 w 3994099"/>
              <a:gd name="connsiteY57" fmla="*/ 102448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94099" h="238130">
                <a:moveTo>
                  <a:pt x="0" y="58557"/>
                </a:moveTo>
                <a:cubicBezTo>
                  <a:pt x="29870" y="80503"/>
                  <a:pt x="59741" y="102449"/>
                  <a:pt x="87782" y="109764"/>
                </a:cubicBezTo>
                <a:cubicBezTo>
                  <a:pt x="115823" y="117079"/>
                  <a:pt x="137769" y="91475"/>
                  <a:pt x="168249" y="102448"/>
                </a:cubicBezTo>
                <a:cubicBezTo>
                  <a:pt x="198729" y="113421"/>
                  <a:pt x="240182" y="167066"/>
                  <a:pt x="270662" y="175600"/>
                </a:cubicBezTo>
                <a:cubicBezTo>
                  <a:pt x="301142" y="184134"/>
                  <a:pt x="326745" y="167066"/>
                  <a:pt x="351129" y="153655"/>
                </a:cubicBezTo>
                <a:cubicBezTo>
                  <a:pt x="375513" y="140244"/>
                  <a:pt x="402335" y="108544"/>
                  <a:pt x="416966" y="95133"/>
                </a:cubicBezTo>
                <a:cubicBezTo>
                  <a:pt x="431597" y="81722"/>
                  <a:pt x="418185" y="70749"/>
                  <a:pt x="438912" y="73188"/>
                </a:cubicBezTo>
                <a:cubicBezTo>
                  <a:pt x="459639" y="75627"/>
                  <a:pt x="541325" y="109764"/>
                  <a:pt x="541325" y="109764"/>
                </a:cubicBezTo>
                <a:cubicBezTo>
                  <a:pt x="571805" y="120737"/>
                  <a:pt x="593751" y="130490"/>
                  <a:pt x="621792" y="139024"/>
                </a:cubicBezTo>
                <a:cubicBezTo>
                  <a:pt x="649833" y="147558"/>
                  <a:pt x="680313" y="146340"/>
                  <a:pt x="709574" y="160970"/>
                </a:cubicBezTo>
                <a:cubicBezTo>
                  <a:pt x="738835" y="175600"/>
                  <a:pt x="763219" y="221930"/>
                  <a:pt x="797357" y="226807"/>
                </a:cubicBezTo>
                <a:cubicBezTo>
                  <a:pt x="831495" y="231684"/>
                  <a:pt x="872947" y="206081"/>
                  <a:pt x="914400" y="190231"/>
                </a:cubicBezTo>
                <a:cubicBezTo>
                  <a:pt x="955853" y="174381"/>
                  <a:pt x="1016812" y="135367"/>
                  <a:pt x="1046073" y="131709"/>
                </a:cubicBezTo>
                <a:cubicBezTo>
                  <a:pt x="1075334" y="128051"/>
                  <a:pt x="1076554" y="157312"/>
                  <a:pt x="1089965" y="168285"/>
                </a:cubicBezTo>
                <a:cubicBezTo>
                  <a:pt x="1103376" y="179258"/>
                  <a:pt x="1113130" y="186573"/>
                  <a:pt x="1126541" y="197546"/>
                </a:cubicBezTo>
                <a:cubicBezTo>
                  <a:pt x="1139952" y="208519"/>
                  <a:pt x="1155802" y="228026"/>
                  <a:pt x="1170432" y="234122"/>
                </a:cubicBezTo>
                <a:cubicBezTo>
                  <a:pt x="1185062" y="240218"/>
                  <a:pt x="1214323" y="234122"/>
                  <a:pt x="1214323" y="234122"/>
                </a:cubicBezTo>
                <a:lnTo>
                  <a:pt x="1302105" y="234122"/>
                </a:lnTo>
                <a:lnTo>
                  <a:pt x="1302105" y="234122"/>
                </a:lnTo>
                <a:cubicBezTo>
                  <a:pt x="1319174" y="232903"/>
                  <a:pt x="1381353" y="226807"/>
                  <a:pt x="1404518" y="226807"/>
                </a:cubicBezTo>
                <a:cubicBezTo>
                  <a:pt x="1427683" y="226807"/>
                  <a:pt x="1411833" y="246314"/>
                  <a:pt x="1441094" y="234122"/>
                </a:cubicBezTo>
                <a:cubicBezTo>
                  <a:pt x="1470355" y="221930"/>
                  <a:pt x="1580083" y="153655"/>
                  <a:pt x="1580083" y="153655"/>
                </a:cubicBezTo>
                <a:lnTo>
                  <a:pt x="1580083" y="153655"/>
                </a:lnTo>
                <a:cubicBezTo>
                  <a:pt x="1594713" y="156093"/>
                  <a:pt x="1634947" y="168285"/>
                  <a:pt x="1667865" y="168285"/>
                </a:cubicBezTo>
                <a:cubicBezTo>
                  <a:pt x="1700783" y="168285"/>
                  <a:pt x="1777593" y="153655"/>
                  <a:pt x="1777593" y="153655"/>
                </a:cubicBezTo>
                <a:lnTo>
                  <a:pt x="1777593" y="153655"/>
                </a:lnTo>
                <a:lnTo>
                  <a:pt x="1814169" y="117079"/>
                </a:lnTo>
                <a:cubicBezTo>
                  <a:pt x="1850745" y="102449"/>
                  <a:pt x="1997049" y="65872"/>
                  <a:pt x="1997049" y="65872"/>
                </a:cubicBezTo>
                <a:lnTo>
                  <a:pt x="1997049" y="65872"/>
                </a:lnTo>
                <a:cubicBezTo>
                  <a:pt x="2012899" y="60995"/>
                  <a:pt x="2065325" y="37831"/>
                  <a:pt x="2092147" y="36612"/>
                </a:cubicBezTo>
                <a:cubicBezTo>
                  <a:pt x="2118969" y="35393"/>
                  <a:pt x="2132381" y="51242"/>
                  <a:pt x="2157984" y="58557"/>
                </a:cubicBezTo>
                <a:cubicBezTo>
                  <a:pt x="2183587" y="65872"/>
                  <a:pt x="2217725" y="74407"/>
                  <a:pt x="2245766" y="80503"/>
                </a:cubicBezTo>
                <a:cubicBezTo>
                  <a:pt x="2273807" y="86599"/>
                  <a:pt x="2307945" y="101229"/>
                  <a:pt x="2326233" y="95133"/>
                </a:cubicBezTo>
                <a:cubicBezTo>
                  <a:pt x="2344521" y="89037"/>
                  <a:pt x="2355494" y="43927"/>
                  <a:pt x="2355494" y="43927"/>
                </a:cubicBezTo>
                <a:lnTo>
                  <a:pt x="2355494" y="43927"/>
                </a:lnTo>
                <a:cubicBezTo>
                  <a:pt x="2362809" y="36612"/>
                  <a:pt x="2377439" y="1255"/>
                  <a:pt x="2399385" y="36"/>
                </a:cubicBezTo>
                <a:cubicBezTo>
                  <a:pt x="2421331" y="-1183"/>
                  <a:pt x="2457907" y="28078"/>
                  <a:pt x="2487168" y="36612"/>
                </a:cubicBezTo>
                <a:cubicBezTo>
                  <a:pt x="2516429" y="45146"/>
                  <a:pt x="2544470" y="47585"/>
                  <a:pt x="2574950" y="51242"/>
                </a:cubicBezTo>
                <a:cubicBezTo>
                  <a:pt x="2605430" y="54899"/>
                  <a:pt x="2633472" y="53680"/>
                  <a:pt x="2670048" y="58557"/>
                </a:cubicBezTo>
                <a:cubicBezTo>
                  <a:pt x="2706624" y="63434"/>
                  <a:pt x="2756611" y="71969"/>
                  <a:pt x="2794406" y="80503"/>
                </a:cubicBezTo>
                <a:cubicBezTo>
                  <a:pt x="2832201" y="89038"/>
                  <a:pt x="2871216" y="100011"/>
                  <a:pt x="2896819" y="109764"/>
                </a:cubicBezTo>
                <a:cubicBezTo>
                  <a:pt x="2922422" y="119517"/>
                  <a:pt x="2922422" y="136586"/>
                  <a:pt x="2948025" y="139024"/>
                </a:cubicBezTo>
                <a:cubicBezTo>
                  <a:pt x="2973628" y="141462"/>
                  <a:pt x="3050438" y="124394"/>
                  <a:pt x="3050438" y="124394"/>
                </a:cubicBezTo>
                <a:lnTo>
                  <a:pt x="3145536" y="109764"/>
                </a:lnTo>
                <a:cubicBezTo>
                  <a:pt x="3174797" y="104887"/>
                  <a:pt x="3197962" y="98791"/>
                  <a:pt x="3226003" y="95133"/>
                </a:cubicBezTo>
                <a:cubicBezTo>
                  <a:pt x="3254044" y="91475"/>
                  <a:pt x="3289401" y="92695"/>
                  <a:pt x="3313785" y="87818"/>
                </a:cubicBezTo>
                <a:cubicBezTo>
                  <a:pt x="3338169" y="82941"/>
                  <a:pt x="3358896" y="71968"/>
                  <a:pt x="3372307" y="65872"/>
                </a:cubicBezTo>
                <a:cubicBezTo>
                  <a:pt x="3385718" y="59776"/>
                  <a:pt x="3378403" y="48803"/>
                  <a:pt x="3394253" y="51242"/>
                </a:cubicBezTo>
                <a:cubicBezTo>
                  <a:pt x="3410103" y="53680"/>
                  <a:pt x="3447898" y="70749"/>
                  <a:pt x="3467405" y="80503"/>
                </a:cubicBezTo>
                <a:cubicBezTo>
                  <a:pt x="3486912" y="90257"/>
                  <a:pt x="3495447" y="101230"/>
                  <a:pt x="3511296" y="109764"/>
                </a:cubicBezTo>
                <a:cubicBezTo>
                  <a:pt x="3527146" y="118298"/>
                  <a:pt x="3547872" y="137805"/>
                  <a:pt x="3562502" y="131709"/>
                </a:cubicBezTo>
                <a:cubicBezTo>
                  <a:pt x="3577132" y="125613"/>
                  <a:pt x="3584448" y="90257"/>
                  <a:pt x="3599078" y="73188"/>
                </a:cubicBezTo>
                <a:cubicBezTo>
                  <a:pt x="3613708" y="56119"/>
                  <a:pt x="3627120" y="35392"/>
                  <a:pt x="3650285" y="29296"/>
                </a:cubicBezTo>
                <a:cubicBezTo>
                  <a:pt x="3673450" y="23200"/>
                  <a:pt x="3710026" y="30516"/>
                  <a:pt x="3738067" y="36612"/>
                </a:cubicBezTo>
                <a:cubicBezTo>
                  <a:pt x="3766108" y="42708"/>
                  <a:pt x="3791712" y="59776"/>
                  <a:pt x="3818534" y="65872"/>
                </a:cubicBezTo>
                <a:cubicBezTo>
                  <a:pt x="3845356" y="71968"/>
                  <a:pt x="3875836" y="69530"/>
                  <a:pt x="3899001" y="73188"/>
                </a:cubicBezTo>
                <a:cubicBezTo>
                  <a:pt x="3922166" y="76846"/>
                  <a:pt x="3941673" y="82941"/>
                  <a:pt x="3957523" y="87818"/>
                </a:cubicBezTo>
                <a:cubicBezTo>
                  <a:pt x="3973373" y="92695"/>
                  <a:pt x="3983736" y="97571"/>
                  <a:pt x="3994099" y="10244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2" y="1905000"/>
            <a:ext cx="3960953" cy="1619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385846"/>
            <a:ext cx="4000500" cy="16192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129435" y="1371600"/>
            <a:ext cx="29091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Migration Velocity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143000" y="3852446"/>
            <a:ext cx="290916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Reflectivity Model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57200" y="6019800"/>
            <a:ext cx="41778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0                              X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(km)       </a:t>
            </a:r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                        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8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599809" y="1645336"/>
            <a:ext cx="3315591" cy="4634814"/>
            <a:chOff x="5599809" y="1645336"/>
            <a:chExt cx="3315591" cy="4634814"/>
          </a:xfrm>
        </p:grpSpPr>
        <p:pic>
          <p:nvPicPr>
            <p:cNvPr id="16" name="Picture 2" descr="C:\Users\dongliang\Dropbox\shot_foothill_gho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1846" y="2180485"/>
              <a:ext cx="2774429" cy="370210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5599809" y="5943600"/>
              <a:ext cx="308699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0                     X (km)            </a:t>
              </a:r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       </a:t>
              </a:r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5600700" y="1645336"/>
              <a:ext cx="33147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Times New Roman" pitchFamily="18" charset="0"/>
                </a:rPr>
                <a:t>Common Shot Gather</a:t>
              </a:r>
              <a:endParaRPr lang="en-US" altLang="zh-CN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0" name="TextBox 16"/>
            <p:cNvSpPr txBox="1">
              <a:spLocks noChangeArrowheads="1"/>
            </p:cNvSpPr>
            <p:nvPr/>
          </p:nvSpPr>
          <p:spPr bwMode="auto">
            <a:xfrm>
              <a:off x="5711846" y="5489676"/>
              <a:ext cx="26384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/>
                  </a:solidFill>
                  <a:latin typeface="Times New Roman" pitchFamily="18" charset="0"/>
                </a:defRPr>
              </a:lvl1pPr>
            </a:lstStyle>
            <a:p>
              <a:r>
                <a:rPr lang="en-US" altLang="zh-CN" dirty="0"/>
                <a:t>Ghost FD </a:t>
              </a:r>
            </a:p>
          </p:txBody>
        </p:sp>
      </p:grp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2667000" y="533400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Foothills </a:t>
            </a:r>
            <a:r>
              <a:rPr lang="en-US" altLang="zh-CN" sz="4400" dirty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Model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78713" y="1773262"/>
            <a:ext cx="430887" cy="1884338"/>
            <a:chOff x="559712" y="3810000"/>
            <a:chExt cx="430887" cy="1884338"/>
          </a:xfrm>
        </p:grpSpPr>
        <p:sp>
          <p:nvSpPr>
            <p:cNvPr id="23" name="TextBox 22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0856" y="5355784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3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0800000">
              <a:off x="559712" y="4322738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6303" y="4255588"/>
            <a:ext cx="430887" cy="1884338"/>
            <a:chOff x="559712" y="3810000"/>
            <a:chExt cx="430887" cy="1884338"/>
          </a:xfrm>
        </p:grpSpPr>
        <p:sp>
          <p:nvSpPr>
            <p:cNvPr id="27" name="TextBox 26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0856" y="5355784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3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0800000">
              <a:off x="559712" y="4322738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284113" y="2057400"/>
            <a:ext cx="430887" cy="3919954"/>
            <a:chOff x="559712" y="1459412"/>
            <a:chExt cx="430887" cy="3919954"/>
          </a:xfrm>
        </p:grpSpPr>
        <p:sp>
          <p:nvSpPr>
            <p:cNvPr id="31" name="TextBox 30"/>
            <p:cNvSpPr txBox="1"/>
            <p:nvPr/>
          </p:nvSpPr>
          <p:spPr>
            <a:xfrm>
              <a:off x="660856" y="1459412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0856" y="5040812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2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800000">
              <a:off x="559712" y="2831012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T (s)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4" name="任意多边形 3"/>
          <p:cNvSpPr/>
          <p:nvPr/>
        </p:nvSpPr>
        <p:spPr>
          <a:xfrm>
            <a:off x="534010" y="4440291"/>
            <a:ext cx="3994099" cy="238130"/>
          </a:xfrm>
          <a:custGeom>
            <a:avLst/>
            <a:gdLst>
              <a:gd name="connsiteX0" fmla="*/ 0 w 3994099"/>
              <a:gd name="connsiteY0" fmla="*/ 58557 h 238130"/>
              <a:gd name="connsiteX1" fmla="*/ 87782 w 3994099"/>
              <a:gd name="connsiteY1" fmla="*/ 109764 h 238130"/>
              <a:gd name="connsiteX2" fmla="*/ 168249 w 3994099"/>
              <a:gd name="connsiteY2" fmla="*/ 102448 h 238130"/>
              <a:gd name="connsiteX3" fmla="*/ 270662 w 3994099"/>
              <a:gd name="connsiteY3" fmla="*/ 175600 h 238130"/>
              <a:gd name="connsiteX4" fmla="*/ 351129 w 3994099"/>
              <a:gd name="connsiteY4" fmla="*/ 153655 h 238130"/>
              <a:gd name="connsiteX5" fmla="*/ 416966 w 3994099"/>
              <a:gd name="connsiteY5" fmla="*/ 95133 h 238130"/>
              <a:gd name="connsiteX6" fmla="*/ 438912 w 3994099"/>
              <a:gd name="connsiteY6" fmla="*/ 73188 h 238130"/>
              <a:gd name="connsiteX7" fmla="*/ 541325 w 3994099"/>
              <a:gd name="connsiteY7" fmla="*/ 109764 h 238130"/>
              <a:gd name="connsiteX8" fmla="*/ 621792 w 3994099"/>
              <a:gd name="connsiteY8" fmla="*/ 139024 h 238130"/>
              <a:gd name="connsiteX9" fmla="*/ 709574 w 3994099"/>
              <a:gd name="connsiteY9" fmla="*/ 160970 h 238130"/>
              <a:gd name="connsiteX10" fmla="*/ 797357 w 3994099"/>
              <a:gd name="connsiteY10" fmla="*/ 226807 h 238130"/>
              <a:gd name="connsiteX11" fmla="*/ 914400 w 3994099"/>
              <a:gd name="connsiteY11" fmla="*/ 190231 h 238130"/>
              <a:gd name="connsiteX12" fmla="*/ 1046073 w 3994099"/>
              <a:gd name="connsiteY12" fmla="*/ 131709 h 238130"/>
              <a:gd name="connsiteX13" fmla="*/ 1089965 w 3994099"/>
              <a:gd name="connsiteY13" fmla="*/ 168285 h 238130"/>
              <a:gd name="connsiteX14" fmla="*/ 1126541 w 3994099"/>
              <a:gd name="connsiteY14" fmla="*/ 197546 h 238130"/>
              <a:gd name="connsiteX15" fmla="*/ 1170432 w 3994099"/>
              <a:gd name="connsiteY15" fmla="*/ 234122 h 238130"/>
              <a:gd name="connsiteX16" fmla="*/ 1214323 w 3994099"/>
              <a:gd name="connsiteY16" fmla="*/ 234122 h 238130"/>
              <a:gd name="connsiteX17" fmla="*/ 1302105 w 3994099"/>
              <a:gd name="connsiteY17" fmla="*/ 234122 h 238130"/>
              <a:gd name="connsiteX18" fmla="*/ 1302105 w 3994099"/>
              <a:gd name="connsiteY18" fmla="*/ 234122 h 238130"/>
              <a:gd name="connsiteX19" fmla="*/ 1404518 w 3994099"/>
              <a:gd name="connsiteY19" fmla="*/ 226807 h 238130"/>
              <a:gd name="connsiteX20" fmla="*/ 1441094 w 3994099"/>
              <a:gd name="connsiteY20" fmla="*/ 234122 h 238130"/>
              <a:gd name="connsiteX21" fmla="*/ 1580083 w 3994099"/>
              <a:gd name="connsiteY21" fmla="*/ 153655 h 238130"/>
              <a:gd name="connsiteX22" fmla="*/ 1580083 w 3994099"/>
              <a:gd name="connsiteY22" fmla="*/ 153655 h 238130"/>
              <a:gd name="connsiteX23" fmla="*/ 1667865 w 3994099"/>
              <a:gd name="connsiteY23" fmla="*/ 168285 h 238130"/>
              <a:gd name="connsiteX24" fmla="*/ 1777593 w 3994099"/>
              <a:gd name="connsiteY24" fmla="*/ 153655 h 238130"/>
              <a:gd name="connsiteX25" fmla="*/ 1777593 w 3994099"/>
              <a:gd name="connsiteY25" fmla="*/ 153655 h 238130"/>
              <a:gd name="connsiteX26" fmla="*/ 1814169 w 3994099"/>
              <a:gd name="connsiteY26" fmla="*/ 117079 h 238130"/>
              <a:gd name="connsiteX27" fmla="*/ 1997049 w 3994099"/>
              <a:gd name="connsiteY27" fmla="*/ 65872 h 238130"/>
              <a:gd name="connsiteX28" fmla="*/ 1997049 w 3994099"/>
              <a:gd name="connsiteY28" fmla="*/ 65872 h 238130"/>
              <a:gd name="connsiteX29" fmla="*/ 2092147 w 3994099"/>
              <a:gd name="connsiteY29" fmla="*/ 36612 h 238130"/>
              <a:gd name="connsiteX30" fmla="*/ 2157984 w 3994099"/>
              <a:gd name="connsiteY30" fmla="*/ 58557 h 238130"/>
              <a:gd name="connsiteX31" fmla="*/ 2245766 w 3994099"/>
              <a:gd name="connsiteY31" fmla="*/ 80503 h 238130"/>
              <a:gd name="connsiteX32" fmla="*/ 2326233 w 3994099"/>
              <a:gd name="connsiteY32" fmla="*/ 95133 h 238130"/>
              <a:gd name="connsiteX33" fmla="*/ 2355494 w 3994099"/>
              <a:gd name="connsiteY33" fmla="*/ 43927 h 238130"/>
              <a:gd name="connsiteX34" fmla="*/ 2355494 w 3994099"/>
              <a:gd name="connsiteY34" fmla="*/ 43927 h 238130"/>
              <a:gd name="connsiteX35" fmla="*/ 2399385 w 3994099"/>
              <a:gd name="connsiteY35" fmla="*/ 36 h 238130"/>
              <a:gd name="connsiteX36" fmla="*/ 2487168 w 3994099"/>
              <a:gd name="connsiteY36" fmla="*/ 36612 h 238130"/>
              <a:gd name="connsiteX37" fmla="*/ 2574950 w 3994099"/>
              <a:gd name="connsiteY37" fmla="*/ 51242 h 238130"/>
              <a:gd name="connsiteX38" fmla="*/ 2670048 w 3994099"/>
              <a:gd name="connsiteY38" fmla="*/ 58557 h 238130"/>
              <a:gd name="connsiteX39" fmla="*/ 2794406 w 3994099"/>
              <a:gd name="connsiteY39" fmla="*/ 80503 h 238130"/>
              <a:gd name="connsiteX40" fmla="*/ 2896819 w 3994099"/>
              <a:gd name="connsiteY40" fmla="*/ 109764 h 238130"/>
              <a:gd name="connsiteX41" fmla="*/ 2948025 w 3994099"/>
              <a:gd name="connsiteY41" fmla="*/ 139024 h 238130"/>
              <a:gd name="connsiteX42" fmla="*/ 3050438 w 3994099"/>
              <a:gd name="connsiteY42" fmla="*/ 124394 h 238130"/>
              <a:gd name="connsiteX43" fmla="*/ 3145536 w 3994099"/>
              <a:gd name="connsiteY43" fmla="*/ 109764 h 238130"/>
              <a:gd name="connsiteX44" fmla="*/ 3226003 w 3994099"/>
              <a:gd name="connsiteY44" fmla="*/ 95133 h 238130"/>
              <a:gd name="connsiteX45" fmla="*/ 3313785 w 3994099"/>
              <a:gd name="connsiteY45" fmla="*/ 87818 h 238130"/>
              <a:gd name="connsiteX46" fmla="*/ 3372307 w 3994099"/>
              <a:gd name="connsiteY46" fmla="*/ 65872 h 238130"/>
              <a:gd name="connsiteX47" fmla="*/ 3394253 w 3994099"/>
              <a:gd name="connsiteY47" fmla="*/ 51242 h 238130"/>
              <a:gd name="connsiteX48" fmla="*/ 3467405 w 3994099"/>
              <a:gd name="connsiteY48" fmla="*/ 80503 h 238130"/>
              <a:gd name="connsiteX49" fmla="*/ 3511296 w 3994099"/>
              <a:gd name="connsiteY49" fmla="*/ 109764 h 238130"/>
              <a:gd name="connsiteX50" fmla="*/ 3562502 w 3994099"/>
              <a:gd name="connsiteY50" fmla="*/ 131709 h 238130"/>
              <a:gd name="connsiteX51" fmla="*/ 3599078 w 3994099"/>
              <a:gd name="connsiteY51" fmla="*/ 73188 h 238130"/>
              <a:gd name="connsiteX52" fmla="*/ 3650285 w 3994099"/>
              <a:gd name="connsiteY52" fmla="*/ 29296 h 238130"/>
              <a:gd name="connsiteX53" fmla="*/ 3738067 w 3994099"/>
              <a:gd name="connsiteY53" fmla="*/ 36612 h 238130"/>
              <a:gd name="connsiteX54" fmla="*/ 3818534 w 3994099"/>
              <a:gd name="connsiteY54" fmla="*/ 65872 h 238130"/>
              <a:gd name="connsiteX55" fmla="*/ 3899001 w 3994099"/>
              <a:gd name="connsiteY55" fmla="*/ 73188 h 238130"/>
              <a:gd name="connsiteX56" fmla="*/ 3957523 w 3994099"/>
              <a:gd name="connsiteY56" fmla="*/ 87818 h 238130"/>
              <a:gd name="connsiteX57" fmla="*/ 3994099 w 3994099"/>
              <a:gd name="connsiteY57" fmla="*/ 102448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94099" h="238130">
                <a:moveTo>
                  <a:pt x="0" y="58557"/>
                </a:moveTo>
                <a:cubicBezTo>
                  <a:pt x="29870" y="80503"/>
                  <a:pt x="59741" y="102449"/>
                  <a:pt x="87782" y="109764"/>
                </a:cubicBezTo>
                <a:cubicBezTo>
                  <a:pt x="115823" y="117079"/>
                  <a:pt x="137769" y="91475"/>
                  <a:pt x="168249" y="102448"/>
                </a:cubicBezTo>
                <a:cubicBezTo>
                  <a:pt x="198729" y="113421"/>
                  <a:pt x="240182" y="167066"/>
                  <a:pt x="270662" y="175600"/>
                </a:cubicBezTo>
                <a:cubicBezTo>
                  <a:pt x="301142" y="184134"/>
                  <a:pt x="326745" y="167066"/>
                  <a:pt x="351129" y="153655"/>
                </a:cubicBezTo>
                <a:cubicBezTo>
                  <a:pt x="375513" y="140244"/>
                  <a:pt x="402335" y="108544"/>
                  <a:pt x="416966" y="95133"/>
                </a:cubicBezTo>
                <a:cubicBezTo>
                  <a:pt x="431597" y="81722"/>
                  <a:pt x="418185" y="70749"/>
                  <a:pt x="438912" y="73188"/>
                </a:cubicBezTo>
                <a:cubicBezTo>
                  <a:pt x="459639" y="75627"/>
                  <a:pt x="541325" y="109764"/>
                  <a:pt x="541325" y="109764"/>
                </a:cubicBezTo>
                <a:cubicBezTo>
                  <a:pt x="571805" y="120737"/>
                  <a:pt x="593751" y="130490"/>
                  <a:pt x="621792" y="139024"/>
                </a:cubicBezTo>
                <a:cubicBezTo>
                  <a:pt x="649833" y="147558"/>
                  <a:pt x="680313" y="146340"/>
                  <a:pt x="709574" y="160970"/>
                </a:cubicBezTo>
                <a:cubicBezTo>
                  <a:pt x="738835" y="175600"/>
                  <a:pt x="763219" y="221930"/>
                  <a:pt x="797357" y="226807"/>
                </a:cubicBezTo>
                <a:cubicBezTo>
                  <a:pt x="831495" y="231684"/>
                  <a:pt x="872947" y="206081"/>
                  <a:pt x="914400" y="190231"/>
                </a:cubicBezTo>
                <a:cubicBezTo>
                  <a:pt x="955853" y="174381"/>
                  <a:pt x="1016812" y="135367"/>
                  <a:pt x="1046073" y="131709"/>
                </a:cubicBezTo>
                <a:cubicBezTo>
                  <a:pt x="1075334" y="128051"/>
                  <a:pt x="1076554" y="157312"/>
                  <a:pt x="1089965" y="168285"/>
                </a:cubicBezTo>
                <a:cubicBezTo>
                  <a:pt x="1103376" y="179258"/>
                  <a:pt x="1113130" y="186573"/>
                  <a:pt x="1126541" y="197546"/>
                </a:cubicBezTo>
                <a:cubicBezTo>
                  <a:pt x="1139952" y="208519"/>
                  <a:pt x="1155802" y="228026"/>
                  <a:pt x="1170432" y="234122"/>
                </a:cubicBezTo>
                <a:cubicBezTo>
                  <a:pt x="1185062" y="240218"/>
                  <a:pt x="1214323" y="234122"/>
                  <a:pt x="1214323" y="234122"/>
                </a:cubicBezTo>
                <a:lnTo>
                  <a:pt x="1302105" y="234122"/>
                </a:lnTo>
                <a:lnTo>
                  <a:pt x="1302105" y="234122"/>
                </a:lnTo>
                <a:cubicBezTo>
                  <a:pt x="1319174" y="232903"/>
                  <a:pt x="1381353" y="226807"/>
                  <a:pt x="1404518" y="226807"/>
                </a:cubicBezTo>
                <a:cubicBezTo>
                  <a:pt x="1427683" y="226807"/>
                  <a:pt x="1411833" y="246314"/>
                  <a:pt x="1441094" y="234122"/>
                </a:cubicBezTo>
                <a:cubicBezTo>
                  <a:pt x="1470355" y="221930"/>
                  <a:pt x="1580083" y="153655"/>
                  <a:pt x="1580083" y="153655"/>
                </a:cubicBezTo>
                <a:lnTo>
                  <a:pt x="1580083" y="153655"/>
                </a:lnTo>
                <a:cubicBezTo>
                  <a:pt x="1594713" y="156093"/>
                  <a:pt x="1634947" y="168285"/>
                  <a:pt x="1667865" y="168285"/>
                </a:cubicBezTo>
                <a:cubicBezTo>
                  <a:pt x="1700783" y="168285"/>
                  <a:pt x="1777593" y="153655"/>
                  <a:pt x="1777593" y="153655"/>
                </a:cubicBezTo>
                <a:lnTo>
                  <a:pt x="1777593" y="153655"/>
                </a:lnTo>
                <a:lnTo>
                  <a:pt x="1814169" y="117079"/>
                </a:lnTo>
                <a:cubicBezTo>
                  <a:pt x="1850745" y="102449"/>
                  <a:pt x="1997049" y="65872"/>
                  <a:pt x="1997049" y="65872"/>
                </a:cubicBezTo>
                <a:lnTo>
                  <a:pt x="1997049" y="65872"/>
                </a:lnTo>
                <a:cubicBezTo>
                  <a:pt x="2012899" y="60995"/>
                  <a:pt x="2065325" y="37831"/>
                  <a:pt x="2092147" y="36612"/>
                </a:cubicBezTo>
                <a:cubicBezTo>
                  <a:pt x="2118969" y="35393"/>
                  <a:pt x="2132381" y="51242"/>
                  <a:pt x="2157984" y="58557"/>
                </a:cubicBezTo>
                <a:cubicBezTo>
                  <a:pt x="2183587" y="65872"/>
                  <a:pt x="2217725" y="74407"/>
                  <a:pt x="2245766" y="80503"/>
                </a:cubicBezTo>
                <a:cubicBezTo>
                  <a:pt x="2273807" y="86599"/>
                  <a:pt x="2307945" y="101229"/>
                  <a:pt x="2326233" y="95133"/>
                </a:cubicBezTo>
                <a:cubicBezTo>
                  <a:pt x="2344521" y="89037"/>
                  <a:pt x="2355494" y="43927"/>
                  <a:pt x="2355494" y="43927"/>
                </a:cubicBezTo>
                <a:lnTo>
                  <a:pt x="2355494" y="43927"/>
                </a:lnTo>
                <a:cubicBezTo>
                  <a:pt x="2362809" y="36612"/>
                  <a:pt x="2377439" y="1255"/>
                  <a:pt x="2399385" y="36"/>
                </a:cubicBezTo>
                <a:cubicBezTo>
                  <a:pt x="2421331" y="-1183"/>
                  <a:pt x="2457907" y="28078"/>
                  <a:pt x="2487168" y="36612"/>
                </a:cubicBezTo>
                <a:cubicBezTo>
                  <a:pt x="2516429" y="45146"/>
                  <a:pt x="2544470" y="47585"/>
                  <a:pt x="2574950" y="51242"/>
                </a:cubicBezTo>
                <a:cubicBezTo>
                  <a:pt x="2605430" y="54899"/>
                  <a:pt x="2633472" y="53680"/>
                  <a:pt x="2670048" y="58557"/>
                </a:cubicBezTo>
                <a:cubicBezTo>
                  <a:pt x="2706624" y="63434"/>
                  <a:pt x="2756611" y="71969"/>
                  <a:pt x="2794406" y="80503"/>
                </a:cubicBezTo>
                <a:cubicBezTo>
                  <a:pt x="2832201" y="89038"/>
                  <a:pt x="2871216" y="100011"/>
                  <a:pt x="2896819" y="109764"/>
                </a:cubicBezTo>
                <a:cubicBezTo>
                  <a:pt x="2922422" y="119517"/>
                  <a:pt x="2922422" y="136586"/>
                  <a:pt x="2948025" y="139024"/>
                </a:cubicBezTo>
                <a:cubicBezTo>
                  <a:pt x="2973628" y="141462"/>
                  <a:pt x="3050438" y="124394"/>
                  <a:pt x="3050438" y="124394"/>
                </a:cubicBezTo>
                <a:lnTo>
                  <a:pt x="3145536" y="109764"/>
                </a:lnTo>
                <a:cubicBezTo>
                  <a:pt x="3174797" y="104887"/>
                  <a:pt x="3197962" y="98791"/>
                  <a:pt x="3226003" y="95133"/>
                </a:cubicBezTo>
                <a:cubicBezTo>
                  <a:pt x="3254044" y="91475"/>
                  <a:pt x="3289401" y="92695"/>
                  <a:pt x="3313785" y="87818"/>
                </a:cubicBezTo>
                <a:cubicBezTo>
                  <a:pt x="3338169" y="82941"/>
                  <a:pt x="3358896" y="71968"/>
                  <a:pt x="3372307" y="65872"/>
                </a:cubicBezTo>
                <a:cubicBezTo>
                  <a:pt x="3385718" y="59776"/>
                  <a:pt x="3378403" y="48803"/>
                  <a:pt x="3394253" y="51242"/>
                </a:cubicBezTo>
                <a:cubicBezTo>
                  <a:pt x="3410103" y="53680"/>
                  <a:pt x="3447898" y="70749"/>
                  <a:pt x="3467405" y="80503"/>
                </a:cubicBezTo>
                <a:cubicBezTo>
                  <a:pt x="3486912" y="90257"/>
                  <a:pt x="3495447" y="101230"/>
                  <a:pt x="3511296" y="109764"/>
                </a:cubicBezTo>
                <a:cubicBezTo>
                  <a:pt x="3527146" y="118298"/>
                  <a:pt x="3547872" y="137805"/>
                  <a:pt x="3562502" y="131709"/>
                </a:cubicBezTo>
                <a:cubicBezTo>
                  <a:pt x="3577132" y="125613"/>
                  <a:pt x="3584448" y="90257"/>
                  <a:pt x="3599078" y="73188"/>
                </a:cubicBezTo>
                <a:cubicBezTo>
                  <a:pt x="3613708" y="56119"/>
                  <a:pt x="3627120" y="35392"/>
                  <a:pt x="3650285" y="29296"/>
                </a:cubicBezTo>
                <a:cubicBezTo>
                  <a:pt x="3673450" y="23200"/>
                  <a:pt x="3710026" y="30516"/>
                  <a:pt x="3738067" y="36612"/>
                </a:cubicBezTo>
                <a:cubicBezTo>
                  <a:pt x="3766108" y="42708"/>
                  <a:pt x="3791712" y="59776"/>
                  <a:pt x="3818534" y="65872"/>
                </a:cubicBezTo>
                <a:cubicBezTo>
                  <a:pt x="3845356" y="71968"/>
                  <a:pt x="3875836" y="69530"/>
                  <a:pt x="3899001" y="73188"/>
                </a:cubicBezTo>
                <a:cubicBezTo>
                  <a:pt x="3922166" y="76846"/>
                  <a:pt x="3941673" y="82941"/>
                  <a:pt x="3957523" y="87818"/>
                </a:cubicBezTo>
                <a:cubicBezTo>
                  <a:pt x="3973373" y="92695"/>
                  <a:pt x="3983736" y="97571"/>
                  <a:pt x="3994099" y="10244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533400" y="1957040"/>
            <a:ext cx="3994099" cy="238130"/>
          </a:xfrm>
          <a:custGeom>
            <a:avLst/>
            <a:gdLst>
              <a:gd name="connsiteX0" fmla="*/ 0 w 3994099"/>
              <a:gd name="connsiteY0" fmla="*/ 58557 h 238130"/>
              <a:gd name="connsiteX1" fmla="*/ 87782 w 3994099"/>
              <a:gd name="connsiteY1" fmla="*/ 109764 h 238130"/>
              <a:gd name="connsiteX2" fmla="*/ 168249 w 3994099"/>
              <a:gd name="connsiteY2" fmla="*/ 102448 h 238130"/>
              <a:gd name="connsiteX3" fmla="*/ 270662 w 3994099"/>
              <a:gd name="connsiteY3" fmla="*/ 175600 h 238130"/>
              <a:gd name="connsiteX4" fmla="*/ 351129 w 3994099"/>
              <a:gd name="connsiteY4" fmla="*/ 153655 h 238130"/>
              <a:gd name="connsiteX5" fmla="*/ 416966 w 3994099"/>
              <a:gd name="connsiteY5" fmla="*/ 95133 h 238130"/>
              <a:gd name="connsiteX6" fmla="*/ 438912 w 3994099"/>
              <a:gd name="connsiteY6" fmla="*/ 73188 h 238130"/>
              <a:gd name="connsiteX7" fmla="*/ 541325 w 3994099"/>
              <a:gd name="connsiteY7" fmla="*/ 109764 h 238130"/>
              <a:gd name="connsiteX8" fmla="*/ 621792 w 3994099"/>
              <a:gd name="connsiteY8" fmla="*/ 139024 h 238130"/>
              <a:gd name="connsiteX9" fmla="*/ 709574 w 3994099"/>
              <a:gd name="connsiteY9" fmla="*/ 160970 h 238130"/>
              <a:gd name="connsiteX10" fmla="*/ 797357 w 3994099"/>
              <a:gd name="connsiteY10" fmla="*/ 226807 h 238130"/>
              <a:gd name="connsiteX11" fmla="*/ 914400 w 3994099"/>
              <a:gd name="connsiteY11" fmla="*/ 190231 h 238130"/>
              <a:gd name="connsiteX12" fmla="*/ 1046073 w 3994099"/>
              <a:gd name="connsiteY12" fmla="*/ 131709 h 238130"/>
              <a:gd name="connsiteX13" fmla="*/ 1089965 w 3994099"/>
              <a:gd name="connsiteY13" fmla="*/ 168285 h 238130"/>
              <a:gd name="connsiteX14" fmla="*/ 1126541 w 3994099"/>
              <a:gd name="connsiteY14" fmla="*/ 197546 h 238130"/>
              <a:gd name="connsiteX15" fmla="*/ 1170432 w 3994099"/>
              <a:gd name="connsiteY15" fmla="*/ 234122 h 238130"/>
              <a:gd name="connsiteX16" fmla="*/ 1214323 w 3994099"/>
              <a:gd name="connsiteY16" fmla="*/ 234122 h 238130"/>
              <a:gd name="connsiteX17" fmla="*/ 1302105 w 3994099"/>
              <a:gd name="connsiteY17" fmla="*/ 234122 h 238130"/>
              <a:gd name="connsiteX18" fmla="*/ 1302105 w 3994099"/>
              <a:gd name="connsiteY18" fmla="*/ 234122 h 238130"/>
              <a:gd name="connsiteX19" fmla="*/ 1404518 w 3994099"/>
              <a:gd name="connsiteY19" fmla="*/ 226807 h 238130"/>
              <a:gd name="connsiteX20" fmla="*/ 1441094 w 3994099"/>
              <a:gd name="connsiteY20" fmla="*/ 234122 h 238130"/>
              <a:gd name="connsiteX21" fmla="*/ 1580083 w 3994099"/>
              <a:gd name="connsiteY21" fmla="*/ 153655 h 238130"/>
              <a:gd name="connsiteX22" fmla="*/ 1580083 w 3994099"/>
              <a:gd name="connsiteY22" fmla="*/ 153655 h 238130"/>
              <a:gd name="connsiteX23" fmla="*/ 1667865 w 3994099"/>
              <a:gd name="connsiteY23" fmla="*/ 168285 h 238130"/>
              <a:gd name="connsiteX24" fmla="*/ 1777593 w 3994099"/>
              <a:gd name="connsiteY24" fmla="*/ 153655 h 238130"/>
              <a:gd name="connsiteX25" fmla="*/ 1777593 w 3994099"/>
              <a:gd name="connsiteY25" fmla="*/ 153655 h 238130"/>
              <a:gd name="connsiteX26" fmla="*/ 1814169 w 3994099"/>
              <a:gd name="connsiteY26" fmla="*/ 117079 h 238130"/>
              <a:gd name="connsiteX27" fmla="*/ 1997049 w 3994099"/>
              <a:gd name="connsiteY27" fmla="*/ 65872 h 238130"/>
              <a:gd name="connsiteX28" fmla="*/ 1997049 w 3994099"/>
              <a:gd name="connsiteY28" fmla="*/ 65872 h 238130"/>
              <a:gd name="connsiteX29" fmla="*/ 2092147 w 3994099"/>
              <a:gd name="connsiteY29" fmla="*/ 36612 h 238130"/>
              <a:gd name="connsiteX30" fmla="*/ 2157984 w 3994099"/>
              <a:gd name="connsiteY30" fmla="*/ 58557 h 238130"/>
              <a:gd name="connsiteX31" fmla="*/ 2245766 w 3994099"/>
              <a:gd name="connsiteY31" fmla="*/ 80503 h 238130"/>
              <a:gd name="connsiteX32" fmla="*/ 2326233 w 3994099"/>
              <a:gd name="connsiteY32" fmla="*/ 95133 h 238130"/>
              <a:gd name="connsiteX33" fmla="*/ 2355494 w 3994099"/>
              <a:gd name="connsiteY33" fmla="*/ 43927 h 238130"/>
              <a:gd name="connsiteX34" fmla="*/ 2355494 w 3994099"/>
              <a:gd name="connsiteY34" fmla="*/ 43927 h 238130"/>
              <a:gd name="connsiteX35" fmla="*/ 2399385 w 3994099"/>
              <a:gd name="connsiteY35" fmla="*/ 36 h 238130"/>
              <a:gd name="connsiteX36" fmla="*/ 2487168 w 3994099"/>
              <a:gd name="connsiteY36" fmla="*/ 36612 h 238130"/>
              <a:gd name="connsiteX37" fmla="*/ 2574950 w 3994099"/>
              <a:gd name="connsiteY37" fmla="*/ 51242 h 238130"/>
              <a:gd name="connsiteX38" fmla="*/ 2670048 w 3994099"/>
              <a:gd name="connsiteY38" fmla="*/ 58557 h 238130"/>
              <a:gd name="connsiteX39" fmla="*/ 2794406 w 3994099"/>
              <a:gd name="connsiteY39" fmla="*/ 80503 h 238130"/>
              <a:gd name="connsiteX40" fmla="*/ 2896819 w 3994099"/>
              <a:gd name="connsiteY40" fmla="*/ 109764 h 238130"/>
              <a:gd name="connsiteX41" fmla="*/ 2948025 w 3994099"/>
              <a:gd name="connsiteY41" fmla="*/ 139024 h 238130"/>
              <a:gd name="connsiteX42" fmla="*/ 3050438 w 3994099"/>
              <a:gd name="connsiteY42" fmla="*/ 124394 h 238130"/>
              <a:gd name="connsiteX43" fmla="*/ 3145536 w 3994099"/>
              <a:gd name="connsiteY43" fmla="*/ 109764 h 238130"/>
              <a:gd name="connsiteX44" fmla="*/ 3226003 w 3994099"/>
              <a:gd name="connsiteY44" fmla="*/ 95133 h 238130"/>
              <a:gd name="connsiteX45" fmla="*/ 3313785 w 3994099"/>
              <a:gd name="connsiteY45" fmla="*/ 87818 h 238130"/>
              <a:gd name="connsiteX46" fmla="*/ 3372307 w 3994099"/>
              <a:gd name="connsiteY46" fmla="*/ 65872 h 238130"/>
              <a:gd name="connsiteX47" fmla="*/ 3394253 w 3994099"/>
              <a:gd name="connsiteY47" fmla="*/ 51242 h 238130"/>
              <a:gd name="connsiteX48" fmla="*/ 3467405 w 3994099"/>
              <a:gd name="connsiteY48" fmla="*/ 80503 h 238130"/>
              <a:gd name="connsiteX49" fmla="*/ 3511296 w 3994099"/>
              <a:gd name="connsiteY49" fmla="*/ 109764 h 238130"/>
              <a:gd name="connsiteX50" fmla="*/ 3562502 w 3994099"/>
              <a:gd name="connsiteY50" fmla="*/ 131709 h 238130"/>
              <a:gd name="connsiteX51" fmla="*/ 3599078 w 3994099"/>
              <a:gd name="connsiteY51" fmla="*/ 73188 h 238130"/>
              <a:gd name="connsiteX52" fmla="*/ 3650285 w 3994099"/>
              <a:gd name="connsiteY52" fmla="*/ 29296 h 238130"/>
              <a:gd name="connsiteX53" fmla="*/ 3738067 w 3994099"/>
              <a:gd name="connsiteY53" fmla="*/ 36612 h 238130"/>
              <a:gd name="connsiteX54" fmla="*/ 3818534 w 3994099"/>
              <a:gd name="connsiteY54" fmla="*/ 65872 h 238130"/>
              <a:gd name="connsiteX55" fmla="*/ 3899001 w 3994099"/>
              <a:gd name="connsiteY55" fmla="*/ 73188 h 238130"/>
              <a:gd name="connsiteX56" fmla="*/ 3957523 w 3994099"/>
              <a:gd name="connsiteY56" fmla="*/ 87818 h 238130"/>
              <a:gd name="connsiteX57" fmla="*/ 3994099 w 3994099"/>
              <a:gd name="connsiteY57" fmla="*/ 102448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94099" h="238130">
                <a:moveTo>
                  <a:pt x="0" y="58557"/>
                </a:moveTo>
                <a:cubicBezTo>
                  <a:pt x="29870" y="80503"/>
                  <a:pt x="59741" y="102449"/>
                  <a:pt x="87782" y="109764"/>
                </a:cubicBezTo>
                <a:cubicBezTo>
                  <a:pt x="115823" y="117079"/>
                  <a:pt x="137769" y="91475"/>
                  <a:pt x="168249" y="102448"/>
                </a:cubicBezTo>
                <a:cubicBezTo>
                  <a:pt x="198729" y="113421"/>
                  <a:pt x="240182" y="167066"/>
                  <a:pt x="270662" y="175600"/>
                </a:cubicBezTo>
                <a:cubicBezTo>
                  <a:pt x="301142" y="184134"/>
                  <a:pt x="326745" y="167066"/>
                  <a:pt x="351129" y="153655"/>
                </a:cubicBezTo>
                <a:cubicBezTo>
                  <a:pt x="375513" y="140244"/>
                  <a:pt x="402335" y="108544"/>
                  <a:pt x="416966" y="95133"/>
                </a:cubicBezTo>
                <a:cubicBezTo>
                  <a:pt x="431597" y="81722"/>
                  <a:pt x="418185" y="70749"/>
                  <a:pt x="438912" y="73188"/>
                </a:cubicBezTo>
                <a:cubicBezTo>
                  <a:pt x="459639" y="75627"/>
                  <a:pt x="541325" y="109764"/>
                  <a:pt x="541325" y="109764"/>
                </a:cubicBezTo>
                <a:cubicBezTo>
                  <a:pt x="571805" y="120737"/>
                  <a:pt x="593751" y="130490"/>
                  <a:pt x="621792" y="139024"/>
                </a:cubicBezTo>
                <a:cubicBezTo>
                  <a:pt x="649833" y="147558"/>
                  <a:pt x="680313" y="146340"/>
                  <a:pt x="709574" y="160970"/>
                </a:cubicBezTo>
                <a:cubicBezTo>
                  <a:pt x="738835" y="175600"/>
                  <a:pt x="763219" y="221930"/>
                  <a:pt x="797357" y="226807"/>
                </a:cubicBezTo>
                <a:cubicBezTo>
                  <a:pt x="831495" y="231684"/>
                  <a:pt x="872947" y="206081"/>
                  <a:pt x="914400" y="190231"/>
                </a:cubicBezTo>
                <a:cubicBezTo>
                  <a:pt x="955853" y="174381"/>
                  <a:pt x="1016812" y="135367"/>
                  <a:pt x="1046073" y="131709"/>
                </a:cubicBezTo>
                <a:cubicBezTo>
                  <a:pt x="1075334" y="128051"/>
                  <a:pt x="1076554" y="157312"/>
                  <a:pt x="1089965" y="168285"/>
                </a:cubicBezTo>
                <a:cubicBezTo>
                  <a:pt x="1103376" y="179258"/>
                  <a:pt x="1113130" y="186573"/>
                  <a:pt x="1126541" y="197546"/>
                </a:cubicBezTo>
                <a:cubicBezTo>
                  <a:pt x="1139952" y="208519"/>
                  <a:pt x="1155802" y="228026"/>
                  <a:pt x="1170432" y="234122"/>
                </a:cubicBezTo>
                <a:cubicBezTo>
                  <a:pt x="1185062" y="240218"/>
                  <a:pt x="1214323" y="234122"/>
                  <a:pt x="1214323" y="234122"/>
                </a:cubicBezTo>
                <a:lnTo>
                  <a:pt x="1302105" y="234122"/>
                </a:lnTo>
                <a:lnTo>
                  <a:pt x="1302105" y="234122"/>
                </a:lnTo>
                <a:cubicBezTo>
                  <a:pt x="1319174" y="232903"/>
                  <a:pt x="1381353" y="226807"/>
                  <a:pt x="1404518" y="226807"/>
                </a:cubicBezTo>
                <a:cubicBezTo>
                  <a:pt x="1427683" y="226807"/>
                  <a:pt x="1411833" y="246314"/>
                  <a:pt x="1441094" y="234122"/>
                </a:cubicBezTo>
                <a:cubicBezTo>
                  <a:pt x="1470355" y="221930"/>
                  <a:pt x="1580083" y="153655"/>
                  <a:pt x="1580083" y="153655"/>
                </a:cubicBezTo>
                <a:lnTo>
                  <a:pt x="1580083" y="153655"/>
                </a:lnTo>
                <a:cubicBezTo>
                  <a:pt x="1594713" y="156093"/>
                  <a:pt x="1634947" y="168285"/>
                  <a:pt x="1667865" y="168285"/>
                </a:cubicBezTo>
                <a:cubicBezTo>
                  <a:pt x="1700783" y="168285"/>
                  <a:pt x="1777593" y="153655"/>
                  <a:pt x="1777593" y="153655"/>
                </a:cubicBezTo>
                <a:lnTo>
                  <a:pt x="1777593" y="153655"/>
                </a:lnTo>
                <a:lnTo>
                  <a:pt x="1814169" y="117079"/>
                </a:lnTo>
                <a:cubicBezTo>
                  <a:pt x="1850745" y="102449"/>
                  <a:pt x="1997049" y="65872"/>
                  <a:pt x="1997049" y="65872"/>
                </a:cubicBezTo>
                <a:lnTo>
                  <a:pt x="1997049" y="65872"/>
                </a:lnTo>
                <a:cubicBezTo>
                  <a:pt x="2012899" y="60995"/>
                  <a:pt x="2065325" y="37831"/>
                  <a:pt x="2092147" y="36612"/>
                </a:cubicBezTo>
                <a:cubicBezTo>
                  <a:pt x="2118969" y="35393"/>
                  <a:pt x="2132381" y="51242"/>
                  <a:pt x="2157984" y="58557"/>
                </a:cubicBezTo>
                <a:cubicBezTo>
                  <a:pt x="2183587" y="65872"/>
                  <a:pt x="2217725" y="74407"/>
                  <a:pt x="2245766" y="80503"/>
                </a:cubicBezTo>
                <a:cubicBezTo>
                  <a:pt x="2273807" y="86599"/>
                  <a:pt x="2307945" y="101229"/>
                  <a:pt x="2326233" y="95133"/>
                </a:cubicBezTo>
                <a:cubicBezTo>
                  <a:pt x="2344521" y="89037"/>
                  <a:pt x="2355494" y="43927"/>
                  <a:pt x="2355494" y="43927"/>
                </a:cubicBezTo>
                <a:lnTo>
                  <a:pt x="2355494" y="43927"/>
                </a:lnTo>
                <a:cubicBezTo>
                  <a:pt x="2362809" y="36612"/>
                  <a:pt x="2377439" y="1255"/>
                  <a:pt x="2399385" y="36"/>
                </a:cubicBezTo>
                <a:cubicBezTo>
                  <a:pt x="2421331" y="-1183"/>
                  <a:pt x="2457907" y="28078"/>
                  <a:pt x="2487168" y="36612"/>
                </a:cubicBezTo>
                <a:cubicBezTo>
                  <a:pt x="2516429" y="45146"/>
                  <a:pt x="2544470" y="47585"/>
                  <a:pt x="2574950" y="51242"/>
                </a:cubicBezTo>
                <a:cubicBezTo>
                  <a:pt x="2605430" y="54899"/>
                  <a:pt x="2633472" y="53680"/>
                  <a:pt x="2670048" y="58557"/>
                </a:cubicBezTo>
                <a:cubicBezTo>
                  <a:pt x="2706624" y="63434"/>
                  <a:pt x="2756611" y="71969"/>
                  <a:pt x="2794406" y="80503"/>
                </a:cubicBezTo>
                <a:cubicBezTo>
                  <a:pt x="2832201" y="89038"/>
                  <a:pt x="2871216" y="100011"/>
                  <a:pt x="2896819" y="109764"/>
                </a:cubicBezTo>
                <a:cubicBezTo>
                  <a:pt x="2922422" y="119517"/>
                  <a:pt x="2922422" y="136586"/>
                  <a:pt x="2948025" y="139024"/>
                </a:cubicBezTo>
                <a:cubicBezTo>
                  <a:pt x="2973628" y="141462"/>
                  <a:pt x="3050438" y="124394"/>
                  <a:pt x="3050438" y="124394"/>
                </a:cubicBezTo>
                <a:lnTo>
                  <a:pt x="3145536" y="109764"/>
                </a:lnTo>
                <a:cubicBezTo>
                  <a:pt x="3174797" y="104887"/>
                  <a:pt x="3197962" y="98791"/>
                  <a:pt x="3226003" y="95133"/>
                </a:cubicBezTo>
                <a:cubicBezTo>
                  <a:pt x="3254044" y="91475"/>
                  <a:pt x="3289401" y="92695"/>
                  <a:pt x="3313785" y="87818"/>
                </a:cubicBezTo>
                <a:cubicBezTo>
                  <a:pt x="3338169" y="82941"/>
                  <a:pt x="3358896" y="71968"/>
                  <a:pt x="3372307" y="65872"/>
                </a:cubicBezTo>
                <a:cubicBezTo>
                  <a:pt x="3385718" y="59776"/>
                  <a:pt x="3378403" y="48803"/>
                  <a:pt x="3394253" y="51242"/>
                </a:cubicBezTo>
                <a:cubicBezTo>
                  <a:pt x="3410103" y="53680"/>
                  <a:pt x="3447898" y="70749"/>
                  <a:pt x="3467405" y="80503"/>
                </a:cubicBezTo>
                <a:cubicBezTo>
                  <a:pt x="3486912" y="90257"/>
                  <a:pt x="3495447" y="101230"/>
                  <a:pt x="3511296" y="109764"/>
                </a:cubicBezTo>
                <a:cubicBezTo>
                  <a:pt x="3527146" y="118298"/>
                  <a:pt x="3547872" y="137805"/>
                  <a:pt x="3562502" y="131709"/>
                </a:cubicBezTo>
                <a:cubicBezTo>
                  <a:pt x="3577132" y="125613"/>
                  <a:pt x="3584448" y="90257"/>
                  <a:pt x="3599078" y="73188"/>
                </a:cubicBezTo>
                <a:cubicBezTo>
                  <a:pt x="3613708" y="56119"/>
                  <a:pt x="3627120" y="35392"/>
                  <a:pt x="3650285" y="29296"/>
                </a:cubicBezTo>
                <a:cubicBezTo>
                  <a:pt x="3673450" y="23200"/>
                  <a:pt x="3710026" y="30516"/>
                  <a:pt x="3738067" y="36612"/>
                </a:cubicBezTo>
                <a:cubicBezTo>
                  <a:pt x="3766108" y="42708"/>
                  <a:pt x="3791712" y="59776"/>
                  <a:pt x="3818534" y="65872"/>
                </a:cubicBezTo>
                <a:cubicBezTo>
                  <a:pt x="3845356" y="71968"/>
                  <a:pt x="3875836" y="69530"/>
                  <a:pt x="3899001" y="73188"/>
                </a:cubicBezTo>
                <a:cubicBezTo>
                  <a:pt x="3922166" y="76846"/>
                  <a:pt x="3941673" y="82941"/>
                  <a:pt x="3957523" y="87818"/>
                </a:cubicBezTo>
                <a:cubicBezTo>
                  <a:pt x="3973373" y="92695"/>
                  <a:pt x="3983736" y="97571"/>
                  <a:pt x="3994099" y="10244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83" y="4495801"/>
            <a:ext cx="3974501" cy="1592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430887" y="3886200"/>
            <a:ext cx="4191000" cy="2624554"/>
            <a:chOff x="4876800" y="3886200"/>
            <a:chExt cx="4191000" cy="262455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4495800"/>
              <a:ext cx="3981450" cy="160020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4876800" y="6172200"/>
              <a:ext cx="419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0                              X </a:t>
              </a:r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(km)       </a:t>
              </a:r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                        </a:t>
              </a:r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4934857" y="3886200"/>
              <a:ext cx="39995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Times New Roman" pitchFamily="18" charset="0"/>
                </a:rPr>
                <a:t>Ghost LSRTM Image</a:t>
              </a:r>
              <a:endParaRPr lang="en-US" altLang="zh-CN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726" y="1803168"/>
            <a:ext cx="3991414" cy="160019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8" y="1828800"/>
            <a:ext cx="3983567" cy="159590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855160" y="6172200"/>
            <a:ext cx="4237567" cy="33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0                                X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(km)       </a:t>
            </a:r>
            <a:r>
              <a:rPr lang="en-US" altLang="zh-CN" sz="1600" dirty="0" smtClean="0">
                <a:solidFill>
                  <a:srgbClr val="FFCCFF"/>
                </a:solidFill>
                <a:latin typeface="Times New Roman" pitchFamily="18" charset="0"/>
              </a:rPr>
              <a:t>                      </a:t>
            </a:r>
            <a:r>
              <a:rPr lang="en-US" altLang="zh-CN" sz="1600" dirty="0">
                <a:solidFill>
                  <a:srgbClr val="FFCCFF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01727" y="38862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LSRTM Image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459462" y="5745480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/>
              <a:t>Ghost FD 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61367" y="3090446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/>
              <a:t>Ghost FD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0887" y="12954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Ghost RTM Image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4876800" y="3090446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 smtClean="0"/>
              <a:t>Conventional FD</a:t>
            </a:r>
            <a:endParaRPr lang="en-US" altLang="zh-CN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74287" y="1290935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RTM Image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4876800" y="5757446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 smtClean="0"/>
              <a:t>Conventional FD</a:t>
            </a:r>
            <a:endParaRPr lang="en-US" altLang="zh-CN" dirty="0"/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2667000" y="533400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Foothills </a:t>
            </a:r>
            <a:r>
              <a:rPr lang="en-US" altLang="zh-CN" sz="4400" dirty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Model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12213" y="1802475"/>
            <a:ext cx="5433774" cy="3591100"/>
            <a:chOff x="1512213" y="1802475"/>
            <a:chExt cx="5433774" cy="3591100"/>
          </a:xfrm>
        </p:grpSpPr>
        <p:sp>
          <p:nvSpPr>
            <p:cNvPr id="24" name="矩形 23"/>
            <p:cNvSpPr/>
            <p:nvPr/>
          </p:nvSpPr>
          <p:spPr>
            <a:xfrm>
              <a:off x="1524000" y="1850922"/>
              <a:ext cx="1002387" cy="8922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43600" y="1802475"/>
              <a:ext cx="1002387" cy="8922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931813" y="4501297"/>
              <a:ext cx="1002387" cy="8922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512213" y="4501297"/>
              <a:ext cx="1002387" cy="8922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9232" y="1707820"/>
            <a:ext cx="430887" cy="1819790"/>
            <a:chOff x="559712" y="3810000"/>
            <a:chExt cx="430887" cy="1819790"/>
          </a:xfrm>
        </p:grpSpPr>
        <p:sp>
          <p:nvSpPr>
            <p:cNvPr id="28" name="TextBox 27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0856" y="5291236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3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800000">
              <a:off x="559712" y="4322738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0126" y="4375674"/>
            <a:ext cx="430887" cy="1819790"/>
            <a:chOff x="559712" y="3810000"/>
            <a:chExt cx="430887" cy="1819790"/>
          </a:xfrm>
        </p:grpSpPr>
        <p:sp>
          <p:nvSpPr>
            <p:cNvPr id="35" name="TextBox 34"/>
            <p:cNvSpPr txBox="1"/>
            <p:nvPr/>
          </p:nvSpPr>
          <p:spPr>
            <a:xfrm>
              <a:off x="660856" y="3810000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0</a:t>
              </a:r>
              <a:endParaRPr lang="zh-CN" alt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0856" y="5291236"/>
              <a:ext cx="22860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FFCCFF"/>
                  </a:solidFill>
                  <a:latin typeface="Times New Roman" pitchFamily="18" charset="0"/>
                </a:rPr>
                <a:t>3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0800000">
              <a:off x="559712" y="4322738"/>
              <a:ext cx="430887" cy="914400"/>
            </a:xfrm>
            <a:prstGeom prst="rect">
              <a:avLst/>
            </a:prstGeom>
            <a:noFill/>
          </p:spPr>
          <p:txBody>
            <a:bodyPr vert="eaVert" wrap="squar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FFCCFF"/>
                  </a:solidFill>
                  <a:latin typeface="Times New Roman" pitchFamily="18" charset="0"/>
                </a:rPr>
                <a:t>Z (km)</a:t>
              </a:r>
              <a:endParaRPr lang="zh-CN" altLang="en-US" sz="1600" dirty="0">
                <a:solidFill>
                  <a:srgbClr val="FF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38" name="任意多边形 37"/>
          <p:cNvSpPr/>
          <p:nvPr/>
        </p:nvSpPr>
        <p:spPr>
          <a:xfrm>
            <a:off x="486460" y="1865375"/>
            <a:ext cx="3994099" cy="238130"/>
          </a:xfrm>
          <a:custGeom>
            <a:avLst/>
            <a:gdLst>
              <a:gd name="connsiteX0" fmla="*/ 0 w 3994099"/>
              <a:gd name="connsiteY0" fmla="*/ 58557 h 238130"/>
              <a:gd name="connsiteX1" fmla="*/ 87782 w 3994099"/>
              <a:gd name="connsiteY1" fmla="*/ 109764 h 238130"/>
              <a:gd name="connsiteX2" fmla="*/ 168249 w 3994099"/>
              <a:gd name="connsiteY2" fmla="*/ 102448 h 238130"/>
              <a:gd name="connsiteX3" fmla="*/ 270662 w 3994099"/>
              <a:gd name="connsiteY3" fmla="*/ 175600 h 238130"/>
              <a:gd name="connsiteX4" fmla="*/ 351129 w 3994099"/>
              <a:gd name="connsiteY4" fmla="*/ 153655 h 238130"/>
              <a:gd name="connsiteX5" fmla="*/ 416966 w 3994099"/>
              <a:gd name="connsiteY5" fmla="*/ 95133 h 238130"/>
              <a:gd name="connsiteX6" fmla="*/ 438912 w 3994099"/>
              <a:gd name="connsiteY6" fmla="*/ 73188 h 238130"/>
              <a:gd name="connsiteX7" fmla="*/ 541325 w 3994099"/>
              <a:gd name="connsiteY7" fmla="*/ 109764 h 238130"/>
              <a:gd name="connsiteX8" fmla="*/ 621792 w 3994099"/>
              <a:gd name="connsiteY8" fmla="*/ 139024 h 238130"/>
              <a:gd name="connsiteX9" fmla="*/ 709574 w 3994099"/>
              <a:gd name="connsiteY9" fmla="*/ 160970 h 238130"/>
              <a:gd name="connsiteX10" fmla="*/ 797357 w 3994099"/>
              <a:gd name="connsiteY10" fmla="*/ 226807 h 238130"/>
              <a:gd name="connsiteX11" fmla="*/ 914400 w 3994099"/>
              <a:gd name="connsiteY11" fmla="*/ 190231 h 238130"/>
              <a:gd name="connsiteX12" fmla="*/ 1046073 w 3994099"/>
              <a:gd name="connsiteY12" fmla="*/ 131709 h 238130"/>
              <a:gd name="connsiteX13" fmla="*/ 1089965 w 3994099"/>
              <a:gd name="connsiteY13" fmla="*/ 168285 h 238130"/>
              <a:gd name="connsiteX14" fmla="*/ 1126541 w 3994099"/>
              <a:gd name="connsiteY14" fmla="*/ 197546 h 238130"/>
              <a:gd name="connsiteX15" fmla="*/ 1170432 w 3994099"/>
              <a:gd name="connsiteY15" fmla="*/ 234122 h 238130"/>
              <a:gd name="connsiteX16" fmla="*/ 1214323 w 3994099"/>
              <a:gd name="connsiteY16" fmla="*/ 234122 h 238130"/>
              <a:gd name="connsiteX17" fmla="*/ 1302105 w 3994099"/>
              <a:gd name="connsiteY17" fmla="*/ 234122 h 238130"/>
              <a:gd name="connsiteX18" fmla="*/ 1302105 w 3994099"/>
              <a:gd name="connsiteY18" fmla="*/ 234122 h 238130"/>
              <a:gd name="connsiteX19" fmla="*/ 1404518 w 3994099"/>
              <a:gd name="connsiteY19" fmla="*/ 226807 h 238130"/>
              <a:gd name="connsiteX20" fmla="*/ 1441094 w 3994099"/>
              <a:gd name="connsiteY20" fmla="*/ 234122 h 238130"/>
              <a:gd name="connsiteX21" fmla="*/ 1580083 w 3994099"/>
              <a:gd name="connsiteY21" fmla="*/ 153655 h 238130"/>
              <a:gd name="connsiteX22" fmla="*/ 1580083 w 3994099"/>
              <a:gd name="connsiteY22" fmla="*/ 153655 h 238130"/>
              <a:gd name="connsiteX23" fmla="*/ 1667865 w 3994099"/>
              <a:gd name="connsiteY23" fmla="*/ 168285 h 238130"/>
              <a:gd name="connsiteX24" fmla="*/ 1777593 w 3994099"/>
              <a:gd name="connsiteY24" fmla="*/ 153655 h 238130"/>
              <a:gd name="connsiteX25" fmla="*/ 1777593 w 3994099"/>
              <a:gd name="connsiteY25" fmla="*/ 153655 h 238130"/>
              <a:gd name="connsiteX26" fmla="*/ 1814169 w 3994099"/>
              <a:gd name="connsiteY26" fmla="*/ 117079 h 238130"/>
              <a:gd name="connsiteX27" fmla="*/ 1997049 w 3994099"/>
              <a:gd name="connsiteY27" fmla="*/ 65872 h 238130"/>
              <a:gd name="connsiteX28" fmla="*/ 1997049 w 3994099"/>
              <a:gd name="connsiteY28" fmla="*/ 65872 h 238130"/>
              <a:gd name="connsiteX29" fmla="*/ 2092147 w 3994099"/>
              <a:gd name="connsiteY29" fmla="*/ 36612 h 238130"/>
              <a:gd name="connsiteX30" fmla="*/ 2157984 w 3994099"/>
              <a:gd name="connsiteY30" fmla="*/ 58557 h 238130"/>
              <a:gd name="connsiteX31" fmla="*/ 2245766 w 3994099"/>
              <a:gd name="connsiteY31" fmla="*/ 80503 h 238130"/>
              <a:gd name="connsiteX32" fmla="*/ 2326233 w 3994099"/>
              <a:gd name="connsiteY32" fmla="*/ 95133 h 238130"/>
              <a:gd name="connsiteX33" fmla="*/ 2355494 w 3994099"/>
              <a:gd name="connsiteY33" fmla="*/ 43927 h 238130"/>
              <a:gd name="connsiteX34" fmla="*/ 2355494 w 3994099"/>
              <a:gd name="connsiteY34" fmla="*/ 43927 h 238130"/>
              <a:gd name="connsiteX35" fmla="*/ 2399385 w 3994099"/>
              <a:gd name="connsiteY35" fmla="*/ 36 h 238130"/>
              <a:gd name="connsiteX36" fmla="*/ 2487168 w 3994099"/>
              <a:gd name="connsiteY36" fmla="*/ 36612 h 238130"/>
              <a:gd name="connsiteX37" fmla="*/ 2574950 w 3994099"/>
              <a:gd name="connsiteY37" fmla="*/ 51242 h 238130"/>
              <a:gd name="connsiteX38" fmla="*/ 2670048 w 3994099"/>
              <a:gd name="connsiteY38" fmla="*/ 58557 h 238130"/>
              <a:gd name="connsiteX39" fmla="*/ 2794406 w 3994099"/>
              <a:gd name="connsiteY39" fmla="*/ 80503 h 238130"/>
              <a:gd name="connsiteX40" fmla="*/ 2896819 w 3994099"/>
              <a:gd name="connsiteY40" fmla="*/ 109764 h 238130"/>
              <a:gd name="connsiteX41" fmla="*/ 2948025 w 3994099"/>
              <a:gd name="connsiteY41" fmla="*/ 139024 h 238130"/>
              <a:gd name="connsiteX42" fmla="*/ 3050438 w 3994099"/>
              <a:gd name="connsiteY42" fmla="*/ 124394 h 238130"/>
              <a:gd name="connsiteX43" fmla="*/ 3145536 w 3994099"/>
              <a:gd name="connsiteY43" fmla="*/ 109764 h 238130"/>
              <a:gd name="connsiteX44" fmla="*/ 3226003 w 3994099"/>
              <a:gd name="connsiteY44" fmla="*/ 95133 h 238130"/>
              <a:gd name="connsiteX45" fmla="*/ 3313785 w 3994099"/>
              <a:gd name="connsiteY45" fmla="*/ 87818 h 238130"/>
              <a:gd name="connsiteX46" fmla="*/ 3372307 w 3994099"/>
              <a:gd name="connsiteY46" fmla="*/ 65872 h 238130"/>
              <a:gd name="connsiteX47" fmla="*/ 3394253 w 3994099"/>
              <a:gd name="connsiteY47" fmla="*/ 51242 h 238130"/>
              <a:gd name="connsiteX48" fmla="*/ 3467405 w 3994099"/>
              <a:gd name="connsiteY48" fmla="*/ 80503 h 238130"/>
              <a:gd name="connsiteX49" fmla="*/ 3511296 w 3994099"/>
              <a:gd name="connsiteY49" fmla="*/ 109764 h 238130"/>
              <a:gd name="connsiteX50" fmla="*/ 3562502 w 3994099"/>
              <a:gd name="connsiteY50" fmla="*/ 131709 h 238130"/>
              <a:gd name="connsiteX51" fmla="*/ 3599078 w 3994099"/>
              <a:gd name="connsiteY51" fmla="*/ 73188 h 238130"/>
              <a:gd name="connsiteX52" fmla="*/ 3650285 w 3994099"/>
              <a:gd name="connsiteY52" fmla="*/ 29296 h 238130"/>
              <a:gd name="connsiteX53" fmla="*/ 3738067 w 3994099"/>
              <a:gd name="connsiteY53" fmla="*/ 36612 h 238130"/>
              <a:gd name="connsiteX54" fmla="*/ 3818534 w 3994099"/>
              <a:gd name="connsiteY54" fmla="*/ 65872 h 238130"/>
              <a:gd name="connsiteX55" fmla="*/ 3899001 w 3994099"/>
              <a:gd name="connsiteY55" fmla="*/ 73188 h 238130"/>
              <a:gd name="connsiteX56" fmla="*/ 3957523 w 3994099"/>
              <a:gd name="connsiteY56" fmla="*/ 87818 h 238130"/>
              <a:gd name="connsiteX57" fmla="*/ 3994099 w 3994099"/>
              <a:gd name="connsiteY57" fmla="*/ 102448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94099" h="238130">
                <a:moveTo>
                  <a:pt x="0" y="58557"/>
                </a:moveTo>
                <a:cubicBezTo>
                  <a:pt x="29870" y="80503"/>
                  <a:pt x="59741" y="102449"/>
                  <a:pt x="87782" y="109764"/>
                </a:cubicBezTo>
                <a:cubicBezTo>
                  <a:pt x="115823" y="117079"/>
                  <a:pt x="137769" y="91475"/>
                  <a:pt x="168249" y="102448"/>
                </a:cubicBezTo>
                <a:cubicBezTo>
                  <a:pt x="198729" y="113421"/>
                  <a:pt x="240182" y="167066"/>
                  <a:pt x="270662" y="175600"/>
                </a:cubicBezTo>
                <a:cubicBezTo>
                  <a:pt x="301142" y="184134"/>
                  <a:pt x="326745" y="167066"/>
                  <a:pt x="351129" y="153655"/>
                </a:cubicBezTo>
                <a:cubicBezTo>
                  <a:pt x="375513" y="140244"/>
                  <a:pt x="402335" y="108544"/>
                  <a:pt x="416966" y="95133"/>
                </a:cubicBezTo>
                <a:cubicBezTo>
                  <a:pt x="431597" y="81722"/>
                  <a:pt x="418185" y="70749"/>
                  <a:pt x="438912" y="73188"/>
                </a:cubicBezTo>
                <a:cubicBezTo>
                  <a:pt x="459639" y="75627"/>
                  <a:pt x="541325" y="109764"/>
                  <a:pt x="541325" y="109764"/>
                </a:cubicBezTo>
                <a:cubicBezTo>
                  <a:pt x="571805" y="120737"/>
                  <a:pt x="593751" y="130490"/>
                  <a:pt x="621792" y="139024"/>
                </a:cubicBezTo>
                <a:cubicBezTo>
                  <a:pt x="649833" y="147558"/>
                  <a:pt x="680313" y="146340"/>
                  <a:pt x="709574" y="160970"/>
                </a:cubicBezTo>
                <a:cubicBezTo>
                  <a:pt x="738835" y="175600"/>
                  <a:pt x="763219" y="221930"/>
                  <a:pt x="797357" y="226807"/>
                </a:cubicBezTo>
                <a:cubicBezTo>
                  <a:pt x="831495" y="231684"/>
                  <a:pt x="872947" y="206081"/>
                  <a:pt x="914400" y="190231"/>
                </a:cubicBezTo>
                <a:cubicBezTo>
                  <a:pt x="955853" y="174381"/>
                  <a:pt x="1016812" y="135367"/>
                  <a:pt x="1046073" y="131709"/>
                </a:cubicBezTo>
                <a:cubicBezTo>
                  <a:pt x="1075334" y="128051"/>
                  <a:pt x="1076554" y="157312"/>
                  <a:pt x="1089965" y="168285"/>
                </a:cubicBezTo>
                <a:cubicBezTo>
                  <a:pt x="1103376" y="179258"/>
                  <a:pt x="1113130" y="186573"/>
                  <a:pt x="1126541" y="197546"/>
                </a:cubicBezTo>
                <a:cubicBezTo>
                  <a:pt x="1139952" y="208519"/>
                  <a:pt x="1155802" y="228026"/>
                  <a:pt x="1170432" y="234122"/>
                </a:cubicBezTo>
                <a:cubicBezTo>
                  <a:pt x="1185062" y="240218"/>
                  <a:pt x="1214323" y="234122"/>
                  <a:pt x="1214323" y="234122"/>
                </a:cubicBezTo>
                <a:lnTo>
                  <a:pt x="1302105" y="234122"/>
                </a:lnTo>
                <a:lnTo>
                  <a:pt x="1302105" y="234122"/>
                </a:lnTo>
                <a:cubicBezTo>
                  <a:pt x="1319174" y="232903"/>
                  <a:pt x="1381353" y="226807"/>
                  <a:pt x="1404518" y="226807"/>
                </a:cubicBezTo>
                <a:cubicBezTo>
                  <a:pt x="1427683" y="226807"/>
                  <a:pt x="1411833" y="246314"/>
                  <a:pt x="1441094" y="234122"/>
                </a:cubicBezTo>
                <a:cubicBezTo>
                  <a:pt x="1470355" y="221930"/>
                  <a:pt x="1580083" y="153655"/>
                  <a:pt x="1580083" y="153655"/>
                </a:cubicBezTo>
                <a:lnTo>
                  <a:pt x="1580083" y="153655"/>
                </a:lnTo>
                <a:cubicBezTo>
                  <a:pt x="1594713" y="156093"/>
                  <a:pt x="1634947" y="168285"/>
                  <a:pt x="1667865" y="168285"/>
                </a:cubicBezTo>
                <a:cubicBezTo>
                  <a:pt x="1700783" y="168285"/>
                  <a:pt x="1777593" y="153655"/>
                  <a:pt x="1777593" y="153655"/>
                </a:cubicBezTo>
                <a:lnTo>
                  <a:pt x="1777593" y="153655"/>
                </a:lnTo>
                <a:lnTo>
                  <a:pt x="1814169" y="117079"/>
                </a:lnTo>
                <a:cubicBezTo>
                  <a:pt x="1850745" y="102449"/>
                  <a:pt x="1997049" y="65872"/>
                  <a:pt x="1997049" y="65872"/>
                </a:cubicBezTo>
                <a:lnTo>
                  <a:pt x="1997049" y="65872"/>
                </a:lnTo>
                <a:cubicBezTo>
                  <a:pt x="2012899" y="60995"/>
                  <a:pt x="2065325" y="37831"/>
                  <a:pt x="2092147" y="36612"/>
                </a:cubicBezTo>
                <a:cubicBezTo>
                  <a:pt x="2118969" y="35393"/>
                  <a:pt x="2132381" y="51242"/>
                  <a:pt x="2157984" y="58557"/>
                </a:cubicBezTo>
                <a:cubicBezTo>
                  <a:pt x="2183587" y="65872"/>
                  <a:pt x="2217725" y="74407"/>
                  <a:pt x="2245766" y="80503"/>
                </a:cubicBezTo>
                <a:cubicBezTo>
                  <a:pt x="2273807" y="86599"/>
                  <a:pt x="2307945" y="101229"/>
                  <a:pt x="2326233" y="95133"/>
                </a:cubicBezTo>
                <a:cubicBezTo>
                  <a:pt x="2344521" y="89037"/>
                  <a:pt x="2355494" y="43927"/>
                  <a:pt x="2355494" y="43927"/>
                </a:cubicBezTo>
                <a:lnTo>
                  <a:pt x="2355494" y="43927"/>
                </a:lnTo>
                <a:cubicBezTo>
                  <a:pt x="2362809" y="36612"/>
                  <a:pt x="2377439" y="1255"/>
                  <a:pt x="2399385" y="36"/>
                </a:cubicBezTo>
                <a:cubicBezTo>
                  <a:pt x="2421331" y="-1183"/>
                  <a:pt x="2457907" y="28078"/>
                  <a:pt x="2487168" y="36612"/>
                </a:cubicBezTo>
                <a:cubicBezTo>
                  <a:pt x="2516429" y="45146"/>
                  <a:pt x="2544470" y="47585"/>
                  <a:pt x="2574950" y="51242"/>
                </a:cubicBezTo>
                <a:cubicBezTo>
                  <a:pt x="2605430" y="54899"/>
                  <a:pt x="2633472" y="53680"/>
                  <a:pt x="2670048" y="58557"/>
                </a:cubicBezTo>
                <a:cubicBezTo>
                  <a:pt x="2706624" y="63434"/>
                  <a:pt x="2756611" y="71969"/>
                  <a:pt x="2794406" y="80503"/>
                </a:cubicBezTo>
                <a:cubicBezTo>
                  <a:pt x="2832201" y="89038"/>
                  <a:pt x="2871216" y="100011"/>
                  <a:pt x="2896819" y="109764"/>
                </a:cubicBezTo>
                <a:cubicBezTo>
                  <a:pt x="2922422" y="119517"/>
                  <a:pt x="2922422" y="136586"/>
                  <a:pt x="2948025" y="139024"/>
                </a:cubicBezTo>
                <a:cubicBezTo>
                  <a:pt x="2973628" y="141462"/>
                  <a:pt x="3050438" y="124394"/>
                  <a:pt x="3050438" y="124394"/>
                </a:cubicBezTo>
                <a:lnTo>
                  <a:pt x="3145536" y="109764"/>
                </a:lnTo>
                <a:cubicBezTo>
                  <a:pt x="3174797" y="104887"/>
                  <a:pt x="3197962" y="98791"/>
                  <a:pt x="3226003" y="95133"/>
                </a:cubicBezTo>
                <a:cubicBezTo>
                  <a:pt x="3254044" y="91475"/>
                  <a:pt x="3289401" y="92695"/>
                  <a:pt x="3313785" y="87818"/>
                </a:cubicBezTo>
                <a:cubicBezTo>
                  <a:pt x="3338169" y="82941"/>
                  <a:pt x="3358896" y="71968"/>
                  <a:pt x="3372307" y="65872"/>
                </a:cubicBezTo>
                <a:cubicBezTo>
                  <a:pt x="3385718" y="59776"/>
                  <a:pt x="3378403" y="48803"/>
                  <a:pt x="3394253" y="51242"/>
                </a:cubicBezTo>
                <a:cubicBezTo>
                  <a:pt x="3410103" y="53680"/>
                  <a:pt x="3447898" y="70749"/>
                  <a:pt x="3467405" y="80503"/>
                </a:cubicBezTo>
                <a:cubicBezTo>
                  <a:pt x="3486912" y="90257"/>
                  <a:pt x="3495447" y="101230"/>
                  <a:pt x="3511296" y="109764"/>
                </a:cubicBezTo>
                <a:cubicBezTo>
                  <a:pt x="3527146" y="118298"/>
                  <a:pt x="3547872" y="137805"/>
                  <a:pt x="3562502" y="131709"/>
                </a:cubicBezTo>
                <a:cubicBezTo>
                  <a:pt x="3577132" y="125613"/>
                  <a:pt x="3584448" y="90257"/>
                  <a:pt x="3599078" y="73188"/>
                </a:cubicBezTo>
                <a:cubicBezTo>
                  <a:pt x="3613708" y="56119"/>
                  <a:pt x="3627120" y="35392"/>
                  <a:pt x="3650285" y="29296"/>
                </a:cubicBezTo>
                <a:cubicBezTo>
                  <a:pt x="3673450" y="23200"/>
                  <a:pt x="3710026" y="30516"/>
                  <a:pt x="3738067" y="36612"/>
                </a:cubicBezTo>
                <a:cubicBezTo>
                  <a:pt x="3766108" y="42708"/>
                  <a:pt x="3791712" y="59776"/>
                  <a:pt x="3818534" y="65872"/>
                </a:cubicBezTo>
                <a:cubicBezTo>
                  <a:pt x="3845356" y="71968"/>
                  <a:pt x="3875836" y="69530"/>
                  <a:pt x="3899001" y="73188"/>
                </a:cubicBezTo>
                <a:cubicBezTo>
                  <a:pt x="3922166" y="76846"/>
                  <a:pt x="3941673" y="82941"/>
                  <a:pt x="3957523" y="87818"/>
                </a:cubicBezTo>
                <a:cubicBezTo>
                  <a:pt x="3973373" y="92695"/>
                  <a:pt x="3983736" y="97571"/>
                  <a:pt x="3994099" y="10244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474880" y="4533210"/>
            <a:ext cx="3994099" cy="238130"/>
          </a:xfrm>
          <a:custGeom>
            <a:avLst/>
            <a:gdLst>
              <a:gd name="connsiteX0" fmla="*/ 0 w 3994099"/>
              <a:gd name="connsiteY0" fmla="*/ 58557 h 238130"/>
              <a:gd name="connsiteX1" fmla="*/ 87782 w 3994099"/>
              <a:gd name="connsiteY1" fmla="*/ 109764 h 238130"/>
              <a:gd name="connsiteX2" fmla="*/ 168249 w 3994099"/>
              <a:gd name="connsiteY2" fmla="*/ 102448 h 238130"/>
              <a:gd name="connsiteX3" fmla="*/ 270662 w 3994099"/>
              <a:gd name="connsiteY3" fmla="*/ 175600 h 238130"/>
              <a:gd name="connsiteX4" fmla="*/ 351129 w 3994099"/>
              <a:gd name="connsiteY4" fmla="*/ 153655 h 238130"/>
              <a:gd name="connsiteX5" fmla="*/ 416966 w 3994099"/>
              <a:gd name="connsiteY5" fmla="*/ 95133 h 238130"/>
              <a:gd name="connsiteX6" fmla="*/ 438912 w 3994099"/>
              <a:gd name="connsiteY6" fmla="*/ 73188 h 238130"/>
              <a:gd name="connsiteX7" fmla="*/ 541325 w 3994099"/>
              <a:gd name="connsiteY7" fmla="*/ 109764 h 238130"/>
              <a:gd name="connsiteX8" fmla="*/ 621792 w 3994099"/>
              <a:gd name="connsiteY8" fmla="*/ 139024 h 238130"/>
              <a:gd name="connsiteX9" fmla="*/ 709574 w 3994099"/>
              <a:gd name="connsiteY9" fmla="*/ 160970 h 238130"/>
              <a:gd name="connsiteX10" fmla="*/ 797357 w 3994099"/>
              <a:gd name="connsiteY10" fmla="*/ 226807 h 238130"/>
              <a:gd name="connsiteX11" fmla="*/ 914400 w 3994099"/>
              <a:gd name="connsiteY11" fmla="*/ 190231 h 238130"/>
              <a:gd name="connsiteX12" fmla="*/ 1046073 w 3994099"/>
              <a:gd name="connsiteY12" fmla="*/ 131709 h 238130"/>
              <a:gd name="connsiteX13" fmla="*/ 1089965 w 3994099"/>
              <a:gd name="connsiteY13" fmla="*/ 168285 h 238130"/>
              <a:gd name="connsiteX14" fmla="*/ 1126541 w 3994099"/>
              <a:gd name="connsiteY14" fmla="*/ 197546 h 238130"/>
              <a:gd name="connsiteX15" fmla="*/ 1170432 w 3994099"/>
              <a:gd name="connsiteY15" fmla="*/ 234122 h 238130"/>
              <a:gd name="connsiteX16" fmla="*/ 1214323 w 3994099"/>
              <a:gd name="connsiteY16" fmla="*/ 234122 h 238130"/>
              <a:gd name="connsiteX17" fmla="*/ 1302105 w 3994099"/>
              <a:gd name="connsiteY17" fmla="*/ 234122 h 238130"/>
              <a:gd name="connsiteX18" fmla="*/ 1302105 w 3994099"/>
              <a:gd name="connsiteY18" fmla="*/ 234122 h 238130"/>
              <a:gd name="connsiteX19" fmla="*/ 1404518 w 3994099"/>
              <a:gd name="connsiteY19" fmla="*/ 226807 h 238130"/>
              <a:gd name="connsiteX20" fmla="*/ 1441094 w 3994099"/>
              <a:gd name="connsiteY20" fmla="*/ 234122 h 238130"/>
              <a:gd name="connsiteX21" fmla="*/ 1580083 w 3994099"/>
              <a:gd name="connsiteY21" fmla="*/ 153655 h 238130"/>
              <a:gd name="connsiteX22" fmla="*/ 1580083 w 3994099"/>
              <a:gd name="connsiteY22" fmla="*/ 153655 h 238130"/>
              <a:gd name="connsiteX23" fmla="*/ 1667865 w 3994099"/>
              <a:gd name="connsiteY23" fmla="*/ 168285 h 238130"/>
              <a:gd name="connsiteX24" fmla="*/ 1777593 w 3994099"/>
              <a:gd name="connsiteY24" fmla="*/ 153655 h 238130"/>
              <a:gd name="connsiteX25" fmla="*/ 1777593 w 3994099"/>
              <a:gd name="connsiteY25" fmla="*/ 153655 h 238130"/>
              <a:gd name="connsiteX26" fmla="*/ 1814169 w 3994099"/>
              <a:gd name="connsiteY26" fmla="*/ 117079 h 238130"/>
              <a:gd name="connsiteX27" fmla="*/ 1997049 w 3994099"/>
              <a:gd name="connsiteY27" fmla="*/ 65872 h 238130"/>
              <a:gd name="connsiteX28" fmla="*/ 1997049 w 3994099"/>
              <a:gd name="connsiteY28" fmla="*/ 65872 h 238130"/>
              <a:gd name="connsiteX29" fmla="*/ 2092147 w 3994099"/>
              <a:gd name="connsiteY29" fmla="*/ 36612 h 238130"/>
              <a:gd name="connsiteX30" fmla="*/ 2157984 w 3994099"/>
              <a:gd name="connsiteY30" fmla="*/ 58557 h 238130"/>
              <a:gd name="connsiteX31" fmla="*/ 2245766 w 3994099"/>
              <a:gd name="connsiteY31" fmla="*/ 80503 h 238130"/>
              <a:gd name="connsiteX32" fmla="*/ 2326233 w 3994099"/>
              <a:gd name="connsiteY32" fmla="*/ 95133 h 238130"/>
              <a:gd name="connsiteX33" fmla="*/ 2355494 w 3994099"/>
              <a:gd name="connsiteY33" fmla="*/ 43927 h 238130"/>
              <a:gd name="connsiteX34" fmla="*/ 2355494 w 3994099"/>
              <a:gd name="connsiteY34" fmla="*/ 43927 h 238130"/>
              <a:gd name="connsiteX35" fmla="*/ 2399385 w 3994099"/>
              <a:gd name="connsiteY35" fmla="*/ 36 h 238130"/>
              <a:gd name="connsiteX36" fmla="*/ 2487168 w 3994099"/>
              <a:gd name="connsiteY36" fmla="*/ 36612 h 238130"/>
              <a:gd name="connsiteX37" fmla="*/ 2574950 w 3994099"/>
              <a:gd name="connsiteY37" fmla="*/ 51242 h 238130"/>
              <a:gd name="connsiteX38" fmla="*/ 2670048 w 3994099"/>
              <a:gd name="connsiteY38" fmla="*/ 58557 h 238130"/>
              <a:gd name="connsiteX39" fmla="*/ 2794406 w 3994099"/>
              <a:gd name="connsiteY39" fmla="*/ 80503 h 238130"/>
              <a:gd name="connsiteX40" fmla="*/ 2896819 w 3994099"/>
              <a:gd name="connsiteY40" fmla="*/ 109764 h 238130"/>
              <a:gd name="connsiteX41" fmla="*/ 2948025 w 3994099"/>
              <a:gd name="connsiteY41" fmla="*/ 139024 h 238130"/>
              <a:gd name="connsiteX42" fmla="*/ 3050438 w 3994099"/>
              <a:gd name="connsiteY42" fmla="*/ 124394 h 238130"/>
              <a:gd name="connsiteX43" fmla="*/ 3145536 w 3994099"/>
              <a:gd name="connsiteY43" fmla="*/ 109764 h 238130"/>
              <a:gd name="connsiteX44" fmla="*/ 3226003 w 3994099"/>
              <a:gd name="connsiteY44" fmla="*/ 95133 h 238130"/>
              <a:gd name="connsiteX45" fmla="*/ 3313785 w 3994099"/>
              <a:gd name="connsiteY45" fmla="*/ 87818 h 238130"/>
              <a:gd name="connsiteX46" fmla="*/ 3372307 w 3994099"/>
              <a:gd name="connsiteY46" fmla="*/ 65872 h 238130"/>
              <a:gd name="connsiteX47" fmla="*/ 3394253 w 3994099"/>
              <a:gd name="connsiteY47" fmla="*/ 51242 h 238130"/>
              <a:gd name="connsiteX48" fmla="*/ 3467405 w 3994099"/>
              <a:gd name="connsiteY48" fmla="*/ 80503 h 238130"/>
              <a:gd name="connsiteX49" fmla="*/ 3511296 w 3994099"/>
              <a:gd name="connsiteY49" fmla="*/ 109764 h 238130"/>
              <a:gd name="connsiteX50" fmla="*/ 3562502 w 3994099"/>
              <a:gd name="connsiteY50" fmla="*/ 131709 h 238130"/>
              <a:gd name="connsiteX51" fmla="*/ 3599078 w 3994099"/>
              <a:gd name="connsiteY51" fmla="*/ 73188 h 238130"/>
              <a:gd name="connsiteX52" fmla="*/ 3650285 w 3994099"/>
              <a:gd name="connsiteY52" fmla="*/ 29296 h 238130"/>
              <a:gd name="connsiteX53" fmla="*/ 3738067 w 3994099"/>
              <a:gd name="connsiteY53" fmla="*/ 36612 h 238130"/>
              <a:gd name="connsiteX54" fmla="*/ 3818534 w 3994099"/>
              <a:gd name="connsiteY54" fmla="*/ 65872 h 238130"/>
              <a:gd name="connsiteX55" fmla="*/ 3899001 w 3994099"/>
              <a:gd name="connsiteY55" fmla="*/ 73188 h 238130"/>
              <a:gd name="connsiteX56" fmla="*/ 3957523 w 3994099"/>
              <a:gd name="connsiteY56" fmla="*/ 87818 h 238130"/>
              <a:gd name="connsiteX57" fmla="*/ 3994099 w 3994099"/>
              <a:gd name="connsiteY57" fmla="*/ 102448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94099" h="238130">
                <a:moveTo>
                  <a:pt x="0" y="58557"/>
                </a:moveTo>
                <a:cubicBezTo>
                  <a:pt x="29870" y="80503"/>
                  <a:pt x="59741" y="102449"/>
                  <a:pt x="87782" y="109764"/>
                </a:cubicBezTo>
                <a:cubicBezTo>
                  <a:pt x="115823" y="117079"/>
                  <a:pt x="137769" y="91475"/>
                  <a:pt x="168249" y="102448"/>
                </a:cubicBezTo>
                <a:cubicBezTo>
                  <a:pt x="198729" y="113421"/>
                  <a:pt x="240182" y="167066"/>
                  <a:pt x="270662" y="175600"/>
                </a:cubicBezTo>
                <a:cubicBezTo>
                  <a:pt x="301142" y="184134"/>
                  <a:pt x="326745" y="167066"/>
                  <a:pt x="351129" y="153655"/>
                </a:cubicBezTo>
                <a:cubicBezTo>
                  <a:pt x="375513" y="140244"/>
                  <a:pt x="402335" y="108544"/>
                  <a:pt x="416966" y="95133"/>
                </a:cubicBezTo>
                <a:cubicBezTo>
                  <a:pt x="431597" y="81722"/>
                  <a:pt x="418185" y="70749"/>
                  <a:pt x="438912" y="73188"/>
                </a:cubicBezTo>
                <a:cubicBezTo>
                  <a:pt x="459639" y="75627"/>
                  <a:pt x="541325" y="109764"/>
                  <a:pt x="541325" y="109764"/>
                </a:cubicBezTo>
                <a:cubicBezTo>
                  <a:pt x="571805" y="120737"/>
                  <a:pt x="593751" y="130490"/>
                  <a:pt x="621792" y="139024"/>
                </a:cubicBezTo>
                <a:cubicBezTo>
                  <a:pt x="649833" y="147558"/>
                  <a:pt x="680313" y="146340"/>
                  <a:pt x="709574" y="160970"/>
                </a:cubicBezTo>
                <a:cubicBezTo>
                  <a:pt x="738835" y="175600"/>
                  <a:pt x="763219" y="221930"/>
                  <a:pt x="797357" y="226807"/>
                </a:cubicBezTo>
                <a:cubicBezTo>
                  <a:pt x="831495" y="231684"/>
                  <a:pt x="872947" y="206081"/>
                  <a:pt x="914400" y="190231"/>
                </a:cubicBezTo>
                <a:cubicBezTo>
                  <a:pt x="955853" y="174381"/>
                  <a:pt x="1016812" y="135367"/>
                  <a:pt x="1046073" y="131709"/>
                </a:cubicBezTo>
                <a:cubicBezTo>
                  <a:pt x="1075334" y="128051"/>
                  <a:pt x="1076554" y="157312"/>
                  <a:pt x="1089965" y="168285"/>
                </a:cubicBezTo>
                <a:cubicBezTo>
                  <a:pt x="1103376" y="179258"/>
                  <a:pt x="1113130" y="186573"/>
                  <a:pt x="1126541" y="197546"/>
                </a:cubicBezTo>
                <a:cubicBezTo>
                  <a:pt x="1139952" y="208519"/>
                  <a:pt x="1155802" y="228026"/>
                  <a:pt x="1170432" y="234122"/>
                </a:cubicBezTo>
                <a:cubicBezTo>
                  <a:pt x="1185062" y="240218"/>
                  <a:pt x="1214323" y="234122"/>
                  <a:pt x="1214323" y="234122"/>
                </a:cubicBezTo>
                <a:lnTo>
                  <a:pt x="1302105" y="234122"/>
                </a:lnTo>
                <a:lnTo>
                  <a:pt x="1302105" y="234122"/>
                </a:lnTo>
                <a:cubicBezTo>
                  <a:pt x="1319174" y="232903"/>
                  <a:pt x="1381353" y="226807"/>
                  <a:pt x="1404518" y="226807"/>
                </a:cubicBezTo>
                <a:cubicBezTo>
                  <a:pt x="1427683" y="226807"/>
                  <a:pt x="1411833" y="246314"/>
                  <a:pt x="1441094" y="234122"/>
                </a:cubicBezTo>
                <a:cubicBezTo>
                  <a:pt x="1470355" y="221930"/>
                  <a:pt x="1580083" y="153655"/>
                  <a:pt x="1580083" y="153655"/>
                </a:cubicBezTo>
                <a:lnTo>
                  <a:pt x="1580083" y="153655"/>
                </a:lnTo>
                <a:cubicBezTo>
                  <a:pt x="1594713" y="156093"/>
                  <a:pt x="1634947" y="168285"/>
                  <a:pt x="1667865" y="168285"/>
                </a:cubicBezTo>
                <a:cubicBezTo>
                  <a:pt x="1700783" y="168285"/>
                  <a:pt x="1777593" y="153655"/>
                  <a:pt x="1777593" y="153655"/>
                </a:cubicBezTo>
                <a:lnTo>
                  <a:pt x="1777593" y="153655"/>
                </a:lnTo>
                <a:lnTo>
                  <a:pt x="1814169" y="117079"/>
                </a:lnTo>
                <a:cubicBezTo>
                  <a:pt x="1850745" y="102449"/>
                  <a:pt x="1997049" y="65872"/>
                  <a:pt x="1997049" y="65872"/>
                </a:cubicBezTo>
                <a:lnTo>
                  <a:pt x="1997049" y="65872"/>
                </a:lnTo>
                <a:cubicBezTo>
                  <a:pt x="2012899" y="60995"/>
                  <a:pt x="2065325" y="37831"/>
                  <a:pt x="2092147" y="36612"/>
                </a:cubicBezTo>
                <a:cubicBezTo>
                  <a:pt x="2118969" y="35393"/>
                  <a:pt x="2132381" y="51242"/>
                  <a:pt x="2157984" y="58557"/>
                </a:cubicBezTo>
                <a:cubicBezTo>
                  <a:pt x="2183587" y="65872"/>
                  <a:pt x="2217725" y="74407"/>
                  <a:pt x="2245766" y="80503"/>
                </a:cubicBezTo>
                <a:cubicBezTo>
                  <a:pt x="2273807" y="86599"/>
                  <a:pt x="2307945" y="101229"/>
                  <a:pt x="2326233" y="95133"/>
                </a:cubicBezTo>
                <a:cubicBezTo>
                  <a:pt x="2344521" y="89037"/>
                  <a:pt x="2355494" y="43927"/>
                  <a:pt x="2355494" y="43927"/>
                </a:cubicBezTo>
                <a:lnTo>
                  <a:pt x="2355494" y="43927"/>
                </a:lnTo>
                <a:cubicBezTo>
                  <a:pt x="2362809" y="36612"/>
                  <a:pt x="2377439" y="1255"/>
                  <a:pt x="2399385" y="36"/>
                </a:cubicBezTo>
                <a:cubicBezTo>
                  <a:pt x="2421331" y="-1183"/>
                  <a:pt x="2457907" y="28078"/>
                  <a:pt x="2487168" y="36612"/>
                </a:cubicBezTo>
                <a:cubicBezTo>
                  <a:pt x="2516429" y="45146"/>
                  <a:pt x="2544470" y="47585"/>
                  <a:pt x="2574950" y="51242"/>
                </a:cubicBezTo>
                <a:cubicBezTo>
                  <a:pt x="2605430" y="54899"/>
                  <a:pt x="2633472" y="53680"/>
                  <a:pt x="2670048" y="58557"/>
                </a:cubicBezTo>
                <a:cubicBezTo>
                  <a:pt x="2706624" y="63434"/>
                  <a:pt x="2756611" y="71969"/>
                  <a:pt x="2794406" y="80503"/>
                </a:cubicBezTo>
                <a:cubicBezTo>
                  <a:pt x="2832201" y="89038"/>
                  <a:pt x="2871216" y="100011"/>
                  <a:pt x="2896819" y="109764"/>
                </a:cubicBezTo>
                <a:cubicBezTo>
                  <a:pt x="2922422" y="119517"/>
                  <a:pt x="2922422" y="136586"/>
                  <a:pt x="2948025" y="139024"/>
                </a:cubicBezTo>
                <a:cubicBezTo>
                  <a:pt x="2973628" y="141462"/>
                  <a:pt x="3050438" y="124394"/>
                  <a:pt x="3050438" y="124394"/>
                </a:cubicBezTo>
                <a:lnTo>
                  <a:pt x="3145536" y="109764"/>
                </a:lnTo>
                <a:cubicBezTo>
                  <a:pt x="3174797" y="104887"/>
                  <a:pt x="3197962" y="98791"/>
                  <a:pt x="3226003" y="95133"/>
                </a:cubicBezTo>
                <a:cubicBezTo>
                  <a:pt x="3254044" y="91475"/>
                  <a:pt x="3289401" y="92695"/>
                  <a:pt x="3313785" y="87818"/>
                </a:cubicBezTo>
                <a:cubicBezTo>
                  <a:pt x="3338169" y="82941"/>
                  <a:pt x="3358896" y="71968"/>
                  <a:pt x="3372307" y="65872"/>
                </a:cubicBezTo>
                <a:cubicBezTo>
                  <a:pt x="3385718" y="59776"/>
                  <a:pt x="3378403" y="48803"/>
                  <a:pt x="3394253" y="51242"/>
                </a:cubicBezTo>
                <a:cubicBezTo>
                  <a:pt x="3410103" y="53680"/>
                  <a:pt x="3447898" y="70749"/>
                  <a:pt x="3467405" y="80503"/>
                </a:cubicBezTo>
                <a:cubicBezTo>
                  <a:pt x="3486912" y="90257"/>
                  <a:pt x="3495447" y="101230"/>
                  <a:pt x="3511296" y="109764"/>
                </a:cubicBezTo>
                <a:cubicBezTo>
                  <a:pt x="3527146" y="118298"/>
                  <a:pt x="3547872" y="137805"/>
                  <a:pt x="3562502" y="131709"/>
                </a:cubicBezTo>
                <a:cubicBezTo>
                  <a:pt x="3577132" y="125613"/>
                  <a:pt x="3584448" y="90257"/>
                  <a:pt x="3599078" y="73188"/>
                </a:cubicBezTo>
                <a:cubicBezTo>
                  <a:pt x="3613708" y="56119"/>
                  <a:pt x="3627120" y="35392"/>
                  <a:pt x="3650285" y="29296"/>
                </a:cubicBezTo>
                <a:cubicBezTo>
                  <a:pt x="3673450" y="23200"/>
                  <a:pt x="3710026" y="30516"/>
                  <a:pt x="3738067" y="36612"/>
                </a:cubicBezTo>
                <a:cubicBezTo>
                  <a:pt x="3766108" y="42708"/>
                  <a:pt x="3791712" y="59776"/>
                  <a:pt x="3818534" y="65872"/>
                </a:cubicBezTo>
                <a:cubicBezTo>
                  <a:pt x="3845356" y="71968"/>
                  <a:pt x="3875836" y="69530"/>
                  <a:pt x="3899001" y="73188"/>
                </a:cubicBezTo>
                <a:cubicBezTo>
                  <a:pt x="3922166" y="76846"/>
                  <a:pt x="3941673" y="82941"/>
                  <a:pt x="3957523" y="87818"/>
                </a:cubicBezTo>
                <a:cubicBezTo>
                  <a:pt x="3973373" y="92695"/>
                  <a:pt x="3983736" y="97571"/>
                  <a:pt x="3994099" y="10244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4876800" y="1836115"/>
            <a:ext cx="3994099" cy="238130"/>
          </a:xfrm>
          <a:custGeom>
            <a:avLst/>
            <a:gdLst>
              <a:gd name="connsiteX0" fmla="*/ 0 w 3994099"/>
              <a:gd name="connsiteY0" fmla="*/ 58557 h 238130"/>
              <a:gd name="connsiteX1" fmla="*/ 87782 w 3994099"/>
              <a:gd name="connsiteY1" fmla="*/ 109764 h 238130"/>
              <a:gd name="connsiteX2" fmla="*/ 168249 w 3994099"/>
              <a:gd name="connsiteY2" fmla="*/ 102448 h 238130"/>
              <a:gd name="connsiteX3" fmla="*/ 270662 w 3994099"/>
              <a:gd name="connsiteY3" fmla="*/ 175600 h 238130"/>
              <a:gd name="connsiteX4" fmla="*/ 351129 w 3994099"/>
              <a:gd name="connsiteY4" fmla="*/ 153655 h 238130"/>
              <a:gd name="connsiteX5" fmla="*/ 416966 w 3994099"/>
              <a:gd name="connsiteY5" fmla="*/ 95133 h 238130"/>
              <a:gd name="connsiteX6" fmla="*/ 438912 w 3994099"/>
              <a:gd name="connsiteY6" fmla="*/ 73188 h 238130"/>
              <a:gd name="connsiteX7" fmla="*/ 541325 w 3994099"/>
              <a:gd name="connsiteY7" fmla="*/ 109764 h 238130"/>
              <a:gd name="connsiteX8" fmla="*/ 621792 w 3994099"/>
              <a:gd name="connsiteY8" fmla="*/ 139024 h 238130"/>
              <a:gd name="connsiteX9" fmla="*/ 709574 w 3994099"/>
              <a:gd name="connsiteY9" fmla="*/ 160970 h 238130"/>
              <a:gd name="connsiteX10" fmla="*/ 797357 w 3994099"/>
              <a:gd name="connsiteY10" fmla="*/ 226807 h 238130"/>
              <a:gd name="connsiteX11" fmla="*/ 914400 w 3994099"/>
              <a:gd name="connsiteY11" fmla="*/ 190231 h 238130"/>
              <a:gd name="connsiteX12" fmla="*/ 1046073 w 3994099"/>
              <a:gd name="connsiteY12" fmla="*/ 131709 h 238130"/>
              <a:gd name="connsiteX13" fmla="*/ 1089965 w 3994099"/>
              <a:gd name="connsiteY13" fmla="*/ 168285 h 238130"/>
              <a:gd name="connsiteX14" fmla="*/ 1126541 w 3994099"/>
              <a:gd name="connsiteY14" fmla="*/ 197546 h 238130"/>
              <a:gd name="connsiteX15" fmla="*/ 1170432 w 3994099"/>
              <a:gd name="connsiteY15" fmla="*/ 234122 h 238130"/>
              <a:gd name="connsiteX16" fmla="*/ 1214323 w 3994099"/>
              <a:gd name="connsiteY16" fmla="*/ 234122 h 238130"/>
              <a:gd name="connsiteX17" fmla="*/ 1302105 w 3994099"/>
              <a:gd name="connsiteY17" fmla="*/ 234122 h 238130"/>
              <a:gd name="connsiteX18" fmla="*/ 1302105 w 3994099"/>
              <a:gd name="connsiteY18" fmla="*/ 234122 h 238130"/>
              <a:gd name="connsiteX19" fmla="*/ 1404518 w 3994099"/>
              <a:gd name="connsiteY19" fmla="*/ 226807 h 238130"/>
              <a:gd name="connsiteX20" fmla="*/ 1441094 w 3994099"/>
              <a:gd name="connsiteY20" fmla="*/ 234122 h 238130"/>
              <a:gd name="connsiteX21" fmla="*/ 1580083 w 3994099"/>
              <a:gd name="connsiteY21" fmla="*/ 153655 h 238130"/>
              <a:gd name="connsiteX22" fmla="*/ 1580083 w 3994099"/>
              <a:gd name="connsiteY22" fmla="*/ 153655 h 238130"/>
              <a:gd name="connsiteX23" fmla="*/ 1667865 w 3994099"/>
              <a:gd name="connsiteY23" fmla="*/ 168285 h 238130"/>
              <a:gd name="connsiteX24" fmla="*/ 1777593 w 3994099"/>
              <a:gd name="connsiteY24" fmla="*/ 153655 h 238130"/>
              <a:gd name="connsiteX25" fmla="*/ 1777593 w 3994099"/>
              <a:gd name="connsiteY25" fmla="*/ 153655 h 238130"/>
              <a:gd name="connsiteX26" fmla="*/ 1814169 w 3994099"/>
              <a:gd name="connsiteY26" fmla="*/ 117079 h 238130"/>
              <a:gd name="connsiteX27" fmla="*/ 1997049 w 3994099"/>
              <a:gd name="connsiteY27" fmla="*/ 65872 h 238130"/>
              <a:gd name="connsiteX28" fmla="*/ 1997049 w 3994099"/>
              <a:gd name="connsiteY28" fmla="*/ 65872 h 238130"/>
              <a:gd name="connsiteX29" fmla="*/ 2092147 w 3994099"/>
              <a:gd name="connsiteY29" fmla="*/ 36612 h 238130"/>
              <a:gd name="connsiteX30" fmla="*/ 2157984 w 3994099"/>
              <a:gd name="connsiteY30" fmla="*/ 58557 h 238130"/>
              <a:gd name="connsiteX31" fmla="*/ 2245766 w 3994099"/>
              <a:gd name="connsiteY31" fmla="*/ 80503 h 238130"/>
              <a:gd name="connsiteX32" fmla="*/ 2326233 w 3994099"/>
              <a:gd name="connsiteY32" fmla="*/ 95133 h 238130"/>
              <a:gd name="connsiteX33" fmla="*/ 2355494 w 3994099"/>
              <a:gd name="connsiteY33" fmla="*/ 43927 h 238130"/>
              <a:gd name="connsiteX34" fmla="*/ 2355494 w 3994099"/>
              <a:gd name="connsiteY34" fmla="*/ 43927 h 238130"/>
              <a:gd name="connsiteX35" fmla="*/ 2399385 w 3994099"/>
              <a:gd name="connsiteY35" fmla="*/ 36 h 238130"/>
              <a:gd name="connsiteX36" fmla="*/ 2487168 w 3994099"/>
              <a:gd name="connsiteY36" fmla="*/ 36612 h 238130"/>
              <a:gd name="connsiteX37" fmla="*/ 2574950 w 3994099"/>
              <a:gd name="connsiteY37" fmla="*/ 51242 h 238130"/>
              <a:gd name="connsiteX38" fmla="*/ 2670048 w 3994099"/>
              <a:gd name="connsiteY38" fmla="*/ 58557 h 238130"/>
              <a:gd name="connsiteX39" fmla="*/ 2794406 w 3994099"/>
              <a:gd name="connsiteY39" fmla="*/ 80503 h 238130"/>
              <a:gd name="connsiteX40" fmla="*/ 2896819 w 3994099"/>
              <a:gd name="connsiteY40" fmla="*/ 109764 h 238130"/>
              <a:gd name="connsiteX41" fmla="*/ 2948025 w 3994099"/>
              <a:gd name="connsiteY41" fmla="*/ 139024 h 238130"/>
              <a:gd name="connsiteX42" fmla="*/ 3050438 w 3994099"/>
              <a:gd name="connsiteY42" fmla="*/ 124394 h 238130"/>
              <a:gd name="connsiteX43" fmla="*/ 3145536 w 3994099"/>
              <a:gd name="connsiteY43" fmla="*/ 109764 h 238130"/>
              <a:gd name="connsiteX44" fmla="*/ 3226003 w 3994099"/>
              <a:gd name="connsiteY44" fmla="*/ 95133 h 238130"/>
              <a:gd name="connsiteX45" fmla="*/ 3313785 w 3994099"/>
              <a:gd name="connsiteY45" fmla="*/ 87818 h 238130"/>
              <a:gd name="connsiteX46" fmla="*/ 3372307 w 3994099"/>
              <a:gd name="connsiteY46" fmla="*/ 65872 h 238130"/>
              <a:gd name="connsiteX47" fmla="*/ 3394253 w 3994099"/>
              <a:gd name="connsiteY47" fmla="*/ 51242 h 238130"/>
              <a:gd name="connsiteX48" fmla="*/ 3467405 w 3994099"/>
              <a:gd name="connsiteY48" fmla="*/ 80503 h 238130"/>
              <a:gd name="connsiteX49" fmla="*/ 3511296 w 3994099"/>
              <a:gd name="connsiteY49" fmla="*/ 109764 h 238130"/>
              <a:gd name="connsiteX50" fmla="*/ 3562502 w 3994099"/>
              <a:gd name="connsiteY50" fmla="*/ 131709 h 238130"/>
              <a:gd name="connsiteX51" fmla="*/ 3599078 w 3994099"/>
              <a:gd name="connsiteY51" fmla="*/ 73188 h 238130"/>
              <a:gd name="connsiteX52" fmla="*/ 3650285 w 3994099"/>
              <a:gd name="connsiteY52" fmla="*/ 29296 h 238130"/>
              <a:gd name="connsiteX53" fmla="*/ 3738067 w 3994099"/>
              <a:gd name="connsiteY53" fmla="*/ 36612 h 238130"/>
              <a:gd name="connsiteX54" fmla="*/ 3818534 w 3994099"/>
              <a:gd name="connsiteY54" fmla="*/ 65872 h 238130"/>
              <a:gd name="connsiteX55" fmla="*/ 3899001 w 3994099"/>
              <a:gd name="connsiteY55" fmla="*/ 73188 h 238130"/>
              <a:gd name="connsiteX56" fmla="*/ 3957523 w 3994099"/>
              <a:gd name="connsiteY56" fmla="*/ 87818 h 238130"/>
              <a:gd name="connsiteX57" fmla="*/ 3994099 w 3994099"/>
              <a:gd name="connsiteY57" fmla="*/ 102448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94099" h="238130">
                <a:moveTo>
                  <a:pt x="0" y="58557"/>
                </a:moveTo>
                <a:cubicBezTo>
                  <a:pt x="29870" y="80503"/>
                  <a:pt x="59741" y="102449"/>
                  <a:pt x="87782" y="109764"/>
                </a:cubicBezTo>
                <a:cubicBezTo>
                  <a:pt x="115823" y="117079"/>
                  <a:pt x="137769" y="91475"/>
                  <a:pt x="168249" y="102448"/>
                </a:cubicBezTo>
                <a:cubicBezTo>
                  <a:pt x="198729" y="113421"/>
                  <a:pt x="240182" y="167066"/>
                  <a:pt x="270662" y="175600"/>
                </a:cubicBezTo>
                <a:cubicBezTo>
                  <a:pt x="301142" y="184134"/>
                  <a:pt x="326745" y="167066"/>
                  <a:pt x="351129" y="153655"/>
                </a:cubicBezTo>
                <a:cubicBezTo>
                  <a:pt x="375513" y="140244"/>
                  <a:pt x="402335" y="108544"/>
                  <a:pt x="416966" y="95133"/>
                </a:cubicBezTo>
                <a:cubicBezTo>
                  <a:pt x="431597" y="81722"/>
                  <a:pt x="418185" y="70749"/>
                  <a:pt x="438912" y="73188"/>
                </a:cubicBezTo>
                <a:cubicBezTo>
                  <a:pt x="459639" y="75627"/>
                  <a:pt x="541325" y="109764"/>
                  <a:pt x="541325" y="109764"/>
                </a:cubicBezTo>
                <a:cubicBezTo>
                  <a:pt x="571805" y="120737"/>
                  <a:pt x="593751" y="130490"/>
                  <a:pt x="621792" y="139024"/>
                </a:cubicBezTo>
                <a:cubicBezTo>
                  <a:pt x="649833" y="147558"/>
                  <a:pt x="680313" y="146340"/>
                  <a:pt x="709574" y="160970"/>
                </a:cubicBezTo>
                <a:cubicBezTo>
                  <a:pt x="738835" y="175600"/>
                  <a:pt x="763219" y="221930"/>
                  <a:pt x="797357" y="226807"/>
                </a:cubicBezTo>
                <a:cubicBezTo>
                  <a:pt x="831495" y="231684"/>
                  <a:pt x="872947" y="206081"/>
                  <a:pt x="914400" y="190231"/>
                </a:cubicBezTo>
                <a:cubicBezTo>
                  <a:pt x="955853" y="174381"/>
                  <a:pt x="1016812" y="135367"/>
                  <a:pt x="1046073" y="131709"/>
                </a:cubicBezTo>
                <a:cubicBezTo>
                  <a:pt x="1075334" y="128051"/>
                  <a:pt x="1076554" y="157312"/>
                  <a:pt x="1089965" y="168285"/>
                </a:cubicBezTo>
                <a:cubicBezTo>
                  <a:pt x="1103376" y="179258"/>
                  <a:pt x="1113130" y="186573"/>
                  <a:pt x="1126541" y="197546"/>
                </a:cubicBezTo>
                <a:cubicBezTo>
                  <a:pt x="1139952" y="208519"/>
                  <a:pt x="1155802" y="228026"/>
                  <a:pt x="1170432" y="234122"/>
                </a:cubicBezTo>
                <a:cubicBezTo>
                  <a:pt x="1185062" y="240218"/>
                  <a:pt x="1214323" y="234122"/>
                  <a:pt x="1214323" y="234122"/>
                </a:cubicBezTo>
                <a:lnTo>
                  <a:pt x="1302105" y="234122"/>
                </a:lnTo>
                <a:lnTo>
                  <a:pt x="1302105" y="234122"/>
                </a:lnTo>
                <a:cubicBezTo>
                  <a:pt x="1319174" y="232903"/>
                  <a:pt x="1381353" y="226807"/>
                  <a:pt x="1404518" y="226807"/>
                </a:cubicBezTo>
                <a:cubicBezTo>
                  <a:pt x="1427683" y="226807"/>
                  <a:pt x="1411833" y="246314"/>
                  <a:pt x="1441094" y="234122"/>
                </a:cubicBezTo>
                <a:cubicBezTo>
                  <a:pt x="1470355" y="221930"/>
                  <a:pt x="1580083" y="153655"/>
                  <a:pt x="1580083" y="153655"/>
                </a:cubicBezTo>
                <a:lnTo>
                  <a:pt x="1580083" y="153655"/>
                </a:lnTo>
                <a:cubicBezTo>
                  <a:pt x="1594713" y="156093"/>
                  <a:pt x="1634947" y="168285"/>
                  <a:pt x="1667865" y="168285"/>
                </a:cubicBezTo>
                <a:cubicBezTo>
                  <a:pt x="1700783" y="168285"/>
                  <a:pt x="1777593" y="153655"/>
                  <a:pt x="1777593" y="153655"/>
                </a:cubicBezTo>
                <a:lnTo>
                  <a:pt x="1777593" y="153655"/>
                </a:lnTo>
                <a:lnTo>
                  <a:pt x="1814169" y="117079"/>
                </a:lnTo>
                <a:cubicBezTo>
                  <a:pt x="1850745" y="102449"/>
                  <a:pt x="1997049" y="65872"/>
                  <a:pt x="1997049" y="65872"/>
                </a:cubicBezTo>
                <a:lnTo>
                  <a:pt x="1997049" y="65872"/>
                </a:lnTo>
                <a:cubicBezTo>
                  <a:pt x="2012899" y="60995"/>
                  <a:pt x="2065325" y="37831"/>
                  <a:pt x="2092147" y="36612"/>
                </a:cubicBezTo>
                <a:cubicBezTo>
                  <a:pt x="2118969" y="35393"/>
                  <a:pt x="2132381" y="51242"/>
                  <a:pt x="2157984" y="58557"/>
                </a:cubicBezTo>
                <a:cubicBezTo>
                  <a:pt x="2183587" y="65872"/>
                  <a:pt x="2217725" y="74407"/>
                  <a:pt x="2245766" y="80503"/>
                </a:cubicBezTo>
                <a:cubicBezTo>
                  <a:pt x="2273807" y="86599"/>
                  <a:pt x="2307945" y="101229"/>
                  <a:pt x="2326233" y="95133"/>
                </a:cubicBezTo>
                <a:cubicBezTo>
                  <a:pt x="2344521" y="89037"/>
                  <a:pt x="2355494" y="43927"/>
                  <a:pt x="2355494" y="43927"/>
                </a:cubicBezTo>
                <a:lnTo>
                  <a:pt x="2355494" y="43927"/>
                </a:lnTo>
                <a:cubicBezTo>
                  <a:pt x="2362809" y="36612"/>
                  <a:pt x="2377439" y="1255"/>
                  <a:pt x="2399385" y="36"/>
                </a:cubicBezTo>
                <a:cubicBezTo>
                  <a:pt x="2421331" y="-1183"/>
                  <a:pt x="2457907" y="28078"/>
                  <a:pt x="2487168" y="36612"/>
                </a:cubicBezTo>
                <a:cubicBezTo>
                  <a:pt x="2516429" y="45146"/>
                  <a:pt x="2544470" y="47585"/>
                  <a:pt x="2574950" y="51242"/>
                </a:cubicBezTo>
                <a:cubicBezTo>
                  <a:pt x="2605430" y="54899"/>
                  <a:pt x="2633472" y="53680"/>
                  <a:pt x="2670048" y="58557"/>
                </a:cubicBezTo>
                <a:cubicBezTo>
                  <a:pt x="2706624" y="63434"/>
                  <a:pt x="2756611" y="71969"/>
                  <a:pt x="2794406" y="80503"/>
                </a:cubicBezTo>
                <a:cubicBezTo>
                  <a:pt x="2832201" y="89038"/>
                  <a:pt x="2871216" y="100011"/>
                  <a:pt x="2896819" y="109764"/>
                </a:cubicBezTo>
                <a:cubicBezTo>
                  <a:pt x="2922422" y="119517"/>
                  <a:pt x="2922422" y="136586"/>
                  <a:pt x="2948025" y="139024"/>
                </a:cubicBezTo>
                <a:cubicBezTo>
                  <a:pt x="2973628" y="141462"/>
                  <a:pt x="3050438" y="124394"/>
                  <a:pt x="3050438" y="124394"/>
                </a:cubicBezTo>
                <a:lnTo>
                  <a:pt x="3145536" y="109764"/>
                </a:lnTo>
                <a:cubicBezTo>
                  <a:pt x="3174797" y="104887"/>
                  <a:pt x="3197962" y="98791"/>
                  <a:pt x="3226003" y="95133"/>
                </a:cubicBezTo>
                <a:cubicBezTo>
                  <a:pt x="3254044" y="91475"/>
                  <a:pt x="3289401" y="92695"/>
                  <a:pt x="3313785" y="87818"/>
                </a:cubicBezTo>
                <a:cubicBezTo>
                  <a:pt x="3338169" y="82941"/>
                  <a:pt x="3358896" y="71968"/>
                  <a:pt x="3372307" y="65872"/>
                </a:cubicBezTo>
                <a:cubicBezTo>
                  <a:pt x="3385718" y="59776"/>
                  <a:pt x="3378403" y="48803"/>
                  <a:pt x="3394253" y="51242"/>
                </a:cubicBezTo>
                <a:cubicBezTo>
                  <a:pt x="3410103" y="53680"/>
                  <a:pt x="3447898" y="70749"/>
                  <a:pt x="3467405" y="80503"/>
                </a:cubicBezTo>
                <a:cubicBezTo>
                  <a:pt x="3486912" y="90257"/>
                  <a:pt x="3495447" y="101230"/>
                  <a:pt x="3511296" y="109764"/>
                </a:cubicBezTo>
                <a:cubicBezTo>
                  <a:pt x="3527146" y="118298"/>
                  <a:pt x="3547872" y="137805"/>
                  <a:pt x="3562502" y="131709"/>
                </a:cubicBezTo>
                <a:cubicBezTo>
                  <a:pt x="3577132" y="125613"/>
                  <a:pt x="3584448" y="90257"/>
                  <a:pt x="3599078" y="73188"/>
                </a:cubicBezTo>
                <a:cubicBezTo>
                  <a:pt x="3613708" y="56119"/>
                  <a:pt x="3627120" y="35392"/>
                  <a:pt x="3650285" y="29296"/>
                </a:cubicBezTo>
                <a:cubicBezTo>
                  <a:pt x="3673450" y="23200"/>
                  <a:pt x="3710026" y="30516"/>
                  <a:pt x="3738067" y="36612"/>
                </a:cubicBezTo>
                <a:cubicBezTo>
                  <a:pt x="3766108" y="42708"/>
                  <a:pt x="3791712" y="59776"/>
                  <a:pt x="3818534" y="65872"/>
                </a:cubicBezTo>
                <a:cubicBezTo>
                  <a:pt x="3845356" y="71968"/>
                  <a:pt x="3875836" y="69530"/>
                  <a:pt x="3899001" y="73188"/>
                </a:cubicBezTo>
                <a:cubicBezTo>
                  <a:pt x="3922166" y="76846"/>
                  <a:pt x="3941673" y="82941"/>
                  <a:pt x="3957523" y="87818"/>
                </a:cubicBezTo>
                <a:cubicBezTo>
                  <a:pt x="3973373" y="92695"/>
                  <a:pt x="3983736" y="97571"/>
                  <a:pt x="3994099" y="10244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4892041" y="4540525"/>
            <a:ext cx="3994099" cy="238130"/>
          </a:xfrm>
          <a:custGeom>
            <a:avLst/>
            <a:gdLst>
              <a:gd name="connsiteX0" fmla="*/ 0 w 3994099"/>
              <a:gd name="connsiteY0" fmla="*/ 58557 h 238130"/>
              <a:gd name="connsiteX1" fmla="*/ 87782 w 3994099"/>
              <a:gd name="connsiteY1" fmla="*/ 109764 h 238130"/>
              <a:gd name="connsiteX2" fmla="*/ 168249 w 3994099"/>
              <a:gd name="connsiteY2" fmla="*/ 102448 h 238130"/>
              <a:gd name="connsiteX3" fmla="*/ 270662 w 3994099"/>
              <a:gd name="connsiteY3" fmla="*/ 175600 h 238130"/>
              <a:gd name="connsiteX4" fmla="*/ 351129 w 3994099"/>
              <a:gd name="connsiteY4" fmla="*/ 153655 h 238130"/>
              <a:gd name="connsiteX5" fmla="*/ 416966 w 3994099"/>
              <a:gd name="connsiteY5" fmla="*/ 95133 h 238130"/>
              <a:gd name="connsiteX6" fmla="*/ 438912 w 3994099"/>
              <a:gd name="connsiteY6" fmla="*/ 73188 h 238130"/>
              <a:gd name="connsiteX7" fmla="*/ 541325 w 3994099"/>
              <a:gd name="connsiteY7" fmla="*/ 109764 h 238130"/>
              <a:gd name="connsiteX8" fmla="*/ 621792 w 3994099"/>
              <a:gd name="connsiteY8" fmla="*/ 139024 h 238130"/>
              <a:gd name="connsiteX9" fmla="*/ 709574 w 3994099"/>
              <a:gd name="connsiteY9" fmla="*/ 160970 h 238130"/>
              <a:gd name="connsiteX10" fmla="*/ 797357 w 3994099"/>
              <a:gd name="connsiteY10" fmla="*/ 226807 h 238130"/>
              <a:gd name="connsiteX11" fmla="*/ 914400 w 3994099"/>
              <a:gd name="connsiteY11" fmla="*/ 190231 h 238130"/>
              <a:gd name="connsiteX12" fmla="*/ 1046073 w 3994099"/>
              <a:gd name="connsiteY12" fmla="*/ 131709 h 238130"/>
              <a:gd name="connsiteX13" fmla="*/ 1089965 w 3994099"/>
              <a:gd name="connsiteY13" fmla="*/ 168285 h 238130"/>
              <a:gd name="connsiteX14" fmla="*/ 1126541 w 3994099"/>
              <a:gd name="connsiteY14" fmla="*/ 197546 h 238130"/>
              <a:gd name="connsiteX15" fmla="*/ 1170432 w 3994099"/>
              <a:gd name="connsiteY15" fmla="*/ 234122 h 238130"/>
              <a:gd name="connsiteX16" fmla="*/ 1214323 w 3994099"/>
              <a:gd name="connsiteY16" fmla="*/ 234122 h 238130"/>
              <a:gd name="connsiteX17" fmla="*/ 1302105 w 3994099"/>
              <a:gd name="connsiteY17" fmla="*/ 234122 h 238130"/>
              <a:gd name="connsiteX18" fmla="*/ 1302105 w 3994099"/>
              <a:gd name="connsiteY18" fmla="*/ 234122 h 238130"/>
              <a:gd name="connsiteX19" fmla="*/ 1404518 w 3994099"/>
              <a:gd name="connsiteY19" fmla="*/ 226807 h 238130"/>
              <a:gd name="connsiteX20" fmla="*/ 1441094 w 3994099"/>
              <a:gd name="connsiteY20" fmla="*/ 234122 h 238130"/>
              <a:gd name="connsiteX21" fmla="*/ 1580083 w 3994099"/>
              <a:gd name="connsiteY21" fmla="*/ 153655 h 238130"/>
              <a:gd name="connsiteX22" fmla="*/ 1580083 w 3994099"/>
              <a:gd name="connsiteY22" fmla="*/ 153655 h 238130"/>
              <a:gd name="connsiteX23" fmla="*/ 1667865 w 3994099"/>
              <a:gd name="connsiteY23" fmla="*/ 168285 h 238130"/>
              <a:gd name="connsiteX24" fmla="*/ 1777593 w 3994099"/>
              <a:gd name="connsiteY24" fmla="*/ 153655 h 238130"/>
              <a:gd name="connsiteX25" fmla="*/ 1777593 w 3994099"/>
              <a:gd name="connsiteY25" fmla="*/ 153655 h 238130"/>
              <a:gd name="connsiteX26" fmla="*/ 1814169 w 3994099"/>
              <a:gd name="connsiteY26" fmla="*/ 117079 h 238130"/>
              <a:gd name="connsiteX27" fmla="*/ 1997049 w 3994099"/>
              <a:gd name="connsiteY27" fmla="*/ 65872 h 238130"/>
              <a:gd name="connsiteX28" fmla="*/ 1997049 w 3994099"/>
              <a:gd name="connsiteY28" fmla="*/ 65872 h 238130"/>
              <a:gd name="connsiteX29" fmla="*/ 2092147 w 3994099"/>
              <a:gd name="connsiteY29" fmla="*/ 36612 h 238130"/>
              <a:gd name="connsiteX30" fmla="*/ 2157984 w 3994099"/>
              <a:gd name="connsiteY30" fmla="*/ 58557 h 238130"/>
              <a:gd name="connsiteX31" fmla="*/ 2245766 w 3994099"/>
              <a:gd name="connsiteY31" fmla="*/ 80503 h 238130"/>
              <a:gd name="connsiteX32" fmla="*/ 2326233 w 3994099"/>
              <a:gd name="connsiteY32" fmla="*/ 95133 h 238130"/>
              <a:gd name="connsiteX33" fmla="*/ 2355494 w 3994099"/>
              <a:gd name="connsiteY33" fmla="*/ 43927 h 238130"/>
              <a:gd name="connsiteX34" fmla="*/ 2355494 w 3994099"/>
              <a:gd name="connsiteY34" fmla="*/ 43927 h 238130"/>
              <a:gd name="connsiteX35" fmla="*/ 2399385 w 3994099"/>
              <a:gd name="connsiteY35" fmla="*/ 36 h 238130"/>
              <a:gd name="connsiteX36" fmla="*/ 2487168 w 3994099"/>
              <a:gd name="connsiteY36" fmla="*/ 36612 h 238130"/>
              <a:gd name="connsiteX37" fmla="*/ 2574950 w 3994099"/>
              <a:gd name="connsiteY37" fmla="*/ 51242 h 238130"/>
              <a:gd name="connsiteX38" fmla="*/ 2670048 w 3994099"/>
              <a:gd name="connsiteY38" fmla="*/ 58557 h 238130"/>
              <a:gd name="connsiteX39" fmla="*/ 2794406 w 3994099"/>
              <a:gd name="connsiteY39" fmla="*/ 80503 h 238130"/>
              <a:gd name="connsiteX40" fmla="*/ 2896819 w 3994099"/>
              <a:gd name="connsiteY40" fmla="*/ 109764 h 238130"/>
              <a:gd name="connsiteX41" fmla="*/ 2948025 w 3994099"/>
              <a:gd name="connsiteY41" fmla="*/ 139024 h 238130"/>
              <a:gd name="connsiteX42" fmla="*/ 3050438 w 3994099"/>
              <a:gd name="connsiteY42" fmla="*/ 124394 h 238130"/>
              <a:gd name="connsiteX43" fmla="*/ 3145536 w 3994099"/>
              <a:gd name="connsiteY43" fmla="*/ 109764 h 238130"/>
              <a:gd name="connsiteX44" fmla="*/ 3226003 w 3994099"/>
              <a:gd name="connsiteY44" fmla="*/ 95133 h 238130"/>
              <a:gd name="connsiteX45" fmla="*/ 3313785 w 3994099"/>
              <a:gd name="connsiteY45" fmla="*/ 87818 h 238130"/>
              <a:gd name="connsiteX46" fmla="*/ 3372307 w 3994099"/>
              <a:gd name="connsiteY46" fmla="*/ 65872 h 238130"/>
              <a:gd name="connsiteX47" fmla="*/ 3394253 w 3994099"/>
              <a:gd name="connsiteY47" fmla="*/ 51242 h 238130"/>
              <a:gd name="connsiteX48" fmla="*/ 3467405 w 3994099"/>
              <a:gd name="connsiteY48" fmla="*/ 80503 h 238130"/>
              <a:gd name="connsiteX49" fmla="*/ 3511296 w 3994099"/>
              <a:gd name="connsiteY49" fmla="*/ 109764 h 238130"/>
              <a:gd name="connsiteX50" fmla="*/ 3562502 w 3994099"/>
              <a:gd name="connsiteY50" fmla="*/ 131709 h 238130"/>
              <a:gd name="connsiteX51" fmla="*/ 3599078 w 3994099"/>
              <a:gd name="connsiteY51" fmla="*/ 73188 h 238130"/>
              <a:gd name="connsiteX52" fmla="*/ 3650285 w 3994099"/>
              <a:gd name="connsiteY52" fmla="*/ 29296 h 238130"/>
              <a:gd name="connsiteX53" fmla="*/ 3738067 w 3994099"/>
              <a:gd name="connsiteY53" fmla="*/ 36612 h 238130"/>
              <a:gd name="connsiteX54" fmla="*/ 3818534 w 3994099"/>
              <a:gd name="connsiteY54" fmla="*/ 65872 h 238130"/>
              <a:gd name="connsiteX55" fmla="*/ 3899001 w 3994099"/>
              <a:gd name="connsiteY55" fmla="*/ 73188 h 238130"/>
              <a:gd name="connsiteX56" fmla="*/ 3957523 w 3994099"/>
              <a:gd name="connsiteY56" fmla="*/ 87818 h 238130"/>
              <a:gd name="connsiteX57" fmla="*/ 3994099 w 3994099"/>
              <a:gd name="connsiteY57" fmla="*/ 102448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94099" h="238130">
                <a:moveTo>
                  <a:pt x="0" y="58557"/>
                </a:moveTo>
                <a:cubicBezTo>
                  <a:pt x="29870" y="80503"/>
                  <a:pt x="59741" y="102449"/>
                  <a:pt x="87782" y="109764"/>
                </a:cubicBezTo>
                <a:cubicBezTo>
                  <a:pt x="115823" y="117079"/>
                  <a:pt x="137769" y="91475"/>
                  <a:pt x="168249" y="102448"/>
                </a:cubicBezTo>
                <a:cubicBezTo>
                  <a:pt x="198729" y="113421"/>
                  <a:pt x="240182" y="167066"/>
                  <a:pt x="270662" y="175600"/>
                </a:cubicBezTo>
                <a:cubicBezTo>
                  <a:pt x="301142" y="184134"/>
                  <a:pt x="326745" y="167066"/>
                  <a:pt x="351129" y="153655"/>
                </a:cubicBezTo>
                <a:cubicBezTo>
                  <a:pt x="375513" y="140244"/>
                  <a:pt x="402335" y="108544"/>
                  <a:pt x="416966" y="95133"/>
                </a:cubicBezTo>
                <a:cubicBezTo>
                  <a:pt x="431597" y="81722"/>
                  <a:pt x="418185" y="70749"/>
                  <a:pt x="438912" y="73188"/>
                </a:cubicBezTo>
                <a:cubicBezTo>
                  <a:pt x="459639" y="75627"/>
                  <a:pt x="541325" y="109764"/>
                  <a:pt x="541325" y="109764"/>
                </a:cubicBezTo>
                <a:cubicBezTo>
                  <a:pt x="571805" y="120737"/>
                  <a:pt x="593751" y="130490"/>
                  <a:pt x="621792" y="139024"/>
                </a:cubicBezTo>
                <a:cubicBezTo>
                  <a:pt x="649833" y="147558"/>
                  <a:pt x="680313" y="146340"/>
                  <a:pt x="709574" y="160970"/>
                </a:cubicBezTo>
                <a:cubicBezTo>
                  <a:pt x="738835" y="175600"/>
                  <a:pt x="763219" y="221930"/>
                  <a:pt x="797357" y="226807"/>
                </a:cubicBezTo>
                <a:cubicBezTo>
                  <a:pt x="831495" y="231684"/>
                  <a:pt x="872947" y="206081"/>
                  <a:pt x="914400" y="190231"/>
                </a:cubicBezTo>
                <a:cubicBezTo>
                  <a:pt x="955853" y="174381"/>
                  <a:pt x="1016812" y="135367"/>
                  <a:pt x="1046073" y="131709"/>
                </a:cubicBezTo>
                <a:cubicBezTo>
                  <a:pt x="1075334" y="128051"/>
                  <a:pt x="1076554" y="157312"/>
                  <a:pt x="1089965" y="168285"/>
                </a:cubicBezTo>
                <a:cubicBezTo>
                  <a:pt x="1103376" y="179258"/>
                  <a:pt x="1113130" y="186573"/>
                  <a:pt x="1126541" y="197546"/>
                </a:cubicBezTo>
                <a:cubicBezTo>
                  <a:pt x="1139952" y="208519"/>
                  <a:pt x="1155802" y="228026"/>
                  <a:pt x="1170432" y="234122"/>
                </a:cubicBezTo>
                <a:cubicBezTo>
                  <a:pt x="1185062" y="240218"/>
                  <a:pt x="1214323" y="234122"/>
                  <a:pt x="1214323" y="234122"/>
                </a:cubicBezTo>
                <a:lnTo>
                  <a:pt x="1302105" y="234122"/>
                </a:lnTo>
                <a:lnTo>
                  <a:pt x="1302105" y="234122"/>
                </a:lnTo>
                <a:cubicBezTo>
                  <a:pt x="1319174" y="232903"/>
                  <a:pt x="1381353" y="226807"/>
                  <a:pt x="1404518" y="226807"/>
                </a:cubicBezTo>
                <a:cubicBezTo>
                  <a:pt x="1427683" y="226807"/>
                  <a:pt x="1411833" y="246314"/>
                  <a:pt x="1441094" y="234122"/>
                </a:cubicBezTo>
                <a:cubicBezTo>
                  <a:pt x="1470355" y="221930"/>
                  <a:pt x="1580083" y="153655"/>
                  <a:pt x="1580083" y="153655"/>
                </a:cubicBezTo>
                <a:lnTo>
                  <a:pt x="1580083" y="153655"/>
                </a:lnTo>
                <a:cubicBezTo>
                  <a:pt x="1594713" y="156093"/>
                  <a:pt x="1634947" y="168285"/>
                  <a:pt x="1667865" y="168285"/>
                </a:cubicBezTo>
                <a:cubicBezTo>
                  <a:pt x="1700783" y="168285"/>
                  <a:pt x="1777593" y="153655"/>
                  <a:pt x="1777593" y="153655"/>
                </a:cubicBezTo>
                <a:lnTo>
                  <a:pt x="1777593" y="153655"/>
                </a:lnTo>
                <a:lnTo>
                  <a:pt x="1814169" y="117079"/>
                </a:lnTo>
                <a:cubicBezTo>
                  <a:pt x="1850745" y="102449"/>
                  <a:pt x="1997049" y="65872"/>
                  <a:pt x="1997049" y="65872"/>
                </a:cubicBezTo>
                <a:lnTo>
                  <a:pt x="1997049" y="65872"/>
                </a:lnTo>
                <a:cubicBezTo>
                  <a:pt x="2012899" y="60995"/>
                  <a:pt x="2065325" y="37831"/>
                  <a:pt x="2092147" y="36612"/>
                </a:cubicBezTo>
                <a:cubicBezTo>
                  <a:pt x="2118969" y="35393"/>
                  <a:pt x="2132381" y="51242"/>
                  <a:pt x="2157984" y="58557"/>
                </a:cubicBezTo>
                <a:cubicBezTo>
                  <a:pt x="2183587" y="65872"/>
                  <a:pt x="2217725" y="74407"/>
                  <a:pt x="2245766" y="80503"/>
                </a:cubicBezTo>
                <a:cubicBezTo>
                  <a:pt x="2273807" y="86599"/>
                  <a:pt x="2307945" y="101229"/>
                  <a:pt x="2326233" y="95133"/>
                </a:cubicBezTo>
                <a:cubicBezTo>
                  <a:pt x="2344521" y="89037"/>
                  <a:pt x="2355494" y="43927"/>
                  <a:pt x="2355494" y="43927"/>
                </a:cubicBezTo>
                <a:lnTo>
                  <a:pt x="2355494" y="43927"/>
                </a:lnTo>
                <a:cubicBezTo>
                  <a:pt x="2362809" y="36612"/>
                  <a:pt x="2377439" y="1255"/>
                  <a:pt x="2399385" y="36"/>
                </a:cubicBezTo>
                <a:cubicBezTo>
                  <a:pt x="2421331" y="-1183"/>
                  <a:pt x="2457907" y="28078"/>
                  <a:pt x="2487168" y="36612"/>
                </a:cubicBezTo>
                <a:cubicBezTo>
                  <a:pt x="2516429" y="45146"/>
                  <a:pt x="2544470" y="47585"/>
                  <a:pt x="2574950" y="51242"/>
                </a:cubicBezTo>
                <a:cubicBezTo>
                  <a:pt x="2605430" y="54899"/>
                  <a:pt x="2633472" y="53680"/>
                  <a:pt x="2670048" y="58557"/>
                </a:cubicBezTo>
                <a:cubicBezTo>
                  <a:pt x="2706624" y="63434"/>
                  <a:pt x="2756611" y="71969"/>
                  <a:pt x="2794406" y="80503"/>
                </a:cubicBezTo>
                <a:cubicBezTo>
                  <a:pt x="2832201" y="89038"/>
                  <a:pt x="2871216" y="100011"/>
                  <a:pt x="2896819" y="109764"/>
                </a:cubicBezTo>
                <a:cubicBezTo>
                  <a:pt x="2922422" y="119517"/>
                  <a:pt x="2922422" y="136586"/>
                  <a:pt x="2948025" y="139024"/>
                </a:cubicBezTo>
                <a:cubicBezTo>
                  <a:pt x="2973628" y="141462"/>
                  <a:pt x="3050438" y="124394"/>
                  <a:pt x="3050438" y="124394"/>
                </a:cubicBezTo>
                <a:lnTo>
                  <a:pt x="3145536" y="109764"/>
                </a:lnTo>
                <a:cubicBezTo>
                  <a:pt x="3174797" y="104887"/>
                  <a:pt x="3197962" y="98791"/>
                  <a:pt x="3226003" y="95133"/>
                </a:cubicBezTo>
                <a:cubicBezTo>
                  <a:pt x="3254044" y="91475"/>
                  <a:pt x="3289401" y="92695"/>
                  <a:pt x="3313785" y="87818"/>
                </a:cubicBezTo>
                <a:cubicBezTo>
                  <a:pt x="3338169" y="82941"/>
                  <a:pt x="3358896" y="71968"/>
                  <a:pt x="3372307" y="65872"/>
                </a:cubicBezTo>
                <a:cubicBezTo>
                  <a:pt x="3385718" y="59776"/>
                  <a:pt x="3378403" y="48803"/>
                  <a:pt x="3394253" y="51242"/>
                </a:cubicBezTo>
                <a:cubicBezTo>
                  <a:pt x="3410103" y="53680"/>
                  <a:pt x="3447898" y="70749"/>
                  <a:pt x="3467405" y="80503"/>
                </a:cubicBezTo>
                <a:cubicBezTo>
                  <a:pt x="3486912" y="90257"/>
                  <a:pt x="3495447" y="101230"/>
                  <a:pt x="3511296" y="109764"/>
                </a:cubicBezTo>
                <a:cubicBezTo>
                  <a:pt x="3527146" y="118298"/>
                  <a:pt x="3547872" y="137805"/>
                  <a:pt x="3562502" y="131709"/>
                </a:cubicBezTo>
                <a:cubicBezTo>
                  <a:pt x="3577132" y="125613"/>
                  <a:pt x="3584448" y="90257"/>
                  <a:pt x="3599078" y="73188"/>
                </a:cubicBezTo>
                <a:cubicBezTo>
                  <a:pt x="3613708" y="56119"/>
                  <a:pt x="3627120" y="35392"/>
                  <a:pt x="3650285" y="29296"/>
                </a:cubicBezTo>
                <a:cubicBezTo>
                  <a:pt x="3673450" y="23200"/>
                  <a:pt x="3710026" y="30516"/>
                  <a:pt x="3738067" y="36612"/>
                </a:cubicBezTo>
                <a:cubicBezTo>
                  <a:pt x="3766108" y="42708"/>
                  <a:pt x="3791712" y="59776"/>
                  <a:pt x="3818534" y="65872"/>
                </a:cubicBezTo>
                <a:cubicBezTo>
                  <a:pt x="3845356" y="71968"/>
                  <a:pt x="3875836" y="69530"/>
                  <a:pt x="3899001" y="73188"/>
                </a:cubicBezTo>
                <a:cubicBezTo>
                  <a:pt x="3922166" y="76846"/>
                  <a:pt x="3941673" y="82941"/>
                  <a:pt x="3957523" y="87818"/>
                </a:cubicBezTo>
                <a:cubicBezTo>
                  <a:pt x="3973373" y="92695"/>
                  <a:pt x="3983736" y="97571"/>
                  <a:pt x="3994099" y="102448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1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5" grpId="0"/>
      <p:bldP spid="39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7" t="7000" r="50000" b="40968"/>
          <a:stretch/>
        </p:blipFill>
        <p:spPr bwMode="auto">
          <a:xfrm>
            <a:off x="5486401" y="4476183"/>
            <a:ext cx="2743199" cy="1986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73112" y="3990682"/>
            <a:ext cx="3999593" cy="2466634"/>
            <a:chOff x="3734889" y="4010936"/>
            <a:chExt cx="3999593" cy="2301523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2" t="7055" r="50228" b="41234"/>
            <a:stretch/>
          </p:blipFill>
          <p:spPr bwMode="auto">
            <a:xfrm>
              <a:off x="4374761" y="4472602"/>
              <a:ext cx="2719851" cy="1839857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16"/>
            <p:cNvSpPr txBox="1">
              <a:spLocks noChangeArrowheads="1"/>
            </p:cNvSpPr>
            <p:nvPr/>
          </p:nvSpPr>
          <p:spPr bwMode="auto">
            <a:xfrm>
              <a:off x="3734889" y="4010936"/>
              <a:ext cx="39995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chemeClr val="bg1"/>
                  </a:solidFill>
                  <a:latin typeface="Times New Roman" pitchFamily="18" charset="0"/>
                </a:rPr>
                <a:t>Ghost LSRTM Image</a:t>
              </a:r>
              <a:endParaRPr lang="en-US" altLang="zh-CN" sz="2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63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1" t="7535" r="50985" b="42857"/>
          <a:stretch/>
        </p:blipFill>
        <p:spPr bwMode="auto">
          <a:xfrm>
            <a:off x="5480492" y="1725244"/>
            <a:ext cx="2749108" cy="20438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7557" r="51167" b="42703"/>
          <a:stretch/>
        </p:blipFill>
        <p:spPr bwMode="auto">
          <a:xfrm>
            <a:off x="1246705" y="1725244"/>
            <a:ext cx="2715695" cy="201899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00600" y="39624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LSRTM Image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219200" y="6102821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/>
              <a:t>Ghost FD 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247775" y="3399711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/>
              <a:t>Ghost FD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138535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Ghost RTM Image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5514975" y="3399711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 smtClean="0"/>
              <a:t>Conventional FD</a:t>
            </a:r>
            <a:endParaRPr lang="en-US" altLang="zh-CN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724400" y="1138535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Times New Roman" pitchFamily="18" charset="0"/>
              </a:rPr>
              <a:t>RTM Image</a:t>
            </a:r>
            <a:endParaRPr lang="en-US" altLang="zh-CN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TextBox 16"/>
          <p:cNvSpPr txBox="1">
            <a:spLocks noChangeArrowheads="1"/>
          </p:cNvSpPr>
          <p:nvPr/>
        </p:nvSpPr>
        <p:spPr bwMode="auto">
          <a:xfrm>
            <a:off x="5486400" y="6096000"/>
            <a:ext cx="263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 altLang="zh-CN" dirty="0" smtClean="0"/>
              <a:t>Conventional FD</a:t>
            </a:r>
            <a:endParaRPr lang="en-US" altLang="zh-CN" dirty="0"/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3124200" y="304800"/>
            <a:ext cx="441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Zoom Views</a:t>
            </a:r>
            <a:endParaRPr lang="en-US" altLang="zh-CN" sz="4400" dirty="0">
              <a:solidFill>
                <a:srgbClr val="FFFF00"/>
              </a:solidFill>
              <a:latin typeface="Times New Roman" pitchFamily="18" charset="0"/>
              <a:ea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38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/>
          <p:cNvSpPr>
            <a:spLocks noChangeArrowheads="1"/>
          </p:cNvSpPr>
          <p:nvPr/>
        </p:nvSpPr>
        <p:spPr bwMode="auto">
          <a:xfrm>
            <a:off x="3124200" y="76200"/>
            <a:ext cx="31085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Summary</a:t>
            </a:r>
            <a:endParaRPr lang="en-US" altLang="zh-CN" sz="5400" dirty="0">
              <a:solidFill>
                <a:srgbClr val="FFFF00"/>
              </a:solidFill>
              <a:latin typeface="Times New Roman" pitchFamily="18" charset="0"/>
              <a:ea typeface="Arial Unicode MS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1" y="1066800"/>
            <a:ext cx="82264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MLSM can produce high quality images efficiently: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0375" y="2362200"/>
            <a:ext cx="8226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MLSM </a:t>
            </a:r>
            <a:r>
              <a:rPr lang="en-US" altLang="zh-CN" sz="2400" b="0" dirty="0">
                <a:solidFill>
                  <a:schemeClr val="bg1"/>
                </a:solidFill>
                <a:latin typeface="Times New Roman" pitchFamily="18" charset="0"/>
              </a:rPr>
              <a:t>with topography produces high quality image, </a:t>
            </a:r>
            <a:r>
              <a:rPr lang="en-US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 multi-source </a:t>
            </a:r>
            <a:r>
              <a:rPr lang="en-US" altLang="zh-CN" sz="2400" b="0" dirty="0">
                <a:solidFill>
                  <a:schemeClr val="bg1"/>
                </a:solidFill>
                <a:latin typeface="Times New Roman" pitchFamily="18" charset="0"/>
              </a:rPr>
              <a:t>saves the </a:t>
            </a:r>
            <a:r>
              <a:rPr lang="en-US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computational time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199" y="1676400"/>
            <a:ext cx="8226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zh-CN" sz="2400" b="0" dirty="0">
                <a:solidFill>
                  <a:schemeClr val="bg1"/>
                </a:solidFill>
                <a:latin typeface="Times New Roman" pitchFamily="18" charset="0"/>
              </a:rPr>
              <a:t>Ghost extrapolation can </a:t>
            </a:r>
            <a:r>
              <a:rPr lang="en-US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reduce stair-step </a:t>
            </a:r>
            <a:r>
              <a:rPr lang="en-US" altLang="zh-CN" sz="2400" b="0" dirty="0">
                <a:solidFill>
                  <a:schemeClr val="bg1"/>
                </a:solidFill>
                <a:latin typeface="Times New Roman" pitchFamily="18" charset="0"/>
              </a:rPr>
              <a:t>diffraction </a:t>
            </a:r>
            <a:r>
              <a:rPr lang="en-US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artifacts</a:t>
            </a:r>
            <a:endParaRPr lang="en-US" altLang="zh-CN" sz="24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8788" y="4267200"/>
            <a:ext cx="41132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</a:pPr>
            <a:r>
              <a:rPr lang="en-GB" altLang="zh-CN" sz="24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Future work: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33388" y="4805550"/>
            <a:ext cx="8226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Using 2D ghost extrapolation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15636" y="5867400"/>
            <a:ext cx="8226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Test on field data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28500" y="3598223"/>
            <a:ext cx="8226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US" altLang="zh-CN" sz="2400" b="0" dirty="0">
                <a:solidFill>
                  <a:schemeClr val="bg1"/>
                </a:solidFill>
                <a:latin typeface="Times New Roman" pitchFamily="18" charset="0"/>
              </a:rPr>
              <a:t>High accuracy  for the free surface boundary </a:t>
            </a:r>
            <a:r>
              <a:rPr lang="en-US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condition</a:t>
            </a:r>
            <a:endParaRPr lang="zh-CN" altLang="en-US" sz="24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24750" y="5334000"/>
            <a:ext cx="82264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>
              <a:lnSpc>
                <a:spcPct val="150000"/>
              </a:lnSpc>
              <a:spcAft>
                <a:spcPts val="14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en-GB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Elastic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4"/>
          <p:cNvSpPr txBox="1">
            <a:spLocks noChangeArrowheads="1"/>
          </p:cNvSpPr>
          <p:nvPr/>
        </p:nvSpPr>
        <p:spPr bwMode="auto">
          <a:xfrm>
            <a:off x="1524000" y="23622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000" dirty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</a:rPr>
              <a:t>Thank 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288925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</a:rPr>
              <a:t>Outline</a:t>
            </a:r>
            <a:r>
              <a:rPr lang="en-US" altLang="zh-CN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454650"/>
            <a:ext cx="3438525" cy="641350"/>
            <a:chOff x="1392" y="3148"/>
            <a:chExt cx="2166" cy="404"/>
          </a:xfrm>
        </p:grpSpPr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Summary</a:t>
              </a:r>
              <a:endParaRPr lang="en-US" altLang="zh-CN" sz="3600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2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7772400" cy="1416050"/>
            <a:chOff x="864" y="1392"/>
            <a:chExt cx="4896" cy="892"/>
          </a:xfrm>
        </p:grpSpPr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21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Use 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ghost extrapolation </a:t>
              </a:r>
              <a:r>
                <a:rPr lang="en-US" altLang="zh-CN" sz="20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to reduce stair-step diffractions from  </a:t>
              </a:r>
              <a:r>
                <a:rPr lang="en-US" altLang="zh-CN" sz="2000" dirty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irregular </a:t>
              </a:r>
              <a:r>
                <a:rPr lang="en-US" altLang="zh-CN" sz="20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surfaces</a:t>
              </a:r>
              <a:endParaRPr lang="en-US" altLang="zh-CN" sz="2000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127500"/>
            <a:ext cx="6805613" cy="1098550"/>
            <a:chOff x="1473" y="2620"/>
            <a:chExt cx="4287" cy="692"/>
          </a:xfrm>
        </p:grpSpPr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1473" y="278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1665" y="26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Tests on 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M</a:t>
              </a:r>
              <a:r>
                <a:rPr lang="en-US" altLang="zh-CN" sz="2000" dirty="0" err="1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armousi</a:t>
              </a:r>
              <a:r>
                <a:rPr lang="en-US" altLang="zh-CN" sz="20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 model </a:t>
              </a:r>
              <a:r>
                <a:rPr lang="en-US" altLang="zh-CN" sz="200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and Foothills </a:t>
              </a:r>
              <a:r>
                <a:rPr lang="en-US" altLang="zh-CN" sz="20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model</a:t>
              </a:r>
              <a:endParaRPr lang="en-US" altLang="zh-CN" sz="2000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0"/>
            <a:ext cx="7772400" cy="1098550"/>
            <a:chOff x="864" y="768"/>
            <a:chExt cx="4896" cy="692"/>
          </a:xfrm>
        </p:grpSpPr>
        <p:grpSp>
          <p:nvGrpSpPr>
            <p:cNvPr id="17414" name="Group 8"/>
            <p:cNvGrpSpPr>
              <a:grpSpLocks/>
            </p:cNvGrpSpPr>
            <p:nvPr/>
          </p:nvGrpSpPr>
          <p:grpSpPr bwMode="auto">
            <a:xfrm>
              <a:off x="864" y="816"/>
              <a:ext cx="4896" cy="250"/>
              <a:chOff x="864" y="1392"/>
              <a:chExt cx="4896" cy="250"/>
            </a:xfrm>
          </p:grpSpPr>
          <p:sp>
            <p:nvSpPr>
              <p:cNvPr id="17416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4000" b="0">
                  <a:latin typeface="Times New Roman" pitchFamily="18" charset="0"/>
                  <a:ea typeface="Arial Unicode MS" pitchFamily="34" charset="-122"/>
                </a:endParaRPr>
              </a:p>
            </p:txBody>
          </p:sp>
          <p:sp>
            <p:nvSpPr>
              <p:cNvPr id="17417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47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US" altLang="zh-CN" sz="20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endParaRPr>
              </a:p>
            </p:txBody>
          </p:sp>
        </p:grpSp>
        <p:sp>
          <p:nvSpPr>
            <p:cNvPr id="17415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292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Motivation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Irregular surface problems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5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0" y="1193006"/>
            <a:ext cx="6929437" cy="7239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Irregular Surface Problems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0" dirty="0" err="1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Datuming</a:t>
            </a:r>
            <a:r>
              <a:rPr lang="en-US" altLang="zh-CN" sz="2800" b="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 the data from irregular surface to flat surface</a:t>
            </a:r>
            <a:endParaRPr lang="zh-CN" altLang="en-US" sz="2800" b="0" dirty="0">
              <a:solidFill>
                <a:schemeClr val="bg1"/>
              </a:solidFill>
              <a:latin typeface="Times New Roman" pitchFamily="18" charset="0"/>
              <a:ea typeface="Arial Unicode MS" pitchFamily="34" charset="-122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609600" y="24288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5400" b="1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Motivation</a:t>
            </a:r>
          </a:p>
        </p:txBody>
      </p:sp>
      <p:sp>
        <p:nvSpPr>
          <p:cNvPr id="2" name="任意多边形 1"/>
          <p:cNvSpPr/>
          <p:nvPr/>
        </p:nvSpPr>
        <p:spPr>
          <a:xfrm>
            <a:off x="695325" y="3871363"/>
            <a:ext cx="3724275" cy="317357"/>
          </a:xfrm>
          <a:custGeom>
            <a:avLst/>
            <a:gdLst>
              <a:gd name="connsiteX0" fmla="*/ 0 w 4129088"/>
              <a:gd name="connsiteY0" fmla="*/ 202197 h 317357"/>
              <a:gd name="connsiteX1" fmla="*/ 1614488 w 4129088"/>
              <a:gd name="connsiteY1" fmla="*/ 2172 h 317357"/>
              <a:gd name="connsiteX2" fmla="*/ 2714625 w 4129088"/>
              <a:gd name="connsiteY2" fmla="*/ 316497 h 317357"/>
              <a:gd name="connsiteX3" fmla="*/ 4129088 w 4129088"/>
              <a:gd name="connsiteY3" fmla="*/ 102185 h 317357"/>
              <a:gd name="connsiteX4" fmla="*/ 4129088 w 4129088"/>
              <a:gd name="connsiteY4" fmla="*/ 102185 h 317357"/>
              <a:gd name="connsiteX5" fmla="*/ 4129088 w 4129088"/>
              <a:gd name="connsiteY5" fmla="*/ 102185 h 31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9088" h="317357">
                <a:moveTo>
                  <a:pt x="0" y="202197"/>
                </a:moveTo>
                <a:cubicBezTo>
                  <a:pt x="581025" y="92659"/>
                  <a:pt x="1162051" y="-16878"/>
                  <a:pt x="1614488" y="2172"/>
                </a:cubicBezTo>
                <a:cubicBezTo>
                  <a:pt x="2066926" y="21222"/>
                  <a:pt x="2295525" y="299828"/>
                  <a:pt x="2714625" y="316497"/>
                </a:cubicBezTo>
                <a:cubicBezTo>
                  <a:pt x="3133725" y="333166"/>
                  <a:pt x="4129088" y="102185"/>
                  <a:pt x="4129088" y="102185"/>
                </a:cubicBezTo>
                <a:lnTo>
                  <a:pt x="4129088" y="102185"/>
                </a:lnTo>
                <a:lnTo>
                  <a:pt x="4129088" y="102185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685800" y="4492660"/>
            <a:ext cx="37338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62000" y="5178460"/>
            <a:ext cx="3657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371600" y="4030041"/>
            <a:ext cx="914400" cy="1148419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286000" y="4188720"/>
            <a:ext cx="990600" cy="98974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3028391" y="4187860"/>
            <a:ext cx="248209" cy="2317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爆炸形 1 17"/>
          <p:cNvSpPr/>
          <p:nvPr/>
        </p:nvSpPr>
        <p:spPr>
          <a:xfrm>
            <a:off x="1219200" y="3871363"/>
            <a:ext cx="304800" cy="170375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3"/>
          <p:cNvCxnSpPr/>
          <p:nvPr/>
        </p:nvCxnSpPr>
        <p:spPr>
          <a:xfrm>
            <a:off x="1377387" y="4016415"/>
            <a:ext cx="375214" cy="47938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Manual Operation 25"/>
          <p:cNvSpPr/>
          <p:nvPr/>
        </p:nvSpPr>
        <p:spPr>
          <a:xfrm>
            <a:off x="3200400" y="4038600"/>
            <a:ext cx="152400" cy="152400"/>
          </a:xfrm>
          <a:prstGeom prst="flowChartManualOpe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24400" y="4325425"/>
            <a:ext cx="3733800" cy="844602"/>
            <a:chOff x="4724400" y="4325425"/>
            <a:chExt cx="3733800" cy="844602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4724400" y="4504357"/>
              <a:ext cx="3733800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8"/>
            <p:cNvCxnSpPr/>
            <p:nvPr/>
          </p:nvCxnSpPr>
          <p:spPr>
            <a:xfrm>
              <a:off x="5867401" y="4495799"/>
              <a:ext cx="457202" cy="67422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10"/>
            <p:cNvCxnSpPr/>
            <p:nvPr/>
          </p:nvCxnSpPr>
          <p:spPr>
            <a:xfrm flipV="1">
              <a:off x="6324605" y="4495801"/>
              <a:ext cx="609596" cy="674226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6"/>
            <p:cNvCxnSpPr/>
            <p:nvPr/>
          </p:nvCxnSpPr>
          <p:spPr>
            <a:xfrm>
              <a:off x="4724400" y="5170025"/>
              <a:ext cx="3657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爆炸形 1 17"/>
            <p:cNvSpPr/>
            <p:nvPr/>
          </p:nvSpPr>
          <p:spPr>
            <a:xfrm>
              <a:off x="5638800" y="4325425"/>
              <a:ext cx="304800" cy="170375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lowchart: Manual Operation 27"/>
            <p:cNvSpPr/>
            <p:nvPr/>
          </p:nvSpPr>
          <p:spPr>
            <a:xfrm>
              <a:off x="6858000" y="4343400"/>
              <a:ext cx="152400" cy="152400"/>
            </a:xfrm>
            <a:prstGeom prst="flowChartManualOpera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-255612" y="1193006"/>
            <a:ext cx="7658100" cy="7239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Problem: Irregular Surface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114800" y="1371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>
              <a:latin typeface="Times New Roman" pitchFamily="18" charset="0"/>
              <a:ea typeface="Arial Unicode MS" pitchFamily="34" charset="-122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866416" y="5645825"/>
            <a:ext cx="4363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Using Ghost extrapolation</a:t>
            </a:r>
            <a:endParaRPr lang="zh-CN" altLang="en-US" sz="2800" b="0" dirty="0">
              <a:solidFill>
                <a:schemeClr val="bg1"/>
              </a:solidFill>
              <a:latin typeface="Times New Roman" pitchFamily="18" charset="0"/>
              <a:ea typeface="Arial Unicode MS" pitchFamily="34" charset="-122"/>
            </a:endParaRPr>
          </a:p>
        </p:txBody>
      </p:sp>
      <p:sp>
        <p:nvSpPr>
          <p:cNvPr id="13" name="Rectangle 2"/>
          <p:cNvSpPr txBox="1">
            <a:spLocks/>
          </p:cNvSpPr>
          <p:nvPr/>
        </p:nvSpPr>
        <p:spPr bwMode="auto">
          <a:xfrm>
            <a:off x="609600" y="24288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5400" b="1" dirty="0" smtClean="0">
                <a:solidFill>
                  <a:srgbClr val="FFFF00"/>
                </a:solidFill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Motivation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01214" y="1981200"/>
            <a:ext cx="7633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RTM migrates directly from the </a:t>
            </a:r>
            <a:r>
              <a:rPr lang="en-US" altLang="zh-CN" sz="2800" b="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irregular </a:t>
            </a:r>
            <a:r>
              <a:rPr lang="en-US" altLang="zh-CN" sz="2800" b="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surface</a:t>
            </a:r>
            <a:endParaRPr lang="en-US" altLang="zh-CN" sz="1000" b="0" dirty="0">
              <a:solidFill>
                <a:schemeClr val="bg1"/>
              </a:solidFill>
              <a:latin typeface="Times New Roman" pitchFamily="18" charset="0"/>
              <a:ea typeface="Arial Unicode MS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165482" y="2841601"/>
            <a:ext cx="3192495" cy="1971640"/>
            <a:chOff x="6313488" y="3652837"/>
            <a:chExt cx="3981450" cy="2914650"/>
          </a:xfrm>
        </p:grpSpPr>
        <p:pic>
          <p:nvPicPr>
            <p:cNvPr id="21" name="Picture 21" descr="图片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13488" y="3652837"/>
              <a:ext cx="3981450" cy="291465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9151938" y="3881437"/>
              <a:ext cx="914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>
                  <a:solidFill>
                    <a:schemeClr val="bg1"/>
                  </a:solidFill>
                </a:rPr>
                <a:t>Air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8661229" y="4491038"/>
              <a:ext cx="1471196" cy="59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 dirty="0">
                  <a:solidFill>
                    <a:schemeClr val="bg1"/>
                  </a:solidFill>
                </a:rPr>
                <a:t>Surface</a:t>
              </a: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8813285" y="4887913"/>
              <a:ext cx="503234" cy="6027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7627937" y="3729037"/>
              <a:ext cx="1688580" cy="59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 dirty="0">
                  <a:solidFill>
                    <a:schemeClr val="bg1"/>
                  </a:solidFill>
                </a:rPr>
                <a:t>Stair </a:t>
              </a:r>
              <a:r>
                <a:rPr lang="en-US" altLang="zh-CN" sz="2000" b="0" dirty="0" smtClean="0">
                  <a:solidFill>
                    <a:schemeClr val="bg1"/>
                  </a:solidFill>
                </a:rPr>
                <a:t>step</a:t>
              </a:r>
              <a:endParaRPr lang="en-US" altLang="zh-CN" sz="2000" b="0" dirty="0">
                <a:solidFill>
                  <a:schemeClr val="bg1"/>
                </a:solidFill>
              </a:endParaRP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>
              <a:off x="8008938" y="4110037"/>
              <a:ext cx="381000" cy="609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6541416" y="5874334"/>
              <a:ext cx="2119813" cy="59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0" dirty="0">
                  <a:solidFill>
                    <a:schemeClr val="bg1"/>
                  </a:solidFill>
                </a:rPr>
                <a:t>Subsurface</a:t>
              </a:r>
            </a:p>
          </p:txBody>
        </p:sp>
        <p:sp>
          <p:nvSpPr>
            <p:cNvPr id="30" name="Line 19"/>
            <p:cNvSpPr>
              <a:spLocks noChangeShapeType="1"/>
            </p:cNvSpPr>
            <p:nvPr/>
          </p:nvSpPr>
          <p:spPr bwMode="auto">
            <a:xfrm>
              <a:off x="6332538" y="3805237"/>
              <a:ext cx="3886200" cy="2743200"/>
            </a:xfrm>
            <a:prstGeom prst="lin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31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l="28591" t="43395" b="8915"/>
          <a:stretch/>
        </p:blipFill>
        <p:spPr bwMode="auto">
          <a:xfrm>
            <a:off x="5524500" y="2841601"/>
            <a:ext cx="2133600" cy="1870507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 rotWithShape="1">
          <a:blip r:embed="rId4" cstate="print"/>
          <a:srcRect l="15855" t="35173" b="10210"/>
          <a:stretch/>
        </p:blipFill>
        <p:spPr bwMode="auto">
          <a:xfrm>
            <a:off x="5495924" y="4953000"/>
            <a:ext cx="2162175" cy="180216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</p:spPr>
      </p:pic>
      <p:sp>
        <p:nvSpPr>
          <p:cNvPr id="18" name="Rectangle 2"/>
          <p:cNvSpPr txBox="1">
            <a:spLocks/>
          </p:cNvSpPr>
          <p:nvPr/>
        </p:nvSpPr>
        <p:spPr bwMode="auto">
          <a:xfrm>
            <a:off x="-528637" y="4838700"/>
            <a:ext cx="69294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rPr>
              <a:t>Solution: Ghost RTM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28" name="Flowchart: Data 7"/>
          <p:cNvSpPr/>
          <p:nvPr/>
        </p:nvSpPr>
        <p:spPr>
          <a:xfrm>
            <a:off x="5300604" y="3616256"/>
            <a:ext cx="2581391" cy="256267"/>
          </a:xfrm>
          <a:prstGeom prst="flowChartInputOutput">
            <a:avLst/>
          </a:prstGeom>
          <a:solidFill>
            <a:srgbClr val="FFFF00">
              <a:alpha val="20000"/>
            </a:srgbClr>
          </a:solidFill>
          <a:ln>
            <a:noFill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Data 8"/>
          <p:cNvSpPr/>
          <p:nvPr/>
        </p:nvSpPr>
        <p:spPr>
          <a:xfrm>
            <a:off x="5475937" y="5863541"/>
            <a:ext cx="2581391" cy="256267"/>
          </a:xfrm>
          <a:prstGeom prst="flowChartInputOutput">
            <a:avLst/>
          </a:prstGeom>
          <a:solidFill>
            <a:srgbClr val="FFFF00">
              <a:alpha val="20000"/>
            </a:srgbClr>
          </a:solidFill>
          <a:ln>
            <a:noFill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  <p:bldP spid="18" grpId="0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667000" y="288925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CN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</a:rPr>
              <a:t>Outline</a:t>
            </a:r>
            <a:r>
              <a:rPr lang="en-US" altLang="zh-CN" sz="6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Arial Unicode MS" pitchFamily="34" charset="-122"/>
              </a:rPr>
              <a:t>  </a:t>
            </a:r>
          </a:p>
        </p:txBody>
      </p:sp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1371600" y="5454650"/>
            <a:ext cx="3438525" cy="641350"/>
            <a:chOff x="1392" y="3148"/>
            <a:chExt cx="2166" cy="404"/>
          </a:xfrm>
        </p:grpSpPr>
        <p:sp>
          <p:nvSpPr>
            <p:cNvPr id="17422" name="Text Box 7"/>
            <p:cNvSpPr txBox="1">
              <a:spLocks noChangeArrowheads="1"/>
            </p:cNvSpPr>
            <p:nvPr/>
          </p:nvSpPr>
          <p:spPr bwMode="auto">
            <a:xfrm>
              <a:off x="1563" y="3148"/>
              <a:ext cx="19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Summary</a:t>
              </a:r>
              <a:endParaRPr lang="en-US" altLang="zh-CN" sz="3600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23" name="Oval 11"/>
            <p:cNvSpPr>
              <a:spLocks noChangeArrowheads="1"/>
            </p:cNvSpPr>
            <p:nvPr/>
          </p:nvSpPr>
          <p:spPr bwMode="auto">
            <a:xfrm>
              <a:off x="1392" y="3312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1" name="Group 8"/>
          <p:cNvGrpSpPr>
            <a:grpSpLocks/>
          </p:cNvGrpSpPr>
          <p:nvPr/>
        </p:nvGrpSpPr>
        <p:grpSpPr bwMode="auto">
          <a:xfrm>
            <a:off x="1371600" y="2635250"/>
            <a:ext cx="7772400" cy="1416050"/>
            <a:chOff x="864" y="1392"/>
            <a:chExt cx="4896" cy="892"/>
          </a:xfrm>
        </p:grpSpPr>
        <p:sp>
          <p:nvSpPr>
            <p:cNvPr id="17420" name="Oval 10"/>
            <p:cNvSpPr>
              <a:spLocks noChangeArrowheads="1"/>
            </p:cNvSpPr>
            <p:nvPr/>
          </p:nvSpPr>
          <p:spPr bwMode="auto">
            <a:xfrm>
              <a:off x="864" y="1536"/>
              <a:ext cx="102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21" name="Text Box 4"/>
            <p:cNvSpPr txBox="1">
              <a:spLocks noChangeArrowheads="1"/>
            </p:cNvSpPr>
            <p:nvPr/>
          </p:nvSpPr>
          <p:spPr bwMode="auto">
            <a:xfrm>
              <a:off x="1056" y="1392"/>
              <a:ext cx="4704" cy="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Theory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00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Use </a:t>
              </a:r>
              <a:r>
                <a:rPr lang="en-US" altLang="zh-CN" sz="2000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ghost </a:t>
              </a:r>
              <a:r>
                <a:rPr lang="en-US" altLang="zh-CN" sz="20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extrapolation </a:t>
              </a:r>
              <a:r>
                <a:rPr lang="en-US" altLang="zh-CN" sz="200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to reduce stair-step diffractions from  </a:t>
              </a:r>
              <a:r>
                <a:rPr lang="en-US" altLang="zh-CN" sz="200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irregular </a:t>
              </a:r>
              <a:r>
                <a:rPr lang="en-US" altLang="zh-CN" sz="2000" smtClean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rPr>
                <a:t>surfaces</a:t>
              </a:r>
              <a:endParaRPr lang="en-US" altLang="zh-CN" sz="2000" dirty="0">
                <a:solidFill>
                  <a:schemeClr val="bg1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2" name="Group 11"/>
          <p:cNvGrpSpPr>
            <a:grpSpLocks/>
          </p:cNvGrpSpPr>
          <p:nvPr/>
        </p:nvGrpSpPr>
        <p:grpSpPr bwMode="auto">
          <a:xfrm>
            <a:off x="1371600" y="4127500"/>
            <a:ext cx="6805613" cy="1098550"/>
            <a:chOff x="1473" y="2620"/>
            <a:chExt cx="4287" cy="692"/>
          </a:xfrm>
        </p:grpSpPr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1473" y="2784"/>
              <a:ext cx="96" cy="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FF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zh-CN" sz="4000" b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1665" y="2620"/>
              <a:ext cx="4095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Numerical Example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altLang="zh-CN" sz="20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Tests on  </a:t>
              </a:r>
              <a:r>
                <a:rPr lang="en-US" altLang="zh-CN" sz="2000" dirty="0" err="1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M</a:t>
              </a:r>
              <a:r>
                <a:rPr lang="en-US" altLang="zh-CN" sz="2000" dirty="0" err="1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armousi</a:t>
              </a:r>
              <a:r>
                <a:rPr lang="en-US" altLang="zh-CN" sz="20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 model </a:t>
              </a:r>
              <a:r>
                <a:rPr lang="en-US" altLang="zh-CN" sz="200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and Foothills </a:t>
              </a:r>
              <a:r>
                <a:rPr lang="en-US" altLang="zh-CN" sz="2000" dirty="0" smtClean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model</a:t>
              </a:r>
              <a:endParaRPr lang="en-US" altLang="zh-CN" sz="2000" dirty="0">
                <a:solidFill>
                  <a:srgbClr val="0070C0"/>
                </a:solidFill>
                <a:latin typeface="Times New Roman" pitchFamily="18" charset="0"/>
                <a:ea typeface="Arial Unicode MS" pitchFamily="34" charset="-122"/>
              </a:endParaRPr>
            </a:p>
          </p:txBody>
        </p:sp>
      </p:grpSp>
      <p:grpSp>
        <p:nvGrpSpPr>
          <p:cNvPr id="17413" name="Group 19"/>
          <p:cNvGrpSpPr>
            <a:grpSpLocks/>
          </p:cNvGrpSpPr>
          <p:nvPr/>
        </p:nvGrpSpPr>
        <p:grpSpPr bwMode="auto">
          <a:xfrm>
            <a:off x="1371600" y="1447800"/>
            <a:ext cx="7772400" cy="1098550"/>
            <a:chOff x="864" y="768"/>
            <a:chExt cx="4896" cy="692"/>
          </a:xfrm>
        </p:grpSpPr>
        <p:grpSp>
          <p:nvGrpSpPr>
            <p:cNvPr id="17414" name="Group 8"/>
            <p:cNvGrpSpPr>
              <a:grpSpLocks/>
            </p:cNvGrpSpPr>
            <p:nvPr/>
          </p:nvGrpSpPr>
          <p:grpSpPr bwMode="auto">
            <a:xfrm>
              <a:off x="864" y="816"/>
              <a:ext cx="4896" cy="250"/>
              <a:chOff x="864" y="1392"/>
              <a:chExt cx="4896" cy="250"/>
            </a:xfrm>
          </p:grpSpPr>
          <p:sp>
            <p:nvSpPr>
              <p:cNvPr id="17416" name="Oval 10"/>
              <p:cNvSpPr>
                <a:spLocks noChangeArrowheads="1"/>
              </p:cNvSpPr>
              <p:nvPr/>
            </p:nvSpPr>
            <p:spPr bwMode="auto">
              <a:xfrm>
                <a:off x="864" y="1536"/>
                <a:ext cx="102" cy="96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rgbClr val="FF99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zh-CN" sz="4000" b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endParaRPr>
              </a:p>
            </p:txBody>
          </p:sp>
          <p:sp>
            <p:nvSpPr>
              <p:cNvPr id="17417" name="Text Box 4"/>
              <p:cNvSpPr txBox="1">
                <a:spLocks noChangeArrowheads="1"/>
              </p:cNvSpPr>
              <p:nvPr/>
            </p:nvSpPr>
            <p:spPr bwMode="auto">
              <a:xfrm>
                <a:off x="1056" y="1392"/>
                <a:ext cx="47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US" altLang="zh-CN" sz="200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endParaRPr>
              </a:p>
            </p:txBody>
          </p:sp>
        </p:grpSp>
        <p:sp>
          <p:nvSpPr>
            <p:cNvPr id="17415" name="Text Box 18"/>
            <p:cNvSpPr txBox="1">
              <a:spLocks noChangeArrowheads="1"/>
            </p:cNvSpPr>
            <p:nvPr/>
          </p:nvSpPr>
          <p:spPr bwMode="auto">
            <a:xfrm>
              <a:off x="1056" y="768"/>
              <a:ext cx="2928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dirty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Motivation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0070C0"/>
                  </a:solidFill>
                  <a:latin typeface="Times New Roman" pitchFamily="18" charset="0"/>
                  <a:ea typeface="Arial Unicode MS" pitchFamily="34" charset="-122"/>
                </a:rPr>
                <a:t>Irregular surface problems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5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TextBox 17"/>
          <p:cNvSpPr txBox="1">
            <a:spLocks noChangeArrowheads="1"/>
          </p:cNvSpPr>
          <p:nvPr/>
        </p:nvSpPr>
        <p:spPr bwMode="auto">
          <a:xfrm>
            <a:off x="1066800" y="2286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solidFill>
                  <a:srgbClr val="FFFF00"/>
                </a:solidFill>
                <a:latin typeface="Times New Roman" pitchFamily="18" charset="0"/>
              </a:rPr>
              <a:t>Least-squares Migration</a:t>
            </a:r>
            <a:endParaRPr lang="en-US" altLang="zh-CN" sz="4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03463" y="1524000"/>
                <a:ext cx="1709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𝐝</m:t>
                      </m:r>
                      <m:r>
                        <a:rPr lang="en-US" altLang="zh-CN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b="1" i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 Unicode MS" pitchFamily="34" charset="-122"/>
                        </a:rPr>
                        <m:t>L</m:t>
                      </m:r>
                      <m:r>
                        <a:rPr lang="en-US" altLang="zh-CN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𝐦</m:t>
                      </m:r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463" y="1524000"/>
                <a:ext cx="1709507" cy="58477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60832" y="2286000"/>
                <a:ext cx="6952673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2"/>
                  </a:rPr>
                  <a:t>f</a:t>
                </a:r>
                <a:r>
                  <a:rPr lang="en-US" altLang="zh-CN" b="1" dirty="0" smtClean="0"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2"/>
                  </a:rPr>
                  <a:t>(m)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b="1" i="0" smtClean="0">
                        <a:solidFill>
                          <a:schemeClr val="bg1"/>
                        </a:solidFill>
                        <a:latin typeface="Times New Roman" pitchFamily="18" charset="0"/>
                        <a:ea typeface="Arial Unicode MS" pitchFamily="34" charset="-122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CN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>
                                <a:solidFill>
                                  <a:schemeClr val="bg1"/>
                                </a:solidFill>
                                <a:latin typeface="Times New Roman" pitchFamily="18" charset="0"/>
                                <a:ea typeface="Arial Unicode MS" pitchFamily="34" charset="-122"/>
                              </a:rPr>
                              <m:t>Lm</m:t>
                            </m:r>
                            <m:r>
                              <m:rPr>
                                <m:nor/>
                              </m:rPr>
                              <a:rPr lang="en-US" altLang="zh-CN">
                                <a:solidFill>
                                  <a:schemeClr val="bg1"/>
                                </a:solidFill>
                                <a:latin typeface="Times New Roman" pitchFamily="18" charset="0"/>
                                <a:ea typeface="Arial Unicode MS" pitchFamily="34" charset="-122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altLang="zh-CN">
                                <a:solidFill>
                                  <a:schemeClr val="bg1"/>
                                </a:solidFill>
                                <a:latin typeface="Times New Roman" pitchFamily="18" charset="0"/>
                                <a:ea typeface="Arial Unicode MS" pitchFamily="34" charset="-122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zh-CN" altLang="en-US" dirty="0">
                                <a:solidFill>
                                  <a:schemeClr val="bg1"/>
                                </a:solidFill>
                                <a:latin typeface="Times New Roman" pitchFamily="18" charset="0"/>
                                <a:ea typeface="Arial Unicode MS" pitchFamily="34" charset="-122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dirty="0" smtClean="0"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2"/>
                  </a:rPr>
                  <a:t>+regularization term</a:t>
                </a:r>
                <a:endParaRPr lang="zh-CN" altLang="en-US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832" y="2286000"/>
                <a:ext cx="6952673" cy="801310"/>
              </a:xfrm>
              <a:prstGeom prst="rect">
                <a:avLst/>
              </a:prstGeom>
              <a:blipFill rotWithShape="1">
                <a:blip r:embed="rId3"/>
                <a:stretch>
                  <a:fillRect l="-2191" r="-1227" b="-10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03463" y="3219440"/>
                <a:ext cx="2379177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Times New Roman" pitchFamily="18" charset="0"/>
                    <a:ea typeface="Cambria Math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b="1" i="0" smtClean="0">
                        <a:solidFill>
                          <a:schemeClr val="bg1"/>
                        </a:solidFill>
                        <a:latin typeface="Times New Roman" pitchFamily="18" charset="0"/>
                        <a:ea typeface="Arial Unicode MS" pitchFamily="34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chemeClr val="bg1"/>
                            </a:solidFill>
                            <a:latin typeface="Cambria Math"/>
                            <a:ea typeface="Arial Unicode MS" pitchFamily="34" charset="-122"/>
                            <a:cs typeface="Arial Unicode MS" pitchFamily="34" charset="-122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chemeClr val="bg1"/>
                            </a:solidFill>
                            <a:latin typeface="Cambria Math"/>
                            <a:ea typeface="Arial Unicode MS" pitchFamily="34" charset="-122"/>
                            <a:cs typeface="Arial Unicode MS" pitchFamily="34" charset="-122"/>
                          </a:rPr>
                          <m:t>𝐋</m:t>
                        </m:r>
                      </m:e>
                      <m:sup>
                        <m:r>
                          <a:rPr lang="en-US" altLang="zh-CN" b="1" i="0" smtClean="0">
                            <a:solidFill>
                              <a:schemeClr val="bg1"/>
                            </a:solidFill>
                            <a:latin typeface="Cambria Math"/>
                            <a:ea typeface="Arial Unicode MS" pitchFamily="34" charset="-122"/>
                            <a:cs typeface="Arial Unicode MS" pitchFamily="34" charset="-122"/>
                          </a:rPr>
                          <m:t>𝐓</m:t>
                        </m:r>
                      </m:sup>
                    </m:sSup>
                    <m:r>
                      <m:rPr>
                        <m:nor/>
                      </m:rPr>
                      <a:rPr lang="en-US" altLang="zh-CN" b="1" i="0" smtClean="0">
                        <a:solidFill>
                          <a:schemeClr val="bg1"/>
                        </a:solidFill>
                        <a:latin typeface="Times New Roman" pitchFamily="18" charset="0"/>
                        <a:ea typeface="Arial Unicode MS" pitchFamily="34" charset="-122"/>
                      </a:rPr>
                      <m:t>(</m:t>
                    </m:r>
                    <m:r>
                      <m:rPr>
                        <m:nor/>
                      </m:rPr>
                      <a:rPr lang="en-US" altLang="zh-CN">
                        <a:solidFill>
                          <a:schemeClr val="bg1"/>
                        </a:solidFill>
                        <a:latin typeface="Times New Roman" pitchFamily="18" charset="0"/>
                        <a:ea typeface="Arial Unicode MS" pitchFamily="34" charset="-122"/>
                      </a:rPr>
                      <m:t>Lm</m:t>
                    </m:r>
                    <m:r>
                      <m:rPr>
                        <m:nor/>
                      </m:rPr>
                      <a:rPr lang="en-US" altLang="zh-CN">
                        <a:solidFill>
                          <a:schemeClr val="bg1"/>
                        </a:solidFill>
                        <a:latin typeface="Times New Roman" pitchFamily="18" charset="0"/>
                        <a:ea typeface="Arial Unicode MS" pitchFamily="34" charset="-122"/>
                      </a:rPr>
                      <m:t>−</m:t>
                    </m:r>
                    <m:r>
                      <m:rPr>
                        <m:nor/>
                      </m:rPr>
                      <a:rPr lang="en-US" altLang="zh-CN">
                        <a:solidFill>
                          <a:schemeClr val="bg1"/>
                        </a:solidFill>
                        <a:latin typeface="Times New Roman" pitchFamily="18" charset="0"/>
                        <a:ea typeface="Arial Unicode MS" pitchFamily="34" charset="-122"/>
                      </a:rPr>
                      <m:t>d</m:t>
                    </m:r>
                  </m:oMath>
                </a14:m>
                <a:r>
                  <a:rPr lang="en-US" altLang="zh-CN" dirty="0" smtClean="0"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2"/>
                  </a:rPr>
                  <a:t>)</a:t>
                </a:r>
                <a:endParaRPr lang="zh-CN" altLang="en-US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463" y="3219440"/>
                <a:ext cx="2379177" cy="59362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667" t="-12245" r="-5897" b="-31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47800" y="3996861"/>
                <a:ext cx="3159326" cy="603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  <a:cs typeface="Arial Unicode MS" pitchFamily="34" charset="-122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mbria Math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  <a:cs typeface="Arial Unicode MS" pitchFamily="34" charset="-122"/>
                            </a:rPr>
                            <m:t>𝒌</m:t>
                          </m:r>
                          <m: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  <a:cs typeface="Arial Unicode MS" pitchFamily="34" charset="-122"/>
                            </a:rPr>
                            <m:t>+</m:t>
                          </m:r>
                          <m: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  <a:cs typeface="Arial Unicode MS" pitchFamily="34" charset="-122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CN" b="1" i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 Unicode MS" pitchFamily="34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  <a:cs typeface="Arial Unicode MS" pitchFamily="34" charset="-122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 b="1" i="0" smtClean="0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mbria Math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  <a:cs typeface="Arial Unicode MS" pitchFamily="34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  <a:cs typeface="Arial Unicode MS" pitchFamily="34" charset="-122"/>
                        </a:rPr>
                        <m:t>−</m:t>
                      </m:r>
                      <m:r>
                        <a:rPr lang="zh-CN" alt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  <a:cs typeface="Arial Unicode MS" pitchFamily="34" charset="-122"/>
                        </a:rPr>
                        <m:t>𝜶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  <a:cs typeface="Arial Unicode MS" pitchFamily="34" charset="-122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zh-CN">
                              <a:solidFill>
                                <a:schemeClr val="bg1"/>
                              </a:solidFill>
                              <a:latin typeface="Times New Roman" pitchFamily="18" charset="0"/>
                              <a:ea typeface="Cambria Math" pitchFamily="18" charset="0"/>
                            </a:rPr>
                            <m:t>g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  <a:cs typeface="Arial Unicode MS" pitchFamily="34" charset="-122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96861"/>
                <a:ext cx="3159326" cy="60343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49002" y="4800600"/>
                <a:ext cx="2776081" cy="1250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solidFill>
                            <a:schemeClr val="bg1"/>
                          </a:solidFill>
                          <a:latin typeface="Cambria Math"/>
                          <a:ea typeface="Cambria Math" pitchFamily="18" charset="0"/>
                          <a:cs typeface="Arial Unicode MS" pitchFamily="34" charset="-122"/>
                        </a:rPr>
                        <m:t>𝜶</m:t>
                      </m:r>
                      <m:r>
                        <m:rPr>
                          <m:nor/>
                        </m:rPr>
                        <a:rPr lang="en-US" altLang="zh-CN" b="1" i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Arial Unicode MS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bg1"/>
                              </a:solidFill>
                              <a:latin typeface="Cambria Math"/>
                              <a:ea typeface="Cambria Math" pitchFamily="18" charset="0"/>
                              <a:cs typeface="Arial Unicode MS" pitchFamily="34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  <a:cs typeface="Arial Unicode MS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>
                                      <a:solidFill>
                                        <a:schemeClr val="bg1"/>
                                      </a:solidFill>
                                      <a:latin typeface="Times New Roman" pitchFamily="18" charset="0"/>
                                      <a:ea typeface="Cambria Math" pitchFamily="18" charset="0"/>
                                    </a:rPr>
                                    <m:t>g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  <a:cs typeface="Arial Unicode MS" pitchFamily="34" charset="-122"/>
                                    </a:rPr>
                                    <m:t>𝒌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  <m:t>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CN">
                                  <a:solidFill>
                                    <a:schemeClr val="bg1"/>
                                  </a:solidFill>
                                  <a:latin typeface="Times New Roman" pitchFamily="18" charset="0"/>
                                  <a:ea typeface="Cambria Math" pitchFamily="18" charset="0"/>
                                </a:rPr>
                                <m:t>g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  <m:t>𝒌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  <a:cs typeface="Arial Unicode MS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>
                                      <a:solidFill>
                                        <a:schemeClr val="bg1"/>
                                      </a:solidFill>
                                      <a:latin typeface="Times New Roman" pitchFamily="18" charset="0"/>
                                      <a:ea typeface="Cambria Math" pitchFamily="18" charset="0"/>
                                    </a:rPr>
                                    <m:t>Lg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 pitchFamily="18" charset="0"/>
                                      <a:cs typeface="Arial Unicode MS" pitchFamily="34" charset="-122"/>
                                    </a:rPr>
                                    <m:t>𝒌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  <m:t>𝐓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CN">
                                  <a:solidFill>
                                    <a:schemeClr val="bg1"/>
                                  </a:solidFill>
                                  <a:latin typeface="Times New Roman" pitchFamily="18" charset="0"/>
                                  <a:ea typeface="Cambria Math" pitchFamily="18" charset="0"/>
                                </a:rPr>
                                <m:t>Lg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 pitchFamily="18" charset="0"/>
                                  <a:cs typeface="Arial Unicode MS" pitchFamily="34" charset="-122"/>
                                </a:rPr>
                                <m:t>𝒌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bg1"/>
                  </a:solidFill>
                  <a:latin typeface="Times New Roman" pitchFamily="18" charset="0"/>
                  <a:ea typeface="Arial Unicode MS" pitchFamily="34" charset="-122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002" y="4800600"/>
                <a:ext cx="2776081" cy="125066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4" descr="grad"/>
          <p:cNvPicPr>
            <a:picLocks noChangeAspect="1" noChangeArrowheads="1"/>
          </p:cNvPicPr>
          <p:nvPr/>
        </p:nvPicPr>
        <p:blipFill>
          <a:blip r:embed="rId7" cstate="print"/>
          <a:srcRect l="11365" t="10876" r="7497" b="11839"/>
          <a:stretch>
            <a:fillRect/>
          </a:stretch>
        </p:blipFill>
        <p:spPr bwMode="auto">
          <a:xfrm>
            <a:off x="5410200" y="3161683"/>
            <a:ext cx="2080770" cy="92985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2080770" cy="93686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7" descr="C:\Users\dongliang\Dropbox\Screensho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17478"/>
            <a:ext cx="2080770" cy="87026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Workflow </a:t>
            </a:r>
            <a:r>
              <a:rPr lang="en-US" altLang="zh-CN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of </a:t>
            </a:r>
            <a:r>
              <a:rPr lang="en-US" altLang="zh-CN" sz="4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Multisource LSM </a:t>
            </a:r>
            <a:r>
              <a:rPr lang="en-US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with Topography</a:t>
            </a:r>
          </a:p>
        </p:txBody>
      </p:sp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09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 altLang="zh-CN" sz="2800" b="0" dirty="0" smtClean="0">
                <a:solidFill>
                  <a:schemeClr val="bg1"/>
                </a:solidFill>
                <a:latin typeface="Times New Roman" pitchFamily="18" charset="0"/>
              </a:rPr>
              <a:t>Forward modeling with topography to calculate </a:t>
            </a:r>
            <a:r>
              <a:rPr lang="en-US" altLang="zh-CN" sz="2800" b="0" dirty="0">
                <a:solidFill>
                  <a:schemeClr val="bg1"/>
                </a:solidFill>
                <a:latin typeface="Times New Roman" pitchFamily="18" charset="0"/>
              </a:rPr>
              <a:t>the data residual </a:t>
            </a:r>
            <a:r>
              <a:rPr lang="en-US" altLang="zh-CN" sz="2800" b="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altLang="zh-CN" sz="28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04800" y="5105400"/>
            <a:ext cx="571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sz="2800" b="0" dirty="0">
                <a:solidFill>
                  <a:schemeClr val="bg1"/>
                </a:solidFill>
                <a:latin typeface="Times New Roman" pitchFamily="18" charset="0"/>
              </a:rPr>
              <a:t>3.   Update the </a:t>
            </a:r>
            <a:r>
              <a:rPr lang="en-US" altLang="zh-CN" sz="2800" b="0" dirty="0" smtClean="0">
                <a:solidFill>
                  <a:schemeClr val="bg1"/>
                </a:solidFill>
                <a:latin typeface="Times New Roman" pitchFamily="18" charset="0"/>
              </a:rPr>
              <a:t>reflectivity </a:t>
            </a:r>
            <a:r>
              <a:rPr lang="en-US" altLang="zh-CN" sz="2800" b="0" dirty="0">
                <a:solidFill>
                  <a:schemeClr val="bg1"/>
                </a:solidFill>
                <a:latin typeface="Times New Roman" pitchFamily="18" charset="0"/>
              </a:rPr>
              <a:t>using the conjugate gradient method</a:t>
            </a:r>
          </a:p>
          <a:p>
            <a:pPr marL="533400" indent="-533400">
              <a:spcBef>
                <a:spcPct val="50000"/>
              </a:spcBef>
            </a:pPr>
            <a:endParaRPr lang="zh-CN" altLang="en-US" sz="2800" b="0" dirty="0">
              <a:latin typeface="Times New Roman" pitchFamily="18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304800" y="3635837"/>
            <a:ext cx="601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altLang="zh-CN" sz="2800" b="0" dirty="0">
                <a:solidFill>
                  <a:schemeClr val="bg1"/>
                </a:solidFill>
                <a:latin typeface="Times New Roman" pitchFamily="18" charset="0"/>
              </a:rPr>
              <a:t>2.  Calculate gradient (RTM image) of data residual with topography</a:t>
            </a:r>
            <a:endParaRPr lang="zh-CN" altLang="en-US" sz="28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120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0475" y="1262061"/>
            <a:ext cx="2193925" cy="1447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9112" y="2709861"/>
            <a:ext cx="5805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buFont typeface="Arial" charset="0"/>
              <a:buChar char="•"/>
            </a:pPr>
            <a:r>
              <a:rPr lang="en-US" altLang="zh-CN" sz="2800" b="0" dirty="0" smtClean="0">
                <a:solidFill>
                  <a:schemeClr val="bg1"/>
                </a:solidFill>
                <a:latin typeface="Times New Roman" pitchFamily="18" charset="0"/>
              </a:rPr>
              <a:t>Blended encoded shot gathers</a:t>
            </a:r>
            <a:endParaRPr lang="en-US" altLang="zh-CN" sz="28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35837"/>
            <a:ext cx="2209800" cy="11473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18" y="5257800"/>
            <a:ext cx="2231182" cy="1143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457200"/>
            <a:ext cx="906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Forward Modeling with Topography</a:t>
            </a:r>
          </a:p>
        </p:txBody>
      </p:sp>
      <p:sp>
        <p:nvSpPr>
          <p:cNvPr id="23563" name="Text Box 5"/>
          <p:cNvSpPr txBox="1">
            <a:spLocks noChangeArrowheads="1"/>
          </p:cNvSpPr>
          <p:nvPr/>
        </p:nvSpPr>
        <p:spPr bwMode="auto">
          <a:xfrm>
            <a:off x="685800" y="4107120"/>
            <a:ext cx="4876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</a:rPr>
              <a:t>Difficulty</a:t>
            </a:r>
            <a:r>
              <a:rPr lang="en-US" altLang="zh-CN" sz="2800" b="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zh-CN" sz="2800" b="0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2400" b="0" dirty="0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mplement </a:t>
            </a:r>
            <a:r>
              <a:rPr lang="en-US" altLang="zh-CN" sz="2400" b="0" dirty="0">
                <a:solidFill>
                  <a:schemeClr val="bg1"/>
                </a:solidFill>
                <a:latin typeface="Times New Roman" pitchFamily="18" charset="0"/>
              </a:rPr>
              <a:t>free surface boundary </a:t>
            </a:r>
            <a:r>
              <a:rPr lang="en-US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 condition </a:t>
            </a:r>
          </a:p>
          <a:p>
            <a:pPr>
              <a:spcBef>
                <a:spcPct val="50000"/>
              </a:spcBef>
            </a:pPr>
            <a:r>
              <a:rPr lang="en-US" altLang="zh-CN" sz="2400" b="0" dirty="0" smtClean="0">
                <a:solidFill>
                  <a:schemeClr val="bg1"/>
                </a:solidFill>
                <a:latin typeface="Times New Roman" pitchFamily="18" charset="0"/>
              </a:rPr>
              <a:t>Calculate the pressure on the points near by the free surface</a:t>
            </a:r>
            <a:endParaRPr lang="en-US" altLang="zh-CN" sz="24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564" name="Text Box 7"/>
          <p:cNvSpPr txBox="1">
            <a:spLocks noChangeArrowheads="1"/>
          </p:cNvSpPr>
          <p:nvPr/>
        </p:nvSpPr>
        <p:spPr bwMode="auto">
          <a:xfrm>
            <a:off x="685800" y="1447800"/>
            <a:ext cx="563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bg1"/>
                </a:solidFill>
                <a:latin typeface="Times New Roman" pitchFamily="18" charset="0"/>
              </a:rPr>
              <a:t>Acoustic equation:</a:t>
            </a:r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92423"/>
              </p:ext>
            </p:extLst>
          </p:nvPr>
        </p:nvGraphicFramePr>
        <p:xfrm>
          <a:off x="1447800" y="2286000"/>
          <a:ext cx="2679350" cy="115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Equation" r:id="rId3" imgW="1459866" imgH="634725" progId="">
                  <p:embed/>
                </p:oleObj>
              </mc:Choice>
              <mc:Fallback>
                <p:oleObj name="Equation" r:id="rId3" imgW="1459866" imgH="634725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286000"/>
                        <a:ext cx="2679350" cy="11562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5" name="Picture 7" descr="vture"/>
          <p:cNvPicPr>
            <a:picLocks noChangeAspect="1" noChangeArrowheads="1"/>
          </p:cNvPicPr>
          <p:nvPr/>
        </p:nvPicPr>
        <p:blipFill>
          <a:blip r:embed="rId5" cstate="print"/>
          <a:srcRect l="13606" t="7736" r="18582" b="11879"/>
          <a:stretch>
            <a:fillRect/>
          </a:stretch>
        </p:blipFill>
        <p:spPr bwMode="auto">
          <a:xfrm>
            <a:off x="5791200" y="1828800"/>
            <a:ext cx="2590800" cy="17907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91000"/>
            <a:ext cx="25908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椭圆 2"/>
          <p:cNvSpPr/>
          <p:nvPr/>
        </p:nvSpPr>
        <p:spPr>
          <a:xfrm>
            <a:off x="6970957" y="5270544"/>
            <a:ext cx="193636" cy="1943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781800" y="4171890"/>
            <a:ext cx="2057400" cy="539958"/>
            <a:chOff x="6781800" y="4171890"/>
            <a:chExt cx="2057400" cy="539958"/>
          </a:xfrm>
        </p:grpSpPr>
        <p:sp>
          <p:nvSpPr>
            <p:cNvPr id="2" name="椭圆 1"/>
            <p:cNvSpPr/>
            <p:nvPr/>
          </p:nvSpPr>
          <p:spPr>
            <a:xfrm>
              <a:off x="6970957" y="4528969"/>
              <a:ext cx="193636" cy="18287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81800" y="417189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/>
                  </a:solidFill>
                </a:rPr>
                <a:t>Ghost point</a:t>
              </a:r>
              <a:endParaRPr lang="zh-CN" altLang="en-US" sz="20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15786</TotalTime>
  <Words>743</Words>
  <Application>Microsoft Office PowerPoint</Application>
  <PresentationFormat>全屏显示(4:3)</PresentationFormat>
  <Paragraphs>227</Paragraphs>
  <Slides>25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演示文稿</vt:lpstr>
      <vt:lpstr>PowerPoint 演示文稿</vt:lpstr>
      <vt:lpstr>PowerPoint 演示文稿</vt:lpstr>
      <vt:lpstr>Irregular Surface Problems</vt:lpstr>
      <vt:lpstr>Problem: Irregular Surface</vt:lpstr>
      <vt:lpstr>PowerPoint 演示文稿</vt:lpstr>
      <vt:lpstr>PowerPoint 演示文稿</vt:lpstr>
      <vt:lpstr>PowerPoint 演示文稿</vt:lpstr>
      <vt:lpstr>PowerPoint 演示文稿</vt:lpstr>
      <vt:lpstr>Ghost Extrapolation</vt:lpstr>
      <vt:lpstr>Ghost Extrapolation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Dongliang  Zhang</dc:creator>
  <cp:lastModifiedBy>dongliang</cp:lastModifiedBy>
  <cp:revision>186</cp:revision>
  <dcterms:created xsi:type="dcterms:W3CDTF">2006-08-16T00:00:00Z</dcterms:created>
  <dcterms:modified xsi:type="dcterms:W3CDTF">2013-09-24T13:04:28Z</dcterms:modified>
</cp:coreProperties>
</file>