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54" r:id="rId2"/>
    <p:sldId id="396" r:id="rId3"/>
    <p:sldId id="527" r:id="rId4"/>
    <p:sldId id="529" r:id="rId5"/>
    <p:sldId id="530" r:id="rId6"/>
    <p:sldId id="531" r:id="rId7"/>
    <p:sldId id="532" r:id="rId8"/>
    <p:sldId id="534" r:id="rId9"/>
    <p:sldId id="535" r:id="rId10"/>
    <p:sldId id="542" r:id="rId11"/>
    <p:sldId id="543" r:id="rId12"/>
    <p:sldId id="544" r:id="rId13"/>
    <p:sldId id="549" r:id="rId14"/>
    <p:sldId id="545" r:id="rId15"/>
    <p:sldId id="546" r:id="rId16"/>
    <p:sldId id="548" r:id="rId17"/>
    <p:sldId id="537" r:id="rId18"/>
    <p:sldId id="538" r:id="rId19"/>
    <p:sldId id="547" r:id="rId20"/>
    <p:sldId id="539" r:id="rId21"/>
    <p:sldId id="540" r:id="rId22"/>
    <p:sldId id="551" r:id="rId23"/>
    <p:sldId id="552" r:id="rId24"/>
    <p:sldId id="550" r:id="rId25"/>
    <p:sldId id="541" r:id="rId26"/>
    <p:sldId id="481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1pPr>
    <a:lvl2pPr marL="457106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2pPr>
    <a:lvl3pPr marL="91421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3pPr>
    <a:lvl4pPr marL="1371316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4pPr>
    <a:lvl5pPr marL="1828421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5pPr>
    <a:lvl6pPr marL="2285526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6pPr>
    <a:lvl7pPr marL="2742630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7pPr>
    <a:lvl8pPr marL="3199736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8pPr>
    <a:lvl9pPr marL="3656841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D9EA487-360E-41F2-8D04-65E534D3300C}">
          <p14:sldIdLst>
            <p14:sldId id="354"/>
            <p14:sldId id="396"/>
            <p14:sldId id="527"/>
            <p14:sldId id="529"/>
            <p14:sldId id="530"/>
            <p14:sldId id="531"/>
            <p14:sldId id="532"/>
            <p14:sldId id="534"/>
            <p14:sldId id="535"/>
            <p14:sldId id="542"/>
            <p14:sldId id="543"/>
            <p14:sldId id="544"/>
            <p14:sldId id="549"/>
            <p14:sldId id="545"/>
            <p14:sldId id="546"/>
            <p14:sldId id="548"/>
            <p14:sldId id="537"/>
            <p14:sldId id="538"/>
            <p14:sldId id="547"/>
            <p14:sldId id="539"/>
            <p14:sldId id="540"/>
            <p14:sldId id="551"/>
            <p14:sldId id="552"/>
            <p14:sldId id="550"/>
            <p14:sldId id="541"/>
            <p14:sldId id="4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15F"/>
    <a:srgbClr val="0000FF"/>
    <a:srgbClr val="FFFF00"/>
    <a:srgbClr val="FF0000"/>
    <a:srgbClr val="1E03BD"/>
    <a:srgbClr val="A1BD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2" autoAdjust="0"/>
    <p:restoredTop sz="99632" autoAdjust="0"/>
  </p:normalViewPr>
  <p:slideViewPr>
    <p:cSldViewPr>
      <p:cViewPr>
        <p:scale>
          <a:sx n="70" d="100"/>
          <a:sy n="70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D5A4E63-0766-4293-906C-CD65294C8A25}" type="datetimeFigureOut">
              <a:rPr lang="zh-CN" altLang="en-US"/>
              <a:pPr/>
              <a:t>2013/9/23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DDE6058A-56D1-4354-B846-82285D16F55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24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058A-56D1-4354-B846-82285D16F55C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985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EA34A-FF5F-42B5-A118-27B443BA7D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38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77921-F0CC-4336-A113-C5893BE761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18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2EB27-70C7-467F-AF51-0C9AEAAC6FF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6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4E90A-F61E-44AD-A108-EED63502563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37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F1548-2376-4CD3-AF75-A87CCC0D474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93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CA93-AC61-4F72-BA15-46888AFEF96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10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D164-99B3-420E-92EC-DA757CE50A5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14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AF26D-4978-4AC8-840E-C3170A82E6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06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5785D-AB2D-4245-B319-1AAD026E4E5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821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5AF9-A4AA-4B63-B442-3E1956E948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694D-1DBA-4493-8774-2362FF17AB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39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1A753D36-198D-4823-AC89-F4B7E6D837C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7526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FF00"/>
                </a:solidFill>
                <a:cs typeface="Times New Roman" pitchFamily="18" charset="0"/>
              </a:rPr>
              <a:t>Reverse Time Migration of Prism Waves for Salt Flank Delineation</a:t>
            </a:r>
            <a:endParaRPr lang="en-US" altLang="zh-CN" sz="4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343400"/>
            <a:ext cx="7315200" cy="5334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宋体" pitchFamily="2" charset="-122"/>
              </a:rPr>
              <a:t>Wei </a:t>
            </a: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宋体" pitchFamily="2" charset="-122"/>
              </a:rPr>
              <a:t>Dai, </a:t>
            </a:r>
            <a:r>
              <a:rPr lang="en-US" altLang="zh-CN" sz="2800" dirty="0" err="1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WesternGeco</a:t>
            </a:r>
            <a:endParaRPr lang="en-US" altLang="zh-CN" sz="2800" dirty="0" smtClean="0">
              <a:solidFill>
                <a:schemeClr val="bg1"/>
              </a:solidFill>
              <a:latin typeface="+mj-lt"/>
              <a:ea typeface="宋体" pitchFamily="2" charset="-122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宋体" pitchFamily="2" charset="-122"/>
              </a:rPr>
              <a:t>Gerard </a:t>
            </a: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宋体" pitchFamily="2" charset="-122"/>
              </a:rPr>
              <a:t>T. </a:t>
            </a: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宋体" pitchFamily="2" charset="-122"/>
              </a:rPr>
              <a:t>Schuster, </a:t>
            </a:r>
            <a:r>
              <a:rPr lang="en-US" altLang="zh-CN" sz="2800" dirty="0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King Abdullah University of Science and Technology</a:t>
            </a:r>
            <a:endParaRPr lang="en-US" altLang="zh-CN" sz="2800" baseline="30000" dirty="0">
              <a:solidFill>
                <a:schemeClr val="bg1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6758" y="6096000"/>
            <a:ext cx="1709082" cy="40009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altLang="zh-CN" sz="2000" smtClean="0"/>
              <a:t>Sep 25, </a:t>
            </a:r>
            <a:r>
              <a:rPr lang="en-US" altLang="zh-CN" sz="2000" dirty="0" smtClean="0"/>
              <a:t>2013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Migration of Prism Waves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791" r="6899" b="59599"/>
          <a:stretch/>
        </p:blipFill>
        <p:spPr>
          <a:xfrm>
            <a:off x="1494430" y="1150214"/>
            <a:ext cx="6230203" cy="178525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53634" r="6899" b="9756"/>
          <a:stretch/>
        </p:blipFill>
        <p:spPr>
          <a:xfrm>
            <a:off x="1494430" y="4691743"/>
            <a:ext cx="6230203" cy="178525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1096972" y="9499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16200000">
            <a:off x="713654" y="1706932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1096972" y="2785928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16200000">
            <a:off x="1101528" y="44982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16200000">
            <a:off x="718210" y="5255304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16200000">
            <a:off x="1101528" y="6334300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71600" y="6464614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238273" y="6464614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614659" y="64664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6000" y="6858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85800"/>
                <a:ext cx="38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38600" y="660970"/>
                <a:ext cx="381000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60970"/>
                <a:ext cx="381000" cy="558230"/>
              </a:xfrm>
              <a:prstGeom prst="rect">
                <a:avLst/>
              </a:prstGeom>
              <a:blipFill rotWithShape="1">
                <a:blip r:embed="rId5"/>
                <a:stretch>
                  <a:fillRect l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17"/>
          <p:cNvCxnSpPr/>
          <p:nvPr/>
        </p:nvCxnSpPr>
        <p:spPr bwMode="auto">
          <a:xfrm flipH="1">
            <a:off x="3048001" y="1295400"/>
            <a:ext cx="990599" cy="4952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直接连接符 30"/>
          <p:cNvCxnSpPr/>
          <p:nvPr/>
        </p:nvCxnSpPr>
        <p:spPr>
          <a:xfrm>
            <a:off x="1494430" y="2362200"/>
            <a:ext cx="6230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6"/>
          <p:cNvCxnSpPr/>
          <p:nvPr/>
        </p:nvCxnSpPr>
        <p:spPr bwMode="auto">
          <a:xfrm flipH="1" flipV="1">
            <a:off x="3048001" y="1790701"/>
            <a:ext cx="1219200" cy="5714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5"/>
          <p:cNvCxnSpPr/>
          <p:nvPr/>
        </p:nvCxnSpPr>
        <p:spPr bwMode="auto">
          <a:xfrm flipH="1">
            <a:off x="4229100" y="1219200"/>
            <a:ext cx="1943100" cy="11430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91000" y="22098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09800"/>
                <a:ext cx="38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43200" y="145798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457980"/>
                <a:ext cx="38100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12453" y="3327430"/>
                <a:ext cx="3859583" cy="863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453" y="3327430"/>
                <a:ext cx="3859583" cy="863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16"/>
          <p:cNvCxnSpPr/>
          <p:nvPr/>
        </p:nvCxnSpPr>
        <p:spPr bwMode="auto">
          <a:xfrm flipH="1">
            <a:off x="3124200" y="2362201"/>
            <a:ext cx="1136176" cy="6857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43200" y="2826614"/>
                <a:ext cx="4755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826614"/>
                <a:ext cx="47552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36" grpId="0"/>
      <p:bldP spid="37" grpId="0"/>
      <p:bldP spid="38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1360454"/>
                <a:ext cx="7010400" cy="925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0" tIns="45706" rIns="91410" bIns="45706">
                <a:spAutoFit/>
              </a:bodyPr>
              <a:lstStyle>
                <a:lvl1pPr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143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8675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44600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589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161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733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305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877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𝒎𝒊𝒈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CN" altLang="en-US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e>
                      </m:d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solidFill>
                    <a:srgbClr val="FFFF0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360454"/>
                <a:ext cx="7010400" cy="9255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2209800"/>
            <a:ext cx="9144000" cy="1371600"/>
            <a:chOff x="0" y="1600200"/>
            <a:chExt cx="9144000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14400" y="1978608"/>
                  <a:ext cx="7010400" cy="993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𝒈</m:t>
                            </m:r>
                          </m:e>
                        </m:d>
                        <m:r>
                          <a:rPr lang="en-US" altLang="zh-CN" sz="2400" b="1" i="0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𝝎</m:t>
                                </m:r>
                              </m:e>
                              <m:sup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𝒎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𝒔</m:t>
                                </m:r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CN" sz="2400" b="1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1978608"/>
                  <a:ext cx="7010400" cy="9931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0" y="1600200"/>
              <a:ext cx="9144000" cy="55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Born Modeling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512400" y="36735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 rot="16200000">
            <a:off x="129082" y="4745296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 rot="16200000">
            <a:off x="512400" y="59613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4400" y="3797614"/>
            <a:ext cx="7200000" cy="2304000"/>
          </a:xfrm>
          <a:prstGeom prst="rect">
            <a:avLst/>
          </a:prstGeom>
          <a:solidFill>
            <a:srgbClr val="08015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914400" y="5321614"/>
            <a:ext cx="72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505200" y="3606935"/>
            <a:ext cx="2819400" cy="343079"/>
            <a:chOff x="3200400" y="2192932"/>
            <a:chExt cx="2819400" cy="343079"/>
          </a:xfrm>
        </p:grpSpPr>
        <p:sp>
          <p:nvSpPr>
            <p:cNvPr id="30" name="爆炸形 1 29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31" name="流程图: 合并 30"/>
            <p:cNvSpPr/>
            <p:nvPr/>
          </p:nvSpPr>
          <p:spPr bwMode="auto">
            <a:xfrm>
              <a:off x="3200400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  <p:cxnSp>
        <p:nvCxnSpPr>
          <p:cNvPr id="32" name="直接箭头连接符 31"/>
          <p:cNvCxnSpPr/>
          <p:nvPr/>
        </p:nvCxnSpPr>
        <p:spPr bwMode="auto">
          <a:xfrm>
            <a:off x="6172202" y="3866605"/>
            <a:ext cx="1066798" cy="607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 flipV="1">
            <a:off x="6252963" y="4495800"/>
            <a:ext cx="986037" cy="8057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接箭头连接符 33"/>
          <p:cNvCxnSpPr>
            <a:stCxn id="31" idx="2"/>
          </p:cNvCxnSpPr>
          <p:nvPr/>
        </p:nvCxnSpPr>
        <p:spPr bwMode="auto">
          <a:xfrm>
            <a:off x="3676650" y="3928603"/>
            <a:ext cx="2576313" cy="137298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椭圆 34"/>
          <p:cNvSpPr/>
          <p:nvPr/>
        </p:nvSpPr>
        <p:spPr>
          <a:xfrm>
            <a:off x="7163962" y="4407352"/>
            <a:ext cx="150076" cy="1993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81688" y="6159814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080532" y="6159814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919459" y="61616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" name="弧形 38"/>
          <p:cNvSpPr/>
          <p:nvPr/>
        </p:nvSpPr>
        <p:spPr>
          <a:xfrm rot="3208619">
            <a:off x="5730574" y="3737340"/>
            <a:ext cx="1546647" cy="1386872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Migration of Prism Waves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4644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Migration of Prism Waves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1096972" y="1394558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16200000">
            <a:off x="713654" y="2151576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1096972" y="3230572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16200000">
            <a:off x="1101528" y="40741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16200000">
            <a:off x="718210" y="4831132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16200000">
            <a:off x="1101528" y="5910128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71600" y="6040442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238273" y="6040442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614659" y="60423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36219" r="4826" b="38806"/>
          <a:stretch/>
        </p:blipFill>
        <p:spPr>
          <a:xfrm>
            <a:off x="1490472" y="1596788"/>
            <a:ext cx="6227064" cy="178308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69276" r="4826" b="5748"/>
          <a:stretch/>
        </p:blipFill>
        <p:spPr>
          <a:xfrm>
            <a:off x="1491115" y="4269748"/>
            <a:ext cx="6227064" cy="178308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835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2"/>
            <a:ext cx="8226425" cy="4495798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Introduction and motivation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Numerical Results</a:t>
            </a:r>
          </a:p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L model</a:t>
            </a:r>
          </a:p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Salt model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sp>
        <p:nvSpPr>
          <p:cNvPr id="107525" name="Rectangle 33"/>
          <p:cNvSpPr>
            <a:spLocks noChangeArrowheads="1"/>
          </p:cNvSpPr>
          <p:nvPr/>
        </p:nvSpPr>
        <p:spPr bwMode="auto">
          <a:xfrm>
            <a:off x="304800" y="2971800"/>
            <a:ext cx="3200400" cy="5222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7918" y="2806148"/>
            <a:ext cx="2971800" cy="1152000"/>
            <a:chOff x="914400" y="4038601"/>
            <a:chExt cx="7200000" cy="2304000"/>
          </a:xfrm>
        </p:grpSpPr>
        <p:sp>
          <p:nvSpPr>
            <p:cNvPr id="6" name="矩形 19"/>
            <p:cNvSpPr/>
            <p:nvPr/>
          </p:nvSpPr>
          <p:spPr>
            <a:xfrm>
              <a:off x="914400" y="4038601"/>
              <a:ext cx="7200000" cy="230400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20"/>
            <p:cNvCxnSpPr/>
            <p:nvPr/>
          </p:nvCxnSpPr>
          <p:spPr>
            <a:xfrm>
              <a:off x="914400" y="5715000"/>
              <a:ext cx="72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21"/>
            <p:cNvCxnSpPr/>
            <p:nvPr/>
          </p:nvCxnSpPr>
          <p:spPr>
            <a:xfrm>
              <a:off x="2920171" y="4495801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2918" r="17658" b="54970"/>
          <a:stretch/>
        </p:blipFill>
        <p:spPr>
          <a:xfrm>
            <a:off x="4038600" y="4343400"/>
            <a:ext cx="2230436" cy="209851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605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6"/>
          <p:cNvGrpSpPr/>
          <p:nvPr/>
        </p:nvGrpSpPr>
        <p:grpSpPr>
          <a:xfrm>
            <a:off x="886618" y="3552768"/>
            <a:ext cx="7200000" cy="2304000"/>
            <a:chOff x="914400" y="4038601"/>
            <a:chExt cx="7467600" cy="2362199"/>
          </a:xfrm>
        </p:grpSpPr>
        <p:sp>
          <p:nvSpPr>
            <p:cNvPr id="7" name="矩形 9"/>
            <p:cNvSpPr/>
            <p:nvPr/>
          </p:nvSpPr>
          <p:spPr>
            <a:xfrm>
              <a:off x="914400" y="4038601"/>
              <a:ext cx="7467600" cy="2362199"/>
            </a:xfrm>
            <a:prstGeom prst="rect">
              <a:avLst/>
            </a:prstGeom>
            <a:solidFill>
              <a:srgbClr val="08015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10"/>
            <p:cNvCxnSpPr/>
            <p:nvPr/>
          </p:nvCxnSpPr>
          <p:spPr>
            <a:xfrm>
              <a:off x="914400" y="5715000"/>
              <a:ext cx="746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1"/>
            <p:cNvCxnSpPr/>
            <p:nvPr/>
          </p:nvCxnSpPr>
          <p:spPr>
            <a:xfrm>
              <a:off x="2839985" y="44958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 rot="16200000">
            <a:off x="588600" y="33121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 rot="16200000">
            <a:off x="205282" y="438576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 rot="16200000">
            <a:off x="588600" y="5668972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782637" y="57806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725345" y="5791200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7919459" y="57806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The L Model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43670" y="1524000"/>
            <a:ext cx="4114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Model size: </a:t>
            </a:r>
            <a:r>
              <a:rPr lang="en-GB" altLang="zh-CN" sz="2800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3</a:t>
            </a: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01 x 601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953000" y="16002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Source </a:t>
            </a:r>
            <a:r>
              <a:rPr lang="en-GB" altLang="zh-CN" sz="28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freq</a:t>
            </a: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: 20 </a:t>
            </a:r>
            <a:r>
              <a:rPr lang="en-GB" altLang="zh-CN" sz="28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hz</a:t>
            </a:r>
            <a:endParaRPr lang="en-GB" altLang="zh-CN" sz="2800" dirty="0" smtClean="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741529" y="2209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shots: 32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952999" y="2209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geophones: 601</a:t>
            </a:r>
          </a:p>
        </p:txBody>
      </p:sp>
    </p:spTree>
    <p:extLst>
      <p:ext uri="{BB962C8B-B14F-4D97-AF65-F5344CB8AC3E}">
        <p14:creationId xmlns:p14="http://schemas.microsoft.com/office/powerpoint/2010/main" val="12230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515" r="9362" b="10986"/>
          <a:stretch/>
        </p:blipFill>
        <p:spPr>
          <a:xfrm>
            <a:off x="1981200" y="1248492"/>
            <a:ext cx="5257800" cy="5029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1550277" y="1052735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6200000">
            <a:off x="1035752" y="3322528"/>
            <a:ext cx="133918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Time (s)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16200000">
            <a:off x="1443675" y="5962605"/>
            <a:ext cx="5233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6.4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77218" y="63140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43400" y="6314086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83929" y="63140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A Shot Gather of the L Model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6"/>
          <p:cNvGrpSpPr/>
          <p:nvPr/>
        </p:nvGrpSpPr>
        <p:grpSpPr>
          <a:xfrm>
            <a:off x="914400" y="952679"/>
            <a:ext cx="7200000" cy="2304000"/>
            <a:chOff x="914400" y="4038601"/>
            <a:chExt cx="7467600" cy="2362199"/>
          </a:xfrm>
        </p:grpSpPr>
        <p:sp>
          <p:nvSpPr>
            <p:cNvPr id="8" name="矩形 9"/>
            <p:cNvSpPr/>
            <p:nvPr/>
          </p:nvSpPr>
          <p:spPr>
            <a:xfrm>
              <a:off x="914400" y="4038601"/>
              <a:ext cx="7467600" cy="2362199"/>
            </a:xfrm>
            <a:prstGeom prst="rect">
              <a:avLst/>
            </a:prstGeom>
            <a:solidFill>
              <a:srgbClr val="08015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10"/>
            <p:cNvCxnSpPr/>
            <p:nvPr/>
          </p:nvCxnSpPr>
          <p:spPr>
            <a:xfrm>
              <a:off x="914400" y="5715000"/>
              <a:ext cx="746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1"/>
            <p:cNvCxnSpPr/>
            <p:nvPr/>
          </p:nvCxnSpPr>
          <p:spPr>
            <a:xfrm>
              <a:off x="2811170" y="44958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2"/>
          <p:cNvGrpSpPr/>
          <p:nvPr/>
        </p:nvGrpSpPr>
        <p:grpSpPr>
          <a:xfrm>
            <a:off x="4000500" y="762000"/>
            <a:ext cx="2487613" cy="343079"/>
            <a:chOff x="3532187" y="2192932"/>
            <a:chExt cx="2487613" cy="343079"/>
          </a:xfrm>
        </p:grpSpPr>
        <p:sp>
          <p:nvSpPr>
            <p:cNvPr id="12" name="爆炸形 1 13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13" name="流程图: 合并 14"/>
            <p:cNvSpPr/>
            <p:nvPr/>
          </p:nvSpPr>
          <p:spPr bwMode="auto">
            <a:xfrm>
              <a:off x="3532187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  <p:cxnSp>
        <p:nvCxnSpPr>
          <p:cNvPr id="16" name="直接箭头连接符 23"/>
          <p:cNvCxnSpPr/>
          <p:nvPr/>
        </p:nvCxnSpPr>
        <p:spPr bwMode="auto">
          <a:xfrm flipH="1">
            <a:off x="4191000" y="1046925"/>
            <a:ext cx="2116138" cy="154085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24"/>
          <p:cNvCxnSpPr/>
          <p:nvPr/>
        </p:nvCxnSpPr>
        <p:spPr bwMode="auto">
          <a:xfrm flipH="1" flipV="1">
            <a:off x="2743200" y="1836820"/>
            <a:ext cx="1468438" cy="7408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接箭头连接符 25"/>
          <p:cNvCxnSpPr>
            <a:endCxn id="13" idx="1"/>
          </p:cNvCxnSpPr>
          <p:nvPr/>
        </p:nvCxnSpPr>
        <p:spPr bwMode="auto">
          <a:xfrm flipV="1">
            <a:off x="2743200" y="967097"/>
            <a:ext cx="1343025" cy="86972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457200" y="3714200"/>
            <a:ext cx="7772400" cy="2839000"/>
            <a:chOff x="457200" y="3714200"/>
            <a:chExt cx="7772400" cy="2839000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1" t="36916" r="4826" b="38806"/>
            <a:stretch/>
          </p:blipFill>
          <p:spPr>
            <a:xfrm>
              <a:off x="914400" y="3867912"/>
              <a:ext cx="7196328" cy="230428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16200000">
              <a:off x="512400" y="3673514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 rot="16200000">
              <a:off x="129082" y="4745296"/>
              <a:ext cx="1047750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 rot="16200000">
              <a:off x="512400" y="5961386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781688" y="6159814"/>
              <a:ext cx="207963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4080532" y="6159814"/>
              <a:ext cx="94332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X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7919459" y="6161686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 rot="16200000">
            <a:off x="512400" y="7213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 rot="16200000">
            <a:off x="129082" y="1793096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 rot="16200000">
            <a:off x="512400" y="30091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525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Prism </a:t>
            </a:r>
            <a:r>
              <a:rPr lang="en-US" altLang="zh-CN" b="1" dirty="0" err="1" smtClean="0">
                <a:solidFill>
                  <a:srgbClr val="FFFF00"/>
                </a:solidFill>
              </a:rPr>
              <a:t>Wavepath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4684" r="6742" b="59599"/>
          <a:stretch/>
        </p:blipFill>
        <p:spPr>
          <a:xfrm>
            <a:off x="914400" y="914400"/>
            <a:ext cx="7200000" cy="2304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 rot="16200000">
            <a:off x="512400" y="7213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6200000">
            <a:off x="129082" y="1793096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6200000">
            <a:off x="512400" y="30091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488349"/>
            <a:ext cx="9144000" cy="3293451"/>
            <a:chOff x="0" y="3488349"/>
            <a:chExt cx="9144000" cy="3293451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857888" y="6388414"/>
              <a:ext cx="207963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156732" y="6388414"/>
              <a:ext cx="94332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X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995659" y="6390286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6200000">
              <a:off x="512401" y="3914500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16200000">
              <a:off x="129083" y="4986282"/>
              <a:ext cx="1047750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16200000">
              <a:off x="512401" y="6202372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0" y="3488349"/>
              <a:ext cx="9144000" cy="55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Migration Image of Prism Waves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18" name="图片 17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4" t="54688" r="6742" b="9595"/>
            <a:stretch/>
          </p:blipFill>
          <p:spPr>
            <a:xfrm>
              <a:off x="914400" y="4096800"/>
              <a:ext cx="7200000" cy="23040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RTM Image /w Smooth Velocity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The Salt Model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2918" r="17658" b="54970"/>
          <a:stretch/>
        </p:blipFill>
        <p:spPr>
          <a:xfrm>
            <a:off x="665164" y="2362199"/>
            <a:ext cx="3897312" cy="36667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00601" y="2133600"/>
            <a:ext cx="4114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Model size: 601 x 601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00601" y="28956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Source </a:t>
            </a:r>
            <a:r>
              <a:rPr lang="en-GB" altLang="zh-CN" sz="28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freq</a:t>
            </a: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: 20 </a:t>
            </a:r>
            <a:r>
              <a:rPr lang="en-GB" altLang="zh-CN" sz="28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hz</a:t>
            </a:r>
            <a:endParaRPr lang="en-GB" altLang="zh-CN" sz="2800" dirty="0" smtClean="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3733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shots: 601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00601" y="4495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geophones: 601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4037" y="6009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452753" y="6009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428686" y="6009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6200000">
            <a:off x="235199" y="216190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rot="16200000">
            <a:off x="-175718" y="415716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 rot="16200000">
            <a:off x="231088" y="58285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1550275" y="1096971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6200000">
            <a:off x="1055597" y="3352956"/>
            <a:ext cx="133918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Time (s)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16200000">
            <a:off x="1478941" y="6054839"/>
            <a:ext cx="45280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77218" y="63140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43400" y="6314086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83929" y="63140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A Shot Gather of the Salt Model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291" r="9680" b="10986"/>
          <a:stretch/>
        </p:blipFill>
        <p:spPr>
          <a:xfrm>
            <a:off x="1981199" y="1315594"/>
            <a:ext cx="5257800" cy="498143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58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2"/>
            <a:ext cx="8226425" cy="4495798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Introduction and motivation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Numerical Results</a:t>
            </a:r>
          </a:p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L model</a:t>
            </a:r>
          </a:p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Salt model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sp>
        <p:nvSpPr>
          <p:cNvPr id="107525" name="Rectangle 33"/>
          <p:cNvSpPr>
            <a:spLocks noChangeArrowheads="1"/>
          </p:cNvSpPr>
          <p:nvPr/>
        </p:nvSpPr>
        <p:spPr bwMode="auto">
          <a:xfrm>
            <a:off x="358777" y="1353685"/>
            <a:ext cx="4213223" cy="5222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7918" y="2806148"/>
            <a:ext cx="2971800" cy="1152000"/>
            <a:chOff x="914400" y="4038601"/>
            <a:chExt cx="7200000" cy="2304000"/>
          </a:xfrm>
        </p:grpSpPr>
        <p:sp>
          <p:nvSpPr>
            <p:cNvPr id="6" name="矩形 19"/>
            <p:cNvSpPr/>
            <p:nvPr/>
          </p:nvSpPr>
          <p:spPr>
            <a:xfrm>
              <a:off x="914400" y="4038601"/>
              <a:ext cx="7200000" cy="230400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20"/>
            <p:cNvCxnSpPr/>
            <p:nvPr/>
          </p:nvCxnSpPr>
          <p:spPr>
            <a:xfrm>
              <a:off x="914400" y="5715000"/>
              <a:ext cx="72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21"/>
            <p:cNvCxnSpPr/>
            <p:nvPr/>
          </p:nvCxnSpPr>
          <p:spPr>
            <a:xfrm>
              <a:off x="2920171" y="4495801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2918" r="17658" b="54970"/>
          <a:stretch/>
        </p:blipFill>
        <p:spPr>
          <a:xfrm>
            <a:off x="4038600" y="4343400"/>
            <a:ext cx="2230436" cy="209851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52924" r="17658" b="4964"/>
          <a:stretch/>
        </p:blipFill>
        <p:spPr>
          <a:xfrm>
            <a:off x="665164" y="2362199"/>
            <a:ext cx="3897312" cy="36667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图片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3014" r="6794" b="54893"/>
          <a:stretch/>
        </p:blipFill>
        <p:spPr>
          <a:xfrm>
            <a:off x="4864200" y="2362199"/>
            <a:ext cx="3898800" cy="3668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4037" y="6009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6000" y="6009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28686" y="6009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16200000">
            <a:off x="235199" y="216190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6200000">
            <a:off x="-175718" y="415716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6200000">
            <a:off x="231088" y="58285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45037" y="6005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43753" y="6005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619686" y="6005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 useBgFill="1"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58018" y="1828800"/>
            <a:ext cx="4010820" cy="49305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Migration Velocity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RTM with Smooth Velocity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 useBgFill="1"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90609" y="1828800"/>
            <a:ext cx="4010820" cy="49305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RTM Image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63599" y="1828800"/>
            <a:ext cx="3898801" cy="49305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RTM Image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52914" r="6825" b="4969"/>
          <a:stretch/>
        </p:blipFill>
        <p:spPr>
          <a:xfrm>
            <a:off x="4863600" y="2361600"/>
            <a:ext cx="3898800" cy="3668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4037" y="6009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52753" y="6009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28686" y="6009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16200000">
            <a:off x="235199" y="216190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6200000">
            <a:off x="-175718" y="415716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6200000">
            <a:off x="231088" y="58285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45037" y="6005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43753" y="6005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619686" y="6005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 useBgFill="1"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58018" y="1828800"/>
            <a:ext cx="4010820" cy="49305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Migration Velocity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If the Horizontal Reflectors are embedded in the velocity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19" name="图片 18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963" r="6825" b="54920"/>
          <a:stretch/>
        </p:blipFill>
        <p:spPr>
          <a:xfrm>
            <a:off x="666000" y="2361600"/>
            <a:ext cx="3898800" cy="3668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83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3014" r="6794" b="54893"/>
          <a:stretch/>
        </p:blipFill>
        <p:spPr>
          <a:xfrm>
            <a:off x="668606" y="4235710"/>
            <a:ext cx="3898800" cy="20783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4037" y="6390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6000" y="6390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28686" y="6390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45037" y="6005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43753" y="6005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619686" y="6005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1" y="1042684"/>
            <a:ext cx="4516437" cy="2680601"/>
            <a:chOff x="152401" y="1645990"/>
            <a:chExt cx="4516437" cy="47605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52924" r="17658" b="4964"/>
            <a:stretch/>
          </p:blipFill>
          <p:spPr>
            <a:xfrm>
              <a:off x="665164" y="2482097"/>
              <a:ext cx="3897312" cy="366679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rot="16200000">
              <a:off x="235199" y="2409133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rot="16200000">
              <a:off x="-599120" y="4180893"/>
              <a:ext cx="1894556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 rot="16200000">
              <a:off x="231088" y="6062913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 useBgFill="1"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58018" y="1645990"/>
              <a:ext cx="4010820" cy="493054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Migration Velocity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New Method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57400" y="3723286"/>
            <a:ext cx="2519143" cy="493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RTM Image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 rot="16200000">
            <a:off x="299800" y="4130072"/>
            <a:ext cx="16651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 rot="16200000">
            <a:off x="-185243" y="5127729"/>
            <a:ext cx="1066802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 rot="16200000">
            <a:off x="295689" y="6187472"/>
            <a:ext cx="16651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1544423" y="3689049"/>
            <a:ext cx="512977" cy="464257"/>
          </a:xfrm>
          <a:prstGeom prst="plus">
            <a:avLst>
              <a:gd name="adj" fmla="val 462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43400" y="3800019"/>
            <a:ext cx="38100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863599" y="1828800"/>
            <a:ext cx="3898801" cy="4197096"/>
            <a:chOff x="4863599" y="1828800"/>
            <a:chExt cx="3898801" cy="4197096"/>
          </a:xfrm>
        </p:grpSpPr>
        <p:pic>
          <p:nvPicPr>
            <p:cNvPr id="23" name="Picture 22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" t="52970" r="6853" b="4959"/>
            <a:stretch/>
          </p:blipFill>
          <p:spPr>
            <a:xfrm>
              <a:off x="4864608" y="2359152"/>
              <a:ext cx="3895344" cy="366674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 useBgFill="1"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4863599" y="1828800"/>
              <a:ext cx="3898801" cy="493055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Prism Wave Image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68742" y="1828800"/>
            <a:ext cx="3898801" cy="4201200"/>
            <a:chOff x="4863599" y="1828800"/>
            <a:chExt cx="3898801" cy="4201200"/>
          </a:xfrm>
        </p:grpSpPr>
        <p:sp useBgFill="1"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863599" y="1828800"/>
              <a:ext cx="3898801" cy="493055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Conv. RTM Image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26" name="图片 19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914" r="6825" b="4969"/>
            <a:stretch/>
          </p:blipFill>
          <p:spPr>
            <a:xfrm>
              <a:off x="4863600" y="2361600"/>
              <a:ext cx="3898800" cy="36684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578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4037" y="6390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6000" y="6390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28686" y="6390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1" y="1042684"/>
            <a:ext cx="4516437" cy="2680601"/>
            <a:chOff x="152401" y="1645990"/>
            <a:chExt cx="4516437" cy="47605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52924" r="17658" b="4964"/>
            <a:stretch/>
          </p:blipFill>
          <p:spPr>
            <a:xfrm>
              <a:off x="665164" y="2482097"/>
              <a:ext cx="3897312" cy="366679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rot="16200000">
              <a:off x="235199" y="2409133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rot="16200000">
              <a:off x="-599120" y="4180893"/>
              <a:ext cx="1894556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 rot="16200000">
              <a:off x="231088" y="6062913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 useBgFill="1"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58018" y="1645990"/>
              <a:ext cx="4010820" cy="493054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Migration Velocity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New Method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42545" y="3723286"/>
            <a:ext cx="3481855" cy="493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Filtered RTM Image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 rot="16200000">
            <a:off x="299800" y="4130072"/>
            <a:ext cx="16651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 rot="16200000">
            <a:off x="-185243" y="5127729"/>
            <a:ext cx="1066802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 rot="16200000">
            <a:off x="295689" y="6187472"/>
            <a:ext cx="16651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838200" y="3689049"/>
            <a:ext cx="512977" cy="464257"/>
          </a:xfrm>
          <a:prstGeom prst="plus">
            <a:avLst>
              <a:gd name="adj" fmla="val 462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62856" y="3858836"/>
            <a:ext cx="19050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985" r="6776" b="54896"/>
          <a:stretch/>
        </p:blipFill>
        <p:spPr>
          <a:xfrm>
            <a:off x="667512" y="4233672"/>
            <a:ext cx="3895344" cy="206654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4745037" y="1828800"/>
            <a:ext cx="4170363" cy="4568000"/>
            <a:chOff x="4745037" y="1828800"/>
            <a:chExt cx="4170363" cy="456800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745037" y="6005286"/>
              <a:ext cx="207963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643753" y="6005286"/>
              <a:ext cx="90004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X (km)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619686" y="6005286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 useBgFill="1"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4863599" y="1828800"/>
              <a:ext cx="3898801" cy="493055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Prism Wave Image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" t="52982" r="6776" b="4900"/>
            <a:stretch/>
          </p:blipFill>
          <p:spPr>
            <a:xfrm>
              <a:off x="4873752" y="2359152"/>
              <a:ext cx="3895344" cy="366674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302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849018" y="1792945"/>
            <a:ext cx="3913382" cy="4237055"/>
            <a:chOff x="4849018" y="1792945"/>
            <a:chExt cx="3913382" cy="4237055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849018" y="1792945"/>
              <a:ext cx="3913382" cy="4930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Final Image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26" name="图片 25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" t="52910" r="7079" b="4762"/>
            <a:stretch/>
          </p:blipFill>
          <p:spPr>
            <a:xfrm>
              <a:off x="4863600" y="2361600"/>
              <a:ext cx="3898800" cy="36684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45037" y="6005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43753" y="6005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619686" y="6005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1684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Final Image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4037" y="6390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286000" y="6390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428686" y="63902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1" y="1042684"/>
            <a:ext cx="4516437" cy="2680601"/>
            <a:chOff x="152401" y="1645990"/>
            <a:chExt cx="4516437" cy="4760537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6200000">
              <a:off x="235199" y="2409133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 rot="16200000">
              <a:off x="-599120" y="4180893"/>
              <a:ext cx="1894556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 rot="16200000">
              <a:off x="231088" y="6062913"/>
              <a:ext cx="295714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 useBgFill="1"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658018" y="1645990"/>
              <a:ext cx="4010820" cy="875627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Horizontal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219200" y="3723286"/>
            <a:ext cx="2948455" cy="493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Vertical</a:t>
            </a:r>
            <a:endParaRPr lang="en-US" altLang="zh-CN" sz="28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 rot="16200000">
            <a:off x="299800" y="4130072"/>
            <a:ext cx="16651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 rot="16200000">
            <a:off x="-185243" y="5127729"/>
            <a:ext cx="1066802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 rot="16200000">
            <a:off x="295689" y="6187472"/>
            <a:ext cx="16651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" name="Cross 36"/>
          <p:cNvSpPr/>
          <p:nvPr/>
        </p:nvSpPr>
        <p:spPr>
          <a:xfrm>
            <a:off x="838200" y="3689049"/>
            <a:ext cx="512977" cy="464257"/>
          </a:xfrm>
          <a:prstGeom prst="plus">
            <a:avLst>
              <a:gd name="adj" fmla="val 462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562856" y="3858836"/>
            <a:ext cx="19050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985" r="6776" b="54896"/>
          <a:stretch/>
        </p:blipFill>
        <p:spPr>
          <a:xfrm>
            <a:off x="667512" y="1517904"/>
            <a:ext cx="3895344" cy="206654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985" r="6895" b="55323"/>
          <a:stretch/>
        </p:blipFill>
        <p:spPr>
          <a:xfrm>
            <a:off x="667512" y="4233428"/>
            <a:ext cx="3895344" cy="206654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4864199" y="1786720"/>
            <a:ext cx="3898801" cy="4243280"/>
            <a:chOff x="4863599" y="1786720"/>
            <a:chExt cx="3898801" cy="4243280"/>
          </a:xfrm>
        </p:grpSpPr>
        <p:pic>
          <p:nvPicPr>
            <p:cNvPr id="20" name="图片 19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914" r="6825" b="4969"/>
            <a:stretch/>
          </p:blipFill>
          <p:spPr>
            <a:xfrm>
              <a:off x="4863600" y="2361600"/>
              <a:ext cx="3898800" cy="36684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 useBgFill="1"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863599" y="1786720"/>
              <a:ext cx="3898801" cy="493055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8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RTM Image</a:t>
              </a:r>
              <a:endParaRPr lang="en-US" altLang="zh-CN" sz="28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7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26932"/>
            <a:ext cx="9144000" cy="763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>
            <a:spAutoFit/>
          </a:bodyPr>
          <a:lstStyle/>
          <a:p>
            <a:pPr defTabSz="857250"/>
            <a:r>
              <a:rPr lang="en-US" altLang="zh-CN" b="1" dirty="0" smtClean="0">
                <a:solidFill>
                  <a:srgbClr val="FFFF00"/>
                </a:solidFill>
                <a:latin typeface="+mj-ea"/>
                <a:ea typeface="+mj-ea"/>
                <a:cs typeface="Arial" pitchFamily="34" charset="0"/>
              </a:rPr>
              <a:t>Summary</a:t>
            </a:r>
            <a:endParaRPr lang="en-US" altLang="zh-CN" sz="4400" b="1" dirty="0">
              <a:solidFill>
                <a:srgbClr val="FFFF0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1" y="1066800"/>
            <a:ext cx="8226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I propose a new method to migrate prism waves separately.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4495800"/>
            <a:ext cx="9144000" cy="1828800"/>
            <a:chOff x="0" y="4876800"/>
            <a:chExt cx="9144000" cy="182880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0" y="4876800"/>
              <a:ext cx="9144000" cy="72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Limitations</a:t>
              </a:r>
              <a:endParaRPr lang="en-US" altLang="zh-CN" b="1" dirty="0">
                <a:solidFill>
                  <a:srgbClr val="FFFF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57201" y="5562600"/>
              <a:ext cx="8077199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597" rIns="0" bIns="0" numCol="1" anchor="t" anchorCtr="0" compatLnSpc="1">
              <a:prstTxWarp prst="textNoShape">
                <a:avLst/>
              </a:prstTxWarp>
            </a:bodyPr>
            <a:lstStyle>
              <a:lvl1pPr marL="342829" indent="-342829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796" indent="-28569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2764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9868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6974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079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184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289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394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>
                <a:lnSpc>
                  <a:spcPct val="150000"/>
                </a:lnSpc>
                <a:spcAft>
                  <a:spcPts val="1400"/>
                </a:spcAft>
                <a:buClr>
                  <a:schemeClr val="bg1"/>
                </a:buClr>
              </a:pPr>
              <a:r>
                <a:rPr lang="en-GB" altLang="zh-CN" sz="2400" dirty="0" smtClean="0">
                  <a:solidFill>
                    <a:schemeClr val="bg1"/>
                  </a:solidFill>
                  <a:ea typeface="宋体" pitchFamily="2" charset="-122"/>
                  <a:cs typeface="Times New Roman" pitchFamily="18" charset="0"/>
                </a:rPr>
                <a:t>Computational cost is doubled.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0375" y="2324100"/>
            <a:ext cx="8226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dirty="0" smtClean="0">
                <a:solidFill>
                  <a:schemeClr val="bg1"/>
                </a:solidFill>
                <a:cs typeface="Times New Roman" pitchFamily="18" charset="0"/>
              </a:rPr>
              <a:t>Avoid the modification of migration velocity.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dirty="0" smtClean="0">
                <a:solidFill>
                  <a:schemeClr val="bg1"/>
                </a:solidFill>
                <a:cs typeface="Times New Roman" pitchFamily="18" charset="0"/>
              </a:rPr>
              <a:t>Reduce cross interference between different waves by migrating different waves in separated steps.</a:t>
            </a:r>
          </a:p>
        </p:txBody>
      </p:sp>
    </p:spTree>
    <p:extLst>
      <p:ext uri="{BB962C8B-B14F-4D97-AF65-F5344CB8AC3E}">
        <p14:creationId xmlns:p14="http://schemas.microsoft.com/office/powerpoint/2010/main" val="36892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Thanks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Introduction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4477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</a:rPr>
              <a:t>Problem: Vertical boundaries (salt flanks) are difficult to image because they are usually not illuminated by primary reflections.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33400" y="28956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</a:rPr>
              <a:t>Solution: Prism waves contain valuable information</a:t>
            </a:r>
            <a:r>
              <a:rPr lang="en-US" altLang="zh-CN" sz="2800" dirty="0" smtClean="0">
                <a:solidFill>
                  <a:schemeClr val="bg1"/>
                </a:solidFill>
              </a:rPr>
              <a:t>.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4038601"/>
            <a:ext cx="7200000" cy="2304000"/>
            <a:chOff x="914400" y="4038601"/>
            <a:chExt cx="7200000" cy="2304000"/>
          </a:xfrm>
        </p:grpSpPr>
        <p:sp>
          <p:nvSpPr>
            <p:cNvPr id="8" name="矩形 7"/>
            <p:cNvSpPr/>
            <p:nvPr/>
          </p:nvSpPr>
          <p:spPr>
            <a:xfrm>
              <a:off x="914400" y="4038601"/>
              <a:ext cx="7200000" cy="230400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14400" y="5715000"/>
              <a:ext cx="72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819400" y="44958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810000" y="3847921"/>
            <a:ext cx="2514600" cy="343079"/>
            <a:chOff x="3505200" y="2192932"/>
            <a:chExt cx="2514600" cy="343079"/>
          </a:xfrm>
        </p:grpSpPr>
        <p:sp>
          <p:nvSpPr>
            <p:cNvPr id="14" name="爆炸形 1 13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15" name="流程图: 合并 14"/>
            <p:cNvSpPr/>
            <p:nvPr/>
          </p:nvSpPr>
          <p:spPr bwMode="auto">
            <a:xfrm>
              <a:off x="3505200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 bwMode="auto">
          <a:xfrm flipH="1">
            <a:off x="4038600" y="4132846"/>
            <a:ext cx="2105025" cy="158215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flipH="1" flipV="1">
            <a:off x="2819400" y="5029200"/>
            <a:ext cx="1219200" cy="609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接箭头连接符 17"/>
          <p:cNvCxnSpPr>
            <a:endCxn id="15" idx="2"/>
          </p:cNvCxnSpPr>
          <p:nvPr/>
        </p:nvCxnSpPr>
        <p:spPr bwMode="auto">
          <a:xfrm flipV="1">
            <a:off x="2819400" y="4169589"/>
            <a:ext cx="1162050" cy="8596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4684" r="6742" b="59599"/>
          <a:stretch/>
        </p:blipFill>
        <p:spPr>
          <a:xfrm>
            <a:off x="914400" y="914400"/>
            <a:ext cx="7200000" cy="2304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58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Conventional Method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600203"/>
            <a:ext cx="8229600" cy="14477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</a:rPr>
              <a:t>When the known boundaries are embedded in the velocity model, conventional RTM can migrate prism waves correctly.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1"/>
            <a:ext cx="7200000" cy="2304000"/>
            <a:chOff x="914400" y="4038601"/>
            <a:chExt cx="7200000" cy="2304000"/>
          </a:xfrm>
        </p:grpSpPr>
        <p:sp>
          <p:nvSpPr>
            <p:cNvPr id="20" name="矩形 19"/>
            <p:cNvSpPr/>
            <p:nvPr/>
          </p:nvSpPr>
          <p:spPr>
            <a:xfrm>
              <a:off x="914400" y="4038601"/>
              <a:ext cx="7200000" cy="230400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914400" y="5715000"/>
              <a:ext cx="72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819400" y="44958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505200" y="3847921"/>
            <a:ext cx="2819400" cy="343079"/>
            <a:chOff x="3200400" y="2192932"/>
            <a:chExt cx="2819400" cy="343079"/>
          </a:xfrm>
        </p:grpSpPr>
        <p:sp>
          <p:nvSpPr>
            <p:cNvPr id="27" name="爆炸形 1 26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28" name="流程图: 合并 27"/>
            <p:cNvSpPr/>
            <p:nvPr/>
          </p:nvSpPr>
          <p:spPr bwMode="auto">
            <a:xfrm>
              <a:off x="3200400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3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69841" r="4921" b="5608"/>
          <a:stretch/>
        </p:blipFill>
        <p:spPr>
          <a:xfrm>
            <a:off x="914400" y="1143000"/>
            <a:ext cx="7200000" cy="2057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0" y="457200"/>
                <a:ext cx="9143999" cy="550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0" tIns="45706" rIns="91410" bIns="45706">
                <a:spAutoFit/>
              </a:bodyPr>
              <a:lstStyle>
                <a:lvl1pPr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143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8675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44600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589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161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733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305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877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altLang="zh-CN" sz="3200" dirty="0" smtClean="0">
                    <a:solidFill>
                      <a:srgbClr val="FFFFF7"/>
                    </a:solidFill>
                    <a:latin typeface="+mn-lt"/>
                    <a:cs typeface="Times New Roman" pitchFamily="18" charset="0"/>
                  </a:rPr>
                  <a:t>Recorded Trace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𝒅</m:t>
                    </m:r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</m:e>
                      <m:e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</m:e>
                      <m:e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𝒈</m:t>
                    </m:r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|</m:t>
                    </m:r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altLang="zh-CN" sz="32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3200" b="1" dirty="0">
                  <a:solidFill>
                    <a:srgbClr val="FFFF0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9143999" cy="550251"/>
              </a:xfrm>
              <a:prstGeom prst="rect">
                <a:avLst/>
              </a:prstGeom>
              <a:blipFill rotWithShape="1">
                <a:blip r:embed="rId3"/>
                <a:stretch>
                  <a:fillRect t="-21111" b="-3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38600" y="3244858"/>
            <a:ext cx="1143895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Time (s)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001000" y="3210460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2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3200400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14400" y="4114800"/>
            <a:ext cx="7200000" cy="2304000"/>
            <a:chOff x="914400" y="4038601"/>
            <a:chExt cx="7467600" cy="2362199"/>
          </a:xfrm>
        </p:grpSpPr>
        <p:sp>
          <p:nvSpPr>
            <p:cNvPr id="10" name="矩形 9"/>
            <p:cNvSpPr/>
            <p:nvPr/>
          </p:nvSpPr>
          <p:spPr>
            <a:xfrm>
              <a:off x="914400" y="4038601"/>
              <a:ext cx="7467600" cy="2362199"/>
            </a:xfrm>
            <a:prstGeom prst="rect">
              <a:avLst/>
            </a:prstGeom>
            <a:solidFill>
              <a:srgbClr val="08015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914400" y="5715000"/>
              <a:ext cx="746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890202" y="44958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848100" y="3924121"/>
            <a:ext cx="2476500" cy="343079"/>
            <a:chOff x="3543300" y="2192932"/>
            <a:chExt cx="2476500" cy="343079"/>
          </a:xfrm>
        </p:grpSpPr>
        <p:sp>
          <p:nvSpPr>
            <p:cNvPr id="14" name="爆炸形 1 13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15" name="流程图: 合并 14"/>
            <p:cNvSpPr/>
            <p:nvPr/>
          </p:nvSpPr>
          <p:spPr bwMode="auto">
            <a:xfrm>
              <a:off x="3543300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  <p:cxnSp>
        <p:nvCxnSpPr>
          <p:cNvPr id="16" name="直接箭头连接符 15"/>
          <p:cNvCxnSpPr>
            <a:stCxn id="14" idx="2"/>
          </p:cNvCxnSpPr>
          <p:nvPr/>
        </p:nvCxnSpPr>
        <p:spPr bwMode="auto">
          <a:xfrm flipH="1">
            <a:off x="4953000" y="4267200"/>
            <a:ext cx="1186533" cy="1447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接箭头连接符 17"/>
          <p:cNvCxnSpPr/>
          <p:nvPr/>
        </p:nvCxnSpPr>
        <p:spPr bwMode="auto">
          <a:xfrm flipH="1" flipV="1">
            <a:off x="4038601" y="4209047"/>
            <a:ext cx="914399" cy="150595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flipH="1">
            <a:off x="4038600" y="4209046"/>
            <a:ext cx="2105025" cy="15408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/>
          <p:nvPr/>
        </p:nvCxnSpPr>
        <p:spPr bwMode="auto">
          <a:xfrm flipH="1" flipV="1">
            <a:off x="2743200" y="4953000"/>
            <a:ext cx="1371600" cy="7898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2809875" y="4198209"/>
            <a:ext cx="1152525" cy="80073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8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Horizontal Reflector Embedded in the Velocity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16200000">
            <a:off x="512400" y="790300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6200000">
            <a:off x="129082" y="1862082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6200000">
            <a:off x="512400" y="3078172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3488349"/>
            <a:ext cx="9144000" cy="3293451"/>
            <a:chOff x="0" y="3488349"/>
            <a:chExt cx="9144000" cy="3293451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857888" y="6388414"/>
              <a:ext cx="207963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156732" y="6388414"/>
              <a:ext cx="94332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X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995659" y="6390286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6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14" name="图片 13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3" t="54870" r="6743" b="9710"/>
            <a:stretch/>
          </p:blipFill>
          <p:spPr>
            <a:xfrm>
              <a:off x="954314" y="4084414"/>
              <a:ext cx="7200000" cy="23040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rot="16200000">
              <a:off x="512401" y="3914500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 rot="16200000">
              <a:off x="129083" y="4986282"/>
              <a:ext cx="1047750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 rot="16200000">
              <a:off x="512401" y="6202372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0" y="3488349"/>
              <a:ext cx="9144000" cy="55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Conventional RTM Image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14400" y="914400"/>
            <a:ext cx="7200000" cy="2304000"/>
          </a:xfrm>
          <a:prstGeom prst="rect">
            <a:avLst/>
          </a:prstGeom>
          <a:solidFill>
            <a:srgbClr val="08015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14400" y="2438400"/>
            <a:ext cx="72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516549"/>
            <a:ext cx="84582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Reverse Time Migration Formula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0" y="990600"/>
                <a:ext cx="9144000" cy="1203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0" tIns="45706" rIns="91410" bIns="45706">
                <a:spAutoFit/>
              </a:bodyPr>
              <a:lstStyle>
                <a:lvl1pPr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143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8675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44600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589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161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733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305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877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𝒎𝒊𝒈</m:t>
                          </m:r>
                        </m:sub>
                      </m:sSub>
                      <m:r>
                        <a:rPr lang="en-US" altLang="zh-CN" sz="32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CN" alt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32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32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altLang="zh-CN" sz="32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32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zh-CN" sz="32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zh-CN" alt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p>
                        <m:sSupPr>
                          <m:ctrlPr>
                            <a:rPr lang="en-US" altLang="zh-CN" sz="32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altLang="zh-CN" sz="32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</m:d>
                      <m:r>
                        <a:rPr lang="en-US" altLang="zh-CN" sz="32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altLang="zh-CN" sz="32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altLang="zh-CN" sz="3200" b="1" dirty="0">
                  <a:solidFill>
                    <a:srgbClr val="FFFF0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90600"/>
                <a:ext cx="9144000" cy="1203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762000" y="1828800"/>
            <a:ext cx="2057400" cy="1093957"/>
            <a:chOff x="762000" y="1828800"/>
            <a:chExt cx="2057400" cy="1093957"/>
          </a:xfrm>
        </p:grpSpPr>
        <p:cxnSp>
          <p:nvCxnSpPr>
            <p:cNvPr id="8" name="直接箭头连接符 7"/>
            <p:cNvCxnSpPr>
              <a:endCxn id="12" idx="0"/>
            </p:cNvCxnSpPr>
            <p:nvPr/>
          </p:nvCxnSpPr>
          <p:spPr>
            <a:xfrm flipH="1">
              <a:off x="1679299" y="1828800"/>
              <a:ext cx="1140101" cy="7024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62000" y="2531243"/>
              <a:ext cx="183459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Angular Freq.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7000" y="1828800"/>
            <a:ext cx="2291453" cy="1077314"/>
            <a:chOff x="2667000" y="1828800"/>
            <a:chExt cx="2291453" cy="1077314"/>
          </a:xfrm>
        </p:grpSpPr>
        <p:cxnSp>
          <p:nvCxnSpPr>
            <p:cNvPr id="13" name="直接箭头连接符 12"/>
            <p:cNvCxnSpPr>
              <a:endCxn id="14" idx="0"/>
            </p:cNvCxnSpPr>
            <p:nvPr/>
          </p:nvCxnSpPr>
          <p:spPr>
            <a:xfrm>
              <a:off x="3812726" y="1828800"/>
              <a:ext cx="1" cy="685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67000" y="2514600"/>
              <a:ext cx="2291453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Source Spectrum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37947" y="1828800"/>
            <a:ext cx="2336465" cy="1371600"/>
            <a:chOff x="4337947" y="1828800"/>
            <a:chExt cx="2336465" cy="1371600"/>
          </a:xfrm>
        </p:grpSpPr>
        <p:cxnSp>
          <p:nvCxnSpPr>
            <p:cNvPr id="18" name="直接箭头连接符 17"/>
            <p:cNvCxnSpPr>
              <a:endCxn id="19" idx="0"/>
            </p:cNvCxnSpPr>
            <p:nvPr/>
          </p:nvCxnSpPr>
          <p:spPr>
            <a:xfrm>
              <a:off x="4958459" y="1828800"/>
              <a:ext cx="547721" cy="9800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337947" y="2808886"/>
              <a:ext cx="2336465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Green’s functions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636074" y="1828800"/>
              <a:ext cx="612326" cy="9800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7037178" y="1828800"/>
            <a:ext cx="1421022" cy="1077314"/>
            <a:chOff x="7037178" y="1828800"/>
            <a:chExt cx="1421022" cy="1077314"/>
          </a:xfrm>
        </p:grpSpPr>
        <p:cxnSp>
          <p:nvCxnSpPr>
            <p:cNvPr id="24" name="直接箭头连接符 23"/>
            <p:cNvCxnSpPr>
              <a:endCxn id="25" idx="0"/>
            </p:cNvCxnSpPr>
            <p:nvPr/>
          </p:nvCxnSpPr>
          <p:spPr>
            <a:xfrm>
              <a:off x="7747689" y="1828800"/>
              <a:ext cx="0" cy="685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7037178" y="2514600"/>
              <a:ext cx="1421022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Input Data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7200" y="3231465"/>
            <a:ext cx="7657200" cy="2598013"/>
            <a:chOff x="457200" y="3231465"/>
            <a:chExt cx="7657200" cy="2598013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 rot="16200000">
              <a:off x="512400" y="3190779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 rot="16200000">
              <a:off x="129082" y="4262561"/>
              <a:ext cx="1047750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Z (km)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 rot="16200000">
              <a:off x="512400" y="5478651"/>
              <a:ext cx="31014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14400" y="3314879"/>
              <a:ext cx="7200000" cy="2304000"/>
              <a:chOff x="914400" y="3314879"/>
              <a:chExt cx="7200000" cy="230400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14400" y="3314879"/>
                <a:ext cx="7200000" cy="2304000"/>
              </a:xfrm>
              <a:prstGeom prst="rect">
                <a:avLst/>
              </a:prstGeom>
              <a:solidFill>
                <a:srgbClr val="08015F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914400" y="4838879"/>
                <a:ext cx="720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/>
          <p:cNvGrpSpPr/>
          <p:nvPr/>
        </p:nvGrpSpPr>
        <p:grpSpPr>
          <a:xfrm>
            <a:off x="3505200" y="3124200"/>
            <a:ext cx="2819400" cy="343079"/>
            <a:chOff x="3200400" y="2192932"/>
            <a:chExt cx="2819400" cy="343079"/>
          </a:xfrm>
        </p:grpSpPr>
        <p:sp>
          <p:nvSpPr>
            <p:cNvPr id="33" name="爆炸形 1 32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34" name="流程图: 合并 33"/>
            <p:cNvSpPr/>
            <p:nvPr/>
          </p:nvSpPr>
          <p:spPr bwMode="auto">
            <a:xfrm>
              <a:off x="3200400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048000" y="3619679"/>
                <a:ext cx="5357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19679"/>
                <a:ext cx="53572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/>
          <p:cNvCxnSpPr/>
          <p:nvPr/>
        </p:nvCxnSpPr>
        <p:spPr bwMode="auto">
          <a:xfrm flipH="1">
            <a:off x="3392062" y="3386536"/>
            <a:ext cx="2634242" cy="54790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>
            <a:off x="3848100" y="3383870"/>
            <a:ext cx="2324101" cy="145500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直接箭头连接符 39"/>
          <p:cNvCxnSpPr/>
          <p:nvPr/>
        </p:nvCxnSpPr>
        <p:spPr bwMode="auto">
          <a:xfrm flipH="1" flipV="1">
            <a:off x="3392064" y="4004265"/>
            <a:ext cx="456036" cy="83461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1143000" y="5638800"/>
            <a:ext cx="6400800" cy="1143000"/>
            <a:chOff x="1143000" y="5638800"/>
            <a:chExt cx="6400800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/>
                <p:cNvSpPr/>
                <p:nvPr/>
              </p:nvSpPr>
              <p:spPr>
                <a:xfrm>
                  <a:off x="1143000" y="5638800"/>
                  <a:ext cx="6400800" cy="5502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3200" b="1" dirty="0">
                    <a:solidFill>
                      <a:srgbClr val="FFFF00"/>
                    </a:solidFill>
                    <a:latin typeface="Arial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0" name="矩形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5638800"/>
                  <a:ext cx="6400800" cy="5502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>
                  <a:off x="1143000" y="6231521"/>
                  <a:ext cx="6400800" cy="5502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𝒈</m:t>
                            </m:r>
                          </m:e>
                        </m:d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𝒈</m:t>
                            </m:r>
                          </m:e>
                        </m:d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altLang="zh-CN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  <m:r>
                          <a:rPr lang="en-US" altLang="zh-CN" sz="32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3200" b="1" dirty="0">
                    <a:solidFill>
                      <a:srgbClr val="FFFF00"/>
                    </a:solidFill>
                    <a:latin typeface="Arial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6231521"/>
                  <a:ext cx="6400800" cy="55027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23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0" y="152400"/>
                <a:ext cx="9144000" cy="1073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0" tIns="45706" rIns="91410" bIns="45706">
                <a:spAutoFit/>
              </a:bodyPr>
              <a:lstStyle>
                <a:lvl1pPr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143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8675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44600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589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161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733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305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877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𝒎𝒊𝒈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CN" alt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1" i="1" dirty="0" smtClean="0">
                  <a:solidFill>
                    <a:srgbClr val="FFFF00"/>
                  </a:solidFill>
                  <a:latin typeface="Cambria Math"/>
                  <a:cs typeface="Times New Roman" pitchFamily="18" charset="0"/>
                </a:endParaRPr>
              </a:p>
              <a:p>
                <a:pPr algn="dist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altLang="zh-CN" sz="2000" b="1" dirty="0" smtClean="0">
                    <a:solidFill>
                      <a:srgbClr val="FFFF00"/>
                    </a:solidFill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</m:e>
                      <m:e>
                        <m:r>
                          <a:rPr lang="en-US" altLang="zh-CN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</m:e>
                      <m:e>
                        <m: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CN" sz="2000" b="1" dirty="0">
                  <a:solidFill>
                    <a:srgbClr val="FFFF0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400"/>
                <a:ext cx="9144000" cy="1073022"/>
              </a:xfrm>
              <a:prstGeom prst="rect">
                <a:avLst/>
              </a:prstGeom>
              <a:blipFill rotWithShape="1">
                <a:blip r:embed="rId2"/>
                <a:stretch>
                  <a:fillRect b="-56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228600" y="1291002"/>
            <a:ext cx="8768341" cy="444004"/>
            <a:chOff x="228600" y="1291002"/>
            <a:chExt cx="8768341" cy="444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28600" y="1291002"/>
                  <a:ext cx="7315200" cy="444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CN" alt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e>
                      </m:d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a14:m>
                  <a:r>
                    <a:rPr lang="en-US" altLang="zh-CN" sz="2400" b="1" dirty="0" smtClean="0">
                      <a:solidFill>
                        <a:srgbClr val="FFFF00"/>
                      </a:solidFill>
                      <a:latin typeface="+mn-lt"/>
                      <a:cs typeface="Times New Roman" pitchFamily="18" charset="0"/>
                    </a:rPr>
                    <a:t> </a:t>
                  </a: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+mn-lt"/>
                      <a:cs typeface="Times New Roman" pitchFamily="18" charset="0"/>
                    </a:rPr>
                    <a:t>+</a:t>
                  </a:r>
                  <a:endParaRPr lang="en-US" altLang="zh-CN" sz="2400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1291002"/>
                  <a:ext cx="7315200" cy="4440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50" t="-136986" b="-2054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791200" y="1298259"/>
                  <a:ext cx="3205741" cy="435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𝒐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e>
                                <m:r>
                                  <a:rPr lang="en-US" altLang="zh-CN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𝒈</m:t>
                                </m:r>
                              </m:e>
                            </m:d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𝒈</m:t>
                            </m:r>
                          </m:e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</m:t>
                            </m:r>
                          </m:e>
                        </m:d>
                      </m:oMath>
                    </m:oMathPara>
                  </a14:m>
                  <a:endParaRPr lang="en-US" altLang="zh-CN" sz="2400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1200" y="1298259"/>
                  <a:ext cx="3205741" cy="4357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471" b="-140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1828800" y="2155003"/>
            <a:ext cx="7347858" cy="435797"/>
            <a:chOff x="1828800" y="2155003"/>
            <a:chExt cx="7347858" cy="435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155003"/>
                  <a:ext cx="3810000" cy="435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cs typeface="Times New Roman" pitchFamily="18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a14:m>
                  <a:endParaRPr lang="en-US" altLang="zh-CN" sz="2400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8800" y="2155003"/>
                  <a:ext cx="3810000" cy="4357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60" t="-16901" b="-323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257800" y="2155003"/>
                  <a:ext cx="3918858" cy="435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cs typeface="Times New Roman" pitchFamily="18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a14:m>
                  <a:endParaRPr lang="en-US" altLang="zh-CN" sz="2400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7800" y="2155003"/>
                  <a:ext cx="3918858" cy="4357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92" t="-16901" b="-323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1828800" y="2988805"/>
            <a:ext cx="7470270" cy="471682"/>
            <a:chOff x="1828800" y="2988805"/>
            <a:chExt cx="7470270" cy="471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988805"/>
                  <a:ext cx="3810000" cy="435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cs typeface="Times New Roman" pitchFamily="18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a14:m>
                  <a:endParaRPr lang="en-US" altLang="zh-CN" sz="2400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8800" y="2988805"/>
                  <a:ext cx="3810000" cy="4357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560" t="-16667" b="-30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257800" y="3024690"/>
                  <a:ext cx="4041270" cy="435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cs typeface="Times New Roman" pitchFamily="18" charset="0"/>
                    </a:rPr>
                    <a:t>+</a:t>
                  </a:r>
                  <a:r>
                    <a:rPr lang="en-US" altLang="zh-CN" sz="2400" b="1" dirty="0" smtClean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a14:m>
                  <a:endParaRPr lang="en-US" altLang="zh-CN" sz="2400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7800" y="3024690"/>
                  <a:ext cx="4041270" cy="4357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417" t="-16667" b="-30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28800" y="3526603"/>
            <a:ext cx="2895600" cy="4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+ Other terms.]</a:t>
            </a:r>
            <a:endParaRPr lang="en-US" altLang="zh-CN" sz="24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57888" y="6388414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156732" y="6388414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995659" y="63902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54870" r="6743" b="9710"/>
          <a:stretch/>
        </p:blipFill>
        <p:spPr>
          <a:xfrm>
            <a:off x="987015" y="4094129"/>
            <a:ext cx="7200000" cy="2304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 rot="16200000">
            <a:off x="512401" y="3914500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16200000">
            <a:off x="129083" y="4986282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 rot="16200000">
            <a:off x="512401" y="6202372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960313" y="1763489"/>
            <a:ext cx="113568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Ellipses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884456" y="2504086"/>
            <a:ext cx="159254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Rabbit Ears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419600" y="3418486"/>
            <a:ext cx="262180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Prism Wave Kernels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86200" y="1658147"/>
            <a:ext cx="2928257" cy="4209253"/>
            <a:chOff x="3886200" y="1658147"/>
            <a:chExt cx="2928257" cy="4209253"/>
          </a:xfrm>
        </p:grpSpPr>
        <p:cxnSp>
          <p:nvCxnSpPr>
            <p:cNvPr id="7" name="直接箭头连接符 6"/>
            <p:cNvCxnSpPr>
              <a:stCxn id="8" idx="2"/>
            </p:cNvCxnSpPr>
            <p:nvPr/>
          </p:nvCxnSpPr>
          <p:spPr>
            <a:xfrm>
              <a:off x="3886200" y="1735006"/>
              <a:ext cx="0" cy="367519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6814457" y="1658147"/>
              <a:ext cx="0" cy="420925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886200" y="2590800"/>
            <a:ext cx="2928257" cy="2591239"/>
            <a:chOff x="3886200" y="1905000"/>
            <a:chExt cx="2928257" cy="2591239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886200" y="1905000"/>
              <a:ext cx="838200" cy="259123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>
              <a:off x="5680729" y="1905000"/>
              <a:ext cx="1133728" cy="259123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2819400" y="3418486"/>
            <a:ext cx="4724400" cy="1827643"/>
            <a:chOff x="2819400" y="2051542"/>
            <a:chExt cx="4724400" cy="1827643"/>
          </a:xfrm>
        </p:grpSpPr>
        <p:cxnSp>
          <p:nvCxnSpPr>
            <p:cNvPr id="37" name="直接箭头连接符 36"/>
            <p:cNvCxnSpPr/>
            <p:nvPr/>
          </p:nvCxnSpPr>
          <p:spPr>
            <a:xfrm flipH="1">
              <a:off x="2819400" y="2051542"/>
              <a:ext cx="1066800" cy="182764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6814457" y="2051542"/>
              <a:ext cx="729343" cy="182764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2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1360454"/>
                <a:ext cx="7010400" cy="925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0" tIns="45706" rIns="91410" bIns="45706">
                <a:spAutoFit/>
              </a:bodyPr>
              <a:lstStyle>
                <a:lvl1pPr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143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8675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44600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58938" algn="l" defTabSz="8286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161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733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305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87738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𝒎𝒊𝒈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CN" altLang="en-US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𝝎</m:t>
                          </m:r>
                        </m:e>
                      </m:d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𝒈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solidFill>
                    <a:srgbClr val="FFFF0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360454"/>
                <a:ext cx="7010400" cy="9255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2209800"/>
            <a:ext cx="9144000" cy="1371600"/>
            <a:chOff x="0" y="1600200"/>
            <a:chExt cx="9144000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14400" y="1978608"/>
                  <a:ext cx="7010400" cy="993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10" tIns="45706" rIns="91410" bIns="45706">
                  <a:spAutoFit/>
                </a:bodyPr>
                <a:lstStyle>
                  <a:lvl1pPr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143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8675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44600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58938" algn="l" defTabSz="82867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1161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733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305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87738" defTabSz="828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altLang="zh-CN" sz="2400" b="1" i="0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𝝎</m:t>
                                </m:r>
                              </m:e>
                              <m:sup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𝒎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𝒔</m:t>
                                </m:r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CN" sz="2400" b="1" dirty="0">
                    <a:solidFill>
                      <a:srgbClr val="FFFF00"/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1978608"/>
                  <a:ext cx="7010400" cy="99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0" y="1600200"/>
              <a:ext cx="9144000" cy="55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Born Modeling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512400" y="3673514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 rot="16200000">
            <a:off x="129082" y="4745296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 rot="16200000">
            <a:off x="512400" y="59613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4400" y="3797614"/>
            <a:ext cx="7200000" cy="2304000"/>
          </a:xfrm>
          <a:prstGeom prst="rect">
            <a:avLst/>
          </a:prstGeom>
          <a:solidFill>
            <a:srgbClr val="08015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914400" y="5321614"/>
            <a:ext cx="72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505200" y="3606935"/>
            <a:ext cx="2819400" cy="343079"/>
            <a:chOff x="3200400" y="2192932"/>
            <a:chExt cx="2819400" cy="343079"/>
          </a:xfrm>
        </p:grpSpPr>
        <p:sp>
          <p:nvSpPr>
            <p:cNvPr id="30" name="爆炸形 1 29"/>
            <p:cNvSpPr/>
            <p:nvPr/>
          </p:nvSpPr>
          <p:spPr bwMode="auto">
            <a:xfrm>
              <a:off x="5715000" y="2192932"/>
              <a:ext cx="304800" cy="34307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  <p:sp>
          <p:nvSpPr>
            <p:cNvPr id="31" name="流程图: 合并 30"/>
            <p:cNvSpPr/>
            <p:nvPr/>
          </p:nvSpPr>
          <p:spPr bwMode="auto">
            <a:xfrm>
              <a:off x="3200400" y="2281457"/>
              <a:ext cx="342900" cy="233143"/>
            </a:xfrm>
            <a:prstGeom prst="flowChartMerg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1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4" pitchFamily="2" charset="2"/>
              </a:endParaRPr>
            </a:p>
          </p:txBody>
        </p:sp>
      </p:grpSp>
      <p:cxnSp>
        <p:nvCxnSpPr>
          <p:cNvPr id="32" name="直接箭头连接符 31"/>
          <p:cNvCxnSpPr/>
          <p:nvPr/>
        </p:nvCxnSpPr>
        <p:spPr bwMode="auto">
          <a:xfrm flipH="1">
            <a:off x="3505200" y="3866605"/>
            <a:ext cx="2667002" cy="145500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 flipH="1" flipV="1">
            <a:off x="2744362" y="4594109"/>
            <a:ext cx="837038" cy="72750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接箭头连接符 33"/>
          <p:cNvCxnSpPr/>
          <p:nvPr/>
        </p:nvCxnSpPr>
        <p:spPr bwMode="auto">
          <a:xfrm flipH="1">
            <a:off x="2700819" y="3911735"/>
            <a:ext cx="880581" cy="63604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椭圆 34"/>
          <p:cNvSpPr/>
          <p:nvPr/>
        </p:nvSpPr>
        <p:spPr>
          <a:xfrm>
            <a:off x="2593124" y="4474427"/>
            <a:ext cx="150076" cy="1993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81688" y="6159814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080532" y="6159814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919459" y="6161686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" name="弧形 38"/>
          <p:cNvSpPr/>
          <p:nvPr/>
        </p:nvSpPr>
        <p:spPr>
          <a:xfrm rot="13651024">
            <a:off x="2612602" y="3914214"/>
            <a:ext cx="1546647" cy="1386872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Migration of Prism Waves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17553</TotalTime>
  <Words>1214</Words>
  <Application>Microsoft Office PowerPoint</Application>
  <PresentationFormat>全屏显示(4:3)</PresentationFormat>
  <Paragraphs>253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Default Design</vt:lpstr>
      <vt:lpstr>Reverse Time Migration of Prism Waves for Salt Flank Delineation</vt:lpstr>
      <vt:lpstr>Outline</vt:lpstr>
      <vt:lpstr>Introduction</vt:lpstr>
      <vt:lpstr>Conventional Method</vt:lpstr>
      <vt:lpstr>PowerPoint 演示文稿</vt:lpstr>
      <vt:lpstr>PowerPoint 演示文稿</vt:lpstr>
      <vt:lpstr>PowerPoint 演示文稿</vt:lpstr>
      <vt:lpstr>PowerPoint 演示文稿</vt:lpstr>
      <vt:lpstr>Migration of Prism Waves</vt:lpstr>
      <vt:lpstr>Migration of Prism Waves</vt:lpstr>
      <vt:lpstr>Migration of Prism Waves</vt:lpstr>
      <vt:lpstr>Migration of Prism Waves</vt:lpstr>
      <vt:lpstr>Outline</vt:lpstr>
      <vt:lpstr>The L Model</vt:lpstr>
      <vt:lpstr>A Shot Gather of the L Model</vt:lpstr>
      <vt:lpstr>Prism Wavepath</vt:lpstr>
      <vt:lpstr>PowerPoint 演示文稿</vt:lpstr>
      <vt:lpstr>The Salt Model</vt:lpstr>
      <vt:lpstr>A Shot Gather of the Salt Model</vt:lpstr>
      <vt:lpstr>RTM with Smooth Velocity</vt:lpstr>
      <vt:lpstr>If the Horizontal Reflectors are embedded in the velocity</vt:lpstr>
      <vt:lpstr>New Method</vt:lpstr>
      <vt:lpstr>New Method</vt:lpstr>
      <vt:lpstr>Final Image</vt:lpstr>
      <vt:lpstr>PowerPoint 演示文稿</vt:lpstr>
      <vt:lpstr>Thanks</vt:lpstr>
    </vt:vector>
  </TitlesOfParts>
  <Company>Society of Exploration Geophysicists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Bookout</dc:creator>
  <cp:lastModifiedBy>David</cp:lastModifiedBy>
  <cp:revision>1008</cp:revision>
  <dcterms:created xsi:type="dcterms:W3CDTF">2006-01-26T15:17:49Z</dcterms:created>
  <dcterms:modified xsi:type="dcterms:W3CDTF">2013-09-24T00:44:02Z</dcterms:modified>
</cp:coreProperties>
</file>