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485" r:id="rId2"/>
    <p:sldId id="538" r:id="rId3"/>
    <p:sldId id="531" r:id="rId4"/>
    <p:sldId id="585" r:id="rId5"/>
    <p:sldId id="586" r:id="rId6"/>
    <p:sldId id="532" r:id="rId7"/>
    <p:sldId id="602" r:id="rId8"/>
    <p:sldId id="591" r:id="rId9"/>
    <p:sldId id="589" r:id="rId10"/>
    <p:sldId id="590" r:id="rId11"/>
    <p:sldId id="599" r:id="rId12"/>
    <p:sldId id="601" r:id="rId13"/>
    <p:sldId id="598" r:id="rId14"/>
    <p:sldId id="608" r:id="rId15"/>
    <p:sldId id="609" r:id="rId16"/>
    <p:sldId id="533" r:id="rId17"/>
    <p:sldId id="606" r:id="rId18"/>
    <p:sldId id="603" r:id="rId19"/>
    <p:sldId id="597" r:id="rId20"/>
    <p:sldId id="607" r:id="rId21"/>
    <p:sldId id="535" r:id="rId22"/>
    <p:sldId id="604" r:id="rId23"/>
    <p:sldId id="592" r:id="rId24"/>
    <p:sldId id="610" r:id="rId2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1pPr>
    <a:lvl2pPr marL="457106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2pPr>
    <a:lvl3pPr marL="91421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3pPr>
    <a:lvl4pPr marL="1371316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4pPr>
    <a:lvl5pPr marL="1828421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5pPr>
    <a:lvl6pPr marL="2285526" algn="l" defTabSz="914210" rtl="0" eaLnBrk="1" latinLnBrk="0" hangingPunct="1"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6pPr>
    <a:lvl7pPr marL="2742630" algn="l" defTabSz="914210" rtl="0" eaLnBrk="1" latinLnBrk="0" hangingPunct="1"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7pPr>
    <a:lvl8pPr marL="3199736" algn="l" defTabSz="914210" rtl="0" eaLnBrk="1" latinLnBrk="0" hangingPunct="1"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8pPr>
    <a:lvl9pPr marL="3656841" algn="l" defTabSz="914210" rtl="0" eaLnBrk="1" latinLnBrk="0" hangingPunct="1"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D9EA487-360E-41F2-8D04-65E534D3300C}">
          <p14:sldIdLst>
            <p14:sldId id="485"/>
            <p14:sldId id="538"/>
            <p14:sldId id="531"/>
            <p14:sldId id="585"/>
            <p14:sldId id="586"/>
            <p14:sldId id="532"/>
            <p14:sldId id="602"/>
            <p14:sldId id="591"/>
            <p14:sldId id="589"/>
            <p14:sldId id="590"/>
            <p14:sldId id="599"/>
            <p14:sldId id="601"/>
            <p14:sldId id="598"/>
            <p14:sldId id="608"/>
            <p14:sldId id="609"/>
            <p14:sldId id="533"/>
            <p14:sldId id="606"/>
            <p14:sldId id="603"/>
            <p14:sldId id="597"/>
            <p14:sldId id="607"/>
            <p14:sldId id="535"/>
            <p14:sldId id="604"/>
            <p14:sldId id="592"/>
            <p14:sldId id="6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FF"/>
    <a:srgbClr val="08015F"/>
    <a:srgbClr val="1E03BD"/>
    <a:srgbClr val="A1BDF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9096" autoAdjust="0"/>
  </p:normalViewPr>
  <p:slideViewPr>
    <p:cSldViewPr>
      <p:cViewPr>
        <p:scale>
          <a:sx n="70" d="100"/>
          <a:sy n="70" d="100"/>
        </p:scale>
        <p:origin x="-151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3D5A4E63-0766-4293-906C-CD65294C8A25}" type="datetimeFigureOut">
              <a:rPr lang="zh-CN" altLang="en-US"/>
              <a:pPr/>
              <a:t>2013/9/23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DDE6058A-56D1-4354-B846-82285D16F55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24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82EDD-CCC4-4641-B116-0B3A58F02922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4828"/>
            <a:ext cx="2971800" cy="4575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2342" tIns="41171" rIns="82342" bIns="41171"/>
          <a:lstStyle/>
          <a:p>
            <a:fld id="{2E0B3E36-D25C-4FDD-9D83-B79F20AA1A40}" type="slidenum">
              <a:rPr lang="en-US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741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GB" smtClean="0"/>
              <a:t>The colors of every hydrophone denote its ‘pass frequency’.  That is, non-colored frequency bands are filtered out.</a:t>
            </a:r>
          </a:p>
          <a:p>
            <a:endParaRPr lang="en-GB" smtClean="0"/>
          </a:p>
          <a:p>
            <a:r>
              <a:rPr lang="en-GB" smtClean="0"/>
              <a:t>By this frequency-selection mechanism, we can winnow out the undesired contributions at each hydrophone from other sources when these sources are grouped together for simulation.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76275"/>
            <a:ext cx="4608513" cy="345757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59772"/>
            <a:ext cx="5062537" cy="413570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83" tIns="44842" rIns="89683" bIns="44842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76275"/>
            <a:ext cx="4608513" cy="345757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59772"/>
            <a:ext cx="5062537" cy="413570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83" tIns="44842" rIns="89683" bIns="44842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EA34A-FF5F-42B5-A118-27B443BA7D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380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77921-F0CC-4336-A113-C5893BE7610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181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2EB27-70C7-467F-AF51-0C9AEAAC6FF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62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323850"/>
            <a:ext cx="8229600" cy="357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6550" y="1330325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D02F1-D393-4ABE-9AE4-259AE0B5F7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r>
              <a:rPr lang="en-US"/>
              <a:t>Reference, date, place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02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4E90A-F61E-44AD-A108-EED63502563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373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F1548-2376-4CD3-AF75-A87CCC0D474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939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4CA93-AC61-4F72-BA15-46888AFEF96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610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4D164-99B3-420E-92EC-DA757CE50A5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114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AF26D-4978-4AC8-840E-C3170A82E67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06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5785D-AB2D-4245-B319-1AAD026E4E5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821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A5AF9-A4AA-4B63-B442-3E1956E948B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268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3694D-1DBA-4493-8774-2362FF17AB2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394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1A753D36-198D-4823-AC89-F4B7E6D837C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17526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FFFF00"/>
                </a:solidFill>
                <a:ea typeface="宋体" pitchFamily="2" charset="-122"/>
              </a:rPr>
              <a:t>Least-squares Reverse Time Migration with Frequency-selection Encoding for Marine Data</a:t>
            </a:r>
            <a:endParaRPr lang="zh-CN" altLang="en-US" sz="4000" b="1" dirty="0" smtClean="0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14800"/>
            <a:ext cx="6892100" cy="19812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Wei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Dai,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WesternGeco</a:t>
            </a:r>
            <a:endParaRPr lang="en-US" altLang="zh-CN" sz="2800" b="1" i="1" dirty="0" smtClean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2800" b="1" dirty="0" err="1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Yunsong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 Huang and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Gerard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T. Schuster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,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King Abdulla University of Science and Technology</a:t>
            </a:r>
            <a:endParaRPr lang="en-US" altLang="zh-CN" sz="2800" b="1" i="1" dirty="0" smtClean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6759" y="6096000"/>
            <a:ext cx="1709082" cy="40009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en-US" altLang="zh-CN" sz="2000" dirty="0" smtClean="0"/>
              <a:t>Sep 26, </a:t>
            </a:r>
            <a:r>
              <a:rPr lang="en-US" altLang="zh-CN" sz="2000" dirty="0" smtClean="0"/>
              <a:t>2013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766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Single Frequency Modeling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4803" y="1523999"/>
            <a:ext cx="8229596" cy="2415058"/>
            <a:chOff x="304803" y="1523999"/>
            <a:chExt cx="8564711" cy="24150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8" t="39380" r="3774" b="40820"/>
            <a:stretch/>
          </p:blipFill>
          <p:spPr>
            <a:xfrm>
              <a:off x="791028" y="1524000"/>
              <a:ext cx="7999184" cy="1980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rot="16200000">
              <a:off x="-489441" y="2318243"/>
              <a:ext cx="198000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defTabSz="828503" eaLnBrk="1" hangingPunct="1"/>
              <a:r>
                <a:rPr lang="en-US" altLang="zh-CN" sz="2000" b="1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Amplitude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96318" y="3547543"/>
              <a:ext cx="8173196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defTabSz="828503" eaLnBrk="1" hangingPunct="1"/>
              <a:r>
                <a:rPr lang="en-US" altLang="zh-CN" sz="2000" b="1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0                                         Frequency (Hz)                                    50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4801" y="4290542"/>
            <a:ext cx="8229598" cy="2415058"/>
            <a:chOff x="304801" y="4290542"/>
            <a:chExt cx="8564711" cy="241505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8" t="72500" r="3774" b="7700"/>
            <a:stretch/>
          </p:blipFill>
          <p:spPr>
            <a:xfrm>
              <a:off x="791026" y="4290543"/>
              <a:ext cx="7999184" cy="1980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 rot="16200000">
              <a:off x="-489443" y="5084786"/>
              <a:ext cx="198000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defTabSz="828503" eaLnBrk="1" hangingPunct="1"/>
              <a:r>
                <a:rPr lang="en-US" altLang="zh-CN" sz="2000" b="1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Amplitude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22012" y="6314086"/>
              <a:ext cx="8247500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defTabSz="828503" eaLnBrk="1" hangingPunct="1"/>
              <a:r>
                <a:rPr lang="en-US" altLang="zh-CN" sz="2000" b="1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20                                     Frequency (Hz)                                      30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49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E90A-F61E-44AD-A108-EED635025634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Single Frequency Modeling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0999"/>
            <a:ext cx="6580496" cy="23526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580496" cy="241339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b="1" smtClean="0">
                <a:solidFill>
                  <a:srgbClr val="FFFF00"/>
                </a:solidFill>
              </a:rPr>
              <a:t>Where do the savings </a:t>
            </a:r>
            <a:r>
              <a:rPr lang="en-US" altLang="zh-CN" b="1" dirty="0" smtClean="0">
                <a:solidFill>
                  <a:srgbClr val="FFFF00"/>
                </a:solidFill>
              </a:rPr>
              <a:t>come from?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90600" y="1709173"/>
            <a:ext cx="2654489" cy="1415027"/>
          </a:xfrm>
          <a:custGeom>
            <a:avLst/>
            <a:gdLst>
              <a:gd name="connsiteX0" fmla="*/ 0 w 2654489"/>
              <a:gd name="connsiteY0" fmla="*/ 651937 h 989928"/>
              <a:gd name="connsiteX1" fmla="*/ 812042 w 2654489"/>
              <a:gd name="connsiteY1" fmla="*/ 651937 h 989928"/>
              <a:gd name="connsiteX2" fmla="*/ 1064525 w 2654489"/>
              <a:gd name="connsiteY2" fmla="*/ 651937 h 989928"/>
              <a:gd name="connsiteX3" fmla="*/ 1132764 w 2654489"/>
              <a:gd name="connsiteY3" fmla="*/ 3668 h 989928"/>
              <a:gd name="connsiteX4" fmla="*/ 1248770 w 2654489"/>
              <a:gd name="connsiteY4" fmla="*/ 986307 h 989928"/>
              <a:gd name="connsiteX5" fmla="*/ 1330656 w 2654489"/>
              <a:gd name="connsiteY5" fmla="*/ 351686 h 989928"/>
              <a:gd name="connsiteX6" fmla="*/ 1412543 w 2654489"/>
              <a:gd name="connsiteY6" fmla="*/ 774767 h 989928"/>
              <a:gd name="connsiteX7" fmla="*/ 1508077 w 2654489"/>
              <a:gd name="connsiteY7" fmla="*/ 597346 h 989928"/>
              <a:gd name="connsiteX8" fmla="*/ 1617259 w 2654489"/>
              <a:gd name="connsiteY8" fmla="*/ 645113 h 989928"/>
              <a:gd name="connsiteX9" fmla="*/ 2040340 w 2654489"/>
              <a:gd name="connsiteY9" fmla="*/ 638289 h 989928"/>
              <a:gd name="connsiteX10" fmla="*/ 2654489 w 2654489"/>
              <a:gd name="connsiteY10" fmla="*/ 631465 h 989928"/>
              <a:gd name="connsiteX11" fmla="*/ 2654489 w 2654489"/>
              <a:gd name="connsiteY11" fmla="*/ 631465 h 98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4489" h="989928">
                <a:moveTo>
                  <a:pt x="0" y="651937"/>
                </a:moveTo>
                <a:lnTo>
                  <a:pt x="812042" y="651937"/>
                </a:lnTo>
                <a:cubicBezTo>
                  <a:pt x="989463" y="651937"/>
                  <a:pt x="1011071" y="759982"/>
                  <a:pt x="1064525" y="651937"/>
                </a:cubicBezTo>
                <a:cubicBezTo>
                  <a:pt x="1117979" y="543892"/>
                  <a:pt x="1102057" y="-52060"/>
                  <a:pt x="1132764" y="3668"/>
                </a:cubicBezTo>
                <a:cubicBezTo>
                  <a:pt x="1163471" y="59396"/>
                  <a:pt x="1215788" y="928304"/>
                  <a:pt x="1248770" y="986307"/>
                </a:cubicBezTo>
                <a:cubicBezTo>
                  <a:pt x="1281752" y="1044310"/>
                  <a:pt x="1303361" y="386943"/>
                  <a:pt x="1330656" y="351686"/>
                </a:cubicBezTo>
                <a:cubicBezTo>
                  <a:pt x="1357952" y="316429"/>
                  <a:pt x="1382973" y="733824"/>
                  <a:pt x="1412543" y="774767"/>
                </a:cubicBezTo>
                <a:cubicBezTo>
                  <a:pt x="1442113" y="815710"/>
                  <a:pt x="1473958" y="618955"/>
                  <a:pt x="1508077" y="597346"/>
                </a:cubicBezTo>
                <a:cubicBezTo>
                  <a:pt x="1542196" y="575737"/>
                  <a:pt x="1528549" y="638289"/>
                  <a:pt x="1617259" y="645113"/>
                </a:cubicBezTo>
                <a:cubicBezTo>
                  <a:pt x="1705970" y="651937"/>
                  <a:pt x="2040340" y="638289"/>
                  <a:pt x="2040340" y="638289"/>
                </a:cubicBezTo>
                <a:lnTo>
                  <a:pt x="2654489" y="631465"/>
                </a:lnTo>
                <a:lnTo>
                  <a:pt x="2654489" y="63146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638265" y="2007149"/>
            <a:ext cx="2558956" cy="1026303"/>
          </a:xfrm>
          <a:custGeom>
            <a:avLst/>
            <a:gdLst>
              <a:gd name="connsiteX0" fmla="*/ 0 w 2558956"/>
              <a:gd name="connsiteY0" fmla="*/ 392592 h 667131"/>
              <a:gd name="connsiteX1" fmla="*/ 102359 w 2558956"/>
              <a:gd name="connsiteY1" fmla="*/ 392592 h 667131"/>
              <a:gd name="connsiteX2" fmla="*/ 218365 w 2558956"/>
              <a:gd name="connsiteY2" fmla="*/ 399416 h 667131"/>
              <a:gd name="connsiteX3" fmla="*/ 252484 w 2558956"/>
              <a:gd name="connsiteY3" fmla="*/ 3631 h 667131"/>
              <a:gd name="connsiteX4" fmla="*/ 327547 w 2558956"/>
              <a:gd name="connsiteY4" fmla="*/ 665547 h 667131"/>
              <a:gd name="connsiteX5" fmla="*/ 382138 w 2558956"/>
              <a:gd name="connsiteY5" fmla="*/ 194700 h 667131"/>
              <a:gd name="connsiteX6" fmla="*/ 470848 w 2558956"/>
              <a:gd name="connsiteY6" fmla="*/ 399416 h 667131"/>
              <a:gd name="connsiteX7" fmla="*/ 566383 w 2558956"/>
              <a:gd name="connsiteY7" fmla="*/ 385768 h 667131"/>
              <a:gd name="connsiteX8" fmla="*/ 818866 w 2558956"/>
              <a:gd name="connsiteY8" fmla="*/ 385768 h 667131"/>
              <a:gd name="connsiteX9" fmla="*/ 1808329 w 2558956"/>
              <a:gd name="connsiteY9" fmla="*/ 378944 h 667131"/>
              <a:gd name="connsiteX10" fmla="*/ 2040341 w 2558956"/>
              <a:gd name="connsiteY10" fmla="*/ 378944 h 667131"/>
              <a:gd name="connsiteX11" fmla="*/ 2115403 w 2558956"/>
              <a:gd name="connsiteY11" fmla="*/ 187876 h 667131"/>
              <a:gd name="connsiteX12" fmla="*/ 2169994 w 2558956"/>
              <a:gd name="connsiteY12" fmla="*/ 610956 h 667131"/>
              <a:gd name="connsiteX13" fmla="*/ 2258705 w 2558956"/>
              <a:gd name="connsiteY13" fmla="*/ 303882 h 667131"/>
              <a:gd name="connsiteX14" fmla="*/ 2320120 w 2558956"/>
              <a:gd name="connsiteY14" fmla="*/ 501774 h 667131"/>
              <a:gd name="connsiteX15" fmla="*/ 2402006 w 2558956"/>
              <a:gd name="connsiteY15" fmla="*/ 365297 h 667131"/>
              <a:gd name="connsiteX16" fmla="*/ 2470245 w 2558956"/>
              <a:gd name="connsiteY16" fmla="*/ 372121 h 667131"/>
              <a:gd name="connsiteX17" fmla="*/ 2558956 w 2558956"/>
              <a:gd name="connsiteY17" fmla="*/ 372121 h 66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58956" h="667131">
                <a:moveTo>
                  <a:pt x="0" y="392592"/>
                </a:moveTo>
                <a:cubicBezTo>
                  <a:pt x="32982" y="392592"/>
                  <a:pt x="65965" y="391455"/>
                  <a:pt x="102359" y="392592"/>
                </a:cubicBezTo>
                <a:cubicBezTo>
                  <a:pt x="138753" y="393729"/>
                  <a:pt x="193344" y="464243"/>
                  <a:pt x="218365" y="399416"/>
                </a:cubicBezTo>
                <a:cubicBezTo>
                  <a:pt x="243386" y="334589"/>
                  <a:pt x="234287" y="-40724"/>
                  <a:pt x="252484" y="3631"/>
                </a:cubicBezTo>
                <a:cubicBezTo>
                  <a:pt x="270681" y="47986"/>
                  <a:pt x="305938" y="633702"/>
                  <a:pt x="327547" y="665547"/>
                </a:cubicBezTo>
                <a:cubicBezTo>
                  <a:pt x="349156" y="697392"/>
                  <a:pt x="358255" y="239055"/>
                  <a:pt x="382138" y="194700"/>
                </a:cubicBezTo>
                <a:cubicBezTo>
                  <a:pt x="406021" y="150345"/>
                  <a:pt x="440141" y="367571"/>
                  <a:pt x="470848" y="399416"/>
                </a:cubicBezTo>
                <a:cubicBezTo>
                  <a:pt x="501555" y="431261"/>
                  <a:pt x="508380" y="388043"/>
                  <a:pt x="566383" y="385768"/>
                </a:cubicBezTo>
                <a:cubicBezTo>
                  <a:pt x="624386" y="383493"/>
                  <a:pt x="818866" y="385768"/>
                  <a:pt x="818866" y="385768"/>
                </a:cubicBezTo>
                <a:lnTo>
                  <a:pt x="1808329" y="378944"/>
                </a:lnTo>
                <a:cubicBezTo>
                  <a:pt x="2011908" y="377807"/>
                  <a:pt x="1989162" y="410789"/>
                  <a:pt x="2040341" y="378944"/>
                </a:cubicBezTo>
                <a:cubicBezTo>
                  <a:pt x="2091520" y="347099"/>
                  <a:pt x="2093794" y="149207"/>
                  <a:pt x="2115403" y="187876"/>
                </a:cubicBezTo>
                <a:cubicBezTo>
                  <a:pt x="2137012" y="226545"/>
                  <a:pt x="2146110" y="591622"/>
                  <a:pt x="2169994" y="610956"/>
                </a:cubicBezTo>
                <a:cubicBezTo>
                  <a:pt x="2193878" y="630290"/>
                  <a:pt x="2233684" y="322079"/>
                  <a:pt x="2258705" y="303882"/>
                </a:cubicBezTo>
                <a:cubicBezTo>
                  <a:pt x="2283726" y="285685"/>
                  <a:pt x="2296237" y="491538"/>
                  <a:pt x="2320120" y="501774"/>
                </a:cubicBezTo>
                <a:cubicBezTo>
                  <a:pt x="2344003" y="512010"/>
                  <a:pt x="2376985" y="386906"/>
                  <a:pt x="2402006" y="365297"/>
                </a:cubicBezTo>
                <a:cubicBezTo>
                  <a:pt x="2427027" y="343688"/>
                  <a:pt x="2444087" y="370984"/>
                  <a:pt x="2470245" y="372121"/>
                </a:cubicBezTo>
                <a:cubicBezTo>
                  <a:pt x="2496403" y="373258"/>
                  <a:pt x="2527679" y="372689"/>
                  <a:pt x="2558956" y="372121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97221" y="2571784"/>
            <a:ext cx="2501553" cy="13648"/>
          </a:xfrm>
          <a:custGeom>
            <a:avLst/>
            <a:gdLst>
              <a:gd name="connsiteX0" fmla="*/ 0 w 2501553"/>
              <a:gd name="connsiteY0" fmla="*/ 13648 h 13648"/>
              <a:gd name="connsiteX1" fmla="*/ 968991 w 2501553"/>
              <a:gd name="connsiteY1" fmla="*/ 13648 h 13648"/>
              <a:gd name="connsiteX2" fmla="*/ 1917510 w 2501553"/>
              <a:gd name="connsiteY2" fmla="*/ 0 h 13648"/>
              <a:gd name="connsiteX3" fmla="*/ 2436125 w 2501553"/>
              <a:gd name="connsiteY3" fmla="*/ 6824 h 13648"/>
              <a:gd name="connsiteX4" fmla="*/ 2477068 w 2501553"/>
              <a:gd name="connsiteY4" fmla="*/ 6824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553" h="13648">
                <a:moveTo>
                  <a:pt x="0" y="13648"/>
                </a:moveTo>
                <a:lnTo>
                  <a:pt x="968991" y="13648"/>
                </a:lnTo>
                <a:lnTo>
                  <a:pt x="1917510" y="0"/>
                </a:lnTo>
                <a:lnTo>
                  <a:pt x="2436125" y="6824"/>
                </a:lnTo>
                <a:cubicBezTo>
                  <a:pt x="2529385" y="7961"/>
                  <a:pt x="2503226" y="7392"/>
                  <a:pt x="2477068" y="682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组合 17"/>
          <p:cNvGrpSpPr/>
          <p:nvPr/>
        </p:nvGrpSpPr>
        <p:grpSpPr>
          <a:xfrm>
            <a:off x="990600" y="3276600"/>
            <a:ext cx="7708174" cy="391514"/>
            <a:chOff x="838200" y="5366843"/>
            <a:chExt cx="3939541" cy="391514"/>
          </a:xfrm>
        </p:grpSpPr>
        <p:cxnSp>
          <p:nvCxnSpPr>
            <p:cNvPr id="12" name="直接箭头连接符 9"/>
            <p:cNvCxnSpPr/>
            <p:nvPr/>
          </p:nvCxnSpPr>
          <p:spPr>
            <a:xfrm>
              <a:off x="3200400" y="5566229"/>
              <a:ext cx="157734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1"/>
            <p:cNvCxnSpPr/>
            <p:nvPr/>
          </p:nvCxnSpPr>
          <p:spPr>
            <a:xfrm flipH="1">
              <a:off x="838200" y="5577114"/>
              <a:ext cx="1524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376553" y="5366843"/>
              <a:ext cx="823847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defTabSz="828503" eaLnBrk="1" hangingPunct="1"/>
              <a:r>
                <a:rPr lang="en-US" altLang="zh-CN" sz="20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T</a:t>
              </a:r>
              <a:endParaRPr lang="zh-CN" altLang="en-US" sz="2000" b="1" dirty="0">
                <a:solidFill>
                  <a:srgbClr val="FF0000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5" name="组合 17"/>
          <p:cNvGrpSpPr/>
          <p:nvPr/>
        </p:nvGrpSpPr>
        <p:grpSpPr>
          <a:xfrm>
            <a:off x="3645088" y="3733800"/>
            <a:ext cx="2552133" cy="391514"/>
            <a:chOff x="838200" y="5366843"/>
            <a:chExt cx="3939541" cy="391514"/>
          </a:xfrm>
        </p:grpSpPr>
        <p:cxnSp>
          <p:nvCxnSpPr>
            <p:cNvPr id="16" name="直接箭头连接符 9"/>
            <p:cNvCxnSpPr/>
            <p:nvPr/>
          </p:nvCxnSpPr>
          <p:spPr>
            <a:xfrm>
              <a:off x="3200400" y="5566229"/>
              <a:ext cx="157734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1"/>
            <p:cNvCxnSpPr/>
            <p:nvPr/>
          </p:nvCxnSpPr>
          <p:spPr>
            <a:xfrm flipH="1">
              <a:off x="838200" y="5577114"/>
              <a:ext cx="1524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2376553" y="5366843"/>
              <a:ext cx="823847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defTabSz="828503" eaLnBrk="1" hangingPunct="1"/>
              <a:r>
                <a:rPr lang="en-US" altLang="zh-CN" sz="20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T</a:t>
              </a:r>
              <a:endParaRPr lang="zh-CN" altLang="en-US" sz="2000" b="1" dirty="0">
                <a:solidFill>
                  <a:srgbClr val="FF0000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72397" y="4526452"/>
            <a:ext cx="3659976" cy="1708424"/>
            <a:chOff x="972397" y="4526452"/>
            <a:chExt cx="3659976" cy="17084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219932" y="5105400"/>
                  <a:ext cx="2523219" cy="1129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932" y="5105400"/>
                  <a:ext cx="2523219" cy="112947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972397" y="4526452"/>
              <a:ext cx="3659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Frequency sampling rate: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53000" y="5124271"/>
                <a:ext cx="36855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Smaller T </a:t>
                </a:r>
                <a:r>
                  <a:rPr lang="en-US" sz="2400" dirty="0" smtClean="0">
                    <a:sym typeface="Wingdings" pitchFamily="2" charset="2"/>
                  </a:rPr>
                  <a:t> larger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sz="2400" dirty="0" smtClean="0">
                    <a:sym typeface="Wingdings" pitchFamily="2" charset="2"/>
                  </a:rPr>
                  <a:t>  less samples in frequency domain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24271"/>
                <a:ext cx="368553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993" t="-3553" r="-662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9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Estimated Frequency Sampling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2301922"/>
            <a:ext cx="3124200" cy="2743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1185649" y="2051713"/>
            <a:ext cx="236682" cy="3048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erge 9"/>
          <p:cNvSpPr/>
          <p:nvPr/>
        </p:nvSpPr>
        <p:spPr>
          <a:xfrm>
            <a:off x="4427268" y="2106304"/>
            <a:ext cx="137064" cy="195618"/>
          </a:xfrm>
          <a:prstGeom prst="flowChartMerg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6149" y="3063922"/>
            <a:ext cx="3121373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71600" y="2301922"/>
            <a:ext cx="1565235" cy="74607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33700" y="2301922"/>
            <a:ext cx="1562100" cy="74607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8" idx="2"/>
          </p:cNvCxnSpPr>
          <p:nvPr/>
        </p:nvCxnSpPr>
        <p:spPr>
          <a:xfrm>
            <a:off x="1422331" y="2356513"/>
            <a:ext cx="1511369" cy="268860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</p:cNvCxnSpPr>
          <p:nvPr/>
        </p:nvCxnSpPr>
        <p:spPr>
          <a:xfrm flipV="1">
            <a:off x="2933700" y="2301922"/>
            <a:ext cx="1562100" cy="2743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895600" y="2281451"/>
                <a:ext cx="1219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281451"/>
                <a:ext cx="1219199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05199" y="3473467"/>
                <a:ext cx="1219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99" y="3473467"/>
                <a:ext cx="1219199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537579" y="2467858"/>
            <a:ext cx="3429196" cy="1433014"/>
            <a:chOff x="5537579" y="2467858"/>
            <a:chExt cx="3429196" cy="1433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537579" y="2467858"/>
                  <a:ext cx="3352800" cy="848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𝑚𝑖𝑛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579" y="2467858"/>
                  <a:ext cx="3352800" cy="8486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5733197" y="3500762"/>
              <a:ext cx="3233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(Mulder and </a:t>
              </a:r>
              <a:r>
                <a:rPr lang="en-US" sz="2000" dirty="0" err="1" smtClean="0"/>
                <a:t>Plessix</a:t>
              </a:r>
              <a:r>
                <a:rPr lang="en-US" sz="2000" dirty="0" smtClean="0"/>
                <a:t>, 2004)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21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3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42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/>
            <a:r>
              <a:rPr lang="en-GB" altLang="zh-CN" dirty="0" smtClean="0">
                <a:solidFill>
                  <a:srgbClr val="FFFF00"/>
                </a:solidFill>
                <a:latin typeface="+mn-lt"/>
                <a:ea typeface="宋体" pitchFamily="2" charset="-122"/>
                <a:cs typeface="Times New Roman" pitchFamily="18" charset="0"/>
              </a:rPr>
              <a:t>Theory: Least-squares Migration</a:t>
            </a:r>
            <a:endParaRPr lang="en-GB" altLang="zh-CN" dirty="0">
              <a:solidFill>
                <a:srgbClr val="FFFF00"/>
              </a:solidFill>
              <a:latin typeface="+mn-lt"/>
              <a:ea typeface="宋体" pitchFamily="2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2743200" y="990600"/>
                <a:ext cx="38481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25597" rIns="0" bIns="0" numCol="1" anchor="t" anchorCtr="0" compatLnSpc="1">
                <a:prstTxWarp prst="textNoShape">
                  <a:avLst/>
                </a:prstTxWarp>
              </a:bodyPr>
              <a:lstStyle>
                <a:lvl1pPr marL="342829" indent="-342829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796" indent="-28569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2764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599868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6974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079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184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289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5394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>
                  <a:lnSpc>
                    <a:spcPct val="150000"/>
                  </a:lnSpc>
                  <a:spcAft>
                    <a:spcPts val="1400"/>
                  </a:spcAft>
                  <a:buClr>
                    <a:schemeClr val="bg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/>
                          <a:ea typeface="宋体" pitchFamily="2" charset="-122"/>
                          <a:cs typeface="Times New Roman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  <m:t>𝒎</m:t>
                          </m:r>
                        </m:e>
                      </m:d>
                      <m:r>
                        <a:rPr lang="en-US" altLang="zh-CN" sz="2400" b="1" i="1" smtClean="0">
                          <a:solidFill>
                            <a:srgbClr val="FFFF00"/>
                          </a:solidFill>
                          <a:latin typeface="Cambria Math"/>
                          <a:ea typeface="宋体" pitchFamily="2" charset="-122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宋体" pitchFamily="2" charset="-122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宋体" pitchFamily="2" charset="-122"/>
                                  <a:cs typeface="Times New Roman" pitchFamily="18" charset="0"/>
                                </a:rPr>
                                <m:t>𝑳𝒎</m:t>
                              </m:r>
                              <m:r>
                                <a:rPr lang="en-US" altLang="zh-CN" sz="24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宋体" pitchFamily="2" charset="-122"/>
                                  <a:cs typeface="Times New Roman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altLang="zh-CN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宋体" pitchFamily="2" charset="-122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宋体" pitchFamily="2" charset="-122"/>
                                      <a:cs typeface="Times New Roman" pitchFamily="18" charset="0"/>
                                    </a:rPr>
                                    <m:t>𝒅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宋体" pitchFamily="2" charset="-122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altLang="zh-CN" sz="2400" b="1" baseline="30000" dirty="0" smtClean="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990600"/>
                <a:ext cx="3848100" cy="1066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57201" y="12954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Misfit: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7200" y="2209800"/>
            <a:ext cx="4125998" cy="685800"/>
            <a:chOff x="457200" y="2209800"/>
            <a:chExt cx="4125998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4114800" y="2286000"/>
                  <a:ext cx="468398" cy="4809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2286000"/>
                  <a:ext cx="468398" cy="48090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457200" y="2209800"/>
              <a:ext cx="36576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25597" rIns="0" bIns="0" numCol="1" anchor="t" anchorCtr="0" compatLnSpc="1">
              <a:prstTxWarp prst="textNoShape">
                <a:avLst/>
              </a:prstTxWarp>
            </a:bodyPr>
            <a:lstStyle>
              <a:lvl1pPr marL="342829" indent="-342829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796" indent="-28569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2764" indent="-22855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599868" indent="-22855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6974" indent="-22855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079" indent="-22855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184" indent="-22855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289" indent="-22855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394" indent="-22855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>
                <a:lnSpc>
                  <a:spcPct val="150000"/>
                </a:lnSpc>
                <a:spcAft>
                  <a:spcPts val="1400"/>
                </a:spcAft>
                <a:buClr>
                  <a:schemeClr val="bg1"/>
                </a:buClr>
              </a:pPr>
              <a:r>
                <a:rPr lang="en-GB" altLang="zh-CN" sz="2400" dirty="0" smtClean="0">
                  <a:solidFill>
                    <a:schemeClr val="bg1"/>
                  </a:solidFill>
                  <a:ea typeface="宋体" pitchFamily="2" charset="-122"/>
                  <a:cs typeface="Times New Roman" pitchFamily="18" charset="0"/>
                </a:rPr>
                <a:t>Encoded </a:t>
              </a:r>
              <a:r>
                <a:rPr lang="en-GB" altLang="zh-CN" sz="2400" dirty="0" err="1" smtClean="0">
                  <a:solidFill>
                    <a:schemeClr val="bg1"/>
                  </a:solidFill>
                  <a:ea typeface="宋体" pitchFamily="2" charset="-122"/>
                  <a:cs typeface="Times New Roman" pitchFamily="18" charset="0"/>
                </a:rPr>
                <a:t>Supergather</a:t>
              </a:r>
              <a:r>
                <a:rPr lang="en-GB" altLang="zh-CN" sz="2400" dirty="0" smtClean="0">
                  <a:solidFill>
                    <a:schemeClr val="bg1"/>
                  </a:solidFill>
                  <a:ea typeface="宋体" pitchFamily="2" charset="-122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810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>
              <a:spcAft>
                <a:spcPts val="1400"/>
              </a:spcAft>
              <a:buClr>
                <a:schemeClr val="bg1"/>
              </a:buClr>
              <a:buNone/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  only contains one frequency component for each shot, with</a:t>
            </a:r>
          </a:p>
          <a:p>
            <a:pPr marL="0" indent="0" eaLnBrk="1">
              <a:spcAft>
                <a:spcPts val="1400"/>
              </a:spcAft>
              <a:buClr>
                <a:schemeClr val="bg1"/>
              </a:buClr>
              <a:buNone/>
            </a:pPr>
            <a:r>
              <a:rPr lang="en-GB" altLang="zh-CN" sz="2400" dirty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 frequency-selection encoding.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" y="4876800"/>
            <a:ext cx="853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Encoding functions are changed at every iteration.</a:t>
            </a:r>
          </a:p>
          <a:p>
            <a:pPr marL="742867" lvl="1" indent="-342900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cs typeface="Times New Roman" pitchFamily="18" charset="0"/>
              </a:rPr>
              <a:t>Misfit function is redefined at every iteration.</a:t>
            </a:r>
            <a:endParaRPr lang="en-GB" altLang="zh-CN" sz="2000" dirty="0" smtClean="0">
              <a:solidFill>
                <a:schemeClr val="bg1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58674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b="1" i="1" dirty="0" smtClean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N</a:t>
            </a: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 frequency components </a:t>
            </a: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GB" altLang="zh-CN" sz="2400" b="1" i="1" dirty="0" smtClean="0">
                <a:solidFill>
                  <a:srgbClr val="FFFF00"/>
                </a:solidFill>
                <a:ea typeface="宋体" pitchFamily="2" charset="-122"/>
                <a:cs typeface="Times New Roman" pitchFamily="18" charset="0"/>
                <a:sym typeface="Wingdings" pitchFamily="2" charset="2"/>
              </a:rPr>
              <a:t>N</a:t>
            </a: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  <a:sym typeface="Wingdings" pitchFamily="2" charset="2"/>
              </a:rPr>
              <a:t> iterations</a:t>
            </a: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2909279"/>
                <a:ext cx="1828800" cy="824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𝑖𝑡</m:t>
                          </m:r>
                          <m:r>
                            <a:rPr lang="en-US" altLang="zh-C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𝑖𝑔</m:t>
                          </m:r>
                          <m:r>
                            <a:rPr lang="en-US" altLang="zh-C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𝑖𝑠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909279"/>
                <a:ext cx="1828800" cy="8245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2971800" y="2895600"/>
            <a:ext cx="2895600" cy="824521"/>
            <a:chOff x="2971800" y="2895600"/>
            <a:chExt cx="2895600" cy="824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038600" y="2895600"/>
                  <a:ext cx="1828800" cy="824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zh-CN" alt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CN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𝑖𝑔</m:t>
                            </m:r>
                            <m:r>
                              <a:rPr lang="en-US" altLang="zh-CN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𝑖𝑠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2895600"/>
                  <a:ext cx="1828800" cy="8245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右箭头 6"/>
            <p:cNvSpPr/>
            <p:nvPr/>
          </p:nvSpPr>
          <p:spPr>
            <a:xfrm>
              <a:off x="2971800" y="3262884"/>
              <a:ext cx="457200" cy="2423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05200" y="2895600"/>
                <a:ext cx="76912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895600"/>
                <a:ext cx="76912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5867400" y="2895600"/>
            <a:ext cx="2514600" cy="854273"/>
            <a:chOff x="5867400" y="2895600"/>
            <a:chExt cx="2514600" cy="854273"/>
          </a:xfrm>
        </p:grpSpPr>
        <p:sp>
          <p:nvSpPr>
            <p:cNvPr id="17" name="右箭头 16"/>
            <p:cNvSpPr/>
            <p:nvPr/>
          </p:nvSpPr>
          <p:spPr>
            <a:xfrm>
              <a:off x="5867400" y="3276600"/>
              <a:ext cx="457200" cy="2423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553200" y="2895600"/>
                  <a:ext cx="1828800" cy="8542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𝑖𝑔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2895600"/>
                  <a:ext cx="1828800" cy="85427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41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9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sz="6600" b="1" dirty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Outline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295402"/>
            <a:ext cx="8226425" cy="580570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Introduction and Overview</a:t>
            </a:r>
          </a:p>
        </p:txBody>
      </p:sp>
      <p:sp>
        <p:nvSpPr>
          <p:cNvPr id="107525" name="Rectangle 33"/>
          <p:cNvSpPr>
            <a:spLocks noChangeArrowheads="1"/>
          </p:cNvSpPr>
          <p:nvPr/>
        </p:nvSpPr>
        <p:spPr bwMode="auto">
          <a:xfrm>
            <a:off x="358777" y="4060803"/>
            <a:ext cx="3146424" cy="5222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0376" y="2209800"/>
            <a:ext cx="41132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Theory</a:t>
            </a:r>
          </a:p>
          <a:p>
            <a:pPr lvl="1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Single frequency </a:t>
            </a:r>
            <a:r>
              <a:rPr lang="en-GB" altLang="zh-CN" sz="2000" dirty="0" err="1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modeling</a:t>
            </a:r>
            <a:endParaRPr lang="en-GB" altLang="zh-CN" sz="2000" dirty="0" smtClean="0">
              <a:solidFill>
                <a:schemeClr val="bg1"/>
              </a:solidFill>
              <a:ea typeface="宋体" pitchFamily="2" charset="-122"/>
              <a:cs typeface="Times New Roman" pitchFamily="18" charset="0"/>
            </a:endParaRPr>
          </a:p>
          <a:p>
            <a:pPr lvl="1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Least-squares migration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0376" y="4114800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Numerical Results</a:t>
            </a:r>
          </a:p>
          <a:p>
            <a:pPr marL="742867" lvl="1" indent="-342900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Marmousi2</a:t>
            </a:r>
          </a:p>
          <a:p>
            <a:pPr marL="742867" lvl="1" indent="-342900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Marine field data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1" y="5867400"/>
            <a:ext cx="20081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Summary</a:t>
            </a:r>
          </a:p>
        </p:txBody>
      </p:sp>
      <p:pic>
        <p:nvPicPr>
          <p:cNvPr id="11" name="图片 2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t="5790" r="13963" b="57743"/>
          <a:stretch/>
        </p:blipFill>
        <p:spPr>
          <a:xfrm>
            <a:off x="4521200" y="3995384"/>
            <a:ext cx="1671521" cy="114811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7807" r="20150" b="12158"/>
          <a:stretch/>
        </p:blipFill>
        <p:spPr>
          <a:xfrm>
            <a:off x="4521200" y="5547855"/>
            <a:ext cx="2764970" cy="100534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39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8743950" y="1452563"/>
            <a:ext cx="381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zh-CN" altLang="zh-CN">
              <a:solidFill>
                <a:srgbClr val="FFFFF7"/>
              </a:solidFill>
            </a:endParaRP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320933"/>
            <a:ext cx="9124950" cy="763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5721" tIns="42861" rIns="85721" bIns="42861" anchor="ctr">
            <a:spAutoFit/>
          </a:bodyPr>
          <a:lstStyle/>
          <a:p>
            <a:pPr algn="ctr" defTabSz="857250" eaLnBrk="0" hangingPunct="0">
              <a:defRPr/>
            </a:pPr>
            <a:r>
              <a:rPr lang="en-US" b="1" dirty="0" smtClean="0">
                <a:solidFill>
                  <a:srgbClr val="FFFF00"/>
                </a:solidFill>
                <a:latin typeface="Arial" charset="0"/>
                <a:cs typeface="+mn-cs"/>
              </a:rPr>
              <a:t>Marmousi2</a:t>
            </a:r>
            <a:endParaRPr lang="en-US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" y="5943600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009673" y="5943600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010086" y="5928974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8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 rot="16200000">
            <a:off x="235199" y="2918360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rot="16200000">
            <a:off x="-175718" y="423336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rot="16200000">
            <a:off x="134908" y="5728674"/>
            <a:ext cx="48807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3.5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86800" y="3013964"/>
            <a:ext cx="441106" cy="338536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l" defTabSz="828503" eaLnBrk="1" hangingPunct="1"/>
            <a:r>
              <a:rPr lang="en-US" altLang="zh-CN" sz="16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4.5</a:t>
            </a:r>
            <a:endParaRPr lang="en-US" altLang="zh-CN" sz="16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97625" y="5737754"/>
            <a:ext cx="441106" cy="338536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l" defTabSz="828503" eaLnBrk="1" hangingPunct="1"/>
            <a:r>
              <a:rPr lang="en-US" altLang="zh-CN" sz="16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1.5</a:t>
            </a:r>
            <a:endParaRPr lang="en-US" altLang="zh-CN" sz="16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00354" y="2819400"/>
            <a:ext cx="585376" cy="338536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km/s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Model size: 8 x 3.5 km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33400" y="18288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Shots: 301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648200" y="23622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Cable: 2km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648201" y="18288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Receivers: 201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10118" r="18467" b="15436"/>
          <a:stretch/>
        </p:blipFill>
        <p:spPr>
          <a:xfrm>
            <a:off x="609600" y="3193436"/>
            <a:ext cx="7588800" cy="275016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9" t="10118" r="13138" b="15436"/>
          <a:stretch/>
        </p:blipFill>
        <p:spPr>
          <a:xfrm>
            <a:off x="8458200" y="3193436"/>
            <a:ext cx="203170" cy="275016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648200" y="1295400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Freq.: 400 (0~50 </a:t>
            </a:r>
            <a:r>
              <a:rPr lang="en-GB" altLang="zh-CN" sz="2800" dirty="0" err="1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hz</a:t>
            </a:r>
            <a:r>
              <a:rPr lang="en-GB" altLang="zh-CN" sz="28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5491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20933"/>
            <a:ext cx="9124950" cy="763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5721" tIns="42861" rIns="85721" bIns="42861" anchor="ctr">
            <a:spAutoFit/>
          </a:bodyPr>
          <a:lstStyle/>
          <a:p>
            <a:pPr algn="ctr" defTabSz="857250" eaLnBrk="0" hangingPunct="0">
              <a:defRPr/>
            </a:pPr>
            <a:r>
              <a:rPr lang="en-US" b="1" dirty="0" smtClean="0">
                <a:solidFill>
                  <a:srgbClr val="FFFF00"/>
                </a:solidFill>
                <a:latin typeface="Arial" charset="0"/>
                <a:cs typeface="+mn-cs"/>
              </a:rPr>
              <a:t>Marmousi2</a:t>
            </a:r>
            <a:endParaRPr lang="en-US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7391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25597" rIns="0" bIns="0" numCol="1" anchor="t" anchorCtr="0" compatLnSpc="1">
                <a:prstTxWarp prst="textNoShape">
                  <a:avLst/>
                </a:prstTxWarp>
              </a:bodyPr>
              <a:lstStyle>
                <a:lvl1pPr marL="342829" indent="-342829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796" indent="-28569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2764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599868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6974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079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184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289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5394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>
                  <a:lnSpc>
                    <a:spcPct val="150000"/>
                  </a:lnSpc>
                  <a:spcAft>
                    <a:spcPts val="1400"/>
                  </a:spcAft>
                  <a:buClr>
                    <a:schemeClr val="bg1"/>
                  </a:buClr>
                </a:pPr>
                <a:r>
                  <a:rPr lang="en-GB" altLang="zh-CN" sz="20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Trace length: 8 sec </a:t>
                </a:r>
                <a:r>
                  <a:rPr lang="en-GB" altLang="zh-CN" sz="20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GB" altLang="zh-CN" sz="20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 = 0.125 Hz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7391400" cy="533400"/>
              </a:xfrm>
              <a:prstGeom prst="rect">
                <a:avLst/>
              </a:prstGeom>
              <a:blipFill rotWithShape="1">
                <a:blip r:embed="rId2"/>
                <a:stretch>
                  <a:fillRect l="-1980" b="-91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3048000"/>
                <a:ext cx="5257800" cy="722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≈0.7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𝐻𝑧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048000"/>
                <a:ext cx="5257800" cy="722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2667000"/>
            <a:ext cx="441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0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According to the formula: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>
              <a:spcAft>
                <a:spcPts val="1400"/>
              </a:spcAft>
              <a:buClr>
                <a:schemeClr val="bg1"/>
              </a:buClr>
              <a:buNone/>
            </a:pPr>
            <a:r>
              <a:rPr lang="en-GB" altLang="zh-CN" sz="20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    For the frequency bank 0~50 Hz, there are 400    </a:t>
            </a:r>
          </a:p>
          <a:p>
            <a:pPr marL="0" indent="0" eaLnBrk="1">
              <a:spcAft>
                <a:spcPts val="1400"/>
              </a:spcAft>
              <a:buClr>
                <a:schemeClr val="bg1"/>
              </a:buClr>
              <a:buNone/>
            </a:pPr>
            <a:r>
              <a:rPr lang="en-GB" altLang="zh-CN" sz="2000" dirty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GB" altLang="zh-CN" sz="20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   frequency channels </a:t>
            </a:r>
            <a:r>
              <a:rPr lang="en-GB" altLang="zh-CN" sz="20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  <a:sym typeface="Wingdings" pitchFamily="2" charset="2"/>
              </a:rPr>
              <a:t> accommodate up to 400 shots</a:t>
            </a:r>
            <a:endParaRPr lang="en-GB" altLang="zh-CN" sz="2000" dirty="0" smtClean="0">
              <a:solidFill>
                <a:srgbClr val="FFFFF7"/>
              </a:solidFill>
              <a:ea typeface="宋体" pitchFamily="2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533400" y="3810000"/>
                <a:ext cx="79248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25597" rIns="0" bIns="0" numCol="1" anchor="t" anchorCtr="0" compatLnSpc="1">
                <a:prstTxWarp prst="textNoShape">
                  <a:avLst/>
                </a:prstTxWarp>
              </a:bodyPr>
              <a:lstStyle>
                <a:lvl1pPr marL="342829" indent="-342829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796" indent="-28569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2764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599868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6974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079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184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289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5394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>
                  <a:lnSpc>
                    <a:spcPct val="150000"/>
                  </a:lnSpc>
                  <a:spcAft>
                    <a:spcPts val="1400"/>
                  </a:spcAft>
                  <a:buClr>
                    <a:schemeClr val="bg1"/>
                  </a:buClr>
                </a:pPr>
                <a:r>
                  <a:rPr lang="en-GB" altLang="zh-CN" sz="20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We choose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GB" altLang="zh-CN" sz="2000" dirty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GB" altLang="zh-CN" sz="20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= 0.625 Hz. Each shot contains 80 frequency components </a:t>
                </a:r>
                <a:r>
                  <a:rPr lang="en-GB" altLang="zh-CN" sz="20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  <a:sym typeface="Wingdings" pitchFamily="2" charset="2"/>
                  </a:rPr>
                  <a:t> 80 iterations needed.</a:t>
                </a:r>
                <a:r>
                  <a:rPr lang="en-GB" altLang="zh-CN" sz="20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 </a:t>
                </a:r>
                <a:endParaRPr lang="en-GB" altLang="zh-CN" sz="2000" dirty="0">
                  <a:solidFill>
                    <a:srgbClr val="FFFFF7"/>
                  </a:solidFill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810000"/>
                <a:ext cx="7924800" cy="1143000"/>
              </a:xfrm>
              <a:prstGeom prst="rect">
                <a:avLst/>
              </a:prstGeom>
              <a:blipFill rotWithShape="1">
                <a:blip r:embed="rId4"/>
                <a:stretch>
                  <a:fillRect l="-18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79248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25597" rIns="0" bIns="0" numCol="1" anchor="t" anchorCtr="0" compatLnSpc="1">
                <a:prstTxWarp prst="textNoShape">
                  <a:avLst/>
                </a:prstTxWarp>
              </a:bodyPr>
              <a:lstStyle>
                <a:lvl1pPr marL="342829" indent="-342829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796" indent="-28569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2764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599868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6974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079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184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289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5394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>
                  <a:lnSpc>
                    <a:spcPct val="150000"/>
                  </a:lnSpc>
                  <a:spcAft>
                    <a:spcPts val="1400"/>
                  </a:spcAft>
                  <a:buClr>
                    <a:schemeClr val="bg1"/>
                  </a:buClr>
                </a:pPr>
                <a:r>
                  <a:rPr lang="en-GB" altLang="zh-CN" sz="20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At the first iteration, all 400 shots are randomly assigned with a unique frequency</a:t>
                </a:r>
                <a:r>
                  <a:rPr lang="en-US" sz="2000" dirty="0">
                    <a:solidFill>
                      <a:srgbClr val="FFFFFF"/>
                    </a:solidFill>
                    <a:latin typeface="Arial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GB" altLang="zh-CN" sz="20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. For next iteration,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 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GB" altLang="zh-CN" sz="2000" dirty="0">
                  <a:solidFill>
                    <a:srgbClr val="FFFFF7"/>
                  </a:solidFill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800600"/>
                <a:ext cx="7924800" cy="1143000"/>
              </a:xfrm>
              <a:prstGeom prst="rect">
                <a:avLst/>
              </a:prstGeom>
              <a:blipFill rotWithShape="1">
                <a:blip r:embed="rId5"/>
                <a:stretch>
                  <a:fillRect l="-18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9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317982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09673" y="31898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53400" y="3124200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8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 rot="16200000">
            <a:off x="345488" y="797513"/>
            <a:ext cx="3101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 rot="16200000">
            <a:off x="-23316" y="169971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 rot="16200000">
            <a:off x="256523" y="2819173"/>
            <a:ext cx="48807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3.5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9600" y="638022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009673" y="63902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153400" y="6324600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8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 rot="16200000">
            <a:off x="-23316" y="490011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 rot="16200000">
            <a:off x="256523" y="6019573"/>
            <a:ext cx="48807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3.5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85" y="287949"/>
            <a:ext cx="91440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Conventional RTM</a:t>
            </a:r>
            <a:endParaRPr lang="en-US" altLang="zh-CN" sz="32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 rot="16200000">
            <a:off x="345488" y="3997913"/>
            <a:ext cx="3101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731724" y="3550035"/>
            <a:ext cx="7629802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LSRTM Image (iteration=1)</a:t>
            </a:r>
            <a:endParaRPr lang="en-US" altLang="zh-CN" sz="32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9" name="内容占位符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7936" r="2053" b="57984"/>
          <a:stretch/>
        </p:blipFill>
        <p:spPr>
          <a:xfrm>
            <a:off x="750000" y="989400"/>
            <a:ext cx="7632000" cy="21348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0" name="图片 49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6039" r="1984" b="69922"/>
          <a:stretch/>
        </p:blipFill>
        <p:spPr>
          <a:xfrm>
            <a:off x="756485" y="4185573"/>
            <a:ext cx="7632000" cy="21348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grpSp>
        <p:nvGrpSpPr>
          <p:cNvPr id="51" name="组合 50"/>
          <p:cNvGrpSpPr/>
          <p:nvPr/>
        </p:nvGrpSpPr>
        <p:grpSpPr>
          <a:xfrm>
            <a:off x="731724" y="3550035"/>
            <a:ext cx="7656276" cy="2771565"/>
            <a:chOff x="731724" y="3550035"/>
            <a:chExt cx="7656276" cy="2771565"/>
          </a:xfrm>
        </p:grpSpPr>
        <p:pic>
          <p:nvPicPr>
            <p:cNvPr id="52" name="图片 51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8" t="37089" r="1984" b="38873"/>
            <a:stretch/>
          </p:blipFill>
          <p:spPr>
            <a:xfrm>
              <a:off x="756000" y="4186800"/>
              <a:ext cx="7632000" cy="21348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 useBgFill="1"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731724" y="3550035"/>
              <a:ext cx="7629802" cy="550251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32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LSRTM Image (iteration=20)</a:t>
              </a:r>
              <a:endParaRPr lang="en-US" altLang="zh-CN" sz="32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24470" y="3548742"/>
            <a:ext cx="7656276" cy="2771565"/>
            <a:chOff x="731724" y="3550035"/>
            <a:chExt cx="7656276" cy="2771565"/>
          </a:xfrm>
        </p:grpSpPr>
        <p:pic>
          <p:nvPicPr>
            <p:cNvPr id="55" name="图片 54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8" t="67978" r="1984" b="7984"/>
            <a:stretch/>
          </p:blipFill>
          <p:spPr>
            <a:xfrm>
              <a:off x="756000" y="4186800"/>
              <a:ext cx="7632000" cy="21348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 useBgFill="1"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731724" y="3550035"/>
              <a:ext cx="7629802" cy="550251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32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LSRTM Image (iteration=80)</a:t>
              </a:r>
              <a:endParaRPr lang="en-US" altLang="zh-CN" sz="32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7600290" y="3647086"/>
            <a:ext cx="1467510" cy="45307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Cost: 3.2</a:t>
            </a:r>
            <a:endParaRPr lang="zh-CN" altLang="en-US" sz="24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185820" y="1733550"/>
            <a:ext cx="1447800" cy="3886200"/>
            <a:chOff x="4267200" y="1752600"/>
            <a:chExt cx="1447800" cy="3886200"/>
          </a:xfrm>
        </p:grpSpPr>
        <p:sp>
          <p:nvSpPr>
            <p:cNvPr id="58" name="矩形 57"/>
            <p:cNvSpPr/>
            <p:nvPr/>
          </p:nvSpPr>
          <p:spPr>
            <a:xfrm>
              <a:off x="4267200" y="1752600"/>
              <a:ext cx="1447800" cy="666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4267200" y="4972050"/>
              <a:ext cx="1447800" cy="666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447800" y="1143000"/>
            <a:ext cx="1447800" cy="3918858"/>
            <a:chOff x="4267200" y="1752600"/>
            <a:chExt cx="1447800" cy="3918858"/>
          </a:xfrm>
        </p:grpSpPr>
        <p:sp>
          <p:nvSpPr>
            <p:cNvPr id="61" name="矩形 60"/>
            <p:cNvSpPr/>
            <p:nvPr/>
          </p:nvSpPr>
          <p:spPr>
            <a:xfrm>
              <a:off x="4267200" y="1752600"/>
              <a:ext cx="1447800" cy="666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4267200" y="5004708"/>
              <a:ext cx="1447800" cy="666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00558" y="838200"/>
            <a:ext cx="3657600" cy="5032828"/>
            <a:chOff x="1524000" y="990600"/>
            <a:chExt cx="3657600" cy="5032828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6915" r="1898" b="56816"/>
            <a:stretch/>
          </p:blipFill>
          <p:spPr>
            <a:xfrm>
              <a:off x="1524000" y="990600"/>
              <a:ext cx="3657600" cy="1832428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53954" r="1898" b="9777"/>
            <a:stretch/>
          </p:blipFill>
          <p:spPr>
            <a:xfrm>
              <a:off x="1524000" y="4191000"/>
              <a:ext cx="3657600" cy="1832428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</p:grpSp>
      <p:grpSp>
        <p:nvGrpSpPr>
          <p:cNvPr id="67" name="组合 66"/>
          <p:cNvGrpSpPr/>
          <p:nvPr/>
        </p:nvGrpSpPr>
        <p:grpSpPr>
          <a:xfrm>
            <a:off x="4800600" y="707157"/>
            <a:ext cx="3962400" cy="5508173"/>
            <a:chOff x="1908630" y="533400"/>
            <a:chExt cx="3962400" cy="5508173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6" t="6878" r="1822" b="56612"/>
            <a:stretch/>
          </p:blipFill>
          <p:spPr>
            <a:xfrm>
              <a:off x="1934030" y="533400"/>
              <a:ext cx="3937000" cy="2002973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6" t="53793" r="1822" b="9697"/>
            <a:stretch/>
          </p:blipFill>
          <p:spPr>
            <a:xfrm>
              <a:off x="1908630" y="4038600"/>
              <a:ext cx="3937000" cy="2002973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394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8743950" y="1452563"/>
            <a:ext cx="381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zh-CN" altLang="zh-CN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191690"/>
            <a:ext cx="9124950" cy="1256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5721" tIns="42861" rIns="85721" bIns="42861" anchor="ctr">
            <a:spAutoFit/>
          </a:bodyPr>
          <a:lstStyle/>
          <a:p>
            <a:pPr algn="ctr" defTabSz="857250" eaLnBrk="0" hangingPunct="0">
              <a:defRPr/>
            </a:pPr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Frequency-selection</a:t>
            </a:r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LSRTM of 2D Marine Field Data</a:t>
            </a: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" y="631408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009673" y="6314086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696200" y="6233774"/>
            <a:ext cx="666008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18.7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 rot="16200000">
            <a:off x="236958" y="3237786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rot="16200000">
            <a:off x="-175718" y="4672405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rot="16200000">
            <a:off x="134908" y="6033474"/>
            <a:ext cx="48807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2.5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86800" y="3318764"/>
            <a:ext cx="441106" cy="338536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l" defTabSz="828503" eaLnBrk="1" hangingPunct="1"/>
            <a:r>
              <a:rPr lang="en-US" altLang="zh-CN" sz="16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2.1</a:t>
            </a:r>
            <a:endParaRPr lang="en-US" altLang="zh-CN" sz="16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97625" y="6042554"/>
            <a:ext cx="441106" cy="338536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l" defTabSz="828503" eaLnBrk="1" hangingPunct="1"/>
            <a:r>
              <a:rPr lang="en-US" altLang="zh-CN" sz="16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1.5</a:t>
            </a:r>
            <a:endParaRPr lang="en-US" altLang="zh-CN" sz="16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00354" y="3124200"/>
            <a:ext cx="585376" cy="338536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km/s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60615" y="1600200"/>
            <a:ext cx="4495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Model size: 18.7 x 2.5 km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895851" y="1600200"/>
            <a:ext cx="394334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err="1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F</a:t>
            </a:r>
            <a:r>
              <a:rPr lang="en-GB" altLang="zh-CN" sz="2800" dirty="0" err="1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req</a:t>
            </a:r>
            <a:r>
              <a:rPr lang="en-GB" altLang="zh-CN" sz="28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: 625 (0-62.5 Hz)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60616" y="21336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Shots: 496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895851" y="21336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Cable: 6km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60616" y="2667000"/>
            <a:ext cx="37337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Receivers: 480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9" t="7807" r="13136" b="12158"/>
          <a:stretch/>
        </p:blipFill>
        <p:spPr>
          <a:xfrm>
            <a:off x="8484077" y="3460977"/>
            <a:ext cx="202723" cy="275084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10488" r="16020" b="18232"/>
          <a:stretch/>
        </p:blipFill>
        <p:spPr>
          <a:xfrm>
            <a:off x="593753" y="3418917"/>
            <a:ext cx="7462188" cy="279290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480691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sz="6600" b="1" dirty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Outline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295402"/>
            <a:ext cx="8226425" cy="580570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Introduction and Overview</a:t>
            </a:r>
          </a:p>
        </p:txBody>
      </p:sp>
      <p:sp>
        <p:nvSpPr>
          <p:cNvPr id="107525" name="Rectangle 33"/>
          <p:cNvSpPr>
            <a:spLocks noChangeArrowheads="1"/>
          </p:cNvSpPr>
          <p:nvPr/>
        </p:nvSpPr>
        <p:spPr bwMode="auto">
          <a:xfrm>
            <a:off x="358777" y="1353685"/>
            <a:ext cx="4213223" cy="5222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0376" y="2209800"/>
            <a:ext cx="41132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Theory</a:t>
            </a:r>
          </a:p>
          <a:p>
            <a:pPr lvl="1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Single frequency </a:t>
            </a:r>
            <a:r>
              <a:rPr lang="en-GB" altLang="zh-CN" sz="2000" dirty="0" err="1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modeling</a:t>
            </a:r>
            <a:endParaRPr lang="en-GB" altLang="zh-CN" sz="2000" dirty="0" smtClean="0">
              <a:solidFill>
                <a:schemeClr val="bg1"/>
              </a:solidFill>
              <a:ea typeface="宋体" pitchFamily="2" charset="-122"/>
              <a:cs typeface="Times New Roman" pitchFamily="18" charset="0"/>
            </a:endParaRPr>
          </a:p>
          <a:p>
            <a:pPr lvl="1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Least-squares migration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0376" y="4114800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Numerical Results</a:t>
            </a:r>
          </a:p>
          <a:p>
            <a:pPr marL="742867" lvl="1" indent="-342900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Marmousi2</a:t>
            </a:r>
          </a:p>
          <a:p>
            <a:pPr marL="742867" lvl="1" indent="-342900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Marine field data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1" y="5867400"/>
            <a:ext cx="20081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Summary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t="5002" r="3774" b="75199"/>
          <a:stretch/>
        </p:blipFill>
        <p:spPr>
          <a:xfrm>
            <a:off x="4521200" y="2441750"/>
            <a:ext cx="4405231" cy="11243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  <p:pic>
        <p:nvPicPr>
          <p:cNvPr id="11" name="图片 2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t="5790" r="13963" b="57743"/>
          <a:stretch/>
        </p:blipFill>
        <p:spPr>
          <a:xfrm>
            <a:off x="4521200" y="3995384"/>
            <a:ext cx="1671521" cy="114811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7807" r="20150" b="12158"/>
          <a:stretch/>
        </p:blipFill>
        <p:spPr>
          <a:xfrm>
            <a:off x="4521200" y="5547855"/>
            <a:ext cx="2764970" cy="100534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2452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20933"/>
            <a:ext cx="9124950" cy="763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5721" tIns="42861" rIns="85721" bIns="42861" anchor="ctr">
            <a:spAutoFit/>
          </a:bodyPr>
          <a:lstStyle/>
          <a:p>
            <a:pPr algn="ctr" defTabSz="857250" eaLnBrk="0" hangingPunct="0">
              <a:defRPr/>
            </a:pPr>
            <a:r>
              <a:rPr lang="en-US" b="1" dirty="0" smtClean="0">
                <a:solidFill>
                  <a:srgbClr val="FFFF00"/>
                </a:solidFill>
                <a:latin typeface="Arial" charset="0"/>
                <a:cs typeface="+mn-cs"/>
              </a:rPr>
              <a:t>Marine Field Data</a:t>
            </a:r>
            <a:endParaRPr lang="en-US" b="1" dirty="0">
              <a:solidFill>
                <a:srgbClr val="FFFF00"/>
              </a:solidFill>
              <a:latin typeface="Arial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533400" y="1295400"/>
                <a:ext cx="73914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25597" rIns="0" bIns="0" numCol="1" anchor="t" anchorCtr="0" compatLnSpc="1">
                <a:prstTxWarp prst="textNoShape">
                  <a:avLst/>
                </a:prstTxWarp>
              </a:bodyPr>
              <a:lstStyle>
                <a:lvl1pPr marL="342829" indent="-342829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796" indent="-28569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2764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599868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6974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079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184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289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5394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>
                  <a:lnSpc>
                    <a:spcPct val="150000"/>
                  </a:lnSpc>
                  <a:spcAft>
                    <a:spcPts val="1400"/>
                  </a:spcAft>
                  <a:buClr>
                    <a:schemeClr val="bg1"/>
                  </a:buClr>
                </a:pPr>
                <a:r>
                  <a:rPr lang="en-GB" altLang="zh-CN" sz="24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Trace length: 10 sec </a:t>
                </a:r>
                <a:r>
                  <a:rPr lang="en-GB" altLang="zh-CN" sz="24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GB" altLang="zh-CN" sz="24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 = 0.1 Hz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295400"/>
                <a:ext cx="73914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2393" b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3429000"/>
                <a:ext cx="5257800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≈1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𝐻𝑧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429000"/>
                <a:ext cx="5257800" cy="8486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2895600"/>
            <a:ext cx="441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According to the formula: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9050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>
              <a:spcAft>
                <a:spcPts val="1400"/>
              </a:spcAft>
              <a:buClr>
                <a:schemeClr val="bg1"/>
              </a:buClr>
              <a:buNone/>
            </a:pPr>
            <a:r>
              <a:rPr lang="en-GB" altLang="zh-CN" sz="24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    For the frequency bank 0~62.5 Hz, there are 625    </a:t>
            </a:r>
          </a:p>
          <a:p>
            <a:pPr marL="0" indent="0" eaLnBrk="1">
              <a:spcAft>
                <a:spcPts val="1400"/>
              </a:spcAft>
              <a:buClr>
                <a:schemeClr val="bg1"/>
              </a:buClr>
              <a:buNone/>
            </a:pPr>
            <a:r>
              <a:rPr lang="en-GB" altLang="zh-CN" sz="2400" dirty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GB" altLang="zh-CN" sz="24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</a:rPr>
              <a:t>   frequency channels </a:t>
            </a:r>
            <a:r>
              <a:rPr lang="en-GB" altLang="zh-CN" sz="2400" dirty="0" smtClean="0">
                <a:solidFill>
                  <a:srgbClr val="FFFFF7"/>
                </a:solidFill>
                <a:ea typeface="宋体" pitchFamily="2" charset="-122"/>
                <a:cs typeface="Times New Roman" pitchFamily="18" charset="0"/>
                <a:sym typeface="Wingdings" pitchFamily="2" charset="2"/>
              </a:rPr>
              <a:t> accommodate up to 625 shots</a:t>
            </a:r>
            <a:endParaRPr lang="en-GB" altLang="zh-CN" sz="2400" dirty="0" smtClean="0">
              <a:solidFill>
                <a:srgbClr val="FFFFF7"/>
              </a:solidFill>
              <a:ea typeface="宋体" pitchFamily="2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533400" y="4267200"/>
                <a:ext cx="7924800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25597" rIns="0" bIns="0" numCol="1" anchor="t" anchorCtr="0" compatLnSpc="1">
                <a:prstTxWarp prst="textNoShape">
                  <a:avLst/>
                </a:prstTxWarp>
              </a:bodyPr>
              <a:lstStyle>
                <a:lvl1pPr marL="342829" indent="-342829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796" indent="-28569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2764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599868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6974" indent="-22855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079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184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289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5394" indent="-228553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>
                  <a:lnSpc>
                    <a:spcPct val="150000"/>
                  </a:lnSpc>
                  <a:spcAft>
                    <a:spcPts val="1400"/>
                  </a:spcAft>
                  <a:buClr>
                    <a:schemeClr val="bg1"/>
                  </a:buClr>
                </a:pPr>
                <a:r>
                  <a:rPr lang="en-GB" altLang="zh-CN" sz="24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Empirical tests suggest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GB" altLang="zh-CN" sz="2400" dirty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GB" altLang="zh-CN" sz="24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</a:rPr>
                  <a:t>= 0.3 Hz </a:t>
                </a:r>
                <a:r>
                  <a:rPr lang="en-GB" altLang="zh-CN" sz="2400" dirty="0" smtClean="0">
                    <a:solidFill>
                      <a:srgbClr val="FFFFF7"/>
                    </a:solidFill>
                    <a:ea typeface="宋体" pitchFamily="2" charset="-122"/>
                    <a:cs typeface="Times New Roman" pitchFamily="18" charset="0"/>
                    <a:sym typeface="Wingdings" pitchFamily="2" charset="2"/>
                  </a:rPr>
                  <a:t> 208 iterations.</a:t>
                </a:r>
                <a:endParaRPr lang="en-GB" altLang="zh-CN" sz="2400" dirty="0" smtClean="0">
                  <a:solidFill>
                    <a:srgbClr val="FFFFF7"/>
                  </a:solidFill>
                  <a:ea typeface="宋体" pitchFamily="2" charset="-122"/>
                  <a:cs typeface="Times New Roman" pitchFamily="18" charset="0"/>
                </a:endParaRPr>
              </a:p>
              <a:p>
                <a:pPr marL="742867" lvl="1" indent="-342900" eaLnBrk="1">
                  <a:lnSpc>
                    <a:spcPct val="150000"/>
                  </a:lnSpc>
                  <a:spcAft>
                    <a:spcPts val="1400"/>
                  </a:spcAft>
                  <a:buClr>
                    <a:schemeClr val="bg1"/>
                  </a:buClr>
                  <a:buFont typeface="Wingdings" pitchFamily="2" charset="2"/>
                  <a:buChar char="Ø"/>
                </a:pPr>
                <a:r>
                  <a:rPr lang="en-GB" altLang="zh-CN" sz="2000" dirty="0" smtClean="0">
                    <a:solidFill>
                      <a:srgbClr val="FFFFF7"/>
                    </a:solidFill>
                    <a:cs typeface="Times New Roman" pitchFamily="18" charset="0"/>
                  </a:rPr>
                  <a:t>One possible reason is the large shot spacing 37.5 m.</a:t>
                </a:r>
                <a:endParaRPr lang="en-GB" altLang="zh-CN" sz="2000" dirty="0">
                  <a:solidFill>
                    <a:srgbClr val="FFFFF7"/>
                  </a:solidFill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267200"/>
                <a:ext cx="7924800" cy="1371600"/>
              </a:xfrm>
              <a:prstGeom prst="rect">
                <a:avLst/>
              </a:prstGeom>
              <a:blipFill rotWithShape="1">
                <a:blip r:embed="rId4"/>
                <a:stretch>
                  <a:fillRect l="-2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9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4000" r="4857" b="59810"/>
          <a:stretch/>
        </p:blipFill>
        <p:spPr>
          <a:xfrm>
            <a:off x="748800" y="990000"/>
            <a:ext cx="7632000" cy="21348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" name="图片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53952" r="4857" b="9857"/>
          <a:stretch/>
        </p:blipFill>
        <p:spPr>
          <a:xfrm>
            <a:off x="748800" y="4190400"/>
            <a:ext cx="7632000" cy="21348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40349"/>
            <a:ext cx="91440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Conventional RTM</a:t>
            </a:r>
            <a:endParaRPr lang="en-US" altLang="zh-CN" sz="32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8800" y="3640749"/>
            <a:ext cx="76320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Frequency-selection LSRTM</a:t>
            </a:r>
            <a:endParaRPr lang="en-US" altLang="zh-CN" sz="32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 rot="16200000">
            <a:off x="-23316" y="490011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 rot="16200000">
            <a:off x="256523" y="6019573"/>
            <a:ext cx="48807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2.5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 rot="16200000">
            <a:off x="345488" y="3997913"/>
            <a:ext cx="3101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rot="16200000">
            <a:off x="-23317" y="1699718"/>
            <a:ext cx="104775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Z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rot="16200000">
            <a:off x="256522" y="2819173"/>
            <a:ext cx="48807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2.5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 rot="16200000">
            <a:off x="345487" y="797513"/>
            <a:ext cx="310140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9600" y="6380226"/>
            <a:ext cx="207963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0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009673" y="6369814"/>
            <a:ext cx="900047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>
                <a:solidFill>
                  <a:srgbClr val="FFFFF7"/>
                </a:solidFill>
                <a:latin typeface="+mn-lt"/>
                <a:cs typeface="Times New Roman" pitchFamily="18" charset="0"/>
              </a:rPr>
              <a:t>X (km)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153400" y="6324600"/>
            <a:ext cx="666008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18.7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1566000"/>
            <a:ext cx="1800000" cy="7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rgbClr val="FFFFF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2209800"/>
            <a:ext cx="1800000" cy="72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rgbClr val="FFFFF7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600290" y="3647086"/>
            <a:ext cx="1211029" cy="45307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Cost: 5</a:t>
            </a:r>
            <a:endParaRPr lang="zh-CN" altLang="en-US" sz="24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4600" y="3808885"/>
            <a:ext cx="39624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Freq. Select LSRTM</a:t>
            </a:r>
            <a:endParaRPr lang="en-US" altLang="zh-CN" sz="32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5905" r="6762" b="56000"/>
          <a:stretch/>
        </p:blipFill>
        <p:spPr>
          <a:xfrm>
            <a:off x="687600" y="1857600"/>
            <a:ext cx="3600000" cy="180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图片 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55992" r="6762" b="5913"/>
          <a:stretch/>
        </p:blipFill>
        <p:spPr>
          <a:xfrm>
            <a:off x="687600" y="4374000"/>
            <a:ext cx="3600000" cy="180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图片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5714" r="6762" b="55810"/>
          <a:stretch/>
        </p:blipFill>
        <p:spPr>
          <a:xfrm>
            <a:off x="4953600" y="1886400"/>
            <a:ext cx="3600000" cy="1800000"/>
          </a:xfrm>
          <a:prstGeom prst="rect">
            <a:avLst/>
          </a:prstGeom>
          <a:ln w="38100">
            <a:solidFill>
              <a:srgbClr val="02268A"/>
            </a:solidFill>
          </a:ln>
        </p:spPr>
      </p:pic>
      <p:pic>
        <p:nvPicPr>
          <p:cNvPr id="5" name="图片 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55801" r="6762" b="5723"/>
          <a:stretch/>
        </p:blipFill>
        <p:spPr>
          <a:xfrm>
            <a:off x="4971600" y="4374000"/>
            <a:ext cx="3600000" cy="1800000"/>
          </a:xfrm>
          <a:prstGeom prst="rect">
            <a:avLst/>
          </a:prstGeom>
          <a:ln w="38100">
            <a:solidFill>
              <a:srgbClr val="02268A"/>
            </a:solidFill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1277674"/>
            <a:ext cx="36000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Conventional RTM</a:t>
            </a:r>
            <a:endParaRPr lang="en-US" altLang="zh-CN" sz="32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40537" y="1277674"/>
            <a:ext cx="36000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Conventional RTM</a:t>
            </a:r>
            <a:endParaRPr lang="en-US" altLang="zh-CN" sz="32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87537" y="3821949"/>
            <a:ext cx="39624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Freq. Select LSRTM</a:t>
            </a:r>
            <a:endParaRPr lang="en-US" altLang="zh-CN" sz="32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72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4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Zoom Views</a:t>
            </a:r>
            <a:endParaRPr lang="en-US" altLang="zh-CN" sz="44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19400" y="2271486"/>
            <a:ext cx="152400" cy="2833914"/>
            <a:chOff x="2819400" y="2271486"/>
            <a:chExt cx="152400" cy="2833914"/>
          </a:xfrm>
        </p:grpSpPr>
        <p:cxnSp>
          <p:nvCxnSpPr>
            <p:cNvPr id="12" name="直接箭头连接符 11"/>
            <p:cNvCxnSpPr/>
            <p:nvPr/>
          </p:nvCxnSpPr>
          <p:spPr>
            <a:xfrm flipH="1">
              <a:off x="2819400" y="2271486"/>
              <a:ext cx="1524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>
              <a:off x="2819400" y="4800600"/>
              <a:ext cx="1524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6629400" y="2362200"/>
            <a:ext cx="152400" cy="2833914"/>
            <a:chOff x="2819400" y="2271486"/>
            <a:chExt cx="152400" cy="2833914"/>
          </a:xfrm>
        </p:grpSpPr>
        <p:cxnSp>
          <p:nvCxnSpPr>
            <p:cNvPr id="16" name="直接箭头连接符 15"/>
            <p:cNvCxnSpPr/>
            <p:nvPr/>
          </p:nvCxnSpPr>
          <p:spPr>
            <a:xfrm flipH="1">
              <a:off x="2819400" y="2271486"/>
              <a:ext cx="1524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>
              <a:off x="2819400" y="4800600"/>
              <a:ext cx="1524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2286000" y="2652486"/>
            <a:ext cx="152400" cy="2833914"/>
            <a:chOff x="2819400" y="2271486"/>
            <a:chExt cx="152400" cy="2833914"/>
          </a:xfrm>
        </p:grpSpPr>
        <p:cxnSp>
          <p:nvCxnSpPr>
            <p:cNvPr id="19" name="直接箭头连接符 18"/>
            <p:cNvCxnSpPr/>
            <p:nvPr/>
          </p:nvCxnSpPr>
          <p:spPr>
            <a:xfrm flipH="1">
              <a:off x="2819400" y="2271486"/>
              <a:ext cx="1524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>
              <a:off x="2819400" y="4800600"/>
              <a:ext cx="1524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3124200" y="2971800"/>
            <a:ext cx="152400" cy="2833914"/>
            <a:chOff x="2819400" y="2271486"/>
            <a:chExt cx="152400" cy="2833914"/>
          </a:xfrm>
        </p:grpSpPr>
        <p:cxnSp>
          <p:nvCxnSpPr>
            <p:cNvPr id="22" name="直接箭头连接符 21"/>
            <p:cNvCxnSpPr/>
            <p:nvPr/>
          </p:nvCxnSpPr>
          <p:spPr>
            <a:xfrm flipH="1">
              <a:off x="2819400" y="2271486"/>
              <a:ext cx="1524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>
              <a:off x="2819400" y="4800600"/>
              <a:ext cx="1524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851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226932"/>
            <a:ext cx="9144000" cy="763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5721" tIns="42861" rIns="85721" bIns="42861">
            <a:spAutoFit/>
          </a:bodyPr>
          <a:lstStyle/>
          <a:p>
            <a:pPr defTabSz="857250"/>
            <a:r>
              <a:rPr lang="en-US" altLang="zh-CN" b="1" dirty="0" smtClean="0">
                <a:solidFill>
                  <a:srgbClr val="FFFF00"/>
                </a:solidFill>
                <a:latin typeface="+mj-ea"/>
                <a:ea typeface="+mj-ea"/>
                <a:cs typeface="Arial" pitchFamily="34" charset="0"/>
              </a:rPr>
              <a:t>Summary</a:t>
            </a:r>
            <a:endParaRPr lang="en-US" altLang="zh-CN" sz="4400" b="1" dirty="0">
              <a:solidFill>
                <a:srgbClr val="FFFF00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1" y="1295400"/>
            <a:ext cx="8226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MLSM can produce high quality images efficiently.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226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400" dirty="0" smtClean="0">
                <a:solidFill>
                  <a:schemeClr val="bg1"/>
                </a:solidFill>
                <a:cs typeface="Times New Roman" pitchFamily="18" charset="0"/>
              </a:rPr>
              <a:t> LSM produces high quality image.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971800"/>
            <a:ext cx="8226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400" dirty="0" smtClean="0">
                <a:solidFill>
                  <a:schemeClr val="bg1"/>
                </a:solidFill>
                <a:cs typeface="Times New Roman" pitchFamily="18" charset="0"/>
              </a:rPr>
              <a:t> Frequency-selection encoding applicable to marine data.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495800"/>
            <a:ext cx="8226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Limitation: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5105400"/>
            <a:ext cx="8226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400" dirty="0" smtClean="0">
                <a:solidFill>
                  <a:schemeClr val="bg1"/>
                </a:solidFill>
                <a:cs typeface="Times New Roman" pitchFamily="18" charset="0"/>
              </a:rPr>
              <a:t> High frequency noises are present.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199" y="5638800"/>
            <a:ext cx="822642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400" dirty="0" smtClean="0">
                <a:solidFill>
                  <a:schemeClr val="bg1"/>
                </a:solidFill>
                <a:cs typeface="Times New Roman" pitchFamily="18" charset="0"/>
              </a:rPr>
              <a:t> Sensitive to velocity error (5% errors in velocity led to failure).</a:t>
            </a:r>
          </a:p>
        </p:txBody>
      </p:sp>
    </p:spTree>
    <p:extLst>
      <p:ext uri="{BB962C8B-B14F-4D97-AF65-F5344CB8AC3E}">
        <p14:creationId xmlns:p14="http://schemas.microsoft.com/office/powerpoint/2010/main" val="23788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Thanks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3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noProof="0" dirty="0" smtClean="0">
                <a:solidFill>
                  <a:schemeClr val="bg1"/>
                </a:solidFill>
                <a:latin typeface="+mn-lt"/>
                <a:ea typeface="+mn-ea"/>
              </a:rPr>
              <a:t>Random encoding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not applicable to marine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streamer data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48200" y="2077283"/>
            <a:ext cx="4419600" cy="2875717"/>
            <a:chOff x="152400" y="1969610"/>
            <a:chExt cx="4419600" cy="2875717"/>
          </a:xfrm>
        </p:grpSpPr>
        <p:sp>
          <p:nvSpPr>
            <p:cNvPr id="41" name="TextBox 40"/>
            <p:cNvSpPr txBox="1"/>
            <p:nvPr/>
          </p:nvSpPr>
          <p:spPr>
            <a:xfrm>
              <a:off x="381000" y="1969610"/>
              <a:ext cx="4057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Fixed spread geometry (synthetic)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52400" y="2532524"/>
              <a:ext cx="4419600" cy="2312803"/>
              <a:chOff x="885120" y="2532523"/>
              <a:chExt cx="2995664" cy="1769629"/>
            </a:xfrm>
          </p:grpSpPr>
          <p:sp>
            <p:nvSpPr>
              <p:cNvPr id="9" name="Isosceles Triangle 4"/>
              <p:cNvSpPr/>
              <p:nvPr/>
            </p:nvSpPr>
            <p:spPr>
              <a:xfrm flipH="1">
                <a:off x="2517055" y="2539561"/>
                <a:ext cx="290995" cy="295321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5-Point Star 6"/>
              <p:cNvSpPr>
                <a:spLocks noChangeArrowheads="1"/>
              </p:cNvSpPr>
              <p:nvPr/>
            </p:nvSpPr>
            <p:spPr bwMode="auto">
              <a:xfrm>
                <a:off x="989343" y="2539561"/>
                <a:ext cx="276651" cy="292976"/>
              </a:xfrm>
              <a:custGeom>
                <a:avLst/>
                <a:gdLst>
                  <a:gd name="T0" fmla="*/ 12098014 w 152400"/>
                  <a:gd name="T1" fmla="*/ 0 h 152400"/>
                  <a:gd name="T2" fmla="*/ 0 w 152400"/>
                  <a:gd name="T3" fmla="*/ 1262999 h 152400"/>
                  <a:gd name="T4" fmla="*/ 4621027 w 152400"/>
                  <a:gd name="T5" fmla="*/ 3306586 h 152400"/>
                  <a:gd name="T6" fmla="*/ 19574874 w 152400"/>
                  <a:gd name="T7" fmla="*/ 3306586 h 152400"/>
                  <a:gd name="T8" fmla="*/ 24195895 w 152400"/>
                  <a:gd name="T9" fmla="*/ 1262999 h 1524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47095 w 152400"/>
                  <a:gd name="T16" fmla="*/ 58212 h 152400"/>
                  <a:gd name="T17" fmla="*/ 105305 w 152400"/>
                  <a:gd name="T18" fmla="*/ 116422 h 15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400" h="152400">
                    <a:moveTo>
                      <a:pt x="0" y="58211"/>
                    </a:moveTo>
                    <a:lnTo>
                      <a:pt x="58212" y="58212"/>
                    </a:lnTo>
                    <a:lnTo>
                      <a:pt x="76200" y="0"/>
                    </a:lnTo>
                    <a:lnTo>
                      <a:pt x="94188" y="58212"/>
                    </a:lnTo>
                    <a:lnTo>
                      <a:pt x="152400" y="58211"/>
                    </a:lnTo>
                    <a:lnTo>
                      <a:pt x="105305" y="94188"/>
                    </a:lnTo>
                    <a:lnTo>
                      <a:pt x="123294" y="152399"/>
                    </a:lnTo>
                    <a:lnTo>
                      <a:pt x="76200" y="116422"/>
                    </a:lnTo>
                    <a:lnTo>
                      <a:pt x="29106" y="152399"/>
                    </a:lnTo>
                    <a:lnTo>
                      <a:pt x="47095" y="94188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00794" tIns="50397" rIns="100794" bIns="50397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Isosceles Triangle 4"/>
              <p:cNvSpPr/>
              <p:nvPr/>
            </p:nvSpPr>
            <p:spPr>
              <a:xfrm flipH="1">
                <a:off x="3390031" y="2539561"/>
                <a:ext cx="290995" cy="295321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Isosceles Triangle 4"/>
              <p:cNvSpPr/>
              <p:nvPr/>
            </p:nvSpPr>
            <p:spPr>
              <a:xfrm flipH="1">
                <a:off x="1716825" y="2539561"/>
                <a:ext cx="290995" cy="295321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5-Point Star 6"/>
              <p:cNvSpPr>
                <a:spLocks noChangeArrowheads="1"/>
              </p:cNvSpPr>
              <p:nvPr/>
            </p:nvSpPr>
            <p:spPr bwMode="auto">
              <a:xfrm>
                <a:off x="1716808" y="2532523"/>
                <a:ext cx="276651" cy="292976"/>
              </a:xfrm>
              <a:custGeom>
                <a:avLst/>
                <a:gdLst>
                  <a:gd name="T0" fmla="*/ 12098014 w 152400"/>
                  <a:gd name="T1" fmla="*/ 0 h 152400"/>
                  <a:gd name="T2" fmla="*/ 0 w 152400"/>
                  <a:gd name="T3" fmla="*/ 1262999 h 152400"/>
                  <a:gd name="T4" fmla="*/ 4621027 w 152400"/>
                  <a:gd name="T5" fmla="*/ 3306586 h 152400"/>
                  <a:gd name="T6" fmla="*/ 19574874 w 152400"/>
                  <a:gd name="T7" fmla="*/ 3306586 h 152400"/>
                  <a:gd name="T8" fmla="*/ 24195895 w 152400"/>
                  <a:gd name="T9" fmla="*/ 1262999 h 1524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47095 w 152400"/>
                  <a:gd name="T16" fmla="*/ 58212 h 152400"/>
                  <a:gd name="T17" fmla="*/ 105305 w 152400"/>
                  <a:gd name="T18" fmla="*/ 116422 h 15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400" h="152400">
                    <a:moveTo>
                      <a:pt x="0" y="58211"/>
                    </a:moveTo>
                    <a:lnTo>
                      <a:pt x="58212" y="58212"/>
                    </a:lnTo>
                    <a:lnTo>
                      <a:pt x="76200" y="0"/>
                    </a:lnTo>
                    <a:lnTo>
                      <a:pt x="94188" y="58212"/>
                    </a:lnTo>
                    <a:lnTo>
                      <a:pt x="152400" y="58211"/>
                    </a:lnTo>
                    <a:lnTo>
                      <a:pt x="105305" y="94188"/>
                    </a:lnTo>
                    <a:lnTo>
                      <a:pt x="123294" y="152399"/>
                    </a:lnTo>
                    <a:lnTo>
                      <a:pt x="76200" y="116422"/>
                    </a:lnTo>
                    <a:lnTo>
                      <a:pt x="29106" y="152399"/>
                    </a:lnTo>
                    <a:lnTo>
                      <a:pt x="47095" y="94188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00794" tIns="50397" rIns="100794" bIns="50397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885120" y="3510581"/>
                <a:ext cx="2995664" cy="410646"/>
              </a:xfrm>
              <a:custGeom>
                <a:avLst/>
                <a:gdLst>
                  <a:gd name="connsiteX0" fmla="*/ 0 w 1581462"/>
                  <a:gd name="connsiteY0" fmla="*/ 0 h 213610"/>
                  <a:gd name="connsiteX1" fmla="*/ 172387 w 1581462"/>
                  <a:gd name="connsiteY1" fmla="*/ 157397 h 213610"/>
                  <a:gd name="connsiteX2" fmla="*/ 382249 w 1581462"/>
                  <a:gd name="connsiteY2" fmla="*/ 194872 h 213610"/>
                  <a:gd name="connsiteX3" fmla="*/ 584616 w 1581462"/>
                  <a:gd name="connsiteY3" fmla="*/ 194872 h 213610"/>
                  <a:gd name="connsiteX4" fmla="*/ 854439 w 1581462"/>
                  <a:gd name="connsiteY4" fmla="*/ 82446 h 213610"/>
                  <a:gd name="connsiteX5" fmla="*/ 1019331 w 1581462"/>
                  <a:gd name="connsiteY5" fmla="*/ 52466 h 213610"/>
                  <a:gd name="connsiteX6" fmla="*/ 1259174 w 1581462"/>
                  <a:gd name="connsiteY6" fmla="*/ 82446 h 213610"/>
                  <a:gd name="connsiteX7" fmla="*/ 1401580 w 1581462"/>
                  <a:gd name="connsiteY7" fmla="*/ 134912 h 213610"/>
                  <a:gd name="connsiteX8" fmla="*/ 1543987 w 1581462"/>
                  <a:gd name="connsiteY8" fmla="*/ 172387 h 213610"/>
                  <a:gd name="connsiteX9" fmla="*/ 1581462 w 1581462"/>
                  <a:gd name="connsiteY9" fmla="*/ 187377 h 213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1462" h="213610">
                    <a:moveTo>
                      <a:pt x="0" y="0"/>
                    </a:moveTo>
                    <a:cubicBezTo>
                      <a:pt x="54339" y="62459"/>
                      <a:pt x="108679" y="124918"/>
                      <a:pt x="172387" y="157397"/>
                    </a:cubicBezTo>
                    <a:cubicBezTo>
                      <a:pt x="236095" y="189876"/>
                      <a:pt x="313544" y="188626"/>
                      <a:pt x="382249" y="194872"/>
                    </a:cubicBezTo>
                    <a:cubicBezTo>
                      <a:pt x="450954" y="201118"/>
                      <a:pt x="505918" y="213610"/>
                      <a:pt x="584616" y="194872"/>
                    </a:cubicBezTo>
                    <a:cubicBezTo>
                      <a:pt x="663314" y="176134"/>
                      <a:pt x="781987" y="106180"/>
                      <a:pt x="854439" y="82446"/>
                    </a:cubicBezTo>
                    <a:cubicBezTo>
                      <a:pt x="926891" y="58712"/>
                      <a:pt x="951875" y="52466"/>
                      <a:pt x="1019331" y="52466"/>
                    </a:cubicBezTo>
                    <a:cubicBezTo>
                      <a:pt x="1086787" y="52466"/>
                      <a:pt x="1195466" y="68705"/>
                      <a:pt x="1259174" y="82446"/>
                    </a:cubicBezTo>
                    <a:cubicBezTo>
                      <a:pt x="1322882" y="96187"/>
                      <a:pt x="1354111" y="119922"/>
                      <a:pt x="1401580" y="134912"/>
                    </a:cubicBezTo>
                    <a:cubicBezTo>
                      <a:pt x="1449049" y="149902"/>
                      <a:pt x="1514007" y="163643"/>
                      <a:pt x="1543987" y="172387"/>
                    </a:cubicBezTo>
                    <a:cubicBezTo>
                      <a:pt x="1573967" y="181131"/>
                      <a:pt x="1577714" y="184254"/>
                      <a:pt x="1581462" y="187377"/>
                    </a:cubicBezTo>
                  </a:path>
                </a:pathLst>
              </a:cu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Straight Arrow Connector 14"/>
              <p:cNvCxnSpPr>
                <a:endCxn id="14" idx="3"/>
              </p:cNvCxnSpPr>
              <p:nvPr/>
            </p:nvCxnSpPr>
            <p:spPr>
              <a:xfrm>
                <a:off x="1862321" y="2908712"/>
                <a:ext cx="130200" cy="9764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14" idx="3"/>
              </p:cNvCxnSpPr>
              <p:nvPr/>
            </p:nvCxnSpPr>
            <p:spPr>
              <a:xfrm flipH="1" flipV="1">
                <a:off x="1862321" y="2908712"/>
                <a:ext cx="130200" cy="9764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935069" y="2908712"/>
                <a:ext cx="363741" cy="8859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2298810" y="2929814"/>
                <a:ext cx="290993" cy="81213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endCxn id="14" idx="5"/>
              </p:cNvCxnSpPr>
              <p:nvPr/>
            </p:nvCxnSpPr>
            <p:spPr>
              <a:xfrm>
                <a:off x="2007817" y="2908712"/>
                <a:ext cx="808157" cy="7027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4" idx="5"/>
              </p:cNvCxnSpPr>
              <p:nvPr/>
            </p:nvCxnSpPr>
            <p:spPr>
              <a:xfrm flipV="1">
                <a:off x="2815975" y="2908712"/>
                <a:ext cx="646806" cy="7027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4" idx="2"/>
              </p:cNvCxnSpPr>
              <p:nvPr/>
            </p:nvCxnSpPr>
            <p:spPr>
              <a:xfrm>
                <a:off x="1134839" y="2908712"/>
                <a:ext cx="474351" cy="97649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2"/>
              </p:cNvCxnSpPr>
              <p:nvPr/>
            </p:nvCxnSpPr>
            <p:spPr>
              <a:xfrm flipV="1">
                <a:off x="1609190" y="2908712"/>
                <a:ext cx="180383" cy="97649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14" idx="3"/>
              </p:cNvCxnSpPr>
              <p:nvPr/>
            </p:nvCxnSpPr>
            <p:spPr>
              <a:xfrm>
                <a:off x="1207587" y="2908712"/>
                <a:ext cx="784934" cy="97649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1992521" y="2892012"/>
                <a:ext cx="524533" cy="97649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4" idx="4"/>
              </p:cNvCxnSpPr>
              <p:nvPr/>
            </p:nvCxnSpPr>
            <p:spPr>
              <a:xfrm>
                <a:off x="1353084" y="2908712"/>
                <a:ext cx="1150546" cy="76036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4" idx="4"/>
              </p:cNvCxnSpPr>
              <p:nvPr/>
            </p:nvCxnSpPr>
            <p:spPr>
              <a:xfrm flipV="1">
                <a:off x="2503630" y="2908712"/>
                <a:ext cx="886403" cy="76036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1666715" y="3996010"/>
                <a:ext cx="742322" cy="306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6 traces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12883" y="2049595"/>
            <a:ext cx="4511517" cy="2867599"/>
            <a:chOff x="-4876800" y="1969610"/>
            <a:chExt cx="4511517" cy="2867599"/>
          </a:xfrm>
        </p:grpSpPr>
        <p:sp>
          <p:nvSpPr>
            <p:cNvPr id="42" name="TextBox 41"/>
            <p:cNvSpPr txBox="1"/>
            <p:nvPr/>
          </p:nvSpPr>
          <p:spPr>
            <a:xfrm>
              <a:off x="-4847600" y="1969610"/>
              <a:ext cx="44823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Marine streamer geometry (observed)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-4876800" y="2539560"/>
              <a:ext cx="4419600" cy="2297649"/>
              <a:chOff x="5224811" y="2539561"/>
              <a:chExt cx="2995664" cy="1774528"/>
            </a:xfrm>
          </p:grpSpPr>
          <p:sp>
            <p:nvSpPr>
              <p:cNvPr id="27" name="Isosceles Triangle 4"/>
              <p:cNvSpPr/>
              <p:nvPr/>
            </p:nvSpPr>
            <p:spPr>
              <a:xfrm flipH="1">
                <a:off x="6856746" y="2546599"/>
                <a:ext cx="290995" cy="295321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5-Point Star 6"/>
              <p:cNvSpPr>
                <a:spLocks noChangeArrowheads="1"/>
              </p:cNvSpPr>
              <p:nvPr/>
            </p:nvSpPr>
            <p:spPr bwMode="auto">
              <a:xfrm>
                <a:off x="5329034" y="2546599"/>
                <a:ext cx="276651" cy="292976"/>
              </a:xfrm>
              <a:custGeom>
                <a:avLst/>
                <a:gdLst>
                  <a:gd name="T0" fmla="*/ 12098014 w 152400"/>
                  <a:gd name="T1" fmla="*/ 0 h 152400"/>
                  <a:gd name="T2" fmla="*/ 0 w 152400"/>
                  <a:gd name="T3" fmla="*/ 1262999 h 152400"/>
                  <a:gd name="T4" fmla="*/ 4621027 w 152400"/>
                  <a:gd name="T5" fmla="*/ 3306586 h 152400"/>
                  <a:gd name="T6" fmla="*/ 19574874 w 152400"/>
                  <a:gd name="T7" fmla="*/ 3306586 h 152400"/>
                  <a:gd name="T8" fmla="*/ 24195895 w 152400"/>
                  <a:gd name="T9" fmla="*/ 1262999 h 1524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47095 w 152400"/>
                  <a:gd name="T16" fmla="*/ 58212 h 152400"/>
                  <a:gd name="T17" fmla="*/ 105305 w 152400"/>
                  <a:gd name="T18" fmla="*/ 116422 h 15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400" h="152400">
                    <a:moveTo>
                      <a:pt x="0" y="58211"/>
                    </a:moveTo>
                    <a:lnTo>
                      <a:pt x="58212" y="58212"/>
                    </a:lnTo>
                    <a:lnTo>
                      <a:pt x="76200" y="0"/>
                    </a:lnTo>
                    <a:lnTo>
                      <a:pt x="94188" y="58212"/>
                    </a:lnTo>
                    <a:lnTo>
                      <a:pt x="152400" y="58211"/>
                    </a:lnTo>
                    <a:lnTo>
                      <a:pt x="105305" y="94188"/>
                    </a:lnTo>
                    <a:lnTo>
                      <a:pt x="123294" y="152399"/>
                    </a:lnTo>
                    <a:lnTo>
                      <a:pt x="76200" y="116422"/>
                    </a:lnTo>
                    <a:lnTo>
                      <a:pt x="29106" y="152399"/>
                    </a:lnTo>
                    <a:lnTo>
                      <a:pt x="47095" y="94188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00794" tIns="50397" rIns="100794" bIns="50397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Isosceles Triangle 4"/>
              <p:cNvSpPr/>
              <p:nvPr/>
            </p:nvSpPr>
            <p:spPr>
              <a:xfrm flipH="1">
                <a:off x="7729722" y="2546599"/>
                <a:ext cx="290995" cy="295321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Isosceles Triangle 4"/>
              <p:cNvSpPr/>
              <p:nvPr/>
            </p:nvSpPr>
            <p:spPr>
              <a:xfrm flipH="1">
                <a:off x="6056516" y="2546599"/>
                <a:ext cx="290995" cy="295321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5-Point Star 6"/>
              <p:cNvSpPr>
                <a:spLocks noChangeArrowheads="1"/>
              </p:cNvSpPr>
              <p:nvPr/>
            </p:nvSpPr>
            <p:spPr bwMode="auto">
              <a:xfrm>
                <a:off x="6056499" y="2539561"/>
                <a:ext cx="276651" cy="292976"/>
              </a:xfrm>
              <a:custGeom>
                <a:avLst/>
                <a:gdLst>
                  <a:gd name="T0" fmla="*/ 12098014 w 152400"/>
                  <a:gd name="T1" fmla="*/ 0 h 152400"/>
                  <a:gd name="T2" fmla="*/ 0 w 152400"/>
                  <a:gd name="T3" fmla="*/ 1262999 h 152400"/>
                  <a:gd name="T4" fmla="*/ 4621027 w 152400"/>
                  <a:gd name="T5" fmla="*/ 3306586 h 152400"/>
                  <a:gd name="T6" fmla="*/ 19574874 w 152400"/>
                  <a:gd name="T7" fmla="*/ 3306586 h 152400"/>
                  <a:gd name="T8" fmla="*/ 24195895 w 152400"/>
                  <a:gd name="T9" fmla="*/ 1262999 h 1524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47095 w 152400"/>
                  <a:gd name="T16" fmla="*/ 58212 h 152400"/>
                  <a:gd name="T17" fmla="*/ 105305 w 152400"/>
                  <a:gd name="T18" fmla="*/ 116422 h 15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400" h="152400">
                    <a:moveTo>
                      <a:pt x="0" y="58211"/>
                    </a:moveTo>
                    <a:lnTo>
                      <a:pt x="58212" y="58212"/>
                    </a:lnTo>
                    <a:lnTo>
                      <a:pt x="76200" y="0"/>
                    </a:lnTo>
                    <a:lnTo>
                      <a:pt x="94188" y="58212"/>
                    </a:lnTo>
                    <a:lnTo>
                      <a:pt x="152400" y="58211"/>
                    </a:lnTo>
                    <a:lnTo>
                      <a:pt x="105305" y="94188"/>
                    </a:lnTo>
                    <a:lnTo>
                      <a:pt x="123294" y="152399"/>
                    </a:lnTo>
                    <a:lnTo>
                      <a:pt x="76200" y="116422"/>
                    </a:lnTo>
                    <a:lnTo>
                      <a:pt x="29106" y="152399"/>
                    </a:lnTo>
                    <a:lnTo>
                      <a:pt x="47095" y="94188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00794" tIns="50397" rIns="100794" bIns="50397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224811" y="3517619"/>
                <a:ext cx="2995664" cy="410646"/>
              </a:xfrm>
              <a:custGeom>
                <a:avLst/>
                <a:gdLst>
                  <a:gd name="connsiteX0" fmla="*/ 0 w 1581462"/>
                  <a:gd name="connsiteY0" fmla="*/ 0 h 213610"/>
                  <a:gd name="connsiteX1" fmla="*/ 172387 w 1581462"/>
                  <a:gd name="connsiteY1" fmla="*/ 157397 h 213610"/>
                  <a:gd name="connsiteX2" fmla="*/ 382249 w 1581462"/>
                  <a:gd name="connsiteY2" fmla="*/ 194872 h 213610"/>
                  <a:gd name="connsiteX3" fmla="*/ 584616 w 1581462"/>
                  <a:gd name="connsiteY3" fmla="*/ 194872 h 213610"/>
                  <a:gd name="connsiteX4" fmla="*/ 854439 w 1581462"/>
                  <a:gd name="connsiteY4" fmla="*/ 82446 h 213610"/>
                  <a:gd name="connsiteX5" fmla="*/ 1019331 w 1581462"/>
                  <a:gd name="connsiteY5" fmla="*/ 52466 h 213610"/>
                  <a:gd name="connsiteX6" fmla="*/ 1259174 w 1581462"/>
                  <a:gd name="connsiteY6" fmla="*/ 82446 h 213610"/>
                  <a:gd name="connsiteX7" fmla="*/ 1401580 w 1581462"/>
                  <a:gd name="connsiteY7" fmla="*/ 134912 h 213610"/>
                  <a:gd name="connsiteX8" fmla="*/ 1543987 w 1581462"/>
                  <a:gd name="connsiteY8" fmla="*/ 172387 h 213610"/>
                  <a:gd name="connsiteX9" fmla="*/ 1581462 w 1581462"/>
                  <a:gd name="connsiteY9" fmla="*/ 187377 h 213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1462" h="213610">
                    <a:moveTo>
                      <a:pt x="0" y="0"/>
                    </a:moveTo>
                    <a:cubicBezTo>
                      <a:pt x="54339" y="62459"/>
                      <a:pt x="108679" y="124918"/>
                      <a:pt x="172387" y="157397"/>
                    </a:cubicBezTo>
                    <a:cubicBezTo>
                      <a:pt x="236095" y="189876"/>
                      <a:pt x="313544" y="188626"/>
                      <a:pt x="382249" y="194872"/>
                    </a:cubicBezTo>
                    <a:cubicBezTo>
                      <a:pt x="450954" y="201118"/>
                      <a:pt x="505918" y="213610"/>
                      <a:pt x="584616" y="194872"/>
                    </a:cubicBezTo>
                    <a:cubicBezTo>
                      <a:pt x="663314" y="176134"/>
                      <a:pt x="781987" y="106180"/>
                      <a:pt x="854439" y="82446"/>
                    </a:cubicBezTo>
                    <a:cubicBezTo>
                      <a:pt x="926891" y="58712"/>
                      <a:pt x="951875" y="52466"/>
                      <a:pt x="1019331" y="52466"/>
                    </a:cubicBezTo>
                    <a:cubicBezTo>
                      <a:pt x="1086787" y="52466"/>
                      <a:pt x="1195466" y="68705"/>
                      <a:pt x="1259174" y="82446"/>
                    </a:cubicBezTo>
                    <a:cubicBezTo>
                      <a:pt x="1322882" y="96187"/>
                      <a:pt x="1354111" y="119922"/>
                      <a:pt x="1401580" y="134912"/>
                    </a:cubicBezTo>
                    <a:cubicBezTo>
                      <a:pt x="1449049" y="149902"/>
                      <a:pt x="1514007" y="163643"/>
                      <a:pt x="1543987" y="172387"/>
                    </a:cubicBezTo>
                    <a:cubicBezTo>
                      <a:pt x="1573967" y="181131"/>
                      <a:pt x="1577714" y="184254"/>
                      <a:pt x="1581462" y="187377"/>
                    </a:cubicBezTo>
                  </a:path>
                </a:pathLst>
              </a:cu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6274760" y="2915750"/>
                <a:ext cx="363741" cy="8859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6638501" y="2915750"/>
                <a:ext cx="290993" cy="81213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endCxn id="32" idx="5"/>
              </p:cNvCxnSpPr>
              <p:nvPr/>
            </p:nvCxnSpPr>
            <p:spPr>
              <a:xfrm>
                <a:off x="6347508" y="2915750"/>
                <a:ext cx="808157" cy="7027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2" idx="5"/>
              </p:cNvCxnSpPr>
              <p:nvPr/>
            </p:nvCxnSpPr>
            <p:spPr>
              <a:xfrm flipV="1">
                <a:off x="7155666" y="2915750"/>
                <a:ext cx="646806" cy="7027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endCxn id="32" idx="2"/>
              </p:cNvCxnSpPr>
              <p:nvPr/>
            </p:nvCxnSpPr>
            <p:spPr>
              <a:xfrm>
                <a:off x="5474530" y="2915750"/>
                <a:ext cx="474351" cy="97649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2" idx="2"/>
              </p:cNvCxnSpPr>
              <p:nvPr/>
            </p:nvCxnSpPr>
            <p:spPr>
              <a:xfrm flipV="1">
                <a:off x="5948881" y="2915750"/>
                <a:ext cx="180383" cy="97649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endCxn id="32" idx="3"/>
              </p:cNvCxnSpPr>
              <p:nvPr/>
            </p:nvCxnSpPr>
            <p:spPr>
              <a:xfrm>
                <a:off x="5547278" y="2915750"/>
                <a:ext cx="784934" cy="97649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2" idx="3"/>
              </p:cNvCxnSpPr>
              <p:nvPr/>
            </p:nvCxnSpPr>
            <p:spPr>
              <a:xfrm flipV="1">
                <a:off x="6332212" y="2915750"/>
                <a:ext cx="524533" cy="97649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6198506" y="4005075"/>
                <a:ext cx="742322" cy="309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4 traces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923525" y="5658285"/>
            <a:ext cx="6975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Mismatch between acquisition geometries will dominate the misfit.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226932"/>
            <a:ext cx="9144000" cy="70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5721" tIns="42861" rIns="85721" bIns="42861">
            <a:spAutoFit/>
          </a:bodyPr>
          <a:lstStyle/>
          <a:p>
            <a:pPr defTabSz="857250"/>
            <a:r>
              <a:rPr lang="en-US" altLang="zh-CN" sz="4000" b="1" dirty="0" smtClean="0">
                <a:solidFill>
                  <a:srgbClr val="FFFF00"/>
                </a:solidFill>
                <a:latin typeface="+mj-ea"/>
                <a:ea typeface="+mj-ea"/>
                <a:cs typeface="Arial" pitchFamily="34" charset="0"/>
              </a:rPr>
              <a:t>Motivation of Freq. Select. Encoding</a:t>
            </a:r>
            <a:endParaRPr lang="en-US" altLang="zh-CN" sz="4000" b="1" dirty="0">
              <a:solidFill>
                <a:srgbClr val="FFFF00"/>
              </a:solidFill>
              <a:latin typeface="+mj-ea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1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6132241"/>
            <a:ext cx="2133600" cy="476250"/>
          </a:xfrm>
        </p:spPr>
        <p:txBody>
          <a:bodyPr/>
          <a:lstStyle/>
          <a:p>
            <a:fld id="{9C05785D-AB2D-4245-B319-1AAD026E4E55}" type="slidenum">
              <a:rPr lang="zh-CN" altLang="en-US" smtClean="0">
                <a:solidFill>
                  <a:schemeClr val="bg1"/>
                </a:solidFill>
              </a:rPr>
              <a:pPr/>
              <a:t>4</a:t>
            </a:fld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3" name="Rectangle 92"/>
          <p:cNvSpPr/>
          <p:nvPr/>
        </p:nvSpPr>
        <p:spPr bwMode="auto">
          <a:xfrm>
            <a:off x="4738688" y="5004926"/>
            <a:ext cx="4064118" cy="139207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Oval 93"/>
          <p:cNvSpPr/>
          <p:nvPr/>
        </p:nvSpPr>
        <p:spPr bwMode="auto">
          <a:xfrm>
            <a:off x="6880225" y="5932974"/>
            <a:ext cx="169863" cy="15012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lowchart: Manual Operation 98"/>
          <p:cNvSpPr>
            <a:spLocks noChangeAspect="1"/>
          </p:cNvSpPr>
          <p:nvPr/>
        </p:nvSpPr>
        <p:spPr bwMode="auto">
          <a:xfrm>
            <a:off x="71429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6" name="Flowchart: Manual Operation 101"/>
          <p:cNvSpPr>
            <a:spLocks noChangeAspect="1"/>
          </p:cNvSpPr>
          <p:nvPr/>
        </p:nvSpPr>
        <p:spPr bwMode="auto">
          <a:xfrm>
            <a:off x="68381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" name="Flowchart: Manual Operation 104"/>
          <p:cNvSpPr>
            <a:spLocks noChangeAspect="1"/>
          </p:cNvSpPr>
          <p:nvPr/>
        </p:nvSpPr>
        <p:spPr bwMode="auto">
          <a:xfrm>
            <a:off x="65333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8" name="Flowchart: Manual Operation 105"/>
          <p:cNvSpPr>
            <a:spLocks noChangeAspect="1"/>
          </p:cNvSpPr>
          <p:nvPr/>
        </p:nvSpPr>
        <p:spPr bwMode="auto">
          <a:xfrm>
            <a:off x="62285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9" name="Flowchart: Manual Operation 106"/>
          <p:cNvSpPr>
            <a:spLocks noChangeAspect="1"/>
          </p:cNvSpPr>
          <p:nvPr/>
        </p:nvSpPr>
        <p:spPr bwMode="auto">
          <a:xfrm>
            <a:off x="59237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0" name="Flowchart: Manual Operation 107"/>
          <p:cNvSpPr>
            <a:spLocks noChangeAspect="1"/>
          </p:cNvSpPr>
          <p:nvPr/>
        </p:nvSpPr>
        <p:spPr bwMode="auto">
          <a:xfrm>
            <a:off x="56189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1" name="Flowchart: Manual Operation 108"/>
          <p:cNvSpPr>
            <a:spLocks noChangeAspect="1"/>
          </p:cNvSpPr>
          <p:nvPr/>
        </p:nvSpPr>
        <p:spPr bwMode="auto">
          <a:xfrm>
            <a:off x="53141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2" name="Flowchart: Manual Operation 109"/>
          <p:cNvSpPr>
            <a:spLocks noChangeAspect="1"/>
          </p:cNvSpPr>
          <p:nvPr/>
        </p:nvSpPr>
        <p:spPr bwMode="auto">
          <a:xfrm>
            <a:off x="50093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3" name="Flowchart: Manual Operation 110"/>
          <p:cNvSpPr>
            <a:spLocks noChangeAspect="1"/>
          </p:cNvSpPr>
          <p:nvPr/>
        </p:nvSpPr>
        <p:spPr bwMode="auto">
          <a:xfrm>
            <a:off x="47045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4" name="Flowchart: Manual Operation 114"/>
          <p:cNvSpPr>
            <a:spLocks noChangeAspect="1"/>
          </p:cNvSpPr>
          <p:nvPr/>
        </p:nvSpPr>
        <p:spPr bwMode="auto">
          <a:xfrm>
            <a:off x="8646338" y="4910024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5" name="Flowchart: Manual Operation 115"/>
          <p:cNvSpPr>
            <a:spLocks noChangeAspect="1"/>
          </p:cNvSpPr>
          <p:nvPr/>
        </p:nvSpPr>
        <p:spPr bwMode="auto">
          <a:xfrm>
            <a:off x="8341538" y="4910024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6" name="Flowchart: Manual Operation 116"/>
          <p:cNvSpPr>
            <a:spLocks noChangeAspect="1"/>
          </p:cNvSpPr>
          <p:nvPr/>
        </p:nvSpPr>
        <p:spPr bwMode="auto">
          <a:xfrm>
            <a:off x="8036738" y="4910024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7" name="Flowchart: Manual Operation 117"/>
          <p:cNvSpPr>
            <a:spLocks noChangeAspect="1"/>
          </p:cNvSpPr>
          <p:nvPr/>
        </p:nvSpPr>
        <p:spPr bwMode="auto">
          <a:xfrm>
            <a:off x="7731938" y="4910024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8" name="Flowchart: Manual Operation 118"/>
          <p:cNvSpPr>
            <a:spLocks noChangeAspect="1"/>
          </p:cNvSpPr>
          <p:nvPr/>
        </p:nvSpPr>
        <p:spPr bwMode="auto">
          <a:xfrm>
            <a:off x="7427138" y="4910024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grpSp>
        <p:nvGrpSpPr>
          <p:cNvPr id="19" name="Group 267"/>
          <p:cNvGrpSpPr/>
          <p:nvPr/>
        </p:nvGrpSpPr>
        <p:grpSpPr>
          <a:xfrm>
            <a:off x="4813014" y="4785603"/>
            <a:ext cx="1787888" cy="239428"/>
            <a:chOff x="4813014" y="4898587"/>
            <a:chExt cx="1787888" cy="239428"/>
          </a:xfrm>
        </p:grpSpPr>
        <p:sp>
          <p:nvSpPr>
            <p:cNvPr id="20" name="5-Point Star 119"/>
            <p:cNvSpPr/>
            <p:nvPr/>
          </p:nvSpPr>
          <p:spPr bwMode="auto">
            <a:xfrm>
              <a:off x="4813014" y="4898587"/>
              <a:ext cx="270688" cy="237156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1" name="5-Point Star 120"/>
            <p:cNvSpPr/>
            <p:nvPr/>
          </p:nvSpPr>
          <p:spPr bwMode="auto">
            <a:xfrm>
              <a:off x="6330214" y="4900859"/>
              <a:ext cx="270688" cy="237156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2" name="Group 269"/>
          <p:cNvGrpSpPr/>
          <p:nvPr/>
        </p:nvGrpSpPr>
        <p:grpSpPr>
          <a:xfrm>
            <a:off x="4637417" y="3047182"/>
            <a:ext cx="4260263" cy="1669779"/>
            <a:chOff x="4637417" y="3160166"/>
            <a:chExt cx="4260263" cy="1669779"/>
          </a:xfrm>
        </p:grpSpPr>
        <p:grpSp>
          <p:nvGrpSpPr>
            <p:cNvPr id="23" name="Group 140"/>
            <p:cNvGrpSpPr/>
            <p:nvPr/>
          </p:nvGrpSpPr>
          <p:grpSpPr>
            <a:xfrm>
              <a:off x="4637417" y="3763111"/>
              <a:ext cx="4258932" cy="1066834"/>
              <a:chOff x="4637417" y="3763111"/>
              <a:chExt cx="4258932" cy="1066834"/>
            </a:xfrm>
          </p:grpSpPr>
          <p:sp>
            <p:nvSpPr>
              <p:cNvPr id="53" name="Freeform 126"/>
              <p:cNvSpPr/>
              <p:nvPr/>
            </p:nvSpPr>
            <p:spPr bwMode="auto">
              <a:xfrm rot="5400000">
                <a:off x="6695087" y="4447958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4" name="Freeform 127"/>
              <p:cNvSpPr/>
              <p:nvPr/>
            </p:nvSpPr>
            <p:spPr bwMode="auto">
              <a:xfrm rot="5400000">
                <a:off x="7028462" y="4424186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5" name="Freeform 128"/>
              <p:cNvSpPr/>
              <p:nvPr/>
            </p:nvSpPr>
            <p:spPr bwMode="auto">
              <a:xfrm rot="5400000">
                <a:off x="7323737" y="4367036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6" name="Freeform 129"/>
              <p:cNvSpPr/>
              <p:nvPr/>
            </p:nvSpPr>
            <p:spPr bwMode="auto">
              <a:xfrm rot="5400000">
                <a:off x="7590437" y="4295639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7" name="Freeform 130"/>
              <p:cNvSpPr/>
              <p:nvPr/>
            </p:nvSpPr>
            <p:spPr bwMode="auto">
              <a:xfrm rot="5400000">
                <a:off x="7895237" y="4154338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8" name="Freeform 131"/>
              <p:cNvSpPr/>
              <p:nvPr/>
            </p:nvSpPr>
            <p:spPr bwMode="auto">
              <a:xfrm rot="5400000">
                <a:off x="8190512" y="4046415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9" name="Freeform 132"/>
              <p:cNvSpPr/>
              <p:nvPr/>
            </p:nvSpPr>
            <p:spPr bwMode="auto">
              <a:xfrm rot="5400000">
                <a:off x="8514362" y="3892441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0" name="Freeform 133"/>
              <p:cNvSpPr/>
              <p:nvPr/>
            </p:nvSpPr>
            <p:spPr bwMode="auto">
              <a:xfrm rot="5400000">
                <a:off x="6428387" y="4424105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1" name="Freeform 134"/>
              <p:cNvSpPr/>
              <p:nvPr/>
            </p:nvSpPr>
            <p:spPr bwMode="auto">
              <a:xfrm rot="5400000">
                <a:off x="6123587" y="4338299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" name="Freeform 135"/>
              <p:cNvSpPr/>
              <p:nvPr/>
            </p:nvSpPr>
            <p:spPr bwMode="auto">
              <a:xfrm rot="5400000">
                <a:off x="5809262" y="4289019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3" name="Freeform 136"/>
              <p:cNvSpPr/>
              <p:nvPr/>
            </p:nvSpPr>
            <p:spPr bwMode="auto">
              <a:xfrm rot="5400000">
                <a:off x="5494937" y="4220689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4" name="Freeform 137"/>
              <p:cNvSpPr/>
              <p:nvPr/>
            </p:nvSpPr>
            <p:spPr bwMode="auto">
              <a:xfrm rot="5400000">
                <a:off x="5199662" y="4114178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5" name="Freeform 138"/>
              <p:cNvSpPr/>
              <p:nvPr/>
            </p:nvSpPr>
            <p:spPr bwMode="auto">
              <a:xfrm rot="5400000">
                <a:off x="4913912" y="3977437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6" name="Freeform 139"/>
              <p:cNvSpPr/>
              <p:nvPr/>
            </p:nvSpPr>
            <p:spPr bwMode="auto">
              <a:xfrm rot="5400000">
                <a:off x="4599587" y="3800941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4" name="Group 141"/>
            <p:cNvGrpSpPr/>
            <p:nvPr/>
          </p:nvGrpSpPr>
          <p:grpSpPr>
            <a:xfrm>
              <a:off x="4638748" y="3160166"/>
              <a:ext cx="4258932" cy="1066834"/>
              <a:chOff x="4637417" y="3763111"/>
              <a:chExt cx="4258932" cy="1066834"/>
            </a:xfrm>
          </p:grpSpPr>
          <p:sp>
            <p:nvSpPr>
              <p:cNvPr id="39" name="Freeform 142"/>
              <p:cNvSpPr/>
              <p:nvPr/>
            </p:nvSpPr>
            <p:spPr bwMode="auto">
              <a:xfrm rot="5400000">
                <a:off x="6695087" y="4447958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143"/>
              <p:cNvSpPr/>
              <p:nvPr/>
            </p:nvSpPr>
            <p:spPr bwMode="auto">
              <a:xfrm rot="5400000">
                <a:off x="7028462" y="4424186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1" name="Freeform 144"/>
              <p:cNvSpPr/>
              <p:nvPr/>
            </p:nvSpPr>
            <p:spPr bwMode="auto">
              <a:xfrm rot="5400000">
                <a:off x="7323737" y="4367036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2" name="Freeform 145"/>
              <p:cNvSpPr/>
              <p:nvPr/>
            </p:nvSpPr>
            <p:spPr bwMode="auto">
              <a:xfrm rot="5400000">
                <a:off x="7590437" y="4295639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3" name="Freeform 146"/>
              <p:cNvSpPr/>
              <p:nvPr/>
            </p:nvSpPr>
            <p:spPr bwMode="auto">
              <a:xfrm rot="5400000">
                <a:off x="7895237" y="4154338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4" name="Freeform 147"/>
              <p:cNvSpPr/>
              <p:nvPr/>
            </p:nvSpPr>
            <p:spPr bwMode="auto">
              <a:xfrm rot="5400000">
                <a:off x="8190512" y="4046415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5" name="Freeform 148"/>
              <p:cNvSpPr/>
              <p:nvPr/>
            </p:nvSpPr>
            <p:spPr bwMode="auto">
              <a:xfrm rot="5400000">
                <a:off x="8514362" y="3892441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6" name="Freeform 149"/>
              <p:cNvSpPr/>
              <p:nvPr/>
            </p:nvSpPr>
            <p:spPr bwMode="auto">
              <a:xfrm rot="5400000">
                <a:off x="6428387" y="4424105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7" name="Freeform 150"/>
              <p:cNvSpPr/>
              <p:nvPr/>
            </p:nvSpPr>
            <p:spPr bwMode="auto">
              <a:xfrm rot="5400000">
                <a:off x="6123587" y="4338299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8" name="Freeform 151"/>
              <p:cNvSpPr/>
              <p:nvPr/>
            </p:nvSpPr>
            <p:spPr bwMode="auto">
              <a:xfrm rot="5400000">
                <a:off x="5809262" y="4289019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9" name="Freeform 152"/>
              <p:cNvSpPr/>
              <p:nvPr/>
            </p:nvSpPr>
            <p:spPr bwMode="auto">
              <a:xfrm rot="5400000">
                <a:off x="5494937" y="4220689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0" name="Freeform 153"/>
              <p:cNvSpPr/>
              <p:nvPr/>
            </p:nvSpPr>
            <p:spPr bwMode="auto">
              <a:xfrm rot="5400000">
                <a:off x="5199662" y="4114178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1" name="Freeform 154"/>
              <p:cNvSpPr/>
              <p:nvPr/>
            </p:nvSpPr>
            <p:spPr bwMode="auto">
              <a:xfrm rot="5400000">
                <a:off x="4913912" y="3977437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2" name="Freeform 155"/>
              <p:cNvSpPr/>
              <p:nvPr/>
            </p:nvSpPr>
            <p:spPr bwMode="auto">
              <a:xfrm rot="5400000">
                <a:off x="4599587" y="3800941"/>
                <a:ext cx="419817" cy="344157"/>
              </a:xfrm>
              <a:custGeom>
                <a:avLst/>
                <a:gdLst>
                  <a:gd name="connsiteX0" fmla="*/ 0 w 577970"/>
                  <a:gd name="connsiteY0" fmla="*/ 442822 h 808007"/>
                  <a:gd name="connsiteX1" fmla="*/ 163902 w 577970"/>
                  <a:gd name="connsiteY1" fmla="*/ 442822 h 808007"/>
                  <a:gd name="connsiteX2" fmla="*/ 241540 w 577970"/>
                  <a:gd name="connsiteY2" fmla="*/ 718867 h 808007"/>
                  <a:gd name="connsiteX3" fmla="*/ 310551 w 577970"/>
                  <a:gd name="connsiteY3" fmla="*/ 2875 h 808007"/>
                  <a:gd name="connsiteX4" fmla="*/ 405442 w 577970"/>
                  <a:gd name="connsiteY4" fmla="*/ 736120 h 808007"/>
                  <a:gd name="connsiteX5" fmla="*/ 465827 w 577970"/>
                  <a:gd name="connsiteY5" fmla="*/ 434196 h 808007"/>
                  <a:gd name="connsiteX6" fmla="*/ 577970 w 577970"/>
                  <a:gd name="connsiteY6" fmla="*/ 442822 h 80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970" h="808007">
                    <a:moveTo>
                      <a:pt x="0" y="442822"/>
                    </a:moveTo>
                    <a:cubicBezTo>
                      <a:pt x="61822" y="419818"/>
                      <a:pt x="123645" y="396815"/>
                      <a:pt x="163902" y="442822"/>
                    </a:cubicBezTo>
                    <a:cubicBezTo>
                      <a:pt x="204159" y="488829"/>
                      <a:pt x="217099" y="792191"/>
                      <a:pt x="241540" y="718867"/>
                    </a:cubicBezTo>
                    <a:cubicBezTo>
                      <a:pt x="265981" y="645543"/>
                      <a:pt x="283234" y="0"/>
                      <a:pt x="310551" y="2875"/>
                    </a:cubicBezTo>
                    <a:cubicBezTo>
                      <a:pt x="337868" y="5750"/>
                      <a:pt x="379563" y="664233"/>
                      <a:pt x="405442" y="736120"/>
                    </a:cubicBezTo>
                    <a:cubicBezTo>
                      <a:pt x="431321" y="808007"/>
                      <a:pt x="437072" y="483079"/>
                      <a:pt x="465827" y="434196"/>
                    </a:cubicBezTo>
                    <a:cubicBezTo>
                      <a:pt x="494582" y="385313"/>
                      <a:pt x="536276" y="414067"/>
                      <a:pt x="577970" y="44282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AFD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cxnSp>
          <p:nvCxnSpPr>
            <p:cNvPr id="25" name="Straight Connector 159"/>
            <p:cNvCxnSpPr/>
            <p:nvPr/>
          </p:nvCxnSpPr>
          <p:spPr bwMode="auto">
            <a:xfrm flipV="1">
              <a:off x="4792961" y="3579983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161"/>
            <p:cNvCxnSpPr>
              <a:stCxn id="65" idx="0"/>
              <a:endCxn id="51" idx="6"/>
            </p:cNvCxnSpPr>
            <p:nvPr/>
          </p:nvCxnSpPr>
          <p:spPr bwMode="auto">
            <a:xfrm flipV="1">
              <a:off x="5107286" y="3756479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163"/>
            <p:cNvCxnSpPr>
              <a:stCxn id="64" idx="0"/>
              <a:endCxn id="50" idx="6"/>
            </p:cNvCxnSpPr>
            <p:nvPr/>
          </p:nvCxnSpPr>
          <p:spPr bwMode="auto">
            <a:xfrm flipV="1">
              <a:off x="5393036" y="3893220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165"/>
            <p:cNvCxnSpPr>
              <a:endCxn id="49" idx="6"/>
            </p:cNvCxnSpPr>
            <p:nvPr/>
          </p:nvCxnSpPr>
          <p:spPr bwMode="auto">
            <a:xfrm flipV="1">
              <a:off x="5689642" y="3999731"/>
              <a:ext cx="0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168"/>
            <p:cNvCxnSpPr>
              <a:stCxn id="62" idx="0"/>
              <a:endCxn id="48" idx="6"/>
            </p:cNvCxnSpPr>
            <p:nvPr/>
          </p:nvCxnSpPr>
          <p:spPr bwMode="auto">
            <a:xfrm flipV="1">
              <a:off x="6002636" y="4068061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170"/>
            <p:cNvCxnSpPr>
              <a:stCxn id="61" idx="0"/>
              <a:endCxn id="47" idx="6"/>
            </p:cNvCxnSpPr>
            <p:nvPr/>
          </p:nvCxnSpPr>
          <p:spPr bwMode="auto">
            <a:xfrm flipV="1">
              <a:off x="6316961" y="4117341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172"/>
            <p:cNvCxnSpPr>
              <a:stCxn id="60" idx="0"/>
              <a:endCxn id="46" idx="6"/>
            </p:cNvCxnSpPr>
            <p:nvPr/>
          </p:nvCxnSpPr>
          <p:spPr bwMode="auto">
            <a:xfrm flipV="1">
              <a:off x="6621761" y="4203147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176"/>
            <p:cNvCxnSpPr>
              <a:stCxn id="53" idx="0"/>
              <a:endCxn id="39" idx="6"/>
            </p:cNvCxnSpPr>
            <p:nvPr/>
          </p:nvCxnSpPr>
          <p:spPr bwMode="auto">
            <a:xfrm flipV="1">
              <a:off x="6888461" y="4227000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178"/>
            <p:cNvCxnSpPr>
              <a:stCxn id="40" idx="6"/>
              <a:endCxn id="54" idx="0"/>
            </p:cNvCxnSpPr>
            <p:nvPr/>
          </p:nvCxnSpPr>
          <p:spPr bwMode="auto">
            <a:xfrm flipH="1">
              <a:off x="7221836" y="4203228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180"/>
            <p:cNvCxnSpPr>
              <a:stCxn id="55" idx="0"/>
              <a:endCxn id="41" idx="6"/>
            </p:cNvCxnSpPr>
            <p:nvPr/>
          </p:nvCxnSpPr>
          <p:spPr bwMode="auto">
            <a:xfrm flipV="1">
              <a:off x="7517111" y="4146078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182"/>
            <p:cNvCxnSpPr>
              <a:stCxn id="56" idx="0"/>
              <a:endCxn id="42" idx="6"/>
            </p:cNvCxnSpPr>
            <p:nvPr/>
          </p:nvCxnSpPr>
          <p:spPr bwMode="auto">
            <a:xfrm flipV="1">
              <a:off x="7783811" y="4074681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185"/>
            <p:cNvCxnSpPr>
              <a:stCxn id="43" idx="6"/>
              <a:endCxn id="57" idx="0"/>
            </p:cNvCxnSpPr>
            <p:nvPr/>
          </p:nvCxnSpPr>
          <p:spPr bwMode="auto">
            <a:xfrm flipH="1">
              <a:off x="8088611" y="3933380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188"/>
            <p:cNvCxnSpPr>
              <a:stCxn id="44" idx="6"/>
              <a:endCxn id="58" idx="0"/>
            </p:cNvCxnSpPr>
            <p:nvPr/>
          </p:nvCxnSpPr>
          <p:spPr bwMode="auto">
            <a:xfrm flipH="1">
              <a:off x="8383886" y="3825457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192"/>
            <p:cNvCxnSpPr>
              <a:stCxn id="45" idx="6"/>
              <a:endCxn id="59" idx="0"/>
            </p:cNvCxnSpPr>
            <p:nvPr/>
          </p:nvCxnSpPr>
          <p:spPr bwMode="auto">
            <a:xfrm flipH="1">
              <a:off x="8707736" y="3671483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7" name="Rectangle 195"/>
          <p:cNvSpPr/>
          <p:nvPr/>
        </p:nvSpPr>
        <p:spPr bwMode="auto">
          <a:xfrm>
            <a:off x="357188" y="5004926"/>
            <a:ext cx="4064118" cy="139207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8" name="Oval 196"/>
          <p:cNvSpPr/>
          <p:nvPr/>
        </p:nvSpPr>
        <p:spPr bwMode="auto">
          <a:xfrm>
            <a:off x="2498725" y="5932974"/>
            <a:ext cx="169863" cy="15012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9" name="Flowchart: Manual Operation 197"/>
          <p:cNvSpPr>
            <a:spLocks noChangeAspect="1"/>
          </p:cNvSpPr>
          <p:nvPr/>
        </p:nvSpPr>
        <p:spPr bwMode="auto">
          <a:xfrm>
            <a:off x="27614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0" name="Flowchart: Manual Operation 198"/>
          <p:cNvSpPr>
            <a:spLocks noChangeAspect="1"/>
          </p:cNvSpPr>
          <p:nvPr/>
        </p:nvSpPr>
        <p:spPr bwMode="auto">
          <a:xfrm>
            <a:off x="24566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1" name="Flowchart: Manual Operation 199"/>
          <p:cNvSpPr>
            <a:spLocks noChangeAspect="1"/>
          </p:cNvSpPr>
          <p:nvPr/>
        </p:nvSpPr>
        <p:spPr bwMode="auto">
          <a:xfrm>
            <a:off x="21518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2" name="Flowchart: Manual Operation 200"/>
          <p:cNvSpPr>
            <a:spLocks noChangeAspect="1"/>
          </p:cNvSpPr>
          <p:nvPr/>
        </p:nvSpPr>
        <p:spPr bwMode="auto">
          <a:xfrm>
            <a:off x="18470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3" name="Flowchart: Manual Operation 201"/>
          <p:cNvSpPr>
            <a:spLocks noChangeAspect="1"/>
          </p:cNvSpPr>
          <p:nvPr/>
        </p:nvSpPr>
        <p:spPr bwMode="auto">
          <a:xfrm>
            <a:off x="15422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4" name="Flowchart: Manual Operation 202"/>
          <p:cNvSpPr>
            <a:spLocks noChangeAspect="1"/>
          </p:cNvSpPr>
          <p:nvPr/>
        </p:nvSpPr>
        <p:spPr bwMode="auto">
          <a:xfrm>
            <a:off x="12374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5" name="Flowchart: Manual Operation 203"/>
          <p:cNvSpPr>
            <a:spLocks noChangeAspect="1"/>
          </p:cNvSpPr>
          <p:nvPr/>
        </p:nvSpPr>
        <p:spPr bwMode="auto">
          <a:xfrm>
            <a:off x="9326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6" name="Flowchart: Manual Operation 204"/>
          <p:cNvSpPr>
            <a:spLocks noChangeAspect="1"/>
          </p:cNvSpPr>
          <p:nvPr/>
        </p:nvSpPr>
        <p:spPr bwMode="auto">
          <a:xfrm>
            <a:off x="6278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7" name="Flowchart: Manual Operation 205"/>
          <p:cNvSpPr>
            <a:spLocks noChangeAspect="1"/>
          </p:cNvSpPr>
          <p:nvPr/>
        </p:nvSpPr>
        <p:spPr bwMode="auto">
          <a:xfrm>
            <a:off x="323076" y="4908436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8" name="Flowchart: Manual Operation 206"/>
          <p:cNvSpPr>
            <a:spLocks noChangeAspect="1"/>
          </p:cNvSpPr>
          <p:nvPr/>
        </p:nvSpPr>
        <p:spPr bwMode="auto">
          <a:xfrm>
            <a:off x="4264838" y="4910024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9" name="Flowchart: Manual Operation 207"/>
          <p:cNvSpPr>
            <a:spLocks noChangeAspect="1"/>
          </p:cNvSpPr>
          <p:nvPr/>
        </p:nvSpPr>
        <p:spPr bwMode="auto">
          <a:xfrm>
            <a:off x="3960038" y="4910024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80" name="Flowchart: Manual Operation 208"/>
          <p:cNvSpPr>
            <a:spLocks noChangeAspect="1"/>
          </p:cNvSpPr>
          <p:nvPr/>
        </p:nvSpPr>
        <p:spPr bwMode="auto">
          <a:xfrm>
            <a:off x="3655238" y="4910024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81" name="Flowchart: Manual Operation 209"/>
          <p:cNvSpPr>
            <a:spLocks noChangeAspect="1"/>
          </p:cNvSpPr>
          <p:nvPr/>
        </p:nvSpPr>
        <p:spPr bwMode="auto">
          <a:xfrm>
            <a:off x="3350438" y="4910024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82" name="Flowchart: Manual Operation 210"/>
          <p:cNvSpPr>
            <a:spLocks noChangeAspect="1"/>
          </p:cNvSpPr>
          <p:nvPr/>
        </p:nvSpPr>
        <p:spPr bwMode="auto">
          <a:xfrm>
            <a:off x="3045638" y="4910024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grpSp>
        <p:nvGrpSpPr>
          <p:cNvPr id="83" name="Group 266"/>
          <p:cNvGrpSpPr/>
          <p:nvPr/>
        </p:nvGrpSpPr>
        <p:grpSpPr>
          <a:xfrm>
            <a:off x="571573" y="3223678"/>
            <a:ext cx="2458707" cy="1073466"/>
            <a:chOff x="571573" y="3336662"/>
            <a:chExt cx="2458707" cy="1073466"/>
          </a:xfrm>
        </p:grpSpPr>
        <p:sp>
          <p:nvSpPr>
            <p:cNvPr id="84" name="Freeform 229"/>
            <p:cNvSpPr/>
            <p:nvPr/>
          </p:nvSpPr>
          <p:spPr bwMode="auto">
            <a:xfrm rot="5400000">
              <a:off x="2314918" y="3845013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5" name="Freeform 230"/>
            <p:cNvSpPr/>
            <p:nvPr/>
          </p:nvSpPr>
          <p:spPr bwMode="auto">
            <a:xfrm rot="5400000">
              <a:off x="2648293" y="3821241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6" name="Freeform 236"/>
            <p:cNvSpPr/>
            <p:nvPr/>
          </p:nvSpPr>
          <p:spPr bwMode="auto">
            <a:xfrm rot="5400000">
              <a:off x="2048218" y="3821160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7" name="Freeform 237"/>
            <p:cNvSpPr/>
            <p:nvPr/>
          </p:nvSpPr>
          <p:spPr bwMode="auto">
            <a:xfrm rot="5400000">
              <a:off x="1743418" y="3735354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8" name="Freeform 238"/>
            <p:cNvSpPr/>
            <p:nvPr/>
          </p:nvSpPr>
          <p:spPr bwMode="auto">
            <a:xfrm rot="5400000">
              <a:off x="1429093" y="3686074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9" name="Freeform 239"/>
            <p:cNvSpPr/>
            <p:nvPr/>
          </p:nvSpPr>
          <p:spPr bwMode="auto">
            <a:xfrm rot="5400000">
              <a:off x="1114768" y="3617744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0" name="Freeform 240"/>
            <p:cNvSpPr/>
            <p:nvPr/>
          </p:nvSpPr>
          <p:spPr bwMode="auto">
            <a:xfrm rot="5400000">
              <a:off x="819493" y="3511233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1" name="Freeform 241"/>
            <p:cNvSpPr/>
            <p:nvPr/>
          </p:nvSpPr>
          <p:spPr bwMode="auto">
            <a:xfrm rot="5400000">
              <a:off x="533743" y="3374492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cxnSp>
          <p:nvCxnSpPr>
            <p:cNvPr id="92" name="Straight Connector 216"/>
            <p:cNvCxnSpPr>
              <a:endCxn id="91" idx="6"/>
            </p:cNvCxnSpPr>
            <p:nvPr/>
          </p:nvCxnSpPr>
          <p:spPr bwMode="auto">
            <a:xfrm flipV="1">
              <a:off x="725786" y="3756479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217"/>
            <p:cNvCxnSpPr>
              <a:endCxn id="90" idx="6"/>
            </p:cNvCxnSpPr>
            <p:nvPr/>
          </p:nvCxnSpPr>
          <p:spPr bwMode="auto">
            <a:xfrm flipV="1">
              <a:off x="1011536" y="3893220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218"/>
            <p:cNvCxnSpPr>
              <a:endCxn id="89" idx="6"/>
            </p:cNvCxnSpPr>
            <p:nvPr/>
          </p:nvCxnSpPr>
          <p:spPr bwMode="auto">
            <a:xfrm flipV="1">
              <a:off x="1308142" y="3999731"/>
              <a:ext cx="0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219"/>
            <p:cNvCxnSpPr>
              <a:endCxn id="88" idx="6"/>
            </p:cNvCxnSpPr>
            <p:nvPr/>
          </p:nvCxnSpPr>
          <p:spPr bwMode="auto">
            <a:xfrm flipV="1">
              <a:off x="1621136" y="4068061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220"/>
            <p:cNvCxnSpPr>
              <a:endCxn id="87" idx="6"/>
            </p:cNvCxnSpPr>
            <p:nvPr/>
          </p:nvCxnSpPr>
          <p:spPr bwMode="auto">
            <a:xfrm flipV="1">
              <a:off x="1935461" y="4117341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221"/>
            <p:cNvCxnSpPr>
              <a:stCxn id="108" idx="0"/>
              <a:endCxn id="86" idx="6"/>
            </p:cNvCxnSpPr>
            <p:nvPr/>
          </p:nvCxnSpPr>
          <p:spPr bwMode="auto">
            <a:xfrm flipV="1">
              <a:off x="2240261" y="4203147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222"/>
            <p:cNvCxnSpPr>
              <a:stCxn id="101" idx="0"/>
              <a:endCxn id="84" idx="6"/>
            </p:cNvCxnSpPr>
            <p:nvPr/>
          </p:nvCxnSpPr>
          <p:spPr bwMode="auto">
            <a:xfrm flipV="1">
              <a:off x="2506961" y="4227000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223"/>
            <p:cNvCxnSpPr>
              <a:stCxn id="85" idx="6"/>
              <a:endCxn id="102" idx="0"/>
            </p:cNvCxnSpPr>
            <p:nvPr/>
          </p:nvCxnSpPr>
          <p:spPr bwMode="auto">
            <a:xfrm flipH="1">
              <a:off x="2840336" y="4203228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0" name="Group 262"/>
          <p:cNvGrpSpPr/>
          <p:nvPr/>
        </p:nvGrpSpPr>
        <p:grpSpPr>
          <a:xfrm>
            <a:off x="2084717" y="3558499"/>
            <a:ext cx="2430132" cy="1158462"/>
            <a:chOff x="2084717" y="3671483"/>
            <a:chExt cx="2430132" cy="1158462"/>
          </a:xfrm>
        </p:grpSpPr>
        <p:sp>
          <p:nvSpPr>
            <p:cNvPr id="101" name="Freeform 243"/>
            <p:cNvSpPr/>
            <p:nvPr/>
          </p:nvSpPr>
          <p:spPr bwMode="auto">
            <a:xfrm rot="5400000">
              <a:off x="2313587" y="4447958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2" name="Freeform 244"/>
            <p:cNvSpPr/>
            <p:nvPr/>
          </p:nvSpPr>
          <p:spPr bwMode="auto">
            <a:xfrm rot="5400000">
              <a:off x="2646962" y="4424186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3" name="Freeform 245"/>
            <p:cNvSpPr/>
            <p:nvPr/>
          </p:nvSpPr>
          <p:spPr bwMode="auto">
            <a:xfrm rot="5400000">
              <a:off x="2942237" y="4367036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4" name="Freeform 246"/>
            <p:cNvSpPr/>
            <p:nvPr/>
          </p:nvSpPr>
          <p:spPr bwMode="auto">
            <a:xfrm rot="5400000">
              <a:off x="3208937" y="4295639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5" name="Freeform 247"/>
            <p:cNvSpPr/>
            <p:nvPr/>
          </p:nvSpPr>
          <p:spPr bwMode="auto">
            <a:xfrm rot="5400000">
              <a:off x="3513737" y="4154338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6" name="Freeform 248"/>
            <p:cNvSpPr/>
            <p:nvPr/>
          </p:nvSpPr>
          <p:spPr bwMode="auto">
            <a:xfrm rot="5400000">
              <a:off x="3809012" y="4046415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7" name="Freeform 249"/>
            <p:cNvSpPr/>
            <p:nvPr/>
          </p:nvSpPr>
          <p:spPr bwMode="auto">
            <a:xfrm rot="5400000">
              <a:off x="4132862" y="3892441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8" name="Freeform 250"/>
            <p:cNvSpPr/>
            <p:nvPr/>
          </p:nvSpPr>
          <p:spPr bwMode="auto">
            <a:xfrm rot="5400000">
              <a:off x="2046887" y="4424105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cxnSp>
          <p:nvCxnSpPr>
            <p:cNvPr id="109" name="Straight Connector 224"/>
            <p:cNvCxnSpPr>
              <a:stCxn id="103" idx="0"/>
            </p:cNvCxnSpPr>
            <p:nvPr/>
          </p:nvCxnSpPr>
          <p:spPr bwMode="auto">
            <a:xfrm flipV="1">
              <a:off x="3135611" y="4146078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225"/>
            <p:cNvCxnSpPr>
              <a:stCxn id="104" idx="0"/>
            </p:cNvCxnSpPr>
            <p:nvPr/>
          </p:nvCxnSpPr>
          <p:spPr bwMode="auto">
            <a:xfrm flipV="1">
              <a:off x="3402311" y="4074681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226"/>
            <p:cNvCxnSpPr>
              <a:endCxn id="105" idx="0"/>
            </p:cNvCxnSpPr>
            <p:nvPr/>
          </p:nvCxnSpPr>
          <p:spPr bwMode="auto">
            <a:xfrm flipH="1">
              <a:off x="3707111" y="3933380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227"/>
            <p:cNvCxnSpPr>
              <a:endCxn id="106" idx="0"/>
            </p:cNvCxnSpPr>
            <p:nvPr/>
          </p:nvCxnSpPr>
          <p:spPr bwMode="auto">
            <a:xfrm flipH="1">
              <a:off x="4002386" y="3825457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228"/>
            <p:cNvCxnSpPr>
              <a:endCxn id="107" idx="0"/>
            </p:cNvCxnSpPr>
            <p:nvPr/>
          </p:nvCxnSpPr>
          <p:spPr bwMode="auto">
            <a:xfrm flipH="1">
              <a:off x="4326236" y="3671483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4" name="TextBox 113"/>
          <p:cNvSpPr txBox="1"/>
          <p:nvPr/>
        </p:nvSpPr>
        <p:spPr>
          <a:xfrm>
            <a:off x="1558189" y="2215438"/>
            <a:ext cx="1869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observed</a:t>
            </a:r>
          </a:p>
          <a:p>
            <a:pPr eaLnBrk="1" hangingPunct="1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data</a:t>
            </a:r>
            <a:endParaRPr lang="en-US" sz="3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5" name="Group 265"/>
          <p:cNvGrpSpPr/>
          <p:nvPr/>
        </p:nvGrpSpPr>
        <p:grpSpPr>
          <a:xfrm>
            <a:off x="431514" y="4785603"/>
            <a:ext cx="2527346" cy="458417"/>
            <a:chOff x="431514" y="4898587"/>
            <a:chExt cx="2527346" cy="458417"/>
          </a:xfrm>
        </p:grpSpPr>
        <p:sp>
          <p:nvSpPr>
            <p:cNvPr id="116" name="5-Point Star 211"/>
            <p:cNvSpPr/>
            <p:nvPr/>
          </p:nvSpPr>
          <p:spPr bwMode="auto">
            <a:xfrm>
              <a:off x="431514" y="4898587"/>
              <a:ext cx="270688" cy="237156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17" name="Freeform 259"/>
            <p:cNvSpPr/>
            <p:nvPr/>
          </p:nvSpPr>
          <p:spPr bwMode="auto">
            <a:xfrm>
              <a:off x="621102" y="5175849"/>
              <a:ext cx="2337758" cy="181155"/>
            </a:xfrm>
            <a:custGeom>
              <a:avLst/>
              <a:gdLst>
                <a:gd name="connsiteX0" fmla="*/ 0 w 2337758"/>
                <a:gd name="connsiteY0" fmla="*/ 34506 h 181155"/>
                <a:gd name="connsiteX1" fmla="*/ 60385 w 2337758"/>
                <a:gd name="connsiteY1" fmla="*/ 181155 h 181155"/>
                <a:gd name="connsiteX2" fmla="*/ 2260121 w 2337758"/>
                <a:gd name="connsiteY2" fmla="*/ 172528 h 181155"/>
                <a:gd name="connsiteX3" fmla="*/ 2337758 w 2337758"/>
                <a:gd name="connsiteY3" fmla="*/ 0 h 1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7758" h="181155">
                  <a:moveTo>
                    <a:pt x="0" y="34506"/>
                  </a:moveTo>
                  <a:lnTo>
                    <a:pt x="60385" y="181155"/>
                  </a:lnTo>
                  <a:lnTo>
                    <a:pt x="2260121" y="172528"/>
                  </a:lnTo>
                  <a:lnTo>
                    <a:pt x="2337758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118" name="Group 261"/>
          <p:cNvGrpSpPr/>
          <p:nvPr/>
        </p:nvGrpSpPr>
        <p:grpSpPr>
          <a:xfrm>
            <a:off x="1948714" y="4787875"/>
            <a:ext cx="2523668" cy="392113"/>
            <a:chOff x="1948714" y="4900859"/>
            <a:chExt cx="2523668" cy="392113"/>
          </a:xfrm>
        </p:grpSpPr>
        <p:sp>
          <p:nvSpPr>
            <p:cNvPr id="119" name="5-Point Star 212"/>
            <p:cNvSpPr/>
            <p:nvPr/>
          </p:nvSpPr>
          <p:spPr bwMode="auto">
            <a:xfrm>
              <a:off x="1948714" y="4900859"/>
              <a:ext cx="270688" cy="237156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0" name="Freeform 260"/>
            <p:cNvSpPr/>
            <p:nvPr/>
          </p:nvSpPr>
          <p:spPr bwMode="auto">
            <a:xfrm>
              <a:off x="2134624" y="5111817"/>
              <a:ext cx="2337758" cy="181155"/>
            </a:xfrm>
            <a:custGeom>
              <a:avLst/>
              <a:gdLst>
                <a:gd name="connsiteX0" fmla="*/ 0 w 2337758"/>
                <a:gd name="connsiteY0" fmla="*/ 34506 h 181155"/>
                <a:gd name="connsiteX1" fmla="*/ 60385 w 2337758"/>
                <a:gd name="connsiteY1" fmla="*/ 181155 h 181155"/>
                <a:gd name="connsiteX2" fmla="*/ 2260121 w 2337758"/>
                <a:gd name="connsiteY2" fmla="*/ 172528 h 181155"/>
                <a:gd name="connsiteX3" fmla="*/ 2337758 w 2337758"/>
                <a:gd name="connsiteY3" fmla="*/ 0 h 1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7758" h="181155">
                  <a:moveTo>
                    <a:pt x="0" y="34506"/>
                  </a:moveTo>
                  <a:lnTo>
                    <a:pt x="60385" y="181155"/>
                  </a:lnTo>
                  <a:lnTo>
                    <a:pt x="2260121" y="172528"/>
                  </a:lnTo>
                  <a:lnTo>
                    <a:pt x="2337758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121" name="Group 276"/>
          <p:cNvGrpSpPr/>
          <p:nvPr/>
        </p:nvGrpSpPr>
        <p:grpSpPr>
          <a:xfrm>
            <a:off x="4447522" y="2739401"/>
            <a:ext cx="4948349" cy="2045325"/>
            <a:chOff x="4447522" y="2852385"/>
            <a:chExt cx="4948349" cy="2045325"/>
          </a:xfrm>
        </p:grpSpPr>
        <p:sp>
          <p:nvSpPr>
            <p:cNvPr id="122" name="Oval 270"/>
            <p:cNvSpPr/>
            <p:nvPr/>
          </p:nvSpPr>
          <p:spPr bwMode="auto">
            <a:xfrm>
              <a:off x="4638748" y="2852385"/>
              <a:ext cx="370628" cy="204532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3" name="Oval 271"/>
            <p:cNvSpPr/>
            <p:nvPr/>
          </p:nvSpPr>
          <p:spPr bwMode="auto">
            <a:xfrm rot="20285047">
              <a:off x="7259909" y="3386803"/>
              <a:ext cx="2135962" cy="4198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4" name="Oval 272"/>
            <p:cNvSpPr/>
            <p:nvPr/>
          </p:nvSpPr>
          <p:spPr bwMode="auto">
            <a:xfrm rot="923125">
              <a:off x="4447522" y="4067029"/>
              <a:ext cx="2135962" cy="4198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125" name="Group 275"/>
          <p:cNvGrpSpPr/>
          <p:nvPr/>
        </p:nvGrpSpPr>
        <p:grpSpPr>
          <a:xfrm>
            <a:off x="4264838" y="2215438"/>
            <a:ext cx="3437254" cy="1077218"/>
            <a:chOff x="4264838" y="2328422"/>
            <a:chExt cx="3437254" cy="1077218"/>
          </a:xfrm>
        </p:grpSpPr>
        <p:sp>
          <p:nvSpPr>
            <p:cNvPr id="126" name="TextBox 125"/>
            <p:cNvSpPr txBox="1"/>
            <p:nvPr/>
          </p:nvSpPr>
          <p:spPr>
            <a:xfrm>
              <a:off x="5763740" y="2328422"/>
              <a:ext cx="193835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simulated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data</a:t>
              </a:r>
            </a:p>
          </p:txBody>
        </p:sp>
        <p:sp>
          <p:nvSpPr>
            <p:cNvPr id="127" name="Minus 273"/>
            <p:cNvSpPr/>
            <p:nvPr/>
          </p:nvSpPr>
          <p:spPr bwMode="auto">
            <a:xfrm>
              <a:off x="4264838" y="2593075"/>
              <a:ext cx="686904" cy="259310"/>
            </a:xfrm>
            <a:prstGeom prst="mathMinus">
              <a:avLst/>
            </a:prstGeom>
            <a:solidFill>
              <a:srgbClr val="FFFF00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41881" y="1605409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misfit = </a:t>
            </a:r>
            <a:endParaRPr lang="en-US" sz="3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29" name="Group 282"/>
          <p:cNvGrpSpPr/>
          <p:nvPr/>
        </p:nvGrpSpPr>
        <p:grpSpPr>
          <a:xfrm>
            <a:off x="5083702" y="1066800"/>
            <a:ext cx="4089512" cy="1980382"/>
            <a:chOff x="5083702" y="1179784"/>
            <a:chExt cx="4089512" cy="1980382"/>
          </a:xfrm>
        </p:grpSpPr>
        <p:sp>
          <p:nvSpPr>
            <p:cNvPr id="130" name="TextBox 129"/>
            <p:cNvSpPr txBox="1"/>
            <p:nvPr/>
          </p:nvSpPr>
          <p:spPr>
            <a:xfrm>
              <a:off x="7031281" y="1179784"/>
              <a:ext cx="214193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erroneous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misfit</a:t>
              </a:r>
            </a:p>
          </p:txBody>
        </p:sp>
        <p:cxnSp>
          <p:nvCxnSpPr>
            <p:cNvPr id="131" name="Straight Arrow Connector 279"/>
            <p:cNvCxnSpPr/>
            <p:nvPr/>
          </p:nvCxnSpPr>
          <p:spPr bwMode="auto">
            <a:xfrm>
              <a:off x="8089942" y="2328422"/>
              <a:ext cx="251596" cy="831744"/>
            </a:xfrm>
            <a:prstGeom prst="straightConnector1">
              <a:avLst/>
            </a:prstGeom>
            <a:solidFill>
              <a:srgbClr val="618FFD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2" name="Straight Arrow Connector 281"/>
            <p:cNvCxnSpPr/>
            <p:nvPr/>
          </p:nvCxnSpPr>
          <p:spPr bwMode="auto">
            <a:xfrm flipH="1">
              <a:off x="5083702" y="1718393"/>
              <a:ext cx="1924336" cy="1133992"/>
            </a:xfrm>
            <a:prstGeom prst="straightConnector1">
              <a:avLst/>
            </a:prstGeom>
            <a:solidFill>
              <a:srgbClr val="618FFD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3" name="Rectangle 283"/>
          <p:cNvSpPr/>
          <p:nvPr/>
        </p:nvSpPr>
        <p:spPr>
          <a:xfrm>
            <a:off x="0" y="2286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Marine Data</a:t>
            </a:r>
          </a:p>
        </p:txBody>
      </p:sp>
    </p:spTree>
    <p:extLst>
      <p:ext uri="{BB962C8B-B14F-4D97-AF65-F5344CB8AC3E}">
        <p14:creationId xmlns:p14="http://schemas.microsoft.com/office/powerpoint/2010/main" val="18895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785D-AB2D-4245-B319-1AAD026E4E55}" type="slidenum">
              <a:rPr lang="zh-CN" altLang="en-US" smtClean="0">
                <a:solidFill>
                  <a:schemeClr val="bg1"/>
                </a:solidFill>
              </a:rPr>
              <a:pPr/>
              <a:t>5</a:t>
            </a:fld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3" name="Rectangle 92"/>
          <p:cNvSpPr/>
          <p:nvPr/>
        </p:nvSpPr>
        <p:spPr bwMode="auto">
          <a:xfrm>
            <a:off x="4738688" y="5117910"/>
            <a:ext cx="4064118" cy="139207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Oval 93"/>
          <p:cNvSpPr/>
          <p:nvPr/>
        </p:nvSpPr>
        <p:spPr bwMode="auto">
          <a:xfrm>
            <a:off x="6880225" y="6045958"/>
            <a:ext cx="169863" cy="15012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lowchart: Manual Operation 98"/>
          <p:cNvSpPr>
            <a:spLocks noChangeAspect="1"/>
          </p:cNvSpPr>
          <p:nvPr/>
        </p:nvSpPr>
        <p:spPr bwMode="auto">
          <a:xfrm>
            <a:off x="71429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6" name="Flowchart: Manual Operation 101"/>
          <p:cNvSpPr>
            <a:spLocks noChangeAspect="1"/>
          </p:cNvSpPr>
          <p:nvPr/>
        </p:nvSpPr>
        <p:spPr bwMode="auto">
          <a:xfrm>
            <a:off x="68381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" name="Flowchart: Manual Operation 104"/>
          <p:cNvSpPr>
            <a:spLocks noChangeAspect="1"/>
          </p:cNvSpPr>
          <p:nvPr/>
        </p:nvSpPr>
        <p:spPr bwMode="auto">
          <a:xfrm>
            <a:off x="65333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8" name="Flowchart: Manual Operation 105"/>
          <p:cNvSpPr>
            <a:spLocks noChangeAspect="1"/>
          </p:cNvSpPr>
          <p:nvPr/>
        </p:nvSpPr>
        <p:spPr bwMode="auto">
          <a:xfrm>
            <a:off x="62285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9" name="Flowchart: Manual Operation 106"/>
          <p:cNvSpPr>
            <a:spLocks noChangeAspect="1"/>
          </p:cNvSpPr>
          <p:nvPr/>
        </p:nvSpPr>
        <p:spPr bwMode="auto">
          <a:xfrm>
            <a:off x="59237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0" name="Flowchart: Manual Operation 107"/>
          <p:cNvSpPr>
            <a:spLocks noChangeAspect="1"/>
          </p:cNvSpPr>
          <p:nvPr/>
        </p:nvSpPr>
        <p:spPr bwMode="auto">
          <a:xfrm>
            <a:off x="56189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1" name="Flowchart: Manual Operation 108"/>
          <p:cNvSpPr>
            <a:spLocks noChangeAspect="1"/>
          </p:cNvSpPr>
          <p:nvPr/>
        </p:nvSpPr>
        <p:spPr bwMode="auto">
          <a:xfrm>
            <a:off x="53141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2" name="Flowchart: Manual Operation 109"/>
          <p:cNvSpPr>
            <a:spLocks noChangeAspect="1"/>
          </p:cNvSpPr>
          <p:nvPr/>
        </p:nvSpPr>
        <p:spPr bwMode="auto">
          <a:xfrm>
            <a:off x="50093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3" name="Flowchart: Manual Operation 110"/>
          <p:cNvSpPr>
            <a:spLocks noChangeAspect="1"/>
          </p:cNvSpPr>
          <p:nvPr/>
        </p:nvSpPr>
        <p:spPr bwMode="auto">
          <a:xfrm>
            <a:off x="47045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4" name="Flowchart: Manual Operation 114"/>
          <p:cNvSpPr>
            <a:spLocks noChangeAspect="1"/>
          </p:cNvSpPr>
          <p:nvPr/>
        </p:nvSpPr>
        <p:spPr bwMode="auto">
          <a:xfrm>
            <a:off x="8646338" y="5023008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5" name="Flowchart: Manual Operation 115"/>
          <p:cNvSpPr>
            <a:spLocks noChangeAspect="1"/>
          </p:cNvSpPr>
          <p:nvPr/>
        </p:nvSpPr>
        <p:spPr bwMode="auto">
          <a:xfrm>
            <a:off x="8341538" y="5023008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6" name="Flowchart: Manual Operation 116"/>
          <p:cNvSpPr>
            <a:spLocks noChangeAspect="1"/>
          </p:cNvSpPr>
          <p:nvPr/>
        </p:nvSpPr>
        <p:spPr bwMode="auto">
          <a:xfrm>
            <a:off x="8036738" y="5023008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7" name="Flowchart: Manual Operation 117"/>
          <p:cNvSpPr>
            <a:spLocks noChangeAspect="1"/>
          </p:cNvSpPr>
          <p:nvPr/>
        </p:nvSpPr>
        <p:spPr bwMode="auto">
          <a:xfrm>
            <a:off x="7731938" y="5023008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8" name="Flowchart: Manual Operation 118"/>
          <p:cNvSpPr>
            <a:spLocks noChangeAspect="1"/>
          </p:cNvSpPr>
          <p:nvPr/>
        </p:nvSpPr>
        <p:spPr bwMode="auto">
          <a:xfrm>
            <a:off x="7427138" y="5023008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19" name="5-Point Star 119"/>
          <p:cNvSpPr/>
          <p:nvPr/>
        </p:nvSpPr>
        <p:spPr bwMode="auto">
          <a:xfrm>
            <a:off x="4813014" y="4898587"/>
            <a:ext cx="270688" cy="237156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0" name="5-Point Star 120"/>
          <p:cNvSpPr/>
          <p:nvPr/>
        </p:nvSpPr>
        <p:spPr bwMode="auto">
          <a:xfrm>
            <a:off x="6330214" y="4900859"/>
            <a:ext cx="270688" cy="237156"/>
          </a:xfrm>
          <a:prstGeom prst="star5">
            <a:avLst/>
          </a:prstGeom>
          <a:solidFill>
            <a:srgbClr val="FFF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1" name="Freeform 126"/>
          <p:cNvSpPr/>
          <p:nvPr/>
        </p:nvSpPr>
        <p:spPr bwMode="auto">
          <a:xfrm rot="5400000">
            <a:off x="6695087" y="4447958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" name="Freeform 127"/>
          <p:cNvSpPr/>
          <p:nvPr/>
        </p:nvSpPr>
        <p:spPr bwMode="auto">
          <a:xfrm rot="5400000">
            <a:off x="7028462" y="4424186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" name="Freeform 128"/>
          <p:cNvSpPr/>
          <p:nvPr/>
        </p:nvSpPr>
        <p:spPr bwMode="auto">
          <a:xfrm rot="5400000">
            <a:off x="7323737" y="4367036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" name="Freeform 129"/>
          <p:cNvSpPr/>
          <p:nvPr/>
        </p:nvSpPr>
        <p:spPr bwMode="auto">
          <a:xfrm rot="5400000">
            <a:off x="7590437" y="4295639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5" name="Freeform 130"/>
          <p:cNvSpPr/>
          <p:nvPr/>
        </p:nvSpPr>
        <p:spPr bwMode="auto">
          <a:xfrm rot="5400000">
            <a:off x="7895237" y="4154338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6" name="Freeform 131"/>
          <p:cNvSpPr/>
          <p:nvPr/>
        </p:nvSpPr>
        <p:spPr bwMode="auto">
          <a:xfrm rot="5400000">
            <a:off x="8190512" y="4046415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7" name="Freeform 132"/>
          <p:cNvSpPr/>
          <p:nvPr/>
        </p:nvSpPr>
        <p:spPr bwMode="auto">
          <a:xfrm rot="5400000">
            <a:off x="8514362" y="3892441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" name="Freeform 133"/>
          <p:cNvSpPr/>
          <p:nvPr/>
        </p:nvSpPr>
        <p:spPr bwMode="auto">
          <a:xfrm rot="5400000">
            <a:off x="6428387" y="4424105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29" name="Group 162"/>
          <p:cNvGrpSpPr/>
          <p:nvPr/>
        </p:nvGrpSpPr>
        <p:grpSpPr>
          <a:xfrm>
            <a:off x="4637417" y="3763111"/>
            <a:ext cx="1868157" cy="957175"/>
            <a:chOff x="4637417" y="3763111"/>
            <a:chExt cx="1868157" cy="957175"/>
          </a:xfrm>
        </p:grpSpPr>
        <p:sp>
          <p:nvSpPr>
            <p:cNvPr id="30" name="Freeform 134"/>
            <p:cNvSpPr/>
            <p:nvPr/>
          </p:nvSpPr>
          <p:spPr bwMode="auto">
            <a:xfrm rot="5400000">
              <a:off x="6123587" y="4338299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1" name="Freeform 135"/>
            <p:cNvSpPr/>
            <p:nvPr/>
          </p:nvSpPr>
          <p:spPr bwMode="auto">
            <a:xfrm rot="5400000">
              <a:off x="5809262" y="4289019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2" name="Freeform 136"/>
            <p:cNvSpPr/>
            <p:nvPr/>
          </p:nvSpPr>
          <p:spPr bwMode="auto">
            <a:xfrm rot="5400000">
              <a:off x="5494937" y="4220689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3" name="Freeform 137"/>
            <p:cNvSpPr/>
            <p:nvPr/>
          </p:nvSpPr>
          <p:spPr bwMode="auto">
            <a:xfrm rot="5400000">
              <a:off x="5199662" y="4114178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4" name="Freeform 138"/>
            <p:cNvSpPr/>
            <p:nvPr/>
          </p:nvSpPr>
          <p:spPr bwMode="auto">
            <a:xfrm rot="5400000">
              <a:off x="4913912" y="3977437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5" name="Freeform 139"/>
            <p:cNvSpPr/>
            <p:nvPr/>
          </p:nvSpPr>
          <p:spPr bwMode="auto">
            <a:xfrm rot="5400000">
              <a:off x="4599587" y="3800941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mtClean="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36" name="Freeform 142"/>
          <p:cNvSpPr/>
          <p:nvPr/>
        </p:nvSpPr>
        <p:spPr bwMode="auto">
          <a:xfrm rot="5400000">
            <a:off x="6696418" y="3845013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7" name="Freeform 143"/>
          <p:cNvSpPr/>
          <p:nvPr/>
        </p:nvSpPr>
        <p:spPr bwMode="auto">
          <a:xfrm rot="5400000">
            <a:off x="7029793" y="3821241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8" name="Freeform 146"/>
          <p:cNvSpPr/>
          <p:nvPr/>
        </p:nvSpPr>
        <p:spPr bwMode="auto">
          <a:xfrm rot="5400000">
            <a:off x="7896568" y="3551393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39" name="Group 164"/>
          <p:cNvGrpSpPr/>
          <p:nvPr/>
        </p:nvGrpSpPr>
        <p:grpSpPr>
          <a:xfrm>
            <a:off x="7362898" y="3251666"/>
            <a:ext cx="1534782" cy="894412"/>
            <a:chOff x="7362898" y="3251666"/>
            <a:chExt cx="1534782" cy="894412"/>
          </a:xfrm>
        </p:grpSpPr>
        <p:sp>
          <p:nvSpPr>
            <p:cNvPr id="40" name="Freeform 144"/>
            <p:cNvSpPr/>
            <p:nvPr/>
          </p:nvSpPr>
          <p:spPr bwMode="auto">
            <a:xfrm rot="5400000">
              <a:off x="7325068" y="3764091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1" name="Freeform 145"/>
            <p:cNvSpPr/>
            <p:nvPr/>
          </p:nvSpPr>
          <p:spPr bwMode="auto">
            <a:xfrm rot="5400000">
              <a:off x="7591768" y="3692694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2" name="Freeform 147"/>
            <p:cNvSpPr/>
            <p:nvPr/>
          </p:nvSpPr>
          <p:spPr bwMode="auto">
            <a:xfrm rot="5400000">
              <a:off x="8191843" y="3443470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3" name="Freeform 148"/>
            <p:cNvSpPr/>
            <p:nvPr/>
          </p:nvSpPr>
          <p:spPr bwMode="auto">
            <a:xfrm rot="5400000">
              <a:off x="8515693" y="3289496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44" name="Freeform 149"/>
          <p:cNvSpPr/>
          <p:nvPr/>
        </p:nvSpPr>
        <p:spPr bwMode="auto">
          <a:xfrm rot="5400000">
            <a:off x="6429718" y="3821160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5" name="Freeform 150"/>
          <p:cNvSpPr/>
          <p:nvPr/>
        </p:nvSpPr>
        <p:spPr bwMode="auto">
          <a:xfrm rot="5400000">
            <a:off x="6124918" y="3735354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6" name="Freeform 151"/>
          <p:cNvSpPr/>
          <p:nvPr/>
        </p:nvSpPr>
        <p:spPr bwMode="auto">
          <a:xfrm rot="5400000">
            <a:off x="5810593" y="3686074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7" name="Freeform 152"/>
          <p:cNvSpPr/>
          <p:nvPr/>
        </p:nvSpPr>
        <p:spPr bwMode="auto">
          <a:xfrm rot="5400000">
            <a:off x="5496268" y="3617744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8" name="Freeform 153"/>
          <p:cNvSpPr/>
          <p:nvPr/>
        </p:nvSpPr>
        <p:spPr bwMode="auto">
          <a:xfrm rot="5400000">
            <a:off x="5200993" y="3511233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9" name="Freeform 154"/>
          <p:cNvSpPr/>
          <p:nvPr/>
        </p:nvSpPr>
        <p:spPr bwMode="auto">
          <a:xfrm rot="5400000">
            <a:off x="4915243" y="3374492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0" name="Freeform 155"/>
          <p:cNvSpPr/>
          <p:nvPr/>
        </p:nvSpPr>
        <p:spPr bwMode="auto">
          <a:xfrm rot="5400000">
            <a:off x="4600918" y="3197996"/>
            <a:ext cx="419817" cy="344157"/>
          </a:xfrm>
          <a:custGeom>
            <a:avLst/>
            <a:gdLst>
              <a:gd name="connsiteX0" fmla="*/ 0 w 577970"/>
              <a:gd name="connsiteY0" fmla="*/ 442822 h 808007"/>
              <a:gd name="connsiteX1" fmla="*/ 163902 w 577970"/>
              <a:gd name="connsiteY1" fmla="*/ 442822 h 808007"/>
              <a:gd name="connsiteX2" fmla="*/ 241540 w 577970"/>
              <a:gd name="connsiteY2" fmla="*/ 718867 h 808007"/>
              <a:gd name="connsiteX3" fmla="*/ 310551 w 577970"/>
              <a:gd name="connsiteY3" fmla="*/ 2875 h 808007"/>
              <a:gd name="connsiteX4" fmla="*/ 405442 w 577970"/>
              <a:gd name="connsiteY4" fmla="*/ 736120 h 808007"/>
              <a:gd name="connsiteX5" fmla="*/ 465827 w 577970"/>
              <a:gd name="connsiteY5" fmla="*/ 434196 h 808007"/>
              <a:gd name="connsiteX6" fmla="*/ 577970 w 577970"/>
              <a:gd name="connsiteY6" fmla="*/ 442822 h 80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0" h="808007">
                <a:moveTo>
                  <a:pt x="0" y="442822"/>
                </a:moveTo>
                <a:cubicBezTo>
                  <a:pt x="61822" y="419818"/>
                  <a:pt x="123645" y="396815"/>
                  <a:pt x="163902" y="442822"/>
                </a:cubicBezTo>
                <a:cubicBezTo>
                  <a:pt x="204159" y="488829"/>
                  <a:pt x="217099" y="792191"/>
                  <a:pt x="241540" y="718867"/>
                </a:cubicBezTo>
                <a:cubicBezTo>
                  <a:pt x="265981" y="645543"/>
                  <a:pt x="283234" y="0"/>
                  <a:pt x="310551" y="2875"/>
                </a:cubicBezTo>
                <a:cubicBezTo>
                  <a:pt x="337868" y="5750"/>
                  <a:pt x="379563" y="664233"/>
                  <a:pt x="405442" y="736120"/>
                </a:cubicBezTo>
                <a:cubicBezTo>
                  <a:pt x="431321" y="808007"/>
                  <a:pt x="437072" y="483079"/>
                  <a:pt x="465827" y="434196"/>
                </a:cubicBezTo>
                <a:cubicBezTo>
                  <a:pt x="494582" y="385313"/>
                  <a:pt x="536276" y="414067"/>
                  <a:pt x="577970" y="442822"/>
                </a:cubicBezTo>
              </a:path>
            </a:pathLst>
          </a:custGeom>
          <a:noFill/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cxnSp>
        <p:nvCxnSpPr>
          <p:cNvPr id="51" name="Straight Connector 159"/>
          <p:cNvCxnSpPr/>
          <p:nvPr/>
        </p:nvCxnSpPr>
        <p:spPr bwMode="auto">
          <a:xfrm flipV="1">
            <a:off x="4792961" y="3579983"/>
            <a:ext cx="1331" cy="183128"/>
          </a:xfrm>
          <a:prstGeom prst="line">
            <a:avLst/>
          </a:prstGeom>
          <a:solidFill>
            <a:srgbClr val="618FFD"/>
          </a:solidFill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161"/>
          <p:cNvCxnSpPr>
            <a:stCxn id="34" idx="0"/>
            <a:endCxn id="49" idx="6"/>
          </p:cNvCxnSpPr>
          <p:nvPr/>
        </p:nvCxnSpPr>
        <p:spPr bwMode="auto">
          <a:xfrm flipV="1">
            <a:off x="5107286" y="3756479"/>
            <a:ext cx="1331" cy="183128"/>
          </a:xfrm>
          <a:prstGeom prst="line">
            <a:avLst/>
          </a:prstGeom>
          <a:solidFill>
            <a:srgbClr val="618FFD"/>
          </a:solidFill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163"/>
          <p:cNvCxnSpPr>
            <a:stCxn id="33" idx="0"/>
            <a:endCxn id="48" idx="6"/>
          </p:cNvCxnSpPr>
          <p:nvPr/>
        </p:nvCxnSpPr>
        <p:spPr bwMode="auto">
          <a:xfrm flipV="1">
            <a:off x="5393036" y="3893220"/>
            <a:ext cx="1331" cy="183128"/>
          </a:xfrm>
          <a:prstGeom prst="line">
            <a:avLst/>
          </a:prstGeom>
          <a:solidFill>
            <a:srgbClr val="618FFD"/>
          </a:solidFill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165"/>
          <p:cNvCxnSpPr>
            <a:endCxn id="47" idx="6"/>
          </p:cNvCxnSpPr>
          <p:nvPr/>
        </p:nvCxnSpPr>
        <p:spPr bwMode="auto">
          <a:xfrm flipV="1">
            <a:off x="5689642" y="3999731"/>
            <a:ext cx="0" cy="183128"/>
          </a:xfrm>
          <a:prstGeom prst="line">
            <a:avLst/>
          </a:prstGeom>
          <a:solidFill>
            <a:srgbClr val="618FFD"/>
          </a:solidFill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168"/>
          <p:cNvCxnSpPr>
            <a:stCxn id="31" idx="0"/>
            <a:endCxn id="46" idx="6"/>
          </p:cNvCxnSpPr>
          <p:nvPr/>
        </p:nvCxnSpPr>
        <p:spPr bwMode="auto">
          <a:xfrm flipV="1">
            <a:off x="6002636" y="4068061"/>
            <a:ext cx="1331" cy="183128"/>
          </a:xfrm>
          <a:prstGeom prst="line">
            <a:avLst/>
          </a:prstGeom>
          <a:solidFill>
            <a:srgbClr val="618FFD"/>
          </a:solidFill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170"/>
          <p:cNvCxnSpPr>
            <a:stCxn id="30" idx="0"/>
            <a:endCxn id="45" idx="6"/>
          </p:cNvCxnSpPr>
          <p:nvPr/>
        </p:nvCxnSpPr>
        <p:spPr bwMode="auto">
          <a:xfrm flipV="1">
            <a:off x="6316961" y="4117341"/>
            <a:ext cx="1331" cy="183128"/>
          </a:xfrm>
          <a:prstGeom prst="line">
            <a:avLst/>
          </a:prstGeom>
          <a:solidFill>
            <a:srgbClr val="618FFD"/>
          </a:solidFill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172"/>
          <p:cNvCxnSpPr>
            <a:stCxn id="28" idx="0"/>
            <a:endCxn id="44" idx="6"/>
          </p:cNvCxnSpPr>
          <p:nvPr/>
        </p:nvCxnSpPr>
        <p:spPr bwMode="auto">
          <a:xfrm flipV="1">
            <a:off x="6621761" y="4203147"/>
            <a:ext cx="1331" cy="183128"/>
          </a:xfrm>
          <a:prstGeom prst="line">
            <a:avLst/>
          </a:prstGeom>
          <a:solidFill>
            <a:srgbClr val="618FFD"/>
          </a:solidFill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176"/>
          <p:cNvCxnSpPr>
            <a:stCxn id="21" idx="0"/>
            <a:endCxn id="36" idx="6"/>
          </p:cNvCxnSpPr>
          <p:nvPr/>
        </p:nvCxnSpPr>
        <p:spPr bwMode="auto">
          <a:xfrm flipV="1">
            <a:off x="6888461" y="4227000"/>
            <a:ext cx="1331" cy="183128"/>
          </a:xfrm>
          <a:prstGeom prst="line">
            <a:avLst/>
          </a:prstGeom>
          <a:solidFill>
            <a:srgbClr val="618FFD"/>
          </a:solidFill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178"/>
          <p:cNvCxnSpPr>
            <a:stCxn id="37" idx="6"/>
            <a:endCxn id="22" idx="0"/>
          </p:cNvCxnSpPr>
          <p:nvPr/>
        </p:nvCxnSpPr>
        <p:spPr bwMode="auto">
          <a:xfrm flipH="1">
            <a:off x="7221836" y="4203228"/>
            <a:ext cx="1331" cy="183128"/>
          </a:xfrm>
          <a:prstGeom prst="line">
            <a:avLst/>
          </a:prstGeom>
          <a:solidFill>
            <a:srgbClr val="618FFD"/>
          </a:solidFill>
          <a:ln w="12700" cap="flat" cmpd="sng" algn="ctr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180"/>
          <p:cNvCxnSpPr>
            <a:stCxn id="23" idx="0"/>
            <a:endCxn id="40" idx="6"/>
          </p:cNvCxnSpPr>
          <p:nvPr/>
        </p:nvCxnSpPr>
        <p:spPr bwMode="auto">
          <a:xfrm flipV="1">
            <a:off x="7517111" y="4146078"/>
            <a:ext cx="1331" cy="183128"/>
          </a:xfrm>
          <a:prstGeom prst="line">
            <a:avLst/>
          </a:prstGeom>
          <a:solidFill>
            <a:srgbClr val="618FFD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182"/>
          <p:cNvCxnSpPr>
            <a:stCxn id="24" idx="0"/>
            <a:endCxn id="41" idx="6"/>
          </p:cNvCxnSpPr>
          <p:nvPr/>
        </p:nvCxnSpPr>
        <p:spPr bwMode="auto">
          <a:xfrm flipV="1">
            <a:off x="7783811" y="4074681"/>
            <a:ext cx="1331" cy="183128"/>
          </a:xfrm>
          <a:prstGeom prst="line">
            <a:avLst/>
          </a:prstGeom>
          <a:solidFill>
            <a:srgbClr val="618FFD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185"/>
          <p:cNvCxnSpPr>
            <a:stCxn id="38" idx="6"/>
            <a:endCxn id="25" idx="0"/>
          </p:cNvCxnSpPr>
          <p:nvPr/>
        </p:nvCxnSpPr>
        <p:spPr bwMode="auto">
          <a:xfrm flipH="1">
            <a:off x="8088611" y="3933380"/>
            <a:ext cx="1331" cy="183128"/>
          </a:xfrm>
          <a:prstGeom prst="line">
            <a:avLst/>
          </a:prstGeom>
          <a:solidFill>
            <a:srgbClr val="618FFD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188"/>
          <p:cNvCxnSpPr>
            <a:stCxn id="42" idx="6"/>
            <a:endCxn id="26" idx="0"/>
          </p:cNvCxnSpPr>
          <p:nvPr/>
        </p:nvCxnSpPr>
        <p:spPr bwMode="auto">
          <a:xfrm flipH="1">
            <a:off x="8383886" y="3825457"/>
            <a:ext cx="1331" cy="183128"/>
          </a:xfrm>
          <a:prstGeom prst="line">
            <a:avLst/>
          </a:prstGeom>
          <a:solidFill>
            <a:srgbClr val="618FFD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192"/>
          <p:cNvCxnSpPr>
            <a:stCxn id="43" idx="6"/>
            <a:endCxn id="27" idx="0"/>
          </p:cNvCxnSpPr>
          <p:nvPr/>
        </p:nvCxnSpPr>
        <p:spPr bwMode="auto">
          <a:xfrm flipH="1">
            <a:off x="8707736" y="3671483"/>
            <a:ext cx="1331" cy="183128"/>
          </a:xfrm>
          <a:prstGeom prst="line">
            <a:avLst/>
          </a:prstGeom>
          <a:solidFill>
            <a:srgbClr val="618FFD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195"/>
          <p:cNvSpPr/>
          <p:nvPr/>
        </p:nvSpPr>
        <p:spPr bwMode="auto">
          <a:xfrm>
            <a:off x="357188" y="5117910"/>
            <a:ext cx="4064118" cy="139207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6" name="Oval 196"/>
          <p:cNvSpPr/>
          <p:nvPr/>
        </p:nvSpPr>
        <p:spPr bwMode="auto">
          <a:xfrm>
            <a:off x="2498725" y="6045958"/>
            <a:ext cx="169863" cy="15012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7" name="Flowchart: Manual Operation 197"/>
          <p:cNvSpPr>
            <a:spLocks noChangeAspect="1"/>
          </p:cNvSpPr>
          <p:nvPr/>
        </p:nvSpPr>
        <p:spPr bwMode="auto">
          <a:xfrm>
            <a:off x="27614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68" name="Flowchart: Manual Operation 198"/>
          <p:cNvSpPr>
            <a:spLocks noChangeAspect="1"/>
          </p:cNvSpPr>
          <p:nvPr/>
        </p:nvSpPr>
        <p:spPr bwMode="auto">
          <a:xfrm>
            <a:off x="24566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69" name="Flowchart: Manual Operation 199"/>
          <p:cNvSpPr>
            <a:spLocks noChangeAspect="1"/>
          </p:cNvSpPr>
          <p:nvPr/>
        </p:nvSpPr>
        <p:spPr bwMode="auto">
          <a:xfrm>
            <a:off x="21518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0" name="Flowchart: Manual Operation 200"/>
          <p:cNvSpPr>
            <a:spLocks noChangeAspect="1"/>
          </p:cNvSpPr>
          <p:nvPr/>
        </p:nvSpPr>
        <p:spPr bwMode="auto">
          <a:xfrm>
            <a:off x="18470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1" name="Flowchart: Manual Operation 201"/>
          <p:cNvSpPr>
            <a:spLocks noChangeAspect="1"/>
          </p:cNvSpPr>
          <p:nvPr/>
        </p:nvSpPr>
        <p:spPr bwMode="auto">
          <a:xfrm>
            <a:off x="15422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2" name="Flowchart: Manual Operation 202"/>
          <p:cNvSpPr>
            <a:spLocks noChangeAspect="1"/>
          </p:cNvSpPr>
          <p:nvPr/>
        </p:nvSpPr>
        <p:spPr bwMode="auto">
          <a:xfrm>
            <a:off x="12374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3" name="Flowchart: Manual Operation 203"/>
          <p:cNvSpPr>
            <a:spLocks noChangeAspect="1"/>
          </p:cNvSpPr>
          <p:nvPr/>
        </p:nvSpPr>
        <p:spPr bwMode="auto">
          <a:xfrm>
            <a:off x="9326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4" name="Flowchart: Manual Operation 204"/>
          <p:cNvSpPr>
            <a:spLocks noChangeAspect="1"/>
          </p:cNvSpPr>
          <p:nvPr/>
        </p:nvSpPr>
        <p:spPr bwMode="auto">
          <a:xfrm>
            <a:off x="6278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5" name="Flowchart: Manual Operation 205"/>
          <p:cNvSpPr>
            <a:spLocks noChangeAspect="1"/>
          </p:cNvSpPr>
          <p:nvPr/>
        </p:nvSpPr>
        <p:spPr bwMode="auto">
          <a:xfrm>
            <a:off x="323076" y="5021420"/>
            <a:ext cx="169862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6" name="Flowchart: Manual Operation 206"/>
          <p:cNvSpPr>
            <a:spLocks noChangeAspect="1"/>
          </p:cNvSpPr>
          <p:nvPr/>
        </p:nvSpPr>
        <p:spPr bwMode="auto">
          <a:xfrm>
            <a:off x="4264838" y="5023008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7" name="Flowchart: Manual Operation 207"/>
          <p:cNvSpPr>
            <a:spLocks noChangeAspect="1"/>
          </p:cNvSpPr>
          <p:nvPr/>
        </p:nvSpPr>
        <p:spPr bwMode="auto">
          <a:xfrm>
            <a:off x="3960038" y="5023008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8" name="Flowchart: Manual Operation 208"/>
          <p:cNvSpPr>
            <a:spLocks noChangeAspect="1"/>
          </p:cNvSpPr>
          <p:nvPr/>
        </p:nvSpPr>
        <p:spPr bwMode="auto">
          <a:xfrm>
            <a:off x="3655238" y="5023008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79" name="Flowchart: Manual Operation 209"/>
          <p:cNvSpPr>
            <a:spLocks noChangeAspect="1"/>
          </p:cNvSpPr>
          <p:nvPr/>
        </p:nvSpPr>
        <p:spPr bwMode="auto">
          <a:xfrm>
            <a:off x="3350438" y="5023008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sp>
        <p:nvSpPr>
          <p:cNvPr id="80" name="Flowchart: Manual Operation 210"/>
          <p:cNvSpPr>
            <a:spLocks noChangeAspect="1"/>
          </p:cNvSpPr>
          <p:nvPr/>
        </p:nvSpPr>
        <p:spPr bwMode="auto">
          <a:xfrm>
            <a:off x="3045638" y="5023008"/>
            <a:ext cx="169863" cy="180975"/>
          </a:xfrm>
          <a:prstGeom prst="flowChartManualOperation">
            <a:avLst/>
          </a:prstGeom>
          <a:solidFill>
            <a:srgbClr val="FFC000"/>
          </a:solidFill>
          <a:ln w="9525" cap="flat" cmpd="sng" algn="ctr">
            <a:solidFill>
              <a:srgbClr val="FAFD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宋体" pitchFamily="2" charset="-122"/>
              <a:cs typeface="Arial" charset="0"/>
            </a:endParaRPr>
          </a:p>
        </p:txBody>
      </p:sp>
      <p:grpSp>
        <p:nvGrpSpPr>
          <p:cNvPr id="81" name="Group 266"/>
          <p:cNvGrpSpPr/>
          <p:nvPr/>
        </p:nvGrpSpPr>
        <p:grpSpPr>
          <a:xfrm>
            <a:off x="571573" y="3336662"/>
            <a:ext cx="2458707" cy="1073466"/>
            <a:chOff x="571573" y="3336662"/>
            <a:chExt cx="2458707" cy="1073466"/>
          </a:xfrm>
        </p:grpSpPr>
        <p:sp>
          <p:nvSpPr>
            <p:cNvPr id="82" name="Freeform 229"/>
            <p:cNvSpPr/>
            <p:nvPr/>
          </p:nvSpPr>
          <p:spPr bwMode="auto">
            <a:xfrm rot="5400000">
              <a:off x="2314918" y="3845013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3" name="Freeform 230"/>
            <p:cNvSpPr/>
            <p:nvPr/>
          </p:nvSpPr>
          <p:spPr bwMode="auto">
            <a:xfrm rot="5400000">
              <a:off x="2648293" y="3821241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4" name="Freeform 236"/>
            <p:cNvSpPr/>
            <p:nvPr/>
          </p:nvSpPr>
          <p:spPr bwMode="auto">
            <a:xfrm rot="5400000">
              <a:off x="2048218" y="3821160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5" name="Freeform 237"/>
            <p:cNvSpPr/>
            <p:nvPr/>
          </p:nvSpPr>
          <p:spPr bwMode="auto">
            <a:xfrm rot="5400000">
              <a:off x="1743418" y="3735354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6" name="Freeform 238"/>
            <p:cNvSpPr/>
            <p:nvPr/>
          </p:nvSpPr>
          <p:spPr bwMode="auto">
            <a:xfrm rot="5400000">
              <a:off x="1429093" y="3686074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7" name="Freeform 239"/>
            <p:cNvSpPr/>
            <p:nvPr/>
          </p:nvSpPr>
          <p:spPr bwMode="auto">
            <a:xfrm rot="5400000">
              <a:off x="1114768" y="3617744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8" name="Freeform 240"/>
            <p:cNvSpPr/>
            <p:nvPr/>
          </p:nvSpPr>
          <p:spPr bwMode="auto">
            <a:xfrm rot="5400000">
              <a:off x="819493" y="3511233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9" name="Freeform 241"/>
            <p:cNvSpPr/>
            <p:nvPr/>
          </p:nvSpPr>
          <p:spPr bwMode="auto">
            <a:xfrm rot="5400000">
              <a:off x="533743" y="3374492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cxnSp>
          <p:nvCxnSpPr>
            <p:cNvPr id="90" name="Straight Connector 216"/>
            <p:cNvCxnSpPr>
              <a:endCxn id="89" idx="6"/>
            </p:cNvCxnSpPr>
            <p:nvPr/>
          </p:nvCxnSpPr>
          <p:spPr bwMode="auto">
            <a:xfrm flipV="1">
              <a:off x="725786" y="3756479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217"/>
            <p:cNvCxnSpPr>
              <a:endCxn id="88" idx="6"/>
            </p:cNvCxnSpPr>
            <p:nvPr/>
          </p:nvCxnSpPr>
          <p:spPr bwMode="auto">
            <a:xfrm flipV="1">
              <a:off x="1011536" y="3893220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218"/>
            <p:cNvCxnSpPr>
              <a:endCxn id="87" idx="6"/>
            </p:cNvCxnSpPr>
            <p:nvPr/>
          </p:nvCxnSpPr>
          <p:spPr bwMode="auto">
            <a:xfrm flipV="1">
              <a:off x="1308142" y="3999731"/>
              <a:ext cx="0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219"/>
            <p:cNvCxnSpPr>
              <a:endCxn id="86" idx="6"/>
            </p:cNvCxnSpPr>
            <p:nvPr/>
          </p:nvCxnSpPr>
          <p:spPr bwMode="auto">
            <a:xfrm flipV="1">
              <a:off x="1621136" y="4068061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220"/>
            <p:cNvCxnSpPr>
              <a:endCxn id="85" idx="6"/>
            </p:cNvCxnSpPr>
            <p:nvPr/>
          </p:nvCxnSpPr>
          <p:spPr bwMode="auto">
            <a:xfrm flipV="1">
              <a:off x="1935461" y="4117341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221"/>
            <p:cNvCxnSpPr>
              <a:stCxn id="106" idx="0"/>
              <a:endCxn id="84" idx="6"/>
            </p:cNvCxnSpPr>
            <p:nvPr/>
          </p:nvCxnSpPr>
          <p:spPr bwMode="auto">
            <a:xfrm flipV="1">
              <a:off x="2240261" y="4203147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222"/>
            <p:cNvCxnSpPr>
              <a:stCxn id="99" idx="0"/>
              <a:endCxn id="82" idx="6"/>
            </p:cNvCxnSpPr>
            <p:nvPr/>
          </p:nvCxnSpPr>
          <p:spPr bwMode="auto">
            <a:xfrm flipV="1">
              <a:off x="2506961" y="4227000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223"/>
            <p:cNvCxnSpPr>
              <a:stCxn id="83" idx="6"/>
              <a:endCxn id="100" idx="0"/>
            </p:cNvCxnSpPr>
            <p:nvPr/>
          </p:nvCxnSpPr>
          <p:spPr bwMode="auto">
            <a:xfrm flipH="1">
              <a:off x="2840336" y="4203228"/>
              <a:ext cx="1331" cy="183128"/>
            </a:xfrm>
            <a:prstGeom prst="line">
              <a:avLst/>
            </a:prstGeom>
            <a:solidFill>
              <a:srgbClr val="618FFD"/>
            </a:solidFill>
            <a:ln w="12700" cap="flat" cmpd="sng" algn="ctr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8" name="Group 262"/>
          <p:cNvGrpSpPr/>
          <p:nvPr/>
        </p:nvGrpSpPr>
        <p:grpSpPr>
          <a:xfrm>
            <a:off x="2084717" y="3671483"/>
            <a:ext cx="2430132" cy="1158462"/>
            <a:chOff x="2084717" y="3671483"/>
            <a:chExt cx="2430132" cy="1158462"/>
          </a:xfrm>
        </p:grpSpPr>
        <p:sp>
          <p:nvSpPr>
            <p:cNvPr id="99" name="Freeform 243"/>
            <p:cNvSpPr/>
            <p:nvPr/>
          </p:nvSpPr>
          <p:spPr bwMode="auto">
            <a:xfrm rot="5400000">
              <a:off x="2313587" y="4447958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0" name="Freeform 244"/>
            <p:cNvSpPr/>
            <p:nvPr/>
          </p:nvSpPr>
          <p:spPr bwMode="auto">
            <a:xfrm rot="5400000">
              <a:off x="2646962" y="4424186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1" name="Freeform 245"/>
            <p:cNvSpPr/>
            <p:nvPr/>
          </p:nvSpPr>
          <p:spPr bwMode="auto">
            <a:xfrm rot="5400000">
              <a:off x="2942237" y="4367036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2" name="Freeform 246"/>
            <p:cNvSpPr/>
            <p:nvPr/>
          </p:nvSpPr>
          <p:spPr bwMode="auto">
            <a:xfrm rot="5400000">
              <a:off x="3208937" y="4295639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3" name="Freeform 247"/>
            <p:cNvSpPr/>
            <p:nvPr/>
          </p:nvSpPr>
          <p:spPr bwMode="auto">
            <a:xfrm rot="5400000">
              <a:off x="3513737" y="4154338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4" name="Freeform 248"/>
            <p:cNvSpPr/>
            <p:nvPr/>
          </p:nvSpPr>
          <p:spPr bwMode="auto">
            <a:xfrm rot="5400000">
              <a:off x="3809012" y="4046415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5" name="Freeform 249"/>
            <p:cNvSpPr/>
            <p:nvPr/>
          </p:nvSpPr>
          <p:spPr bwMode="auto">
            <a:xfrm rot="5400000">
              <a:off x="4132862" y="3892441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6" name="Freeform 250"/>
            <p:cNvSpPr/>
            <p:nvPr/>
          </p:nvSpPr>
          <p:spPr bwMode="auto">
            <a:xfrm rot="5400000">
              <a:off x="2046887" y="4424105"/>
              <a:ext cx="419817" cy="344157"/>
            </a:xfrm>
            <a:custGeom>
              <a:avLst/>
              <a:gdLst>
                <a:gd name="connsiteX0" fmla="*/ 0 w 577970"/>
                <a:gd name="connsiteY0" fmla="*/ 442822 h 808007"/>
                <a:gd name="connsiteX1" fmla="*/ 163902 w 577970"/>
                <a:gd name="connsiteY1" fmla="*/ 442822 h 808007"/>
                <a:gd name="connsiteX2" fmla="*/ 241540 w 577970"/>
                <a:gd name="connsiteY2" fmla="*/ 718867 h 808007"/>
                <a:gd name="connsiteX3" fmla="*/ 310551 w 577970"/>
                <a:gd name="connsiteY3" fmla="*/ 2875 h 808007"/>
                <a:gd name="connsiteX4" fmla="*/ 405442 w 577970"/>
                <a:gd name="connsiteY4" fmla="*/ 736120 h 808007"/>
                <a:gd name="connsiteX5" fmla="*/ 465827 w 577970"/>
                <a:gd name="connsiteY5" fmla="*/ 434196 h 808007"/>
                <a:gd name="connsiteX6" fmla="*/ 577970 w 577970"/>
                <a:gd name="connsiteY6" fmla="*/ 442822 h 8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970" h="808007">
                  <a:moveTo>
                    <a:pt x="0" y="442822"/>
                  </a:moveTo>
                  <a:cubicBezTo>
                    <a:pt x="61822" y="419818"/>
                    <a:pt x="123645" y="396815"/>
                    <a:pt x="163902" y="442822"/>
                  </a:cubicBezTo>
                  <a:cubicBezTo>
                    <a:pt x="204159" y="488829"/>
                    <a:pt x="217099" y="792191"/>
                    <a:pt x="241540" y="718867"/>
                  </a:cubicBezTo>
                  <a:cubicBezTo>
                    <a:pt x="265981" y="645543"/>
                    <a:pt x="283234" y="0"/>
                    <a:pt x="310551" y="2875"/>
                  </a:cubicBezTo>
                  <a:cubicBezTo>
                    <a:pt x="337868" y="5750"/>
                    <a:pt x="379563" y="664233"/>
                    <a:pt x="405442" y="736120"/>
                  </a:cubicBezTo>
                  <a:cubicBezTo>
                    <a:pt x="431321" y="808007"/>
                    <a:pt x="437072" y="483079"/>
                    <a:pt x="465827" y="434196"/>
                  </a:cubicBezTo>
                  <a:cubicBezTo>
                    <a:pt x="494582" y="385313"/>
                    <a:pt x="536276" y="414067"/>
                    <a:pt x="577970" y="442822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cxnSp>
          <p:nvCxnSpPr>
            <p:cNvPr id="107" name="Straight Connector 224"/>
            <p:cNvCxnSpPr>
              <a:stCxn id="101" idx="0"/>
            </p:cNvCxnSpPr>
            <p:nvPr/>
          </p:nvCxnSpPr>
          <p:spPr bwMode="auto">
            <a:xfrm flipV="1">
              <a:off x="3135611" y="4146078"/>
              <a:ext cx="1331" cy="183128"/>
            </a:xfrm>
            <a:prstGeom prst="line">
              <a:avLst/>
            </a:prstGeom>
            <a:solidFill>
              <a:srgbClr val="618FF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225"/>
            <p:cNvCxnSpPr>
              <a:stCxn id="102" idx="0"/>
            </p:cNvCxnSpPr>
            <p:nvPr/>
          </p:nvCxnSpPr>
          <p:spPr bwMode="auto">
            <a:xfrm flipV="1">
              <a:off x="3402311" y="4074681"/>
              <a:ext cx="1331" cy="183128"/>
            </a:xfrm>
            <a:prstGeom prst="line">
              <a:avLst/>
            </a:prstGeom>
            <a:solidFill>
              <a:srgbClr val="618FF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226"/>
            <p:cNvCxnSpPr>
              <a:endCxn id="103" idx="0"/>
            </p:cNvCxnSpPr>
            <p:nvPr/>
          </p:nvCxnSpPr>
          <p:spPr bwMode="auto">
            <a:xfrm flipH="1">
              <a:off x="3707111" y="3933380"/>
              <a:ext cx="1331" cy="183128"/>
            </a:xfrm>
            <a:prstGeom prst="line">
              <a:avLst/>
            </a:prstGeom>
            <a:solidFill>
              <a:srgbClr val="618FF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227"/>
            <p:cNvCxnSpPr>
              <a:endCxn id="104" idx="0"/>
            </p:cNvCxnSpPr>
            <p:nvPr/>
          </p:nvCxnSpPr>
          <p:spPr bwMode="auto">
            <a:xfrm flipH="1">
              <a:off x="4002386" y="3825457"/>
              <a:ext cx="1331" cy="183128"/>
            </a:xfrm>
            <a:prstGeom prst="line">
              <a:avLst/>
            </a:prstGeom>
            <a:solidFill>
              <a:srgbClr val="618FF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228"/>
            <p:cNvCxnSpPr>
              <a:endCxn id="105" idx="0"/>
            </p:cNvCxnSpPr>
            <p:nvPr/>
          </p:nvCxnSpPr>
          <p:spPr bwMode="auto">
            <a:xfrm flipH="1">
              <a:off x="4326236" y="3671483"/>
              <a:ext cx="1331" cy="183128"/>
            </a:xfrm>
            <a:prstGeom prst="line">
              <a:avLst/>
            </a:prstGeom>
            <a:solidFill>
              <a:srgbClr val="618FF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2" name="5-Point Star 211"/>
          <p:cNvSpPr/>
          <p:nvPr/>
        </p:nvSpPr>
        <p:spPr bwMode="auto">
          <a:xfrm>
            <a:off x="431514" y="4898587"/>
            <a:ext cx="270688" cy="237156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3" name="Freeform 259"/>
          <p:cNvSpPr/>
          <p:nvPr/>
        </p:nvSpPr>
        <p:spPr bwMode="auto">
          <a:xfrm>
            <a:off x="621102" y="5175849"/>
            <a:ext cx="2337758" cy="181155"/>
          </a:xfrm>
          <a:custGeom>
            <a:avLst/>
            <a:gdLst>
              <a:gd name="connsiteX0" fmla="*/ 0 w 2337758"/>
              <a:gd name="connsiteY0" fmla="*/ 34506 h 181155"/>
              <a:gd name="connsiteX1" fmla="*/ 60385 w 2337758"/>
              <a:gd name="connsiteY1" fmla="*/ 181155 h 181155"/>
              <a:gd name="connsiteX2" fmla="*/ 2260121 w 2337758"/>
              <a:gd name="connsiteY2" fmla="*/ 172528 h 181155"/>
              <a:gd name="connsiteX3" fmla="*/ 2337758 w 2337758"/>
              <a:gd name="connsiteY3" fmla="*/ 0 h 18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58" h="181155">
                <a:moveTo>
                  <a:pt x="0" y="34506"/>
                </a:moveTo>
                <a:lnTo>
                  <a:pt x="60385" y="181155"/>
                </a:lnTo>
                <a:lnTo>
                  <a:pt x="2260121" y="172528"/>
                </a:lnTo>
                <a:lnTo>
                  <a:pt x="2337758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4" name="5-Point Star 212"/>
          <p:cNvSpPr/>
          <p:nvPr/>
        </p:nvSpPr>
        <p:spPr bwMode="auto">
          <a:xfrm>
            <a:off x="1948714" y="4900859"/>
            <a:ext cx="270688" cy="237156"/>
          </a:xfrm>
          <a:prstGeom prst="star5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5" name="Freeform 260"/>
          <p:cNvSpPr/>
          <p:nvPr/>
        </p:nvSpPr>
        <p:spPr bwMode="auto">
          <a:xfrm>
            <a:off x="2134624" y="5111817"/>
            <a:ext cx="2337758" cy="181155"/>
          </a:xfrm>
          <a:custGeom>
            <a:avLst/>
            <a:gdLst>
              <a:gd name="connsiteX0" fmla="*/ 0 w 2337758"/>
              <a:gd name="connsiteY0" fmla="*/ 34506 h 181155"/>
              <a:gd name="connsiteX1" fmla="*/ 60385 w 2337758"/>
              <a:gd name="connsiteY1" fmla="*/ 181155 h 181155"/>
              <a:gd name="connsiteX2" fmla="*/ 2260121 w 2337758"/>
              <a:gd name="connsiteY2" fmla="*/ 172528 h 181155"/>
              <a:gd name="connsiteX3" fmla="*/ 2337758 w 2337758"/>
              <a:gd name="connsiteY3" fmla="*/ 0 h 18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58" h="181155">
                <a:moveTo>
                  <a:pt x="0" y="34506"/>
                </a:moveTo>
                <a:lnTo>
                  <a:pt x="60385" y="181155"/>
                </a:lnTo>
                <a:lnTo>
                  <a:pt x="2260121" y="172528"/>
                </a:lnTo>
                <a:lnTo>
                  <a:pt x="2337758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6" name="Rectangle 283"/>
          <p:cNvSpPr/>
          <p:nvPr/>
        </p:nvSpPr>
        <p:spPr>
          <a:xfrm>
            <a:off x="0" y="1524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b="1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Solution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70031" y="914400"/>
            <a:ext cx="8427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Every source is encoded with a unique signature.</a:t>
            </a:r>
          </a:p>
        </p:txBody>
      </p:sp>
      <p:sp>
        <p:nvSpPr>
          <p:cNvPr id="118" name="Rectangle 141"/>
          <p:cNvSpPr/>
          <p:nvPr/>
        </p:nvSpPr>
        <p:spPr bwMode="auto">
          <a:xfrm>
            <a:off x="7973755" y="3351048"/>
            <a:ext cx="303469" cy="195136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9" name="Freeform 156"/>
          <p:cNvSpPr/>
          <p:nvPr/>
        </p:nvSpPr>
        <p:spPr bwMode="auto">
          <a:xfrm>
            <a:off x="6490608" y="5114089"/>
            <a:ext cx="2337758" cy="181155"/>
          </a:xfrm>
          <a:custGeom>
            <a:avLst/>
            <a:gdLst>
              <a:gd name="connsiteX0" fmla="*/ 0 w 2337758"/>
              <a:gd name="connsiteY0" fmla="*/ 34506 h 181155"/>
              <a:gd name="connsiteX1" fmla="*/ 60385 w 2337758"/>
              <a:gd name="connsiteY1" fmla="*/ 181155 h 181155"/>
              <a:gd name="connsiteX2" fmla="*/ 2260121 w 2337758"/>
              <a:gd name="connsiteY2" fmla="*/ 172528 h 181155"/>
              <a:gd name="connsiteX3" fmla="*/ 2337758 w 2337758"/>
              <a:gd name="connsiteY3" fmla="*/ 0 h 18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58" h="181155">
                <a:moveTo>
                  <a:pt x="0" y="34506"/>
                </a:moveTo>
                <a:lnTo>
                  <a:pt x="60385" y="181155"/>
                </a:lnTo>
                <a:lnTo>
                  <a:pt x="2260121" y="172528"/>
                </a:lnTo>
                <a:lnTo>
                  <a:pt x="2337758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20" name="Freeform 157"/>
          <p:cNvSpPr/>
          <p:nvPr/>
        </p:nvSpPr>
        <p:spPr bwMode="auto">
          <a:xfrm>
            <a:off x="5031678" y="5178121"/>
            <a:ext cx="2337758" cy="181155"/>
          </a:xfrm>
          <a:custGeom>
            <a:avLst/>
            <a:gdLst>
              <a:gd name="connsiteX0" fmla="*/ 0 w 2337758"/>
              <a:gd name="connsiteY0" fmla="*/ 34506 h 181155"/>
              <a:gd name="connsiteX1" fmla="*/ 60385 w 2337758"/>
              <a:gd name="connsiteY1" fmla="*/ 181155 h 181155"/>
              <a:gd name="connsiteX2" fmla="*/ 2260121 w 2337758"/>
              <a:gd name="connsiteY2" fmla="*/ 172528 h 181155"/>
              <a:gd name="connsiteX3" fmla="*/ 2337758 w 2337758"/>
              <a:gd name="connsiteY3" fmla="*/ 0 h 18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58" h="181155">
                <a:moveTo>
                  <a:pt x="0" y="34506"/>
                </a:moveTo>
                <a:lnTo>
                  <a:pt x="60385" y="181155"/>
                </a:lnTo>
                <a:lnTo>
                  <a:pt x="2260121" y="172528"/>
                </a:lnTo>
                <a:lnTo>
                  <a:pt x="2337758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mtClean="0">
              <a:solidFill>
                <a:schemeClr val="bg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280859" y="3336662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observed</a:t>
            </a:r>
            <a:endParaRPr lang="en-US" sz="20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86459" y="3338934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simulated</a:t>
            </a:r>
            <a:endParaRPr lang="en-US" sz="20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77397" y="1828800"/>
            <a:ext cx="8332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Every receiver acknowledge the contribution from the ‘correct’ sources.</a:t>
            </a:r>
            <a:endParaRPr lang="en-US" sz="28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5" grpId="0" animBg="1"/>
      <p:bldP spid="38" grpId="0" animBg="1"/>
      <p:bldP spid="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395663" y="4494213"/>
            <a:ext cx="4311650" cy="398462"/>
            <a:chOff x="3395663" y="4494213"/>
            <a:chExt cx="4311650" cy="398462"/>
          </a:xfrm>
        </p:grpSpPr>
        <p:sp>
          <p:nvSpPr>
            <p:cNvPr id="389" name="Trapezoid 388"/>
            <p:cNvSpPr>
              <a:spLocks noChangeAspect="1"/>
            </p:cNvSpPr>
            <p:nvPr/>
          </p:nvSpPr>
          <p:spPr bwMode="auto">
            <a:xfrm flipV="1">
              <a:off x="3395663" y="4494213"/>
              <a:ext cx="377825" cy="395287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945" tIns="41473" rIns="82945" bIns="41473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4" name="Trapezoid 383"/>
            <p:cNvSpPr>
              <a:spLocks noChangeAspect="1"/>
            </p:cNvSpPr>
            <p:nvPr/>
          </p:nvSpPr>
          <p:spPr bwMode="auto">
            <a:xfrm flipV="1">
              <a:off x="3784600" y="4495800"/>
              <a:ext cx="379413" cy="395288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945" tIns="41473" rIns="82945" bIns="41473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5" name="Trapezoid 374"/>
            <p:cNvSpPr>
              <a:spLocks noChangeAspect="1"/>
            </p:cNvSpPr>
            <p:nvPr/>
          </p:nvSpPr>
          <p:spPr bwMode="auto">
            <a:xfrm flipV="1">
              <a:off x="4189413" y="4494213"/>
              <a:ext cx="377825" cy="395287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945" tIns="41473" rIns="82945" bIns="41473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0" name="Trapezoid 369"/>
            <p:cNvSpPr>
              <a:spLocks noChangeAspect="1"/>
            </p:cNvSpPr>
            <p:nvPr/>
          </p:nvSpPr>
          <p:spPr bwMode="auto">
            <a:xfrm flipV="1">
              <a:off x="4579938" y="4495800"/>
              <a:ext cx="377825" cy="395288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945" tIns="41473" rIns="82945" bIns="41473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9" name="Trapezoid 358"/>
            <p:cNvSpPr>
              <a:spLocks noChangeAspect="1"/>
            </p:cNvSpPr>
            <p:nvPr/>
          </p:nvSpPr>
          <p:spPr bwMode="auto">
            <a:xfrm flipV="1">
              <a:off x="4972050" y="4494213"/>
              <a:ext cx="376238" cy="395287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945" tIns="41473" rIns="82945" bIns="41473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4" name="Trapezoid 353"/>
            <p:cNvSpPr>
              <a:spLocks noChangeAspect="1"/>
            </p:cNvSpPr>
            <p:nvPr/>
          </p:nvSpPr>
          <p:spPr bwMode="auto">
            <a:xfrm flipV="1">
              <a:off x="5362575" y="4495800"/>
              <a:ext cx="376238" cy="395288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945" tIns="41473" rIns="82945" bIns="41473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5" name="Trapezoid 344"/>
            <p:cNvSpPr>
              <a:spLocks noChangeAspect="1"/>
            </p:cNvSpPr>
            <p:nvPr/>
          </p:nvSpPr>
          <p:spPr bwMode="auto">
            <a:xfrm flipV="1">
              <a:off x="5767388" y="4494213"/>
              <a:ext cx="376237" cy="395287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945" tIns="41473" rIns="82945" bIns="41473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0" name="Trapezoid 339"/>
            <p:cNvSpPr>
              <a:spLocks noChangeAspect="1"/>
            </p:cNvSpPr>
            <p:nvPr/>
          </p:nvSpPr>
          <p:spPr bwMode="auto">
            <a:xfrm flipV="1">
              <a:off x="6154738" y="4495800"/>
              <a:ext cx="379412" cy="395288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945" tIns="41473" rIns="82945" bIns="41473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4" name="Trapezoid 403"/>
            <p:cNvSpPr>
              <a:spLocks noChangeAspect="1"/>
            </p:cNvSpPr>
            <p:nvPr/>
          </p:nvSpPr>
          <p:spPr bwMode="auto">
            <a:xfrm flipV="1">
              <a:off x="6553200" y="4495800"/>
              <a:ext cx="376238" cy="395288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945" tIns="41473" rIns="82945" bIns="41473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" name="Trapezoid 398"/>
            <p:cNvSpPr>
              <a:spLocks noChangeAspect="1"/>
            </p:cNvSpPr>
            <p:nvPr/>
          </p:nvSpPr>
          <p:spPr bwMode="auto">
            <a:xfrm flipV="1">
              <a:off x="6943725" y="4497388"/>
              <a:ext cx="376238" cy="395287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945" tIns="41473" rIns="82945" bIns="41473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7" name="Trapezoid 416"/>
            <p:cNvSpPr>
              <a:spLocks noChangeAspect="1"/>
            </p:cNvSpPr>
            <p:nvPr/>
          </p:nvSpPr>
          <p:spPr bwMode="auto">
            <a:xfrm flipV="1">
              <a:off x="7331075" y="4495800"/>
              <a:ext cx="376238" cy="395288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945" tIns="41473" rIns="82945" bIns="41473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386" name="TextBox 123"/>
          <p:cNvSpPr txBox="1">
            <a:spLocks noChangeArrowheads="1"/>
          </p:cNvSpPr>
          <p:nvPr/>
        </p:nvSpPr>
        <p:spPr bwMode="auto">
          <a:xfrm>
            <a:off x="2366113" y="2331470"/>
            <a:ext cx="1736373" cy="400110"/>
          </a:xfrm>
          <a:prstGeom prst="rect">
            <a:avLst/>
          </a:prstGeom>
          <a:solidFill>
            <a:srgbClr val="00008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4 shots/group</a:t>
            </a:r>
            <a:endParaRPr lang="en-US" sz="2000" dirty="0"/>
          </a:p>
        </p:txBody>
      </p:sp>
      <p:cxnSp>
        <p:nvCxnSpPr>
          <p:cNvPr id="16387" name="Straight Arrow Connector 127"/>
          <p:cNvCxnSpPr>
            <a:cxnSpLocks noChangeShapeType="1"/>
          </p:cNvCxnSpPr>
          <p:nvPr/>
        </p:nvCxnSpPr>
        <p:spPr bwMode="auto">
          <a:xfrm>
            <a:off x="5813425" y="5105400"/>
            <a:ext cx="1828800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218" name="Freeform 183"/>
          <p:cNvSpPr>
            <a:spLocks/>
          </p:cNvSpPr>
          <p:nvPr/>
        </p:nvSpPr>
        <p:spPr bwMode="auto">
          <a:xfrm>
            <a:off x="7340600" y="1466850"/>
            <a:ext cx="404813" cy="817563"/>
          </a:xfrm>
          <a:custGeom>
            <a:avLst/>
            <a:gdLst>
              <a:gd name="T0" fmla="*/ 0 w 919424"/>
              <a:gd name="T1" fmla="*/ 47628 h 1663002"/>
              <a:gd name="T2" fmla="*/ 3330 w 919424"/>
              <a:gd name="T3" fmla="*/ 45607 h 1663002"/>
              <a:gd name="T4" fmla="*/ 4829 w 919424"/>
              <a:gd name="T5" fmla="*/ 44020 h 1663002"/>
              <a:gd name="T6" fmla="*/ 6161 w 919424"/>
              <a:gd name="T7" fmla="*/ 41422 h 1663002"/>
              <a:gd name="T8" fmla="*/ 7243 w 919424"/>
              <a:gd name="T9" fmla="*/ 36804 h 1663002"/>
              <a:gd name="T10" fmla="*/ 9741 w 919424"/>
              <a:gd name="T11" fmla="*/ 18474 h 1663002"/>
              <a:gd name="T12" fmla="*/ 11489 w 919424"/>
              <a:gd name="T13" fmla="*/ 9814 h 1663002"/>
              <a:gd name="T14" fmla="*/ 12655 w 919424"/>
              <a:gd name="T15" fmla="*/ 5773 h 1663002"/>
              <a:gd name="T16" fmla="*/ 13903 w 919424"/>
              <a:gd name="T17" fmla="*/ 2454 h 1663002"/>
              <a:gd name="T18" fmla="*/ 14819 w 919424"/>
              <a:gd name="T19" fmla="*/ 577 h 1663002"/>
              <a:gd name="T20" fmla="*/ 15235 w 919424"/>
              <a:gd name="T21" fmla="*/ 0 h 1663002"/>
              <a:gd name="T22" fmla="*/ 15235 w 919424"/>
              <a:gd name="T23" fmla="*/ 47773 h 16630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9424"/>
              <a:gd name="T37" fmla="*/ 0 h 1663002"/>
              <a:gd name="T38" fmla="*/ 919424 w 919424"/>
              <a:gd name="T39" fmla="*/ 1663002 h 16630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9424" h="1663002">
                <a:moveTo>
                  <a:pt x="0" y="1657978"/>
                </a:moveTo>
                <a:lnTo>
                  <a:pt x="200967" y="1587640"/>
                </a:lnTo>
                <a:lnTo>
                  <a:pt x="291402" y="1532374"/>
                </a:lnTo>
                <a:lnTo>
                  <a:pt x="371789" y="1441938"/>
                </a:lnTo>
                <a:lnTo>
                  <a:pt x="437103" y="1281165"/>
                </a:lnTo>
                <a:lnTo>
                  <a:pt x="587829" y="643095"/>
                </a:lnTo>
                <a:lnTo>
                  <a:pt x="693336" y="341644"/>
                </a:lnTo>
                <a:lnTo>
                  <a:pt x="763675" y="200967"/>
                </a:lnTo>
                <a:lnTo>
                  <a:pt x="839037" y="85411"/>
                </a:lnTo>
                <a:lnTo>
                  <a:pt x="894303" y="20097"/>
                </a:lnTo>
                <a:lnTo>
                  <a:pt x="919424" y="0"/>
                </a:lnTo>
                <a:lnTo>
                  <a:pt x="919424" y="1663002"/>
                </a:lnTo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19" name="Freeform 184"/>
          <p:cNvSpPr>
            <a:spLocks/>
          </p:cNvSpPr>
          <p:nvPr/>
        </p:nvSpPr>
        <p:spPr bwMode="auto">
          <a:xfrm>
            <a:off x="7743825" y="1360488"/>
            <a:ext cx="200025" cy="927100"/>
          </a:xfrm>
          <a:custGeom>
            <a:avLst/>
            <a:gdLst>
              <a:gd name="T0" fmla="*/ 0 w 452176"/>
              <a:gd name="T1" fmla="*/ 54179 h 1884066"/>
              <a:gd name="T2" fmla="*/ 170 w 452176"/>
              <a:gd name="T3" fmla="*/ 6084 h 1884066"/>
              <a:gd name="T4" fmla="*/ 2291 w 452176"/>
              <a:gd name="T5" fmla="*/ 3187 h 1884066"/>
              <a:gd name="T6" fmla="*/ 4326 w 452176"/>
              <a:gd name="T7" fmla="*/ 1449 h 1884066"/>
              <a:gd name="T8" fmla="*/ 6108 w 452176"/>
              <a:gd name="T9" fmla="*/ 435 h 1884066"/>
              <a:gd name="T10" fmla="*/ 7550 w 452176"/>
              <a:gd name="T11" fmla="*/ 0 h 1884066"/>
              <a:gd name="T12" fmla="*/ 7635 w 452176"/>
              <a:gd name="T13" fmla="*/ 54324 h 18840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2176"/>
              <a:gd name="T22" fmla="*/ 0 h 1884066"/>
              <a:gd name="T23" fmla="*/ 452176 w 452176"/>
              <a:gd name="T24" fmla="*/ 1884066 h 18840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2176" h="1884066">
                <a:moveTo>
                  <a:pt x="0" y="1879042"/>
                </a:moveTo>
                <a:cubicBezTo>
                  <a:pt x="3349" y="1323033"/>
                  <a:pt x="6699" y="767025"/>
                  <a:pt x="10048" y="211016"/>
                </a:cubicBezTo>
                <a:lnTo>
                  <a:pt x="135653" y="110532"/>
                </a:lnTo>
                <a:lnTo>
                  <a:pt x="256233" y="50242"/>
                </a:lnTo>
                <a:lnTo>
                  <a:pt x="361741" y="15073"/>
                </a:lnTo>
                <a:lnTo>
                  <a:pt x="447152" y="0"/>
                </a:lnTo>
                <a:cubicBezTo>
                  <a:pt x="448827" y="628022"/>
                  <a:pt x="450501" y="1256044"/>
                  <a:pt x="452176" y="1884066"/>
                </a:cubicBezTo>
              </a:path>
            </a:pathLst>
          </a:cu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20" name="Freeform 185"/>
          <p:cNvSpPr>
            <a:spLocks/>
          </p:cNvSpPr>
          <p:nvPr/>
        </p:nvSpPr>
        <p:spPr bwMode="auto">
          <a:xfrm>
            <a:off x="7940675" y="1358900"/>
            <a:ext cx="206375" cy="925513"/>
          </a:xfrm>
          <a:custGeom>
            <a:avLst/>
            <a:gdLst>
              <a:gd name="T0" fmla="*/ 0 w 467248"/>
              <a:gd name="T1" fmla="*/ 53953 h 1884066"/>
              <a:gd name="T2" fmla="*/ 84 w 467248"/>
              <a:gd name="T3" fmla="*/ 0 h 1884066"/>
              <a:gd name="T4" fmla="*/ 3035 w 467248"/>
              <a:gd name="T5" fmla="*/ 144 h 1884066"/>
              <a:gd name="T6" fmla="*/ 5227 w 467248"/>
              <a:gd name="T7" fmla="*/ 719 h 1884066"/>
              <a:gd name="T8" fmla="*/ 6745 w 467248"/>
              <a:gd name="T9" fmla="*/ 1727 h 1884066"/>
              <a:gd name="T10" fmla="*/ 7841 w 467248"/>
              <a:gd name="T11" fmla="*/ 2878 h 1884066"/>
              <a:gd name="T12" fmla="*/ 7841 w 467248"/>
              <a:gd name="T13" fmla="*/ 53953 h 18840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7248"/>
              <a:gd name="T22" fmla="*/ 0 h 1884066"/>
              <a:gd name="T23" fmla="*/ 467248 w 467248"/>
              <a:gd name="T24" fmla="*/ 1884066 h 18840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7248" h="1884066">
                <a:moveTo>
                  <a:pt x="0" y="1884066"/>
                </a:moveTo>
                <a:cubicBezTo>
                  <a:pt x="1675" y="1256044"/>
                  <a:pt x="3349" y="628022"/>
                  <a:pt x="5024" y="0"/>
                </a:cubicBezTo>
                <a:lnTo>
                  <a:pt x="180870" y="5024"/>
                </a:lnTo>
                <a:lnTo>
                  <a:pt x="311499" y="25121"/>
                </a:lnTo>
                <a:lnTo>
                  <a:pt x="401934" y="60290"/>
                </a:lnTo>
                <a:lnTo>
                  <a:pt x="467248" y="100484"/>
                </a:lnTo>
                <a:lnTo>
                  <a:pt x="467248" y="1884066"/>
                </a:lnTo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21" name="Freeform 186"/>
          <p:cNvSpPr>
            <a:spLocks/>
          </p:cNvSpPr>
          <p:nvPr/>
        </p:nvSpPr>
        <p:spPr bwMode="auto">
          <a:xfrm>
            <a:off x="8147050" y="1408113"/>
            <a:ext cx="460375" cy="876300"/>
          </a:xfrm>
          <a:custGeom>
            <a:avLst/>
            <a:gdLst>
              <a:gd name="T0" fmla="*/ 0 w 1045029"/>
              <a:gd name="T1" fmla="*/ 51110 h 1783582"/>
              <a:gd name="T2" fmla="*/ 0 w 1045029"/>
              <a:gd name="T3" fmla="*/ 0 h 1783582"/>
              <a:gd name="T4" fmla="*/ 2170 w 1045029"/>
              <a:gd name="T5" fmla="*/ 3311 h 1783582"/>
              <a:gd name="T6" fmla="*/ 3421 w 1045029"/>
              <a:gd name="T7" fmla="*/ 6910 h 1783582"/>
              <a:gd name="T8" fmla="*/ 4589 w 1045029"/>
              <a:gd name="T9" fmla="*/ 14109 h 1783582"/>
              <a:gd name="T10" fmla="*/ 5924 w 1045029"/>
              <a:gd name="T11" fmla="*/ 24907 h 1783582"/>
              <a:gd name="T12" fmla="*/ 7260 w 1045029"/>
              <a:gd name="T13" fmla="*/ 32682 h 1783582"/>
              <a:gd name="T14" fmla="*/ 9012 w 1045029"/>
              <a:gd name="T15" fmla="*/ 40312 h 1783582"/>
              <a:gd name="T16" fmla="*/ 11014 w 1045029"/>
              <a:gd name="T17" fmla="*/ 45783 h 1783582"/>
              <a:gd name="T18" fmla="*/ 13434 w 1045029"/>
              <a:gd name="T19" fmla="*/ 49094 h 1783582"/>
              <a:gd name="T20" fmla="*/ 17356 w 1045029"/>
              <a:gd name="T21" fmla="*/ 51110 h 17835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45029"/>
              <a:gd name="T34" fmla="*/ 0 h 1783582"/>
              <a:gd name="T35" fmla="*/ 1045029 w 1045029"/>
              <a:gd name="T36" fmla="*/ 1783582 h 17835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45029" h="1783582">
                <a:moveTo>
                  <a:pt x="0" y="1783582"/>
                </a:moveTo>
                <a:lnTo>
                  <a:pt x="0" y="0"/>
                </a:lnTo>
                <a:lnTo>
                  <a:pt x="130629" y="115556"/>
                </a:lnTo>
                <a:lnTo>
                  <a:pt x="205991" y="241160"/>
                </a:lnTo>
                <a:lnTo>
                  <a:pt x="276330" y="492369"/>
                </a:lnTo>
                <a:lnTo>
                  <a:pt x="356716" y="869182"/>
                </a:lnTo>
                <a:lnTo>
                  <a:pt x="437103" y="1140488"/>
                </a:lnTo>
                <a:lnTo>
                  <a:pt x="542611" y="1406769"/>
                </a:lnTo>
                <a:lnTo>
                  <a:pt x="663191" y="1597688"/>
                </a:lnTo>
                <a:lnTo>
                  <a:pt x="808892" y="1713244"/>
                </a:lnTo>
                <a:lnTo>
                  <a:pt x="1045029" y="1783582"/>
                </a:lnTo>
              </a:path>
            </a:pathLst>
          </a:custGeom>
          <a:solidFill>
            <a:srgbClr val="9B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6392" name="Straight Arrow Connector 137"/>
          <p:cNvCxnSpPr>
            <a:cxnSpLocks noChangeShapeType="1"/>
          </p:cNvCxnSpPr>
          <p:nvPr/>
        </p:nvCxnSpPr>
        <p:spPr bwMode="auto">
          <a:xfrm>
            <a:off x="7329488" y="2286000"/>
            <a:ext cx="1333500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6393" name="Straight Arrow Connector 138"/>
          <p:cNvCxnSpPr>
            <a:cxnSpLocks noChangeShapeType="1"/>
          </p:cNvCxnSpPr>
          <p:nvPr/>
        </p:nvCxnSpPr>
        <p:spPr bwMode="auto">
          <a:xfrm rot="5400000" flipH="1" flipV="1">
            <a:off x="6880225" y="1825625"/>
            <a:ext cx="920750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6394" name="TextBox 141"/>
          <p:cNvSpPr txBox="1">
            <a:spLocks noChangeArrowheads="1"/>
          </p:cNvSpPr>
          <p:nvPr/>
        </p:nvSpPr>
        <p:spPr bwMode="auto">
          <a:xfrm>
            <a:off x="7361238" y="890588"/>
            <a:ext cx="935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FFFF"/>
                </a:solidFill>
                <a:cs typeface="Times New Roman" pitchFamily="18" charset="0"/>
              </a:rPr>
              <a:t>R</a:t>
            </a:r>
            <a:r>
              <a:rPr lang="en-US" sz="2900">
                <a:solidFill>
                  <a:srgbClr val="FFFFFF"/>
                </a:solidFill>
                <a:latin typeface="Symbol" pitchFamily="18" charset="2"/>
              </a:rPr>
              <a:t>(w)</a:t>
            </a:r>
          </a:p>
        </p:txBody>
      </p:sp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2566988" y="3624263"/>
            <a:ext cx="2759075" cy="1058862"/>
            <a:chOff x="3611563" y="3624263"/>
            <a:chExt cx="2759075" cy="1058862"/>
          </a:xfrm>
        </p:grpSpPr>
        <p:cxnSp>
          <p:nvCxnSpPr>
            <p:cNvPr id="16456" name="Straight Connector 379"/>
            <p:cNvCxnSpPr>
              <a:cxnSpLocks noChangeShapeType="1"/>
            </p:cNvCxnSpPr>
            <p:nvPr/>
          </p:nvCxnSpPr>
          <p:spPr bwMode="auto">
            <a:xfrm>
              <a:off x="3765796" y="3872876"/>
              <a:ext cx="672686" cy="620644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6457" name="Explosion 1 380"/>
            <p:cNvSpPr>
              <a:spLocks noChangeArrowheads="1"/>
            </p:cNvSpPr>
            <p:nvPr/>
          </p:nvSpPr>
          <p:spPr bwMode="auto">
            <a:xfrm>
              <a:off x="3611563" y="3624263"/>
              <a:ext cx="285621" cy="509556"/>
            </a:xfrm>
            <a:prstGeom prst="irregularSeal1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58" name="Freeform 391"/>
            <p:cNvSpPr>
              <a:spLocks/>
            </p:cNvSpPr>
            <p:nvPr/>
          </p:nvSpPr>
          <p:spPr bwMode="auto">
            <a:xfrm flipV="1">
              <a:off x="4465695" y="4586601"/>
              <a:ext cx="328505" cy="95149"/>
            </a:xfrm>
            <a:custGeom>
              <a:avLst/>
              <a:gdLst>
                <a:gd name="T0" fmla="*/ 34 w 765018"/>
                <a:gd name="T1" fmla="*/ 0 h 208230"/>
                <a:gd name="T2" fmla="*/ 494 w 765018"/>
                <a:gd name="T3" fmla="*/ 2 h 208230"/>
                <a:gd name="T4" fmla="*/ 529 w 765018"/>
                <a:gd name="T5" fmla="*/ 91 h 208230"/>
                <a:gd name="T6" fmla="*/ 0 w 765018"/>
                <a:gd name="T7" fmla="*/ 90 h 208230"/>
                <a:gd name="T8" fmla="*/ 9 w 765018"/>
                <a:gd name="T9" fmla="*/ 90 h 208230"/>
                <a:gd name="T10" fmla="*/ 0 w 765018"/>
                <a:gd name="T11" fmla="*/ 90 h 208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5018"/>
                <a:gd name="T19" fmla="*/ 0 h 208230"/>
                <a:gd name="T20" fmla="*/ 765018 w 765018"/>
                <a:gd name="T21" fmla="*/ 208230 h 208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5018" h="208230">
                  <a:moveTo>
                    <a:pt x="49794" y="0"/>
                  </a:moveTo>
                  <a:lnTo>
                    <a:pt x="715224" y="4527"/>
                  </a:lnTo>
                  <a:lnTo>
                    <a:pt x="765018" y="208230"/>
                  </a:lnTo>
                  <a:lnTo>
                    <a:pt x="0" y="203703"/>
                  </a:lnTo>
                  <a:lnTo>
                    <a:pt x="13580" y="203703"/>
                  </a:lnTo>
                  <a:lnTo>
                    <a:pt x="0" y="203703"/>
                  </a:lnTo>
                </a:path>
              </a:pathLst>
            </a:cu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386"/>
            <p:cNvSpPr>
              <a:spLocks/>
            </p:cNvSpPr>
            <p:nvPr/>
          </p:nvSpPr>
          <p:spPr bwMode="auto">
            <a:xfrm flipV="1">
              <a:off x="4855774" y="4587976"/>
              <a:ext cx="328505" cy="95149"/>
            </a:xfrm>
            <a:custGeom>
              <a:avLst/>
              <a:gdLst>
                <a:gd name="T0" fmla="*/ 34 w 765018"/>
                <a:gd name="T1" fmla="*/ 0 h 208230"/>
                <a:gd name="T2" fmla="*/ 494 w 765018"/>
                <a:gd name="T3" fmla="*/ 2 h 208230"/>
                <a:gd name="T4" fmla="*/ 529 w 765018"/>
                <a:gd name="T5" fmla="*/ 91 h 208230"/>
                <a:gd name="T6" fmla="*/ 0 w 765018"/>
                <a:gd name="T7" fmla="*/ 90 h 208230"/>
                <a:gd name="T8" fmla="*/ 9 w 765018"/>
                <a:gd name="T9" fmla="*/ 90 h 208230"/>
                <a:gd name="T10" fmla="*/ 0 w 765018"/>
                <a:gd name="T11" fmla="*/ 90 h 208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5018"/>
                <a:gd name="T19" fmla="*/ 0 h 208230"/>
                <a:gd name="T20" fmla="*/ 765018 w 765018"/>
                <a:gd name="T21" fmla="*/ 208230 h 208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5018" h="208230">
                  <a:moveTo>
                    <a:pt x="49794" y="0"/>
                  </a:moveTo>
                  <a:lnTo>
                    <a:pt x="715224" y="4527"/>
                  </a:lnTo>
                  <a:lnTo>
                    <a:pt x="765018" y="208230"/>
                  </a:lnTo>
                  <a:lnTo>
                    <a:pt x="0" y="203703"/>
                  </a:lnTo>
                  <a:lnTo>
                    <a:pt x="13580" y="203703"/>
                  </a:lnTo>
                  <a:lnTo>
                    <a:pt x="0" y="203703"/>
                  </a:lnTo>
                </a:path>
              </a:pathLst>
            </a:cu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377"/>
            <p:cNvSpPr>
              <a:spLocks/>
            </p:cNvSpPr>
            <p:nvPr/>
          </p:nvSpPr>
          <p:spPr bwMode="auto">
            <a:xfrm flipV="1">
              <a:off x="5259671" y="4586601"/>
              <a:ext cx="328505" cy="95149"/>
            </a:xfrm>
            <a:custGeom>
              <a:avLst/>
              <a:gdLst>
                <a:gd name="T0" fmla="*/ 34 w 765018"/>
                <a:gd name="T1" fmla="*/ 0 h 208230"/>
                <a:gd name="T2" fmla="*/ 494 w 765018"/>
                <a:gd name="T3" fmla="*/ 2 h 208230"/>
                <a:gd name="T4" fmla="*/ 529 w 765018"/>
                <a:gd name="T5" fmla="*/ 91 h 208230"/>
                <a:gd name="T6" fmla="*/ 0 w 765018"/>
                <a:gd name="T7" fmla="*/ 90 h 208230"/>
                <a:gd name="T8" fmla="*/ 9 w 765018"/>
                <a:gd name="T9" fmla="*/ 90 h 208230"/>
                <a:gd name="T10" fmla="*/ 0 w 765018"/>
                <a:gd name="T11" fmla="*/ 90 h 208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5018"/>
                <a:gd name="T19" fmla="*/ 0 h 208230"/>
                <a:gd name="T20" fmla="*/ 765018 w 765018"/>
                <a:gd name="T21" fmla="*/ 208230 h 208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5018" h="208230">
                  <a:moveTo>
                    <a:pt x="49794" y="0"/>
                  </a:moveTo>
                  <a:lnTo>
                    <a:pt x="715224" y="4527"/>
                  </a:lnTo>
                  <a:lnTo>
                    <a:pt x="765018" y="208230"/>
                  </a:lnTo>
                  <a:lnTo>
                    <a:pt x="0" y="203703"/>
                  </a:lnTo>
                  <a:lnTo>
                    <a:pt x="13580" y="203703"/>
                  </a:lnTo>
                  <a:lnTo>
                    <a:pt x="0" y="203703"/>
                  </a:lnTo>
                </a:path>
              </a:pathLst>
            </a:cu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372"/>
            <p:cNvSpPr>
              <a:spLocks/>
            </p:cNvSpPr>
            <p:nvPr/>
          </p:nvSpPr>
          <p:spPr bwMode="auto">
            <a:xfrm flipV="1">
              <a:off x="5649749" y="4587976"/>
              <a:ext cx="328505" cy="95149"/>
            </a:xfrm>
            <a:custGeom>
              <a:avLst/>
              <a:gdLst>
                <a:gd name="T0" fmla="*/ 34 w 765018"/>
                <a:gd name="T1" fmla="*/ 0 h 208230"/>
                <a:gd name="T2" fmla="*/ 494 w 765018"/>
                <a:gd name="T3" fmla="*/ 2 h 208230"/>
                <a:gd name="T4" fmla="*/ 529 w 765018"/>
                <a:gd name="T5" fmla="*/ 91 h 208230"/>
                <a:gd name="T6" fmla="*/ 0 w 765018"/>
                <a:gd name="T7" fmla="*/ 90 h 208230"/>
                <a:gd name="T8" fmla="*/ 9 w 765018"/>
                <a:gd name="T9" fmla="*/ 90 h 208230"/>
                <a:gd name="T10" fmla="*/ 0 w 765018"/>
                <a:gd name="T11" fmla="*/ 90 h 208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5018"/>
                <a:gd name="T19" fmla="*/ 0 h 208230"/>
                <a:gd name="T20" fmla="*/ 765018 w 765018"/>
                <a:gd name="T21" fmla="*/ 208230 h 208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5018" h="208230">
                  <a:moveTo>
                    <a:pt x="49794" y="0"/>
                  </a:moveTo>
                  <a:lnTo>
                    <a:pt x="715224" y="4527"/>
                  </a:lnTo>
                  <a:lnTo>
                    <a:pt x="765018" y="208230"/>
                  </a:lnTo>
                  <a:lnTo>
                    <a:pt x="0" y="203703"/>
                  </a:lnTo>
                  <a:lnTo>
                    <a:pt x="13580" y="203703"/>
                  </a:lnTo>
                  <a:lnTo>
                    <a:pt x="0" y="203703"/>
                  </a:lnTo>
                </a:path>
              </a:pathLst>
            </a:cu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361"/>
            <p:cNvSpPr>
              <a:spLocks/>
            </p:cNvSpPr>
            <p:nvPr/>
          </p:nvSpPr>
          <p:spPr bwMode="auto">
            <a:xfrm flipV="1">
              <a:off x="6042133" y="4586601"/>
              <a:ext cx="328505" cy="95149"/>
            </a:xfrm>
            <a:custGeom>
              <a:avLst/>
              <a:gdLst>
                <a:gd name="T0" fmla="*/ 34 w 765018"/>
                <a:gd name="T1" fmla="*/ 0 h 208230"/>
                <a:gd name="T2" fmla="*/ 494 w 765018"/>
                <a:gd name="T3" fmla="*/ 2 h 208230"/>
                <a:gd name="T4" fmla="*/ 529 w 765018"/>
                <a:gd name="T5" fmla="*/ 91 h 208230"/>
                <a:gd name="T6" fmla="*/ 0 w 765018"/>
                <a:gd name="T7" fmla="*/ 90 h 208230"/>
                <a:gd name="T8" fmla="*/ 9 w 765018"/>
                <a:gd name="T9" fmla="*/ 90 h 208230"/>
                <a:gd name="T10" fmla="*/ 0 w 765018"/>
                <a:gd name="T11" fmla="*/ 90 h 208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5018"/>
                <a:gd name="T19" fmla="*/ 0 h 208230"/>
                <a:gd name="T20" fmla="*/ 765018 w 765018"/>
                <a:gd name="T21" fmla="*/ 208230 h 208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5018" h="208230">
                  <a:moveTo>
                    <a:pt x="49794" y="0"/>
                  </a:moveTo>
                  <a:lnTo>
                    <a:pt x="715224" y="4527"/>
                  </a:lnTo>
                  <a:lnTo>
                    <a:pt x="765018" y="208230"/>
                  </a:lnTo>
                  <a:lnTo>
                    <a:pt x="0" y="203703"/>
                  </a:lnTo>
                  <a:lnTo>
                    <a:pt x="13580" y="203703"/>
                  </a:lnTo>
                  <a:lnTo>
                    <a:pt x="0" y="203703"/>
                  </a:lnTo>
                </a:path>
              </a:pathLst>
            </a:cu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3362325" y="3624263"/>
            <a:ext cx="2713038" cy="1266825"/>
            <a:chOff x="4406900" y="3624263"/>
            <a:chExt cx="2713038" cy="1266825"/>
          </a:xfrm>
        </p:grpSpPr>
        <p:cxnSp>
          <p:nvCxnSpPr>
            <p:cNvPr id="16449" name="Straight Connector 365"/>
            <p:cNvCxnSpPr>
              <a:cxnSpLocks noChangeShapeType="1"/>
            </p:cNvCxnSpPr>
            <p:nvPr/>
          </p:nvCxnSpPr>
          <p:spPr bwMode="auto">
            <a:xfrm>
              <a:off x="4561075" y="3872944"/>
              <a:ext cx="672431" cy="620813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6450" name="Explosion 1 366"/>
            <p:cNvSpPr>
              <a:spLocks noChangeArrowheads="1"/>
            </p:cNvSpPr>
            <p:nvPr/>
          </p:nvSpPr>
          <p:spPr bwMode="auto">
            <a:xfrm>
              <a:off x="4406900" y="3624263"/>
              <a:ext cx="285513" cy="509695"/>
            </a:xfrm>
            <a:prstGeom prst="irregularSeal1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51" name="Freeform 375"/>
            <p:cNvSpPr>
              <a:spLocks/>
            </p:cNvSpPr>
            <p:nvPr/>
          </p:nvSpPr>
          <p:spPr bwMode="auto">
            <a:xfrm flipV="1">
              <a:off x="5304225" y="4779486"/>
              <a:ext cx="239874" cy="110227"/>
            </a:xfrm>
            <a:custGeom>
              <a:avLst/>
              <a:gdLst>
                <a:gd name="T0" fmla="*/ 64 w 537587"/>
                <a:gd name="T1" fmla="*/ 0 h 241160"/>
                <a:gd name="T2" fmla="*/ 510 w 537587"/>
                <a:gd name="T3" fmla="*/ 0 h 241160"/>
                <a:gd name="T4" fmla="*/ 568 w 537587"/>
                <a:gd name="T5" fmla="*/ 106 h 241160"/>
                <a:gd name="T6" fmla="*/ 0 w 537587"/>
                <a:gd name="T7" fmla="*/ 104 h 241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7587"/>
                <a:gd name="T13" fmla="*/ 0 h 241160"/>
                <a:gd name="T14" fmla="*/ 537587 w 537587"/>
                <a:gd name="T15" fmla="*/ 241160 h 241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7587" h="241160">
                  <a:moveTo>
                    <a:pt x="60290" y="0"/>
                  </a:moveTo>
                  <a:lnTo>
                    <a:pt x="482321" y="0"/>
                  </a:lnTo>
                  <a:lnTo>
                    <a:pt x="537587" y="241160"/>
                  </a:lnTo>
                  <a:lnTo>
                    <a:pt x="0" y="236136"/>
                  </a:lnTo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370"/>
            <p:cNvSpPr>
              <a:spLocks/>
            </p:cNvSpPr>
            <p:nvPr/>
          </p:nvSpPr>
          <p:spPr bwMode="auto">
            <a:xfrm flipV="1">
              <a:off x="5694155" y="4780861"/>
              <a:ext cx="239874" cy="110227"/>
            </a:xfrm>
            <a:custGeom>
              <a:avLst/>
              <a:gdLst>
                <a:gd name="T0" fmla="*/ 64 w 537587"/>
                <a:gd name="T1" fmla="*/ 0 h 241160"/>
                <a:gd name="T2" fmla="*/ 510 w 537587"/>
                <a:gd name="T3" fmla="*/ 0 h 241160"/>
                <a:gd name="T4" fmla="*/ 568 w 537587"/>
                <a:gd name="T5" fmla="*/ 106 h 241160"/>
                <a:gd name="T6" fmla="*/ 0 w 537587"/>
                <a:gd name="T7" fmla="*/ 104 h 241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7587"/>
                <a:gd name="T13" fmla="*/ 0 h 241160"/>
                <a:gd name="T14" fmla="*/ 537587 w 537587"/>
                <a:gd name="T15" fmla="*/ 241160 h 241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7587" h="241160">
                  <a:moveTo>
                    <a:pt x="60290" y="0"/>
                  </a:moveTo>
                  <a:lnTo>
                    <a:pt x="482321" y="0"/>
                  </a:lnTo>
                  <a:lnTo>
                    <a:pt x="537587" y="241160"/>
                  </a:lnTo>
                  <a:lnTo>
                    <a:pt x="0" y="236136"/>
                  </a:lnTo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359"/>
            <p:cNvSpPr>
              <a:spLocks/>
            </p:cNvSpPr>
            <p:nvPr/>
          </p:nvSpPr>
          <p:spPr bwMode="auto">
            <a:xfrm flipV="1">
              <a:off x="6086390" y="4779486"/>
              <a:ext cx="239874" cy="110227"/>
            </a:xfrm>
            <a:custGeom>
              <a:avLst/>
              <a:gdLst>
                <a:gd name="T0" fmla="*/ 64 w 537587"/>
                <a:gd name="T1" fmla="*/ 0 h 241160"/>
                <a:gd name="T2" fmla="*/ 510 w 537587"/>
                <a:gd name="T3" fmla="*/ 0 h 241160"/>
                <a:gd name="T4" fmla="*/ 568 w 537587"/>
                <a:gd name="T5" fmla="*/ 106 h 241160"/>
                <a:gd name="T6" fmla="*/ 0 w 537587"/>
                <a:gd name="T7" fmla="*/ 104 h 241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7587"/>
                <a:gd name="T13" fmla="*/ 0 h 241160"/>
                <a:gd name="T14" fmla="*/ 537587 w 537587"/>
                <a:gd name="T15" fmla="*/ 241160 h 241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7587" h="241160">
                  <a:moveTo>
                    <a:pt x="60290" y="0"/>
                  </a:moveTo>
                  <a:lnTo>
                    <a:pt x="482321" y="0"/>
                  </a:lnTo>
                  <a:lnTo>
                    <a:pt x="537587" y="241160"/>
                  </a:lnTo>
                  <a:lnTo>
                    <a:pt x="0" y="236136"/>
                  </a:lnTo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354"/>
            <p:cNvSpPr>
              <a:spLocks/>
            </p:cNvSpPr>
            <p:nvPr/>
          </p:nvSpPr>
          <p:spPr bwMode="auto">
            <a:xfrm flipV="1">
              <a:off x="6476321" y="4780861"/>
              <a:ext cx="239874" cy="110227"/>
            </a:xfrm>
            <a:custGeom>
              <a:avLst/>
              <a:gdLst>
                <a:gd name="T0" fmla="*/ 64 w 537587"/>
                <a:gd name="T1" fmla="*/ 0 h 241160"/>
                <a:gd name="T2" fmla="*/ 510 w 537587"/>
                <a:gd name="T3" fmla="*/ 0 h 241160"/>
                <a:gd name="T4" fmla="*/ 568 w 537587"/>
                <a:gd name="T5" fmla="*/ 106 h 241160"/>
                <a:gd name="T6" fmla="*/ 0 w 537587"/>
                <a:gd name="T7" fmla="*/ 104 h 241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7587"/>
                <a:gd name="T13" fmla="*/ 0 h 241160"/>
                <a:gd name="T14" fmla="*/ 537587 w 537587"/>
                <a:gd name="T15" fmla="*/ 241160 h 241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7587" h="241160">
                  <a:moveTo>
                    <a:pt x="60290" y="0"/>
                  </a:moveTo>
                  <a:lnTo>
                    <a:pt x="482321" y="0"/>
                  </a:lnTo>
                  <a:lnTo>
                    <a:pt x="537587" y="241160"/>
                  </a:lnTo>
                  <a:lnTo>
                    <a:pt x="0" y="236136"/>
                  </a:lnTo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345"/>
            <p:cNvSpPr>
              <a:spLocks/>
            </p:cNvSpPr>
            <p:nvPr/>
          </p:nvSpPr>
          <p:spPr bwMode="auto">
            <a:xfrm flipV="1">
              <a:off x="6880064" y="4779486"/>
              <a:ext cx="239874" cy="110227"/>
            </a:xfrm>
            <a:custGeom>
              <a:avLst/>
              <a:gdLst>
                <a:gd name="T0" fmla="*/ 64 w 537587"/>
                <a:gd name="T1" fmla="*/ 0 h 241160"/>
                <a:gd name="T2" fmla="*/ 510 w 537587"/>
                <a:gd name="T3" fmla="*/ 0 h 241160"/>
                <a:gd name="T4" fmla="*/ 568 w 537587"/>
                <a:gd name="T5" fmla="*/ 106 h 241160"/>
                <a:gd name="T6" fmla="*/ 0 w 537587"/>
                <a:gd name="T7" fmla="*/ 104 h 241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7587"/>
                <a:gd name="T13" fmla="*/ 0 h 241160"/>
                <a:gd name="T14" fmla="*/ 537587 w 537587"/>
                <a:gd name="T15" fmla="*/ 241160 h 241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7587" h="241160">
                  <a:moveTo>
                    <a:pt x="60290" y="0"/>
                  </a:moveTo>
                  <a:lnTo>
                    <a:pt x="482321" y="0"/>
                  </a:lnTo>
                  <a:lnTo>
                    <a:pt x="537587" y="241160"/>
                  </a:lnTo>
                  <a:lnTo>
                    <a:pt x="0" y="236136"/>
                  </a:lnTo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4143375" y="3624263"/>
            <a:ext cx="2789238" cy="965200"/>
            <a:chOff x="5187950" y="3624263"/>
            <a:chExt cx="2789238" cy="965200"/>
          </a:xfrm>
        </p:grpSpPr>
        <p:cxnSp>
          <p:nvCxnSpPr>
            <p:cNvPr id="16442" name="Straight Connector 349"/>
            <p:cNvCxnSpPr>
              <a:cxnSpLocks noChangeShapeType="1"/>
              <a:endCxn id="16444" idx="3"/>
            </p:cNvCxnSpPr>
            <p:nvPr/>
          </p:nvCxnSpPr>
          <p:spPr bwMode="auto">
            <a:xfrm>
              <a:off x="5342179" y="3872726"/>
              <a:ext cx="672666" cy="62027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6443" name="Explosion 1 350"/>
            <p:cNvSpPr>
              <a:spLocks noChangeArrowheads="1"/>
            </p:cNvSpPr>
            <p:nvPr/>
          </p:nvSpPr>
          <p:spPr bwMode="auto">
            <a:xfrm>
              <a:off x="5187950" y="3624263"/>
              <a:ext cx="285613" cy="509249"/>
            </a:xfrm>
            <a:prstGeom prst="irregularSeal1">
              <a:avLst/>
            </a:prstGeom>
            <a:solidFill>
              <a:srgbClr val="7030A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44" name="Freeform 362"/>
            <p:cNvSpPr>
              <a:spLocks/>
            </p:cNvSpPr>
            <p:nvPr/>
          </p:nvSpPr>
          <p:spPr bwMode="auto">
            <a:xfrm flipV="1">
              <a:off x="6014845" y="4492997"/>
              <a:ext cx="380977" cy="95092"/>
            </a:xfrm>
            <a:custGeom>
              <a:avLst/>
              <a:gdLst>
                <a:gd name="T0" fmla="*/ 41 w 887239"/>
                <a:gd name="T1" fmla="*/ 0 h 208230"/>
                <a:gd name="T2" fmla="*/ 575 w 887239"/>
                <a:gd name="T3" fmla="*/ 4 h 208230"/>
                <a:gd name="T4" fmla="*/ 613 w 887239"/>
                <a:gd name="T5" fmla="*/ 91 h 208230"/>
                <a:gd name="T6" fmla="*/ 0 w 887239"/>
                <a:gd name="T7" fmla="*/ 91 h 208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7239"/>
                <a:gd name="T13" fmla="*/ 0 h 208230"/>
                <a:gd name="T14" fmla="*/ 887239 w 887239"/>
                <a:gd name="T15" fmla="*/ 208230 h 208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7239" h="208230">
                  <a:moveTo>
                    <a:pt x="58847" y="0"/>
                  </a:moveTo>
                  <a:lnTo>
                    <a:pt x="832919" y="9054"/>
                  </a:lnTo>
                  <a:lnTo>
                    <a:pt x="887239" y="208230"/>
                  </a:lnTo>
                  <a:lnTo>
                    <a:pt x="0" y="208230"/>
                  </a:lnTo>
                </a:path>
              </a:pathLst>
            </a:cu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357"/>
            <p:cNvSpPr>
              <a:spLocks/>
            </p:cNvSpPr>
            <p:nvPr/>
          </p:nvSpPr>
          <p:spPr bwMode="auto">
            <a:xfrm flipV="1">
              <a:off x="6404912" y="4494371"/>
              <a:ext cx="380977" cy="95092"/>
            </a:xfrm>
            <a:custGeom>
              <a:avLst/>
              <a:gdLst>
                <a:gd name="T0" fmla="*/ 41 w 887239"/>
                <a:gd name="T1" fmla="*/ 0 h 208230"/>
                <a:gd name="T2" fmla="*/ 575 w 887239"/>
                <a:gd name="T3" fmla="*/ 4 h 208230"/>
                <a:gd name="T4" fmla="*/ 613 w 887239"/>
                <a:gd name="T5" fmla="*/ 91 h 208230"/>
                <a:gd name="T6" fmla="*/ 0 w 887239"/>
                <a:gd name="T7" fmla="*/ 91 h 208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7239"/>
                <a:gd name="T13" fmla="*/ 0 h 208230"/>
                <a:gd name="T14" fmla="*/ 887239 w 887239"/>
                <a:gd name="T15" fmla="*/ 208230 h 208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7239" h="208230">
                  <a:moveTo>
                    <a:pt x="58847" y="0"/>
                  </a:moveTo>
                  <a:lnTo>
                    <a:pt x="832919" y="9054"/>
                  </a:lnTo>
                  <a:lnTo>
                    <a:pt x="887239" y="208230"/>
                  </a:lnTo>
                  <a:lnTo>
                    <a:pt x="0" y="208230"/>
                  </a:lnTo>
                </a:path>
              </a:pathLst>
            </a:cu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348"/>
            <p:cNvSpPr>
              <a:spLocks/>
            </p:cNvSpPr>
            <p:nvPr/>
          </p:nvSpPr>
          <p:spPr bwMode="auto">
            <a:xfrm flipV="1">
              <a:off x="6808798" y="4492997"/>
              <a:ext cx="380977" cy="95092"/>
            </a:xfrm>
            <a:custGeom>
              <a:avLst/>
              <a:gdLst>
                <a:gd name="T0" fmla="*/ 41 w 887239"/>
                <a:gd name="T1" fmla="*/ 0 h 208230"/>
                <a:gd name="T2" fmla="*/ 575 w 887239"/>
                <a:gd name="T3" fmla="*/ 4 h 208230"/>
                <a:gd name="T4" fmla="*/ 613 w 887239"/>
                <a:gd name="T5" fmla="*/ 91 h 208230"/>
                <a:gd name="T6" fmla="*/ 0 w 887239"/>
                <a:gd name="T7" fmla="*/ 91 h 208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7239"/>
                <a:gd name="T13" fmla="*/ 0 h 208230"/>
                <a:gd name="T14" fmla="*/ 887239 w 887239"/>
                <a:gd name="T15" fmla="*/ 208230 h 208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7239" h="208230">
                  <a:moveTo>
                    <a:pt x="58847" y="0"/>
                  </a:moveTo>
                  <a:lnTo>
                    <a:pt x="832919" y="9054"/>
                  </a:lnTo>
                  <a:lnTo>
                    <a:pt x="887239" y="208230"/>
                  </a:lnTo>
                  <a:lnTo>
                    <a:pt x="0" y="208230"/>
                  </a:lnTo>
                </a:path>
              </a:pathLst>
            </a:cu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343"/>
            <p:cNvSpPr>
              <a:spLocks/>
            </p:cNvSpPr>
            <p:nvPr/>
          </p:nvSpPr>
          <p:spPr bwMode="auto">
            <a:xfrm flipV="1">
              <a:off x="7198865" y="4494371"/>
              <a:ext cx="380977" cy="95092"/>
            </a:xfrm>
            <a:custGeom>
              <a:avLst/>
              <a:gdLst>
                <a:gd name="T0" fmla="*/ 41 w 887239"/>
                <a:gd name="T1" fmla="*/ 0 h 208230"/>
                <a:gd name="T2" fmla="*/ 575 w 887239"/>
                <a:gd name="T3" fmla="*/ 4 h 208230"/>
                <a:gd name="T4" fmla="*/ 613 w 887239"/>
                <a:gd name="T5" fmla="*/ 91 h 208230"/>
                <a:gd name="T6" fmla="*/ 0 w 887239"/>
                <a:gd name="T7" fmla="*/ 91 h 208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7239"/>
                <a:gd name="T13" fmla="*/ 0 h 208230"/>
                <a:gd name="T14" fmla="*/ 887239 w 887239"/>
                <a:gd name="T15" fmla="*/ 208230 h 208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7239" h="208230">
                  <a:moveTo>
                    <a:pt x="58847" y="0"/>
                  </a:moveTo>
                  <a:lnTo>
                    <a:pt x="832919" y="9054"/>
                  </a:lnTo>
                  <a:lnTo>
                    <a:pt x="887239" y="208230"/>
                  </a:lnTo>
                  <a:lnTo>
                    <a:pt x="0" y="208230"/>
                  </a:lnTo>
                </a:path>
              </a:pathLst>
            </a:cu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407"/>
            <p:cNvSpPr>
              <a:spLocks/>
            </p:cNvSpPr>
            <p:nvPr/>
          </p:nvSpPr>
          <p:spPr bwMode="auto">
            <a:xfrm flipV="1">
              <a:off x="7596211" y="4493884"/>
              <a:ext cx="380977" cy="95092"/>
            </a:xfrm>
            <a:custGeom>
              <a:avLst/>
              <a:gdLst>
                <a:gd name="T0" fmla="*/ 41 w 887239"/>
                <a:gd name="T1" fmla="*/ 0 h 208230"/>
                <a:gd name="T2" fmla="*/ 575 w 887239"/>
                <a:gd name="T3" fmla="*/ 4 h 208230"/>
                <a:gd name="T4" fmla="*/ 613 w 887239"/>
                <a:gd name="T5" fmla="*/ 91 h 208230"/>
                <a:gd name="T6" fmla="*/ 0 w 887239"/>
                <a:gd name="T7" fmla="*/ 91 h 208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7239"/>
                <a:gd name="T13" fmla="*/ 0 h 208230"/>
                <a:gd name="T14" fmla="*/ 887239 w 887239"/>
                <a:gd name="T15" fmla="*/ 208230 h 208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7239" h="208230">
                  <a:moveTo>
                    <a:pt x="58847" y="0"/>
                  </a:moveTo>
                  <a:lnTo>
                    <a:pt x="832919" y="9054"/>
                  </a:lnTo>
                  <a:lnTo>
                    <a:pt x="887239" y="208230"/>
                  </a:lnTo>
                  <a:lnTo>
                    <a:pt x="0" y="208230"/>
                  </a:lnTo>
                </a:path>
              </a:pathLst>
            </a:cu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2446338" y="2757488"/>
            <a:ext cx="5502275" cy="2825750"/>
            <a:chOff x="3490913" y="2757488"/>
            <a:chExt cx="5502275" cy="2825750"/>
          </a:xfrm>
        </p:grpSpPr>
        <p:sp>
          <p:nvSpPr>
            <p:cNvPr id="16440" name="Freeform 431"/>
            <p:cNvSpPr>
              <a:spLocks/>
            </p:cNvSpPr>
            <p:nvPr/>
          </p:nvSpPr>
          <p:spPr bwMode="auto">
            <a:xfrm>
              <a:off x="3490913" y="3319463"/>
              <a:ext cx="5502275" cy="2263775"/>
            </a:xfrm>
            <a:custGeom>
              <a:avLst/>
              <a:gdLst>
                <a:gd name="T0" fmla="*/ 1918490 w 6065940"/>
                <a:gd name="T1" fmla="*/ 46810 h 2495550"/>
                <a:gd name="T2" fmla="*/ 1637735 w 6065940"/>
                <a:gd name="T3" fmla="*/ 0 h 2495550"/>
                <a:gd name="T4" fmla="*/ 561510 w 6065940"/>
                <a:gd name="T5" fmla="*/ 23405 h 2495550"/>
                <a:gd name="T6" fmla="*/ 304150 w 6065940"/>
                <a:gd name="T7" fmla="*/ 58512 h 2495550"/>
                <a:gd name="T8" fmla="*/ 140377 w 6065940"/>
                <a:gd name="T9" fmla="*/ 105323 h 2495550"/>
                <a:gd name="T10" fmla="*/ 23397 w 6065940"/>
                <a:gd name="T11" fmla="*/ 234049 h 2495550"/>
                <a:gd name="T12" fmla="*/ 23397 w 6065940"/>
                <a:gd name="T13" fmla="*/ 397883 h 2495550"/>
                <a:gd name="T14" fmla="*/ 93585 w 6065940"/>
                <a:gd name="T15" fmla="*/ 456395 h 2495550"/>
                <a:gd name="T16" fmla="*/ 152076 w 6065940"/>
                <a:gd name="T17" fmla="*/ 503206 h 2495550"/>
                <a:gd name="T18" fmla="*/ 222265 w 6065940"/>
                <a:gd name="T19" fmla="*/ 538312 h 2495550"/>
                <a:gd name="T20" fmla="*/ 292453 w 6065940"/>
                <a:gd name="T21" fmla="*/ 573420 h 2495550"/>
                <a:gd name="T22" fmla="*/ 467925 w 6065940"/>
                <a:gd name="T23" fmla="*/ 667040 h 2495550"/>
                <a:gd name="T24" fmla="*/ 561510 w 6065940"/>
                <a:gd name="T25" fmla="*/ 748957 h 2495550"/>
                <a:gd name="T26" fmla="*/ 631698 w 6065940"/>
                <a:gd name="T27" fmla="*/ 854278 h 2495550"/>
                <a:gd name="T28" fmla="*/ 713585 w 6065940"/>
                <a:gd name="T29" fmla="*/ 1100030 h 2495550"/>
                <a:gd name="T30" fmla="*/ 865661 w 6065940"/>
                <a:gd name="T31" fmla="*/ 1252161 h 2495550"/>
                <a:gd name="T32" fmla="*/ 970944 w 6065940"/>
                <a:gd name="T33" fmla="*/ 1298972 h 2495550"/>
                <a:gd name="T34" fmla="*/ 1123019 w 6065940"/>
                <a:gd name="T35" fmla="*/ 1345782 h 2495550"/>
                <a:gd name="T36" fmla="*/ 1240001 w 6065940"/>
                <a:gd name="T37" fmla="*/ 1380889 h 2495550"/>
                <a:gd name="T38" fmla="*/ 1380378 w 6065940"/>
                <a:gd name="T39" fmla="*/ 1415996 h 2495550"/>
                <a:gd name="T40" fmla="*/ 1520755 w 6065940"/>
                <a:gd name="T41" fmla="*/ 1451104 h 2495550"/>
                <a:gd name="T42" fmla="*/ 1637735 w 6065940"/>
                <a:gd name="T43" fmla="*/ 1474508 h 2495550"/>
                <a:gd name="T44" fmla="*/ 1859998 w 6065940"/>
                <a:gd name="T45" fmla="*/ 1497913 h 2495550"/>
                <a:gd name="T46" fmla="*/ 2105660 w 6065940"/>
                <a:gd name="T47" fmla="*/ 1533022 h 2495550"/>
                <a:gd name="T48" fmla="*/ 3029808 w 6065940"/>
                <a:gd name="T49" fmla="*/ 1509615 h 2495550"/>
                <a:gd name="T50" fmla="*/ 3193582 w 6065940"/>
                <a:gd name="T51" fmla="*/ 1486211 h 2495550"/>
                <a:gd name="T52" fmla="*/ 3404148 w 6065940"/>
                <a:gd name="T53" fmla="*/ 1427699 h 2495550"/>
                <a:gd name="T54" fmla="*/ 3556224 w 6065940"/>
                <a:gd name="T55" fmla="*/ 1345782 h 2495550"/>
                <a:gd name="T56" fmla="*/ 3626416 w 6065940"/>
                <a:gd name="T57" fmla="*/ 1298972 h 2495550"/>
                <a:gd name="T58" fmla="*/ 3673205 w 6065940"/>
                <a:gd name="T59" fmla="*/ 1228757 h 2495550"/>
                <a:gd name="T60" fmla="*/ 3696598 w 6065940"/>
                <a:gd name="T61" fmla="*/ 912790 h 2495550"/>
                <a:gd name="T62" fmla="*/ 3661505 w 6065940"/>
                <a:gd name="T63" fmla="*/ 795766 h 2495550"/>
                <a:gd name="T64" fmla="*/ 3579621 w 6065940"/>
                <a:gd name="T65" fmla="*/ 655337 h 2495550"/>
                <a:gd name="T66" fmla="*/ 3509430 w 6065940"/>
                <a:gd name="T67" fmla="*/ 596824 h 2495550"/>
                <a:gd name="T68" fmla="*/ 3404148 w 6065940"/>
                <a:gd name="T69" fmla="*/ 561718 h 2495550"/>
                <a:gd name="T70" fmla="*/ 3240377 w 6065940"/>
                <a:gd name="T71" fmla="*/ 491504 h 2495550"/>
                <a:gd name="T72" fmla="*/ 3088302 w 6065940"/>
                <a:gd name="T73" fmla="*/ 444693 h 2495550"/>
                <a:gd name="T74" fmla="*/ 2854339 w 6065940"/>
                <a:gd name="T75" fmla="*/ 409586 h 2495550"/>
                <a:gd name="T76" fmla="*/ 2772448 w 6065940"/>
                <a:gd name="T77" fmla="*/ 386181 h 2495550"/>
                <a:gd name="T78" fmla="*/ 2667168 w 6065940"/>
                <a:gd name="T79" fmla="*/ 351073 h 2495550"/>
                <a:gd name="T80" fmla="*/ 2515094 w 6065940"/>
                <a:gd name="T81" fmla="*/ 304264 h 2495550"/>
                <a:gd name="T82" fmla="*/ 2433207 w 6065940"/>
                <a:gd name="T83" fmla="*/ 280859 h 2495550"/>
                <a:gd name="T84" fmla="*/ 2269434 w 6065940"/>
                <a:gd name="T85" fmla="*/ 234049 h 2495550"/>
                <a:gd name="T86" fmla="*/ 2117358 w 6065940"/>
                <a:gd name="T87" fmla="*/ 187240 h 2495550"/>
                <a:gd name="T88" fmla="*/ 2047170 w 6065940"/>
                <a:gd name="T89" fmla="*/ 163834 h 2495550"/>
                <a:gd name="T90" fmla="*/ 1941887 w 6065940"/>
                <a:gd name="T91" fmla="*/ 105323 h 24955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65940"/>
                <a:gd name="T139" fmla="*/ 0 h 2495550"/>
                <a:gd name="T140" fmla="*/ 6065940 w 6065940"/>
                <a:gd name="T141" fmla="*/ 2495550 h 24955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65940" h="2495550">
                  <a:moveTo>
                    <a:pt x="3143250" y="133350"/>
                  </a:moveTo>
                  <a:cubicBezTo>
                    <a:pt x="3136900" y="117475"/>
                    <a:pt x="3138399" y="90399"/>
                    <a:pt x="3124200" y="76200"/>
                  </a:cubicBezTo>
                  <a:cubicBezTo>
                    <a:pt x="3115122" y="67122"/>
                    <a:pt x="2991468" y="38224"/>
                    <a:pt x="2990850" y="38100"/>
                  </a:cubicBezTo>
                  <a:cubicBezTo>
                    <a:pt x="2863431" y="12616"/>
                    <a:pt x="2813212" y="13292"/>
                    <a:pt x="2667000" y="0"/>
                  </a:cubicBezTo>
                  <a:lnTo>
                    <a:pt x="1943100" y="19050"/>
                  </a:lnTo>
                  <a:lnTo>
                    <a:pt x="914400" y="38100"/>
                  </a:lnTo>
                  <a:cubicBezTo>
                    <a:pt x="647172" y="46720"/>
                    <a:pt x="857104" y="51728"/>
                    <a:pt x="685800" y="76200"/>
                  </a:cubicBezTo>
                  <a:cubicBezTo>
                    <a:pt x="622625" y="85225"/>
                    <a:pt x="558800" y="88900"/>
                    <a:pt x="495300" y="95250"/>
                  </a:cubicBezTo>
                  <a:cubicBezTo>
                    <a:pt x="321893" y="153052"/>
                    <a:pt x="595769" y="64386"/>
                    <a:pt x="342900" y="133350"/>
                  </a:cubicBezTo>
                  <a:cubicBezTo>
                    <a:pt x="304154" y="143917"/>
                    <a:pt x="228600" y="171450"/>
                    <a:pt x="228600" y="171450"/>
                  </a:cubicBezTo>
                  <a:cubicBezTo>
                    <a:pt x="209550" y="190500"/>
                    <a:pt x="192146" y="211353"/>
                    <a:pt x="171450" y="228600"/>
                  </a:cubicBezTo>
                  <a:cubicBezTo>
                    <a:pt x="99646" y="288437"/>
                    <a:pt x="80108" y="254977"/>
                    <a:pt x="38100" y="381000"/>
                  </a:cubicBezTo>
                  <a:lnTo>
                    <a:pt x="0" y="495300"/>
                  </a:lnTo>
                  <a:cubicBezTo>
                    <a:pt x="949" y="500044"/>
                    <a:pt x="22479" y="628174"/>
                    <a:pt x="38100" y="647700"/>
                  </a:cubicBezTo>
                  <a:cubicBezTo>
                    <a:pt x="52403" y="665578"/>
                    <a:pt x="77661" y="671143"/>
                    <a:pt x="95250" y="685800"/>
                  </a:cubicBezTo>
                  <a:cubicBezTo>
                    <a:pt x="115946" y="703047"/>
                    <a:pt x="135153" y="722254"/>
                    <a:pt x="152400" y="742950"/>
                  </a:cubicBezTo>
                  <a:cubicBezTo>
                    <a:pt x="167057" y="760539"/>
                    <a:pt x="172622" y="785797"/>
                    <a:pt x="190500" y="800100"/>
                  </a:cubicBezTo>
                  <a:cubicBezTo>
                    <a:pt x="206180" y="812644"/>
                    <a:pt x="229689" y="810170"/>
                    <a:pt x="247650" y="819150"/>
                  </a:cubicBezTo>
                  <a:cubicBezTo>
                    <a:pt x="268128" y="829389"/>
                    <a:pt x="284322" y="847011"/>
                    <a:pt x="304800" y="857250"/>
                  </a:cubicBezTo>
                  <a:cubicBezTo>
                    <a:pt x="322761" y="866230"/>
                    <a:pt x="343989" y="867320"/>
                    <a:pt x="361950" y="876300"/>
                  </a:cubicBezTo>
                  <a:cubicBezTo>
                    <a:pt x="382428" y="886539"/>
                    <a:pt x="398622" y="904161"/>
                    <a:pt x="419100" y="914400"/>
                  </a:cubicBezTo>
                  <a:cubicBezTo>
                    <a:pt x="437061" y="923380"/>
                    <a:pt x="458289" y="924470"/>
                    <a:pt x="476250" y="933450"/>
                  </a:cubicBezTo>
                  <a:cubicBezTo>
                    <a:pt x="496728" y="943689"/>
                    <a:pt x="512478" y="962251"/>
                    <a:pt x="533400" y="971550"/>
                  </a:cubicBezTo>
                  <a:cubicBezTo>
                    <a:pt x="770011" y="1076710"/>
                    <a:pt x="524358" y="927422"/>
                    <a:pt x="762000" y="1085850"/>
                  </a:cubicBezTo>
                  <a:lnTo>
                    <a:pt x="819150" y="1123950"/>
                  </a:lnTo>
                  <a:cubicBezTo>
                    <a:pt x="971550" y="1352550"/>
                    <a:pt x="736600" y="1016000"/>
                    <a:pt x="914400" y="1219200"/>
                  </a:cubicBezTo>
                  <a:cubicBezTo>
                    <a:pt x="944553" y="1253661"/>
                    <a:pt x="965200" y="1295400"/>
                    <a:pt x="990600" y="1333500"/>
                  </a:cubicBezTo>
                  <a:cubicBezTo>
                    <a:pt x="1003300" y="1352550"/>
                    <a:pt x="1021460" y="1368930"/>
                    <a:pt x="1028700" y="1390650"/>
                  </a:cubicBezTo>
                  <a:lnTo>
                    <a:pt x="1143000" y="1733550"/>
                  </a:lnTo>
                  <a:lnTo>
                    <a:pt x="1162050" y="1790700"/>
                  </a:lnTo>
                  <a:cubicBezTo>
                    <a:pt x="1168400" y="1809750"/>
                    <a:pt x="1166901" y="1833651"/>
                    <a:pt x="1181100" y="1847850"/>
                  </a:cubicBezTo>
                  <a:cubicBezTo>
                    <a:pt x="1327779" y="1994529"/>
                    <a:pt x="1250568" y="1932262"/>
                    <a:pt x="1409700" y="2038350"/>
                  </a:cubicBezTo>
                  <a:cubicBezTo>
                    <a:pt x="1428750" y="2051050"/>
                    <a:pt x="1445130" y="2069210"/>
                    <a:pt x="1466850" y="2076450"/>
                  </a:cubicBezTo>
                  <a:cubicBezTo>
                    <a:pt x="1504950" y="2089150"/>
                    <a:pt x="1547734" y="2092273"/>
                    <a:pt x="1581150" y="2114550"/>
                  </a:cubicBezTo>
                  <a:cubicBezTo>
                    <a:pt x="1600200" y="2127250"/>
                    <a:pt x="1617256" y="2143631"/>
                    <a:pt x="1638300" y="2152650"/>
                  </a:cubicBezTo>
                  <a:cubicBezTo>
                    <a:pt x="1682625" y="2171646"/>
                    <a:pt x="1790982" y="2181295"/>
                    <a:pt x="1828800" y="2190750"/>
                  </a:cubicBezTo>
                  <a:cubicBezTo>
                    <a:pt x="1867762" y="2200490"/>
                    <a:pt x="1904138" y="2219110"/>
                    <a:pt x="1943100" y="2228850"/>
                  </a:cubicBezTo>
                  <a:cubicBezTo>
                    <a:pt x="1968500" y="2235200"/>
                    <a:pt x="1994222" y="2240377"/>
                    <a:pt x="2019300" y="2247900"/>
                  </a:cubicBezTo>
                  <a:cubicBezTo>
                    <a:pt x="2057767" y="2259440"/>
                    <a:pt x="2093986" y="2279398"/>
                    <a:pt x="2133600" y="2286000"/>
                  </a:cubicBezTo>
                  <a:cubicBezTo>
                    <a:pt x="2171700" y="2292350"/>
                    <a:pt x="2210428" y="2295682"/>
                    <a:pt x="2247900" y="2305050"/>
                  </a:cubicBezTo>
                  <a:cubicBezTo>
                    <a:pt x="2286862" y="2314790"/>
                    <a:pt x="2323238" y="2333410"/>
                    <a:pt x="2362200" y="2343150"/>
                  </a:cubicBezTo>
                  <a:cubicBezTo>
                    <a:pt x="2399672" y="2352518"/>
                    <a:pt x="2438794" y="2353821"/>
                    <a:pt x="2476500" y="2362200"/>
                  </a:cubicBezTo>
                  <a:cubicBezTo>
                    <a:pt x="2496102" y="2366556"/>
                    <a:pt x="2513959" y="2377312"/>
                    <a:pt x="2533650" y="2381250"/>
                  </a:cubicBezTo>
                  <a:cubicBezTo>
                    <a:pt x="2577679" y="2390056"/>
                    <a:pt x="2622493" y="2394366"/>
                    <a:pt x="2667000" y="2400300"/>
                  </a:cubicBezTo>
                  <a:lnTo>
                    <a:pt x="2819400" y="2419350"/>
                  </a:lnTo>
                  <a:cubicBezTo>
                    <a:pt x="2889153" y="2426692"/>
                    <a:pt x="2959292" y="2430205"/>
                    <a:pt x="3028950" y="2438400"/>
                  </a:cubicBezTo>
                  <a:cubicBezTo>
                    <a:pt x="3067311" y="2442913"/>
                    <a:pt x="3105074" y="2451577"/>
                    <a:pt x="3143250" y="2457450"/>
                  </a:cubicBezTo>
                  <a:cubicBezTo>
                    <a:pt x="3257174" y="2474977"/>
                    <a:pt x="3311980" y="2480922"/>
                    <a:pt x="3429000" y="2495550"/>
                  </a:cubicBezTo>
                  <a:lnTo>
                    <a:pt x="4857750" y="2476500"/>
                  </a:lnTo>
                  <a:cubicBezTo>
                    <a:pt x="4883923" y="2475837"/>
                    <a:pt x="4907998" y="2460910"/>
                    <a:pt x="4933950" y="2457450"/>
                  </a:cubicBezTo>
                  <a:cubicBezTo>
                    <a:pt x="5003473" y="2448180"/>
                    <a:pt x="5073650" y="2444750"/>
                    <a:pt x="5143500" y="2438400"/>
                  </a:cubicBezTo>
                  <a:cubicBezTo>
                    <a:pt x="5162550" y="2432050"/>
                    <a:pt x="5181277" y="2424634"/>
                    <a:pt x="5200650" y="2419350"/>
                  </a:cubicBezTo>
                  <a:cubicBezTo>
                    <a:pt x="5251168" y="2405572"/>
                    <a:pt x="5303374" y="2397809"/>
                    <a:pt x="5353050" y="2381250"/>
                  </a:cubicBezTo>
                  <a:cubicBezTo>
                    <a:pt x="5492188" y="2334871"/>
                    <a:pt x="5428388" y="2352890"/>
                    <a:pt x="5543550" y="2324100"/>
                  </a:cubicBezTo>
                  <a:cubicBezTo>
                    <a:pt x="5751572" y="2185418"/>
                    <a:pt x="5430871" y="2389965"/>
                    <a:pt x="5676900" y="2266950"/>
                  </a:cubicBezTo>
                  <a:cubicBezTo>
                    <a:pt x="5717856" y="2246472"/>
                    <a:pt x="5753100" y="2216150"/>
                    <a:pt x="5791200" y="2190750"/>
                  </a:cubicBezTo>
                  <a:lnTo>
                    <a:pt x="5848350" y="2152650"/>
                  </a:lnTo>
                  <a:lnTo>
                    <a:pt x="5905500" y="2114550"/>
                  </a:lnTo>
                  <a:cubicBezTo>
                    <a:pt x="5911850" y="2095500"/>
                    <a:pt x="5913411" y="2074108"/>
                    <a:pt x="5924550" y="2057400"/>
                  </a:cubicBezTo>
                  <a:cubicBezTo>
                    <a:pt x="5939494" y="2034984"/>
                    <a:pt x="5964453" y="2020946"/>
                    <a:pt x="5981700" y="2000250"/>
                  </a:cubicBezTo>
                  <a:cubicBezTo>
                    <a:pt x="5996357" y="1982661"/>
                    <a:pt x="6007100" y="1962150"/>
                    <a:pt x="6019800" y="1943100"/>
                  </a:cubicBezTo>
                  <a:cubicBezTo>
                    <a:pt x="6065940" y="1758539"/>
                    <a:pt x="6058372" y="1820191"/>
                    <a:pt x="6019800" y="1485900"/>
                  </a:cubicBezTo>
                  <a:cubicBezTo>
                    <a:pt x="6015197" y="1446004"/>
                    <a:pt x="5991440" y="1410562"/>
                    <a:pt x="5981700" y="1371600"/>
                  </a:cubicBezTo>
                  <a:cubicBezTo>
                    <a:pt x="5975350" y="1346200"/>
                    <a:pt x="5972963" y="1319465"/>
                    <a:pt x="5962650" y="1295400"/>
                  </a:cubicBezTo>
                  <a:cubicBezTo>
                    <a:pt x="5953631" y="1274356"/>
                    <a:pt x="5934789" y="1258728"/>
                    <a:pt x="5924550" y="1238250"/>
                  </a:cubicBezTo>
                  <a:cubicBezTo>
                    <a:pt x="5889810" y="1168770"/>
                    <a:pt x="5919398" y="1126865"/>
                    <a:pt x="5829300" y="1066800"/>
                  </a:cubicBezTo>
                  <a:cubicBezTo>
                    <a:pt x="5810250" y="1054100"/>
                    <a:pt x="5789739" y="1043357"/>
                    <a:pt x="5772150" y="1028700"/>
                  </a:cubicBezTo>
                  <a:cubicBezTo>
                    <a:pt x="5751454" y="1011453"/>
                    <a:pt x="5738550" y="984634"/>
                    <a:pt x="5715000" y="971550"/>
                  </a:cubicBezTo>
                  <a:cubicBezTo>
                    <a:pt x="5679893" y="952046"/>
                    <a:pt x="5638800" y="946150"/>
                    <a:pt x="5600700" y="933450"/>
                  </a:cubicBezTo>
                  <a:cubicBezTo>
                    <a:pt x="5581650" y="927100"/>
                    <a:pt x="5560258" y="925539"/>
                    <a:pt x="5543550" y="914400"/>
                  </a:cubicBezTo>
                  <a:cubicBezTo>
                    <a:pt x="5505450" y="889000"/>
                    <a:pt x="5473673" y="849306"/>
                    <a:pt x="5429250" y="838200"/>
                  </a:cubicBezTo>
                  <a:cubicBezTo>
                    <a:pt x="5378450" y="825500"/>
                    <a:pt x="5326526" y="816659"/>
                    <a:pt x="5276850" y="800100"/>
                  </a:cubicBezTo>
                  <a:cubicBezTo>
                    <a:pt x="5005224" y="709558"/>
                    <a:pt x="5287883" y="800531"/>
                    <a:pt x="5086350" y="742950"/>
                  </a:cubicBezTo>
                  <a:cubicBezTo>
                    <a:pt x="5067042" y="737433"/>
                    <a:pt x="5048975" y="727390"/>
                    <a:pt x="5029200" y="723900"/>
                  </a:cubicBezTo>
                  <a:cubicBezTo>
                    <a:pt x="4940764" y="708294"/>
                    <a:pt x="4851081" y="700563"/>
                    <a:pt x="4762500" y="685800"/>
                  </a:cubicBezTo>
                  <a:cubicBezTo>
                    <a:pt x="4724400" y="679450"/>
                    <a:pt x="4685906" y="675129"/>
                    <a:pt x="4648200" y="666750"/>
                  </a:cubicBezTo>
                  <a:cubicBezTo>
                    <a:pt x="4628598" y="662394"/>
                    <a:pt x="4610358" y="653217"/>
                    <a:pt x="4591050" y="647700"/>
                  </a:cubicBezTo>
                  <a:cubicBezTo>
                    <a:pt x="4565876" y="640507"/>
                    <a:pt x="4539928" y="636173"/>
                    <a:pt x="4514850" y="628650"/>
                  </a:cubicBezTo>
                  <a:cubicBezTo>
                    <a:pt x="4476383" y="617110"/>
                    <a:pt x="4438650" y="603250"/>
                    <a:pt x="4400550" y="590550"/>
                  </a:cubicBezTo>
                  <a:cubicBezTo>
                    <a:pt x="4381500" y="584200"/>
                    <a:pt x="4362881" y="576370"/>
                    <a:pt x="4343400" y="571500"/>
                  </a:cubicBezTo>
                  <a:cubicBezTo>
                    <a:pt x="4228238" y="542710"/>
                    <a:pt x="4292038" y="560729"/>
                    <a:pt x="4152900" y="514350"/>
                  </a:cubicBezTo>
                  <a:lnTo>
                    <a:pt x="4095750" y="495300"/>
                  </a:lnTo>
                  <a:cubicBezTo>
                    <a:pt x="4076700" y="488950"/>
                    <a:pt x="4058081" y="481120"/>
                    <a:pt x="4038600" y="476250"/>
                  </a:cubicBezTo>
                  <a:cubicBezTo>
                    <a:pt x="4013200" y="469900"/>
                    <a:pt x="3987958" y="462880"/>
                    <a:pt x="3962400" y="457200"/>
                  </a:cubicBezTo>
                  <a:cubicBezTo>
                    <a:pt x="3930792" y="450176"/>
                    <a:pt x="3898388" y="446669"/>
                    <a:pt x="3867150" y="438150"/>
                  </a:cubicBezTo>
                  <a:lnTo>
                    <a:pt x="3695700" y="381000"/>
                  </a:lnTo>
                  <a:cubicBezTo>
                    <a:pt x="3676650" y="374650"/>
                    <a:pt x="3658031" y="366820"/>
                    <a:pt x="3638550" y="361950"/>
                  </a:cubicBezTo>
                  <a:cubicBezTo>
                    <a:pt x="3523388" y="333160"/>
                    <a:pt x="3587188" y="351179"/>
                    <a:pt x="3448050" y="304800"/>
                  </a:cubicBezTo>
                  <a:lnTo>
                    <a:pt x="3390900" y="285750"/>
                  </a:lnTo>
                  <a:cubicBezTo>
                    <a:pt x="3371850" y="279400"/>
                    <a:pt x="3350458" y="277839"/>
                    <a:pt x="3333750" y="266700"/>
                  </a:cubicBezTo>
                  <a:cubicBezTo>
                    <a:pt x="3314700" y="254000"/>
                    <a:pt x="3297078" y="238839"/>
                    <a:pt x="3276600" y="228600"/>
                  </a:cubicBezTo>
                  <a:cubicBezTo>
                    <a:pt x="3118859" y="149730"/>
                    <a:pt x="3326084" y="280639"/>
                    <a:pt x="3162300" y="171450"/>
                  </a:cubicBezTo>
                  <a:cubicBezTo>
                    <a:pt x="3120678" y="109016"/>
                    <a:pt x="3149600" y="149225"/>
                    <a:pt x="3143250" y="13335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TextBox 432"/>
            <p:cNvSpPr txBox="1">
              <a:spLocks noChangeArrowheads="1"/>
            </p:cNvSpPr>
            <p:nvPr/>
          </p:nvSpPr>
          <p:spPr bwMode="auto">
            <a:xfrm>
              <a:off x="4899025" y="2757488"/>
              <a:ext cx="12446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FFFFFF"/>
                  </a:solidFill>
                </a:rPr>
                <a:t>Group 1</a:t>
              </a:r>
            </a:p>
          </p:txBody>
        </p:sp>
      </p:grpSp>
      <p:sp>
        <p:nvSpPr>
          <p:cNvPr id="16410" name="Line 103"/>
          <p:cNvSpPr>
            <a:spLocks noChangeShapeType="1"/>
          </p:cNvSpPr>
          <p:nvPr/>
        </p:nvSpPr>
        <p:spPr bwMode="auto">
          <a:xfrm>
            <a:off x="0" y="3501231"/>
            <a:ext cx="9144001" cy="7144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11" name="Rectangle 97" descr="Horizontal brick"/>
          <p:cNvSpPr>
            <a:spLocks noChangeArrowheads="1"/>
          </p:cNvSpPr>
          <p:nvPr/>
        </p:nvSpPr>
        <p:spPr bwMode="auto">
          <a:xfrm>
            <a:off x="0" y="5911850"/>
            <a:ext cx="9144000" cy="522288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16431" name="Group 125"/>
          <p:cNvGrpSpPr>
            <a:grpSpLocks/>
          </p:cNvGrpSpPr>
          <p:nvPr/>
        </p:nvGrpSpPr>
        <p:grpSpPr bwMode="auto">
          <a:xfrm>
            <a:off x="4937273" y="3624263"/>
            <a:ext cx="2725590" cy="2679700"/>
            <a:chOff x="5981700" y="3624263"/>
            <a:chExt cx="2725738" cy="2679700"/>
          </a:xfrm>
        </p:grpSpPr>
        <p:sp>
          <p:nvSpPr>
            <p:cNvPr id="16432" name="Explosion 1 336"/>
            <p:cNvSpPr>
              <a:spLocks noChangeArrowheads="1"/>
            </p:cNvSpPr>
            <p:nvPr/>
          </p:nvSpPr>
          <p:spPr bwMode="auto">
            <a:xfrm>
              <a:off x="5981700" y="3624263"/>
              <a:ext cx="285618" cy="509555"/>
            </a:xfrm>
            <a:prstGeom prst="irregularSeal1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346"/>
            <p:cNvSpPr>
              <a:spLocks/>
            </p:cNvSpPr>
            <p:nvPr/>
          </p:nvSpPr>
          <p:spPr bwMode="auto">
            <a:xfrm flipV="1">
              <a:off x="6855261" y="4681747"/>
              <a:ext cx="287682" cy="99285"/>
            </a:xfrm>
            <a:custGeom>
              <a:avLst/>
              <a:gdLst>
                <a:gd name="T0" fmla="*/ 38 w 669957"/>
                <a:gd name="T1" fmla="*/ 0 h 217283"/>
                <a:gd name="T2" fmla="*/ 426 w 669957"/>
                <a:gd name="T3" fmla="*/ 2 h 217283"/>
                <a:gd name="T4" fmla="*/ 463 w 669957"/>
                <a:gd name="T5" fmla="*/ 93 h 217283"/>
                <a:gd name="T6" fmla="*/ 0 w 669957"/>
                <a:gd name="T7" fmla="*/ 95 h 217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9957"/>
                <a:gd name="T13" fmla="*/ 0 h 217283"/>
                <a:gd name="T14" fmla="*/ 669957 w 669957"/>
                <a:gd name="T15" fmla="*/ 217283 h 217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9957" h="217283">
                  <a:moveTo>
                    <a:pt x="54321" y="0"/>
                  </a:moveTo>
                  <a:lnTo>
                    <a:pt x="615636" y="4527"/>
                  </a:lnTo>
                  <a:lnTo>
                    <a:pt x="669957" y="212757"/>
                  </a:lnTo>
                  <a:lnTo>
                    <a:pt x="0" y="217283"/>
                  </a:lnTo>
                </a:path>
              </a:pathLst>
            </a:cu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341"/>
            <p:cNvSpPr>
              <a:spLocks/>
            </p:cNvSpPr>
            <p:nvPr/>
          </p:nvSpPr>
          <p:spPr bwMode="auto">
            <a:xfrm flipV="1">
              <a:off x="7245335" y="4683122"/>
              <a:ext cx="287682" cy="99285"/>
            </a:xfrm>
            <a:custGeom>
              <a:avLst/>
              <a:gdLst>
                <a:gd name="T0" fmla="*/ 38 w 669957"/>
                <a:gd name="T1" fmla="*/ 0 h 217283"/>
                <a:gd name="T2" fmla="*/ 426 w 669957"/>
                <a:gd name="T3" fmla="*/ 2 h 217283"/>
                <a:gd name="T4" fmla="*/ 463 w 669957"/>
                <a:gd name="T5" fmla="*/ 93 h 217283"/>
                <a:gd name="T6" fmla="*/ 0 w 669957"/>
                <a:gd name="T7" fmla="*/ 95 h 217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9957"/>
                <a:gd name="T13" fmla="*/ 0 h 217283"/>
                <a:gd name="T14" fmla="*/ 669957 w 669957"/>
                <a:gd name="T15" fmla="*/ 217283 h 217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9957" h="217283">
                  <a:moveTo>
                    <a:pt x="54321" y="0"/>
                  </a:moveTo>
                  <a:lnTo>
                    <a:pt x="615636" y="4527"/>
                  </a:lnTo>
                  <a:lnTo>
                    <a:pt x="669957" y="212757"/>
                  </a:lnTo>
                  <a:lnTo>
                    <a:pt x="0" y="217283"/>
                  </a:lnTo>
                </a:path>
              </a:pathLst>
            </a:cu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405"/>
            <p:cNvSpPr>
              <a:spLocks/>
            </p:cNvSpPr>
            <p:nvPr/>
          </p:nvSpPr>
          <p:spPr bwMode="auto">
            <a:xfrm flipV="1">
              <a:off x="7642689" y="4682636"/>
              <a:ext cx="287682" cy="99285"/>
            </a:xfrm>
            <a:custGeom>
              <a:avLst/>
              <a:gdLst>
                <a:gd name="T0" fmla="*/ 38 w 669957"/>
                <a:gd name="T1" fmla="*/ 0 h 217283"/>
                <a:gd name="T2" fmla="*/ 426 w 669957"/>
                <a:gd name="T3" fmla="*/ 2 h 217283"/>
                <a:gd name="T4" fmla="*/ 463 w 669957"/>
                <a:gd name="T5" fmla="*/ 93 h 217283"/>
                <a:gd name="T6" fmla="*/ 0 w 669957"/>
                <a:gd name="T7" fmla="*/ 95 h 217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9957"/>
                <a:gd name="T13" fmla="*/ 0 h 217283"/>
                <a:gd name="T14" fmla="*/ 669957 w 669957"/>
                <a:gd name="T15" fmla="*/ 217283 h 217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9957" h="217283">
                  <a:moveTo>
                    <a:pt x="54321" y="0"/>
                  </a:moveTo>
                  <a:lnTo>
                    <a:pt x="615636" y="4527"/>
                  </a:lnTo>
                  <a:lnTo>
                    <a:pt x="669957" y="212757"/>
                  </a:lnTo>
                  <a:lnTo>
                    <a:pt x="0" y="217283"/>
                  </a:lnTo>
                </a:path>
              </a:pathLst>
            </a:cu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400"/>
            <p:cNvSpPr>
              <a:spLocks/>
            </p:cNvSpPr>
            <p:nvPr/>
          </p:nvSpPr>
          <p:spPr bwMode="auto">
            <a:xfrm flipV="1">
              <a:off x="8032763" y="4684011"/>
              <a:ext cx="287682" cy="99285"/>
            </a:xfrm>
            <a:custGeom>
              <a:avLst/>
              <a:gdLst>
                <a:gd name="T0" fmla="*/ 38 w 669957"/>
                <a:gd name="T1" fmla="*/ 0 h 217283"/>
                <a:gd name="T2" fmla="*/ 426 w 669957"/>
                <a:gd name="T3" fmla="*/ 2 h 217283"/>
                <a:gd name="T4" fmla="*/ 463 w 669957"/>
                <a:gd name="T5" fmla="*/ 93 h 217283"/>
                <a:gd name="T6" fmla="*/ 0 w 669957"/>
                <a:gd name="T7" fmla="*/ 95 h 217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9957"/>
                <a:gd name="T13" fmla="*/ 0 h 217283"/>
                <a:gd name="T14" fmla="*/ 669957 w 669957"/>
                <a:gd name="T15" fmla="*/ 217283 h 217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9957" h="217283">
                  <a:moveTo>
                    <a:pt x="54321" y="0"/>
                  </a:moveTo>
                  <a:lnTo>
                    <a:pt x="615636" y="4527"/>
                  </a:lnTo>
                  <a:lnTo>
                    <a:pt x="669957" y="212757"/>
                  </a:lnTo>
                  <a:lnTo>
                    <a:pt x="0" y="217283"/>
                  </a:lnTo>
                </a:path>
              </a:pathLst>
            </a:cu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418"/>
            <p:cNvSpPr>
              <a:spLocks/>
            </p:cNvSpPr>
            <p:nvPr/>
          </p:nvSpPr>
          <p:spPr bwMode="auto">
            <a:xfrm flipV="1">
              <a:off x="8419756" y="4682636"/>
              <a:ext cx="287682" cy="99285"/>
            </a:xfrm>
            <a:custGeom>
              <a:avLst/>
              <a:gdLst>
                <a:gd name="T0" fmla="*/ 38 w 669957"/>
                <a:gd name="T1" fmla="*/ 0 h 217283"/>
                <a:gd name="T2" fmla="*/ 426 w 669957"/>
                <a:gd name="T3" fmla="*/ 2 h 217283"/>
                <a:gd name="T4" fmla="*/ 463 w 669957"/>
                <a:gd name="T5" fmla="*/ 93 h 217283"/>
                <a:gd name="T6" fmla="*/ 0 w 669957"/>
                <a:gd name="T7" fmla="*/ 95 h 217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9957"/>
                <a:gd name="T13" fmla="*/ 0 h 217283"/>
                <a:gd name="T14" fmla="*/ 669957 w 669957"/>
                <a:gd name="T15" fmla="*/ 217283 h 217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9957" h="217283">
                  <a:moveTo>
                    <a:pt x="54321" y="0"/>
                  </a:moveTo>
                  <a:lnTo>
                    <a:pt x="615636" y="4527"/>
                  </a:lnTo>
                  <a:lnTo>
                    <a:pt x="669957" y="212757"/>
                  </a:lnTo>
                  <a:lnTo>
                    <a:pt x="0" y="217283"/>
                  </a:lnTo>
                </a:path>
              </a:pathLst>
            </a:cu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6438" name="Straight Arrow Connector 450"/>
            <p:cNvCxnSpPr>
              <a:cxnSpLocks noChangeShapeType="1"/>
            </p:cNvCxnSpPr>
            <p:nvPr/>
          </p:nvCxnSpPr>
          <p:spPr bwMode="auto">
            <a:xfrm rot="16200000" flipH="1">
              <a:off x="5321940" y="4702875"/>
              <a:ext cx="2418264" cy="78390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</p:spPr>
        </p:cxnSp>
        <p:cxnSp>
          <p:nvCxnSpPr>
            <p:cNvPr id="16439" name="Straight Arrow Connector 452"/>
            <p:cNvCxnSpPr>
              <a:cxnSpLocks noChangeShapeType="1"/>
            </p:cNvCxnSpPr>
            <p:nvPr/>
          </p:nvCxnSpPr>
          <p:spPr bwMode="auto">
            <a:xfrm rot="5400000" flipH="1" flipV="1">
              <a:off x="6884462" y="5568594"/>
              <a:ext cx="969911" cy="500827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</p:spPr>
        </p:cxnSp>
      </p:grpSp>
      <p:sp>
        <p:nvSpPr>
          <p:cNvPr id="16413" name="TextBox 456"/>
          <p:cNvSpPr txBox="1">
            <a:spLocks noChangeArrowheads="1"/>
          </p:cNvSpPr>
          <p:nvPr/>
        </p:nvSpPr>
        <p:spPr bwMode="auto">
          <a:xfrm>
            <a:off x="965200" y="1222375"/>
            <a:ext cx="5813425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400" b="1" i="1" dirty="0" err="1" smtClean="0">
                <a:solidFill>
                  <a:srgbClr val="FFFF00"/>
                </a:solidFill>
              </a:rPr>
              <a:t>N</a:t>
            </a:r>
            <a:r>
              <a:rPr lang="en-US" sz="2400" b="1" i="1" dirty="0" err="1" smtClean="0">
                <a:solidFill>
                  <a:srgbClr val="FFFF00"/>
                </a:solidFill>
                <a:latin typeface="Symbol" pitchFamily="18" charset="2"/>
              </a:rPr>
              <a:t>w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frequency 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bands of source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spectrum: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8" name="Group 133"/>
          <p:cNvGrpSpPr>
            <a:grpSpLocks/>
          </p:cNvGrpSpPr>
          <p:nvPr/>
        </p:nvGrpSpPr>
        <p:grpSpPr bwMode="auto">
          <a:xfrm>
            <a:off x="6956425" y="3048000"/>
            <a:ext cx="828675" cy="414338"/>
            <a:chOff x="2967038" y="3054350"/>
            <a:chExt cx="828675" cy="414338"/>
          </a:xfrm>
        </p:grpSpPr>
        <p:sp>
          <p:nvSpPr>
            <p:cNvPr id="16420" name="Freeform 72"/>
            <p:cNvSpPr>
              <a:spLocks/>
            </p:cNvSpPr>
            <p:nvPr/>
          </p:nvSpPr>
          <p:spPr bwMode="auto">
            <a:xfrm>
              <a:off x="3006227" y="3088878"/>
              <a:ext cx="789486" cy="379810"/>
            </a:xfrm>
            <a:custGeom>
              <a:avLst/>
              <a:gdLst>
                <a:gd name="T0" fmla="*/ 2147483647 w 997"/>
                <a:gd name="T1" fmla="*/ 2147483647 h 376"/>
                <a:gd name="T2" fmla="*/ 2147483647 w 997"/>
                <a:gd name="T3" fmla="*/ 2147483647 h 376"/>
                <a:gd name="T4" fmla="*/ 2147483647 w 997"/>
                <a:gd name="T5" fmla="*/ 2147483647 h 376"/>
                <a:gd name="T6" fmla="*/ 2147483647 w 997"/>
                <a:gd name="T7" fmla="*/ 2147483647 h 376"/>
                <a:gd name="T8" fmla="*/ 2147483647 w 997"/>
                <a:gd name="T9" fmla="*/ 2147483647 h 376"/>
                <a:gd name="T10" fmla="*/ 2147483647 w 997"/>
                <a:gd name="T11" fmla="*/ 2147483647 h 376"/>
                <a:gd name="T12" fmla="*/ 2147483647 w 997"/>
                <a:gd name="T13" fmla="*/ 2147483647 h 376"/>
                <a:gd name="T14" fmla="*/ 2147483647 w 997"/>
                <a:gd name="T15" fmla="*/ 2147483647 h 376"/>
                <a:gd name="T16" fmla="*/ 2147483647 w 997"/>
                <a:gd name="T17" fmla="*/ 2147483647 h 376"/>
                <a:gd name="T18" fmla="*/ 0 w 997"/>
                <a:gd name="T19" fmla="*/ 2147483647 h 376"/>
                <a:gd name="T20" fmla="*/ 2147483647 w 997"/>
                <a:gd name="T21" fmla="*/ 2147483647 h 376"/>
                <a:gd name="T22" fmla="*/ 2147483647 w 997"/>
                <a:gd name="T23" fmla="*/ 2147483647 h 376"/>
                <a:gd name="T24" fmla="*/ 2147483647 w 997"/>
                <a:gd name="T25" fmla="*/ 2147483647 h 376"/>
                <a:gd name="T26" fmla="*/ 2147483647 w 997"/>
                <a:gd name="T27" fmla="*/ 2147483647 h 376"/>
                <a:gd name="T28" fmla="*/ 2147483647 w 997"/>
                <a:gd name="T29" fmla="*/ 2147483647 h 376"/>
                <a:gd name="T30" fmla="*/ 2147483647 w 997"/>
                <a:gd name="T31" fmla="*/ 2147483647 h 3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7"/>
                <a:gd name="T49" fmla="*/ 0 h 376"/>
                <a:gd name="T50" fmla="*/ 997 w 997"/>
                <a:gd name="T51" fmla="*/ 376 h 3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7" h="376">
                  <a:moveTo>
                    <a:pt x="210" y="191"/>
                  </a:moveTo>
                  <a:cubicBezTo>
                    <a:pt x="333" y="174"/>
                    <a:pt x="372" y="164"/>
                    <a:pt x="540" y="191"/>
                  </a:cubicBezTo>
                  <a:cubicBezTo>
                    <a:pt x="776" y="228"/>
                    <a:pt x="394" y="228"/>
                    <a:pt x="585" y="236"/>
                  </a:cubicBezTo>
                  <a:cubicBezTo>
                    <a:pt x="722" y="242"/>
                    <a:pt x="860" y="243"/>
                    <a:pt x="997" y="246"/>
                  </a:cubicBezTo>
                  <a:cubicBezTo>
                    <a:pt x="930" y="344"/>
                    <a:pt x="984" y="264"/>
                    <a:pt x="942" y="328"/>
                  </a:cubicBezTo>
                  <a:cubicBezTo>
                    <a:pt x="936" y="337"/>
                    <a:pt x="935" y="354"/>
                    <a:pt x="924" y="355"/>
                  </a:cubicBezTo>
                  <a:cubicBezTo>
                    <a:pt x="726" y="370"/>
                    <a:pt x="845" y="362"/>
                    <a:pt x="567" y="374"/>
                  </a:cubicBezTo>
                  <a:cubicBezTo>
                    <a:pt x="421" y="371"/>
                    <a:pt x="274" y="376"/>
                    <a:pt x="128" y="364"/>
                  </a:cubicBezTo>
                  <a:cubicBezTo>
                    <a:pt x="117" y="363"/>
                    <a:pt x="117" y="345"/>
                    <a:pt x="110" y="337"/>
                  </a:cubicBezTo>
                  <a:cubicBezTo>
                    <a:pt x="73" y="295"/>
                    <a:pt x="30" y="265"/>
                    <a:pt x="0" y="218"/>
                  </a:cubicBezTo>
                  <a:cubicBezTo>
                    <a:pt x="9" y="212"/>
                    <a:pt x="17" y="202"/>
                    <a:pt x="28" y="200"/>
                  </a:cubicBezTo>
                  <a:cubicBezTo>
                    <a:pt x="73" y="193"/>
                    <a:pt x="123" y="208"/>
                    <a:pt x="165" y="191"/>
                  </a:cubicBezTo>
                  <a:cubicBezTo>
                    <a:pt x="183" y="184"/>
                    <a:pt x="183" y="136"/>
                    <a:pt x="183" y="136"/>
                  </a:cubicBezTo>
                  <a:cubicBezTo>
                    <a:pt x="202" y="0"/>
                    <a:pt x="184" y="43"/>
                    <a:pt x="375" y="54"/>
                  </a:cubicBezTo>
                  <a:cubicBezTo>
                    <a:pt x="378" y="77"/>
                    <a:pt x="379" y="127"/>
                    <a:pt x="393" y="154"/>
                  </a:cubicBezTo>
                  <a:cubicBezTo>
                    <a:pt x="398" y="164"/>
                    <a:pt x="412" y="182"/>
                    <a:pt x="412" y="182"/>
                  </a:cubicBezTo>
                </a:path>
              </a:pathLst>
            </a:cu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AutoShape 73"/>
            <p:cNvSpPr>
              <a:spLocks noChangeArrowheads="1"/>
            </p:cNvSpPr>
            <p:nvPr/>
          </p:nvSpPr>
          <p:spPr bwMode="auto">
            <a:xfrm flipV="1">
              <a:off x="3084604" y="3123406"/>
              <a:ext cx="274320" cy="1726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Oval 74"/>
            <p:cNvSpPr>
              <a:spLocks noChangeArrowheads="1"/>
            </p:cNvSpPr>
            <p:nvPr/>
          </p:nvSpPr>
          <p:spPr bwMode="auto">
            <a:xfrm flipV="1">
              <a:off x="3162981" y="3157935"/>
              <a:ext cx="78377" cy="6905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23" name="Line 75"/>
            <p:cNvSpPr>
              <a:spLocks noChangeShapeType="1"/>
            </p:cNvSpPr>
            <p:nvPr/>
          </p:nvSpPr>
          <p:spPr bwMode="auto">
            <a:xfrm>
              <a:off x="2967038" y="3296047"/>
              <a:ext cx="548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76"/>
            <p:cNvSpPr>
              <a:spLocks noChangeShapeType="1"/>
            </p:cNvSpPr>
            <p:nvPr/>
          </p:nvSpPr>
          <p:spPr bwMode="auto">
            <a:xfrm>
              <a:off x="3398112" y="3330575"/>
              <a:ext cx="391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77"/>
            <p:cNvSpPr>
              <a:spLocks noChangeShapeType="1"/>
            </p:cNvSpPr>
            <p:nvPr/>
          </p:nvSpPr>
          <p:spPr bwMode="auto">
            <a:xfrm>
              <a:off x="2967038" y="3296047"/>
              <a:ext cx="156754" cy="1726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78"/>
            <p:cNvSpPr>
              <a:spLocks noChangeShapeType="1"/>
            </p:cNvSpPr>
            <p:nvPr/>
          </p:nvSpPr>
          <p:spPr bwMode="auto">
            <a:xfrm flipV="1">
              <a:off x="3123792" y="3434160"/>
              <a:ext cx="627017" cy="34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79"/>
            <p:cNvSpPr>
              <a:spLocks noChangeShapeType="1"/>
            </p:cNvSpPr>
            <p:nvPr/>
          </p:nvSpPr>
          <p:spPr bwMode="auto">
            <a:xfrm flipV="1">
              <a:off x="3750809" y="3330575"/>
              <a:ext cx="39189" cy="1035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AutoShape 80"/>
            <p:cNvSpPr>
              <a:spLocks noChangeArrowheads="1"/>
            </p:cNvSpPr>
            <p:nvPr/>
          </p:nvSpPr>
          <p:spPr bwMode="auto">
            <a:xfrm flipV="1">
              <a:off x="3202169" y="3054350"/>
              <a:ext cx="78377" cy="69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Oval 81"/>
            <p:cNvSpPr>
              <a:spLocks noChangeArrowheads="1"/>
            </p:cNvSpPr>
            <p:nvPr/>
          </p:nvSpPr>
          <p:spPr bwMode="auto">
            <a:xfrm>
              <a:off x="3633244" y="3157935"/>
              <a:ext cx="156754" cy="17264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33" name="TextBox 468"/>
          <p:cNvSpPr txBox="1">
            <a:spLocks noChangeArrowheads="1"/>
          </p:cNvSpPr>
          <p:nvPr/>
        </p:nvSpPr>
        <p:spPr bwMode="auto">
          <a:xfrm>
            <a:off x="0" y="279400"/>
            <a:ext cx="9144000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Frequency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Selection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TextBox 125"/>
          <p:cNvSpPr txBox="1">
            <a:spLocks noChangeArrowheads="1"/>
          </p:cNvSpPr>
          <p:nvPr/>
        </p:nvSpPr>
        <p:spPr bwMode="auto">
          <a:xfrm>
            <a:off x="6324915" y="4981575"/>
            <a:ext cx="787085" cy="338554"/>
          </a:xfrm>
          <a:prstGeom prst="rect">
            <a:avLst/>
          </a:prstGeom>
          <a:solidFill>
            <a:srgbClr val="00008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2 km</a:t>
            </a:r>
            <a:endParaRPr lang="en-US" sz="1600" dirty="0"/>
          </a:p>
        </p:txBody>
      </p:sp>
      <p:sp>
        <p:nvSpPr>
          <p:cNvPr id="16419" name="TextBox 140"/>
          <p:cNvSpPr txBox="1">
            <a:spLocks noChangeArrowheads="1"/>
          </p:cNvSpPr>
          <p:nvPr/>
        </p:nvSpPr>
        <p:spPr bwMode="auto">
          <a:xfrm>
            <a:off x="7789863" y="2182813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78" name="TextBox 456"/>
          <p:cNvSpPr txBox="1">
            <a:spLocks noChangeArrowheads="1"/>
          </p:cNvSpPr>
          <p:nvPr/>
        </p:nvSpPr>
        <p:spPr bwMode="auto">
          <a:xfrm>
            <a:off x="815975" y="1756712"/>
            <a:ext cx="5813425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Accommodate up to </a:t>
            </a:r>
            <a:r>
              <a:rPr lang="en-US" altLang="zh-CN" sz="2400" b="1" i="1" dirty="0" err="1" smtClean="0">
                <a:solidFill>
                  <a:srgbClr val="FFFF00"/>
                </a:solidFill>
              </a:rPr>
              <a:t>N</a:t>
            </a:r>
            <a:r>
              <a:rPr lang="en-US" altLang="zh-CN" sz="2400" b="1" i="1" dirty="0" err="1" smtClean="0">
                <a:solidFill>
                  <a:srgbClr val="FFFF00"/>
                </a:solidFill>
                <a:latin typeface="Symbol" pitchFamily="18" charset="2"/>
              </a:rPr>
              <a:t>w</a:t>
            </a:r>
            <a:r>
              <a:rPr lang="en-US" altLang="zh-CN" sz="2400" i="1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altLang="zh-CN" sz="2400" i="1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</a:rPr>
              <a:t>shots</a:t>
            </a:r>
            <a:endParaRPr lang="en-US" sz="2200" b="1" dirty="0">
              <a:solidFill>
                <a:schemeClr val="bg1"/>
              </a:solidFill>
              <a:latin typeface="+mn-lt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9664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7864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64 0.00324 L -0.35364 0.00324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64 0.00324 L -0.43698 0.00324 " pathEditMode="relative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98 0.00324 L -0.55885 0.003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85 0.00324 L -0.66302 0.00324 " pathEditMode="relative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" grpId="0" animBg="1"/>
      <p:bldP spid="4219" grpId="0" animBg="1"/>
      <p:bldP spid="4220" grpId="0" animBg="1"/>
      <p:bldP spid="4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sz="6600" b="1" dirty="0">
                <a:solidFill>
                  <a:srgbClr val="FFFF00"/>
                </a:solidFill>
                <a:ea typeface="宋体" pitchFamily="2" charset="-122"/>
                <a:cs typeface="Times New Roman" pitchFamily="18" charset="0"/>
              </a:rPr>
              <a:t>Outline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295402"/>
            <a:ext cx="8226425" cy="580570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Introduction and Overview</a:t>
            </a:r>
          </a:p>
        </p:txBody>
      </p:sp>
      <p:sp>
        <p:nvSpPr>
          <p:cNvPr id="107525" name="Rectangle 33"/>
          <p:cNvSpPr>
            <a:spLocks noChangeArrowheads="1"/>
          </p:cNvSpPr>
          <p:nvPr/>
        </p:nvSpPr>
        <p:spPr bwMode="auto">
          <a:xfrm>
            <a:off x="358777" y="2743200"/>
            <a:ext cx="4060823" cy="5222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0376" y="2209800"/>
            <a:ext cx="41132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Theory</a:t>
            </a:r>
          </a:p>
          <a:p>
            <a:pPr lvl="1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Single frequency </a:t>
            </a:r>
            <a:r>
              <a:rPr lang="en-GB" altLang="zh-CN" sz="2000" dirty="0" err="1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modeling</a:t>
            </a:r>
            <a:endParaRPr lang="en-GB" altLang="zh-CN" sz="2000" dirty="0" smtClean="0">
              <a:solidFill>
                <a:schemeClr val="bg1"/>
              </a:solidFill>
              <a:ea typeface="宋体" pitchFamily="2" charset="-122"/>
              <a:cs typeface="Times New Roman" pitchFamily="18" charset="0"/>
            </a:endParaRPr>
          </a:p>
          <a:p>
            <a:pPr lvl="1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Least-squares migration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0376" y="4114800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Numerical Results</a:t>
            </a:r>
          </a:p>
          <a:p>
            <a:pPr marL="742867" lvl="1" indent="-342900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Marmousi2</a:t>
            </a:r>
          </a:p>
          <a:p>
            <a:pPr marL="742867" lvl="1" indent="-342900" eaLnBrk="1"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0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Marine field data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1" y="5867400"/>
            <a:ext cx="20081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ea typeface="宋体" pitchFamily="2" charset="-122"/>
                <a:cs typeface="Times New Roman" pitchFamily="18" charset="0"/>
              </a:rPr>
              <a:t>Summary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t="5002" r="3774" b="75199"/>
          <a:stretch/>
        </p:blipFill>
        <p:spPr>
          <a:xfrm>
            <a:off x="4521200" y="2441750"/>
            <a:ext cx="4405231" cy="11243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214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Single Frequency Modeling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057400"/>
                <a:ext cx="9144000" cy="110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𝜵</m:t>
                              </m:r>
                            </m:e>
                            <m:sup>
                              <m: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8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p>
                                  <m:r>
                                    <a:rPr lang="en-US" altLang="zh-CN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altLang="zh-CN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̃"/>
                          <m:ctrlP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</m:acc>
                      <m:r>
                        <a:rPr lang="en-US" altLang="zh-CN" sz="28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altLang="zh-CN" sz="28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𝐖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altLang="zh-CN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</m:d>
                      <m:r>
                        <a:rPr lang="zh-CN" altLang="en-US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𝛅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7400"/>
                <a:ext cx="9144000" cy="11072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7924800" cy="5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Helmholtz Equation</a:t>
            </a:r>
            <a:endParaRPr lang="en-US" altLang="zh-CN" sz="3200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3200400"/>
            <a:ext cx="9144000" cy="1689767"/>
            <a:chOff x="0" y="3200400"/>
            <a:chExt cx="9144000" cy="1689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0" y="3810000"/>
                  <a:ext cx="9144000" cy="1080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𝜵</m:t>
                                </m:r>
                              </m:e>
                              <m:sup>
                                <m:r>
                                  <a:rPr lang="en-US" altLang="zh-CN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800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altLang="zh-CN" sz="2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2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𝝏</m:t>
                                    </m:r>
                                  </m:e>
                                  <m:sup>
                                    <m:r>
                                      <a:rPr lang="en-US" altLang="zh-CN" sz="2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𝝏</m:t>
                                    </m:r>
                                  </m:e>
                                  <m:sup>
                                    <m:r>
                                      <a:rPr lang="en-US" altLang="zh-CN" sz="2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8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𝐏</m:t>
                        </m:r>
                        <m:r>
                          <a:rPr lang="en-US" altLang="zh-CN" sz="28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altLang="zh-CN" sz="28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𝐑𝐞</m:t>
                        </m:r>
                        <m:r>
                          <a:rPr lang="en-US" altLang="zh-CN" sz="28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altLang="zh-CN" sz="28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𝐖</m:t>
                        </m:r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altLang="zh-CN" sz="2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𝝎</m:t>
                            </m:r>
                          </m:e>
                        </m:d>
                        <m:r>
                          <a:rPr lang="en-US" altLang="zh-CN" sz="2800" b="1" i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𝐞𝐱𝐩</m:t>
                        </m:r>
                        <m:r>
                          <a:rPr lang="en-US" altLang="zh-CN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⁡(−</m:t>
                        </m:r>
                        <m:r>
                          <a:rPr lang="en-US" altLang="zh-CN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zh-CN" altLang="en-US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altLang="zh-CN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altLang="zh-CN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altLang="zh-CN" sz="2800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}</m:t>
                        </m:r>
                        <m:r>
                          <a:rPr lang="zh-CN" altLang="en-US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𝛅</m:t>
                        </m:r>
                        <m:r>
                          <a:rPr lang="en-US" altLang="zh-CN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altLang="zh-CN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altLang="zh-CN" sz="2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CN" altLang="en-US" sz="2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810000"/>
                  <a:ext cx="9144000" cy="10801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09600" y="3200400"/>
              <a:ext cx="7924800" cy="55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0" tIns="45706" rIns="91410" bIns="45706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3200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Acoustic Wave Equation</a:t>
              </a:r>
              <a:endParaRPr lang="en-US" altLang="zh-CN" sz="3200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7200" y="4953000"/>
            <a:ext cx="8226426" cy="1600200"/>
            <a:chOff x="457200" y="4953000"/>
            <a:chExt cx="8226426" cy="1600200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457201" y="4953000"/>
              <a:ext cx="82264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25597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>
                <a:lnSpc>
                  <a:spcPct val="150000"/>
                </a:lnSpc>
                <a:spcAft>
                  <a:spcPts val="1400"/>
                </a:spcAft>
                <a:buClr>
                  <a:schemeClr val="bg1"/>
                </a:buClr>
              </a:pPr>
              <a:r>
                <a:rPr lang="en-GB" altLang="zh-CN" sz="2400" dirty="0" smtClean="0">
                  <a:solidFill>
                    <a:schemeClr val="bg1"/>
                  </a:solidFill>
                  <a:ea typeface="宋体" pitchFamily="2" charset="-122"/>
                  <a:cs typeface="Times New Roman" pitchFamily="18" charset="0"/>
                </a:rPr>
                <a:t>Advantages:</a:t>
              </a: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457200" y="5410200"/>
              <a:ext cx="82264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25597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 eaLnBrk="1">
                <a:lnSpc>
                  <a:spcPct val="150000"/>
                </a:lnSpc>
                <a:spcAft>
                  <a:spcPts val="1400"/>
                </a:spcAft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GB" altLang="zh-CN" sz="2400" dirty="0" smtClean="0">
                  <a:solidFill>
                    <a:schemeClr val="bg1"/>
                  </a:solidFill>
                  <a:cs typeface="Times New Roman" pitchFamily="18" charset="0"/>
                </a:rPr>
                <a:t> Lower complexity in 3D case.</a:t>
              </a: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457200" y="5943600"/>
              <a:ext cx="82264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25597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 eaLnBrk="1">
                <a:lnSpc>
                  <a:spcPct val="150000"/>
                </a:lnSpc>
                <a:spcAft>
                  <a:spcPts val="1400"/>
                </a:spcAft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GB" altLang="zh-CN" sz="2400" dirty="0" smtClean="0">
                  <a:solidFill>
                    <a:schemeClr val="bg1"/>
                  </a:solidFill>
                  <a:cs typeface="Times New Roman" pitchFamily="18" charset="0"/>
                </a:rPr>
                <a:t> Applicable with multisource technique.</a:t>
              </a: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346574" y="4648200"/>
            <a:ext cx="4416426" cy="55025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Harmonic wave source</a:t>
            </a:r>
            <a:endParaRPr lang="en-US" altLang="zh-CN" sz="32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Single Frequency Modeling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523999"/>
                <a:ext cx="9144000" cy="1080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𝜵</m:t>
                              </m:r>
                            </m:e>
                            <m:sup>
                              <m: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800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altLang="zh-CN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𝝏</m:t>
                                  </m:r>
                                </m:e>
                                <m:sup>
                                  <m:r>
                                    <a:rPr lang="en-US" altLang="zh-CN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𝝏</m:t>
                                  </m:r>
                                </m:e>
                                <m:sup>
                                  <m:r>
                                    <a:rPr lang="en-US" altLang="zh-CN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  <m:r>
                        <a:rPr lang="en-US" altLang="zh-CN" sz="28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𝐏</m:t>
                      </m:r>
                      <m:r>
                        <a:rPr lang="en-US" altLang="zh-CN" sz="28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altLang="zh-CN" sz="28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𝐑𝐞</m:t>
                      </m:r>
                      <m:r>
                        <a:rPr lang="en-US" altLang="zh-CN" sz="28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{</m:t>
                      </m:r>
                      <m:r>
                        <a:rPr lang="en-US" altLang="zh-CN" sz="28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𝐖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altLang="zh-CN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</m:d>
                      <m:r>
                        <a:rPr lang="en-US" altLang="zh-CN" sz="2800" b="1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𝐞𝐱𝐩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⁡(−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zh-CN" altLang="en-US" sz="28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altLang="zh-CN" sz="28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}</m:t>
                      </m:r>
                      <m:r>
                        <a:rPr lang="zh-CN" altLang="en-US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𝛅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3999"/>
                <a:ext cx="9144000" cy="10801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304803" y="3106056"/>
            <a:ext cx="8229597" cy="1980001"/>
            <a:chOff x="304803" y="3106056"/>
            <a:chExt cx="8485409" cy="198000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8" t="5002" r="3774" b="75199"/>
            <a:stretch/>
          </p:blipFill>
          <p:spPr>
            <a:xfrm>
              <a:off x="791028" y="3106057"/>
              <a:ext cx="7999184" cy="1980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rot="16200000">
              <a:off x="-489441" y="3900300"/>
              <a:ext cx="1980001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defTabSz="828503" eaLnBrk="1" hangingPunct="1"/>
              <a:r>
                <a:rPr lang="en-US" altLang="zh-CN" sz="2000" b="1" dirty="0" smtClean="0">
                  <a:solidFill>
                    <a:srgbClr val="FFFFF7"/>
                  </a:solidFill>
                  <a:latin typeface="+mn-lt"/>
                  <a:cs typeface="Times New Roman" pitchFamily="18" charset="0"/>
                </a:rPr>
                <a:t>Amplitude</a:t>
              </a:r>
              <a:endParaRPr lang="zh-CN" altLang="en-US" sz="2000" b="1" dirty="0">
                <a:solidFill>
                  <a:srgbClr val="FFFFF7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8201" y="5366843"/>
            <a:ext cx="3733800" cy="391514"/>
            <a:chOff x="838200" y="5366843"/>
            <a:chExt cx="3939541" cy="391514"/>
          </a:xfrm>
        </p:grpSpPr>
        <p:cxnSp>
          <p:nvCxnSpPr>
            <p:cNvPr id="10" name="直接箭头连接符 9"/>
            <p:cNvCxnSpPr/>
            <p:nvPr/>
          </p:nvCxnSpPr>
          <p:spPr>
            <a:xfrm>
              <a:off x="3200400" y="5566229"/>
              <a:ext cx="157734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H="1">
              <a:off x="838200" y="5577114"/>
              <a:ext cx="1524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376553" y="5366843"/>
              <a:ext cx="823847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defTabSz="828503" eaLnBrk="1" hangingPunct="1"/>
              <a:r>
                <a:rPr lang="en-US" altLang="zh-CN" sz="20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T</a:t>
              </a:r>
              <a:endParaRPr lang="zh-CN" altLang="en-US" sz="2000" b="1" dirty="0">
                <a:solidFill>
                  <a:srgbClr val="FF0000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48201" y="5377542"/>
            <a:ext cx="3886200" cy="391514"/>
            <a:chOff x="4876800" y="5377542"/>
            <a:chExt cx="3939541" cy="391514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7239000" y="5576928"/>
              <a:ext cx="157734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>
              <a:off x="4876800" y="5573299"/>
              <a:ext cx="1524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6415153" y="5377542"/>
              <a:ext cx="823847" cy="39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27" tIns="41464" rIns="82927" bIns="41464">
              <a:spAutoFit/>
            </a:bodyPr>
            <a:lstStyle/>
            <a:p>
              <a:pPr defTabSz="828503" eaLnBrk="1" hangingPunct="1"/>
              <a:r>
                <a:rPr lang="en-US" altLang="zh-CN" sz="20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T</a:t>
              </a:r>
              <a:endParaRPr lang="zh-CN" altLang="en-US" sz="2000" b="1" dirty="0">
                <a:solidFill>
                  <a:srgbClr val="FF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1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17723</TotalTime>
  <Words>978</Words>
  <Application>Microsoft Office PowerPoint</Application>
  <PresentationFormat>全屏显示(4:3)</PresentationFormat>
  <Paragraphs>200</Paragraphs>
  <Slides>24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Default Design</vt:lpstr>
      <vt:lpstr>Least-squares Reverse Time Migration with Frequency-selection Encoding for Marine Data</vt:lpstr>
      <vt:lpstr>Outline</vt:lpstr>
      <vt:lpstr>PowerPoint 演示文稿</vt:lpstr>
      <vt:lpstr>PowerPoint 演示文稿</vt:lpstr>
      <vt:lpstr>PowerPoint 演示文稿</vt:lpstr>
      <vt:lpstr>PowerPoint 演示文稿</vt:lpstr>
      <vt:lpstr>Outline</vt:lpstr>
      <vt:lpstr>Single Frequency Modeling</vt:lpstr>
      <vt:lpstr>Single Frequency Modeling</vt:lpstr>
      <vt:lpstr>Single Frequency Modeling</vt:lpstr>
      <vt:lpstr>Single Frequency Modeling</vt:lpstr>
      <vt:lpstr>Where do the savings come from?</vt:lpstr>
      <vt:lpstr>Estimated Frequency Sampling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Company>Society of Exploration Geophysicists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Bookout</dc:creator>
  <cp:lastModifiedBy>David</cp:lastModifiedBy>
  <cp:revision>980</cp:revision>
  <dcterms:created xsi:type="dcterms:W3CDTF">2006-01-26T15:17:49Z</dcterms:created>
  <dcterms:modified xsi:type="dcterms:W3CDTF">2013-09-24T00:42:37Z</dcterms:modified>
</cp:coreProperties>
</file>