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30" r:id="rId2"/>
    <p:sldId id="940" r:id="rId3"/>
    <p:sldId id="915" r:id="rId4"/>
    <p:sldId id="924" r:id="rId5"/>
    <p:sldId id="925" r:id="rId6"/>
    <p:sldId id="955" r:id="rId7"/>
    <p:sldId id="950" r:id="rId8"/>
    <p:sldId id="951" r:id="rId9"/>
    <p:sldId id="956" r:id="rId10"/>
    <p:sldId id="952" r:id="rId11"/>
    <p:sldId id="954" r:id="rId12"/>
    <p:sldId id="928" r:id="rId13"/>
    <p:sldId id="929" r:id="rId14"/>
    <p:sldId id="943" r:id="rId15"/>
    <p:sldId id="932" r:id="rId16"/>
    <p:sldId id="933" r:id="rId17"/>
    <p:sldId id="939" r:id="rId18"/>
    <p:sldId id="935" r:id="rId19"/>
    <p:sldId id="936" r:id="rId20"/>
    <p:sldId id="937" r:id="rId21"/>
    <p:sldId id="944" r:id="rId22"/>
    <p:sldId id="949" r:id="rId23"/>
    <p:sldId id="946" r:id="rId24"/>
    <p:sldId id="945" r:id="rId25"/>
    <p:sldId id="947" r:id="rId26"/>
    <p:sldId id="834" r:id="rId27"/>
    <p:sldId id="897" r:id="rId28"/>
    <p:sldId id="895" r:id="rId29"/>
    <p:sldId id="930" r:id="rId30"/>
    <p:sldId id="922" r:id="rId31"/>
    <p:sldId id="923" r:id="rId32"/>
    <p:sldId id="926" r:id="rId33"/>
    <p:sldId id="948" r:id="rId34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FFFFFF"/>
    <a:srgbClr val="000000"/>
    <a:srgbClr val="DADADA"/>
    <a:srgbClr val="CECECE"/>
    <a:srgbClr val="011341"/>
    <a:srgbClr val="011F6B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8" autoAdjust="0"/>
    <p:restoredTop sz="87317" autoAdjust="0"/>
  </p:normalViewPr>
  <p:slideViewPr>
    <p:cSldViewPr>
      <p:cViewPr>
        <p:scale>
          <a:sx n="51" d="100"/>
          <a:sy n="51" d="100"/>
        </p:scale>
        <p:origin x="-9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176" y="-78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37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73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6913"/>
            <a:ext cx="4579938" cy="34353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37025"/>
          </a:xfrm>
          <a:noFill/>
          <a:ln w="9525"/>
        </p:spPr>
        <p:txBody>
          <a:bodyPr lIns="90004" tIns="45002" rIns="90004" bIns="4500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6913"/>
            <a:ext cx="4579938" cy="34353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The multisource result is of slightly higher resolution than the conventional shot-gather migration; indistinguishable in this size on screen.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1038"/>
            <a:ext cx="4637087" cy="3478212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86263"/>
            <a:ext cx="5062537" cy="41608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1038"/>
            <a:ext cx="4637087" cy="3478212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86263"/>
            <a:ext cx="5062537" cy="41608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8916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637204-980E-4474-89E1-07AA7DE26FD7}" type="slidenum">
              <a:rPr kumimoji="1" lang="ja-JP" altLang="en-US" sz="1200">
                <a:latin typeface="Calibri" pitchFamily="34" charset="0"/>
              </a:rPr>
              <a:pPr algn="r"/>
              <a:t>26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wmf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726447" y="-304800"/>
            <a:ext cx="7848294" cy="2579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5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defTabSz="857250">
              <a:defRPr/>
            </a:pPr>
            <a:r>
              <a:rPr lang="en-US" sz="5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the Most from the </a:t>
            </a:r>
          </a:p>
          <a:p>
            <a:pPr algn="ctr" defTabSz="857250">
              <a:defRPr/>
            </a:pPr>
            <a:r>
              <a:rPr lang="en-US" sz="5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Least (Squares Migration)</a:t>
            </a:r>
            <a:endParaRPr lang="en-US" sz="5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200" y="2743200"/>
            <a:ext cx="9023231" cy="948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G. Dutta, Y. Huang, W. Dai, X. Wang, and Gerard Schuster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57250"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KAUST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3172319" cy="21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14" y="4533122"/>
            <a:ext cx="3153658" cy="21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024564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Migration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91615" y="4024564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Squares Migration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03537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 #1 with LSM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524000"/>
            <a:ext cx="844769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Problem: </a:t>
            </a:r>
            <a:r>
              <a:rPr lang="en-US" sz="3200" dirty="0" smtClean="0"/>
              <a:t>High Sensitivity to Inaccurate V(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74639" y="5113891"/>
            <a:ext cx="407836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b) Iterative LSM+MVA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2423755"/>
            <a:ext cx="4395014" cy="2647295"/>
            <a:chOff x="4648200" y="2423755"/>
            <a:chExt cx="4395014" cy="2647295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99350"/>
              <a:ext cx="427672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05400" y="2423755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LSM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2431504"/>
              <a:ext cx="2185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LSM+Statics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00875" y="5393866"/>
            <a:ext cx="1762125" cy="1374487"/>
            <a:chOff x="7000875" y="5393866"/>
            <a:chExt cx="1762125" cy="1374487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422" y="5393866"/>
              <a:ext cx="1753578" cy="137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 bwMode="auto">
            <a:xfrm>
              <a:off x="7000875" y="5393866"/>
              <a:ext cx="1762125" cy="135918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8803" y="6485927"/>
              <a:ext cx="901209" cy="2616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RTM+MVA</a:t>
              </a:r>
              <a:endParaRPr lang="en-US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53000" y="5406278"/>
            <a:ext cx="1766327" cy="1375522"/>
            <a:chOff x="4953000" y="5406278"/>
            <a:chExt cx="1766327" cy="1375522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419725"/>
              <a:ext cx="176212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957202" y="5406278"/>
              <a:ext cx="1762125" cy="135918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66191" y="6503856"/>
              <a:ext cx="1558440" cy="2616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RTM+Traveltime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Tomo</a:t>
              </a:r>
              <a:endParaRPr lang="en-US" sz="11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997" y="3295650"/>
            <a:ext cx="3275603" cy="1733550"/>
            <a:chOff x="1143997" y="3118425"/>
            <a:chExt cx="3275603" cy="173355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118425"/>
              <a:ext cx="24384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3997" y="4191000"/>
              <a:ext cx="6848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LSM </a:t>
              </a:r>
            </a:p>
            <a:p>
              <a:r>
                <a:rPr lang="en-US" sz="1600" dirty="0" smtClean="0"/>
                <a:t>CSG1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4797" y="4193412"/>
              <a:ext cx="6848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LSM </a:t>
              </a:r>
            </a:p>
            <a:p>
              <a:r>
                <a:rPr lang="en-US" sz="1600" dirty="0" smtClean="0"/>
                <a:t>CSG2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96513" y="4271837"/>
            <a:ext cx="790583" cy="744179"/>
            <a:chOff x="381000" y="3904021"/>
            <a:chExt cx="790583" cy="744179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3904021"/>
              <a:ext cx="762000" cy="744179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8" y="3905250"/>
              <a:ext cx="6572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439100" y="3798151"/>
            <a:ext cx="590771" cy="646274"/>
            <a:chOff x="1439100" y="3547138"/>
            <a:chExt cx="590771" cy="64627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439100" y="3547138"/>
              <a:ext cx="543473" cy="646274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486398" y="3661847"/>
              <a:ext cx="543473" cy="323137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01631" y="3330249"/>
            <a:ext cx="790583" cy="744179"/>
            <a:chOff x="381000" y="3904021"/>
            <a:chExt cx="790583" cy="744179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81000" y="3904021"/>
              <a:ext cx="762000" cy="744179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8" y="3905250"/>
              <a:ext cx="6572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2136587" y="3003388"/>
            <a:ext cx="1371600" cy="107257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209800"/>
            <a:ext cx="434606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Partial Solutions: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     </a:t>
            </a:r>
            <a:r>
              <a:rPr lang="en-US" sz="3200" dirty="0" smtClean="0"/>
              <a:t>a) Statics corrections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767517" y="6408983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Sanzong</a:t>
            </a:r>
            <a:r>
              <a:rPr lang="en-US" sz="1600" dirty="0" smtClean="0"/>
              <a:t> Zhang (2014)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545603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1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03537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 #2 with LSM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524000"/>
            <a:ext cx="66084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LSM Cost &gt;10x than RTM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2209800"/>
            <a:ext cx="8639175" cy="4276725"/>
            <a:chOff x="228600" y="2209800"/>
            <a:chExt cx="8639175" cy="4276725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2209800"/>
              <a:ext cx="72971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Solution</a:t>
              </a:r>
              <a:r>
                <a:rPr lang="en-US" sz="3200" dirty="0" smtClean="0">
                  <a:solidFill>
                    <a:srgbClr val="FFFFFF"/>
                  </a:solidFill>
                </a:rPr>
                <a:t>: </a:t>
              </a:r>
              <a:r>
                <a:rPr lang="en-US" sz="3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Migrate Blended </a:t>
              </a:r>
              <a:r>
                <a:rPr lang="en-US" sz="32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Supergathers</a:t>
              </a:r>
              <a:r>
                <a:rPr lang="en-US" sz="3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3276600"/>
              <a:ext cx="8591550" cy="320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4592357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660237" y="1804988"/>
            <a:ext cx="3249929" cy="1695939"/>
            <a:chOff x="367325" y="2110154"/>
            <a:chExt cx="3249929" cy="1695939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5" y="2175233"/>
              <a:ext cx="3012044" cy="155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Freeform 95"/>
            <p:cNvSpPr/>
            <p:nvPr/>
          </p:nvSpPr>
          <p:spPr bwMode="auto">
            <a:xfrm>
              <a:off x="1811900" y="2114062"/>
              <a:ext cx="1805354" cy="1692031"/>
            </a:xfrm>
            <a:custGeom>
              <a:avLst/>
              <a:gdLst>
                <a:gd name="connsiteX0" fmla="*/ 668215 w 1805354"/>
                <a:gd name="connsiteY0" fmla="*/ 1668585 h 1692031"/>
                <a:gd name="connsiteX1" fmla="*/ 699477 w 1805354"/>
                <a:gd name="connsiteY1" fmla="*/ 1645139 h 1692031"/>
                <a:gd name="connsiteX2" fmla="*/ 722923 w 1805354"/>
                <a:gd name="connsiteY2" fmla="*/ 1629508 h 1692031"/>
                <a:gd name="connsiteX3" fmla="*/ 734646 w 1805354"/>
                <a:gd name="connsiteY3" fmla="*/ 1606062 h 1692031"/>
                <a:gd name="connsiteX4" fmla="*/ 750277 w 1805354"/>
                <a:gd name="connsiteY4" fmla="*/ 1594339 h 1692031"/>
                <a:gd name="connsiteX5" fmla="*/ 765908 w 1805354"/>
                <a:gd name="connsiteY5" fmla="*/ 1574800 h 1692031"/>
                <a:gd name="connsiteX6" fmla="*/ 777631 w 1805354"/>
                <a:gd name="connsiteY6" fmla="*/ 1570893 h 1692031"/>
                <a:gd name="connsiteX7" fmla="*/ 797169 w 1805354"/>
                <a:gd name="connsiteY7" fmla="*/ 1559170 h 1692031"/>
                <a:gd name="connsiteX8" fmla="*/ 816708 w 1805354"/>
                <a:gd name="connsiteY8" fmla="*/ 1547447 h 1692031"/>
                <a:gd name="connsiteX9" fmla="*/ 836246 w 1805354"/>
                <a:gd name="connsiteY9" fmla="*/ 1531816 h 1692031"/>
                <a:gd name="connsiteX10" fmla="*/ 867508 w 1805354"/>
                <a:gd name="connsiteY10" fmla="*/ 1508370 h 1692031"/>
                <a:gd name="connsiteX11" fmla="*/ 890954 w 1805354"/>
                <a:gd name="connsiteY11" fmla="*/ 1488831 h 1692031"/>
                <a:gd name="connsiteX12" fmla="*/ 902677 w 1805354"/>
                <a:gd name="connsiteY12" fmla="*/ 1481016 h 1692031"/>
                <a:gd name="connsiteX13" fmla="*/ 930031 w 1805354"/>
                <a:gd name="connsiteY13" fmla="*/ 1461477 h 1692031"/>
                <a:gd name="connsiteX14" fmla="*/ 941754 w 1805354"/>
                <a:gd name="connsiteY14" fmla="*/ 1449754 h 1692031"/>
                <a:gd name="connsiteX15" fmla="*/ 953477 w 1805354"/>
                <a:gd name="connsiteY15" fmla="*/ 1434124 h 1692031"/>
                <a:gd name="connsiteX16" fmla="*/ 965200 w 1805354"/>
                <a:gd name="connsiteY16" fmla="*/ 1430216 h 1692031"/>
                <a:gd name="connsiteX17" fmla="*/ 988646 w 1805354"/>
                <a:gd name="connsiteY17" fmla="*/ 1410677 h 1692031"/>
                <a:gd name="connsiteX18" fmla="*/ 1016000 w 1805354"/>
                <a:gd name="connsiteY18" fmla="*/ 1395047 h 1692031"/>
                <a:gd name="connsiteX19" fmla="*/ 1023815 w 1805354"/>
                <a:gd name="connsiteY19" fmla="*/ 1383324 h 1692031"/>
                <a:gd name="connsiteX20" fmla="*/ 1043354 w 1805354"/>
                <a:gd name="connsiteY20" fmla="*/ 1363785 h 1692031"/>
                <a:gd name="connsiteX21" fmla="*/ 1070708 w 1805354"/>
                <a:gd name="connsiteY21" fmla="*/ 1332524 h 1692031"/>
                <a:gd name="connsiteX22" fmla="*/ 1074615 w 1805354"/>
                <a:gd name="connsiteY22" fmla="*/ 1320800 h 1692031"/>
                <a:gd name="connsiteX23" fmla="*/ 1105877 w 1805354"/>
                <a:gd name="connsiteY23" fmla="*/ 1293447 h 1692031"/>
                <a:gd name="connsiteX24" fmla="*/ 1113692 w 1805354"/>
                <a:gd name="connsiteY24" fmla="*/ 1285631 h 1692031"/>
                <a:gd name="connsiteX25" fmla="*/ 1137138 w 1805354"/>
                <a:gd name="connsiteY25" fmla="*/ 1273908 h 1692031"/>
                <a:gd name="connsiteX26" fmla="*/ 1168400 w 1805354"/>
                <a:gd name="connsiteY26" fmla="*/ 1250462 h 1692031"/>
                <a:gd name="connsiteX27" fmla="*/ 1180123 w 1805354"/>
                <a:gd name="connsiteY27" fmla="*/ 1246554 h 1692031"/>
                <a:gd name="connsiteX28" fmla="*/ 1203569 w 1805354"/>
                <a:gd name="connsiteY28" fmla="*/ 1230924 h 1692031"/>
                <a:gd name="connsiteX29" fmla="*/ 1234831 w 1805354"/>
                <a:gd name="connsiteY29" fmla="*/ 1215293 h 1692031"/>
                <a:gd name="connsiteX30" fmla="*/ 1262184 w 1805354"/>
                <a:gd name="connsiteY30" fmla="*/ 1199662 h 1692031"/>
                <a:gd name="connsiteX31" fmla="*/ 1285631 w 1805354"/>
                <a:gd name="connsiteY31" fmla="*/ 1184031 h 1692031"/>
                <a:gd name="connsiteX32" fmla="*/ 1305169 w 1805354"/>
                <a:gd name="connsiteY32" fmla="*/ 1176216 h 1692031"/>
                <a:gd name="connsiteX33" fmla="*/ 1316892 w 1805354"/>
                <a:gd name="connsiteY33" fmla="*/ 1168400 h 1692031"/>
                <a:gd name="connsiteX34" fmla="*/ 1332523 w 1805354"/>
                <a:gd name="connsiteY34" fmla="*/ 1160585 h 1692031"/>
                <a:gd name="connsiteX35" fmla="*/ 1344246 w 1805354"/>
                <a:gd name="connsiteY35" fmla="*/ 1152770 h 1692031"/>
                <a:gd name="connsiteX36" fmla="*/ 1363784 w 1805354"/>
                <a:gd name="connsiteY36" fmla="*/ 1133231 h 1692031"/>
                <a:gd name="connsiteX37" fmla="*/ 1375508 w 1805354"/>
                <a:gd name="connsiteY37" fmla="*/ 1129324 h 1692031"/>
                <a:gd name="connsiteX38" fmla="*/ 1406769 w 1805354"/>
                <a:gd name="connsiteY38" fmla="*/ 1101970 h 1692031"/>
                <a:gd name="connsiteX39" fmla="*/ 1422400 w 1805354"/>
                <a:gd name="connsiteY39" fmla="*/ 1086339 h 1692031"/>
                <a:gd name="connsiteX40" fmla="*/ 1449754 w 1805354"/>
                <a:gd name="connsiteY40" fmla="*/ 1074616 h 1692031"/>
                <a:gd name="connsiteX41" fmla="*/ 1469292 w 1805354"/>
                <a:gd name="connsiteY41" fmla="*/ 1062893 h 1692031"/>
                <a:gd name="connsiteX42" fmla="*/ 1477108 w 1805354"/>
                <a:gd name="connsiteY42" fmla="*/ 1055077 h 1692031"/>
                <a:gd name="connsiteX43" fmla="*/ 1488831 w 1805354"/>
                <a:gd name="connsiteY43" fmla="*/ 1047262 h 1692031"/>
                <a:gd name="connsiteX44" fmla="*/ 1504461 w 1805354"/>
                <a:gd name="connsiteY44" fmla="*/ 1023816 h 1692031"/>
                <a:gd name="connsiteX45" fmla="*/ 1520092 w 1805354"/>
                <a:gd name="connsiteY45" fmla="*/ 1004277 h 1692031"/>
                <a:gd name="connsiteX46" fmla="*/ 1539631 w 1805354"/>
                <a:gd name="connsiteY46" fmla="*/ 976924 h 1692031"/>
                <a:gd name="connsiteX47" fmla="*/ 1551354 w 1805354"/>
                <a:gd name="connsiteY47" fmla="*/ 957385 h 1692031"/>
                <a:gd name="connsiteX48" fmla="*/ 1563077 w 1805354"/>
                <a:gd name="connsiteY48" fmla="*/ 937847 h 1692031"/>
                <a:gd name="connsiteX49" fmla="*/ 1570892 w 1805354"/>
                <a:gd name="connsiteY49" fmla="*/ 922216 h 1692031"/>
                <a:gd name="connsiteX50" fmla="*/ 1547446 w 1805354"/>
                <a:gd name="connsiteY50" fmla="*/ 914400 h 1692031"/>
                <a:gd name="connsiteX51" fmla="*/ 1535723 w 1805354"/>
                <a:gd name="connsiteY51" fmla="*/ 910493 h 1692031"/>
                <a:gd name="connsiteX52" fmla="*/ 1496646 w 1805354"/>
                <a:gd name="connsiteY52" fmla="*/ 887047 h 1692031"/>
                <a:gd name="connsiteX53" fmla="*/ 1457569 w 1805354"/>
                <a:gd name="connsiteY53" fmla="*/ 875324 h 1692031"/>
                <a:gd name="connsiteX54" fmla="*/ 1445846 w 1805354"/>
                <a:gd name="connsiteY54" fmla="*/ 871416 h 1692031"/>
                <a:gd name="connsiteX55" fmla="*/ 1441938 w 1805354"/>
                <a:gd name="connsiteY55" fmla="*/ 824524 h 1692031"/>
                <a:gd name="connsiteX56" fmla="*/ 1453661 w 1805354"/>
                <a:gd name="connsiteY56" fmla="*/ 785447 h 1692031"/>
                <a:gd name="connsiteX57" fmla="*/ 1457569 w 1805354"/>
                <a:gd name="connsiteY57" fmla="*/ 773724 h 1692031"/>
                <a:gd name="connsiteX58" fmla="*/ 1461477 w 1805354"/>
                <a:gd name="connsiteY58" fmla="*/ 762000 h 1692031"/>
                <a:gd name="connsiteX59" fmla="*/ 1477108 w 1805354"/>
                <a:gd name="connsiteY59" fmla="*/ 734647 h 1692031"/>
                <a:gd name="connsiteX60" fmla="*/ 1492738 w 1805354"/>
                <a:gd name="connsiteY60" fmla="*/ 687754 h 1692031"/>
                <a:gd name="connsiteX61" fmla="*/ 1496646 w 1805354"/>
                <a:gd name="connsiteY61" fmla="*/ 676031 h 1692031"/>
                <a:gd name="connsiteX62" fmla="*/ 1500554 w 1805354"/>
                <a:gd name="connsiteY62" fmla="*/ 664308 h 1692031"/>
                <a:gd name="connsiteX63" fmla="*/ 1508369 w 1805354"/>
                <a:gd name="connsiteY63" fmla="*/ 633047 h 1692031"/>
                <a:gd name="connsiteX64" fmla="*/ 1512277 w 1805354"/>
                <a:gd name="connsiteY64" fmla="*/ 613508 h 1692031"/>
                <a:gd name="connsiteX65" fmla="*/ 1520092 w 1805354"/>
                <a:gd name="connsiteY65" fmla="*/ 590062 h 1692031"/>
                <a:gd name="connsiteX66" fmla="*/ 1524000 w 1805354"/>
                <a:gd name="connsiteY66" fmla="*/ 578339 h 1692031"/>
                <a:gd name="connsiteX67" fmla="*/ 1531815 w 1805354"/>
                <a:gd name="connsiteY67" fmla="*/ 566616 h 1692031"/>
                <a:gd name="connsiteX68" fmla="*/ 1539631 w 1805354"/>
                <a:gd name="connsiteY68" fmla="*/ 535354 h 1692031"/>
                <a:gd name="connsiteX69" fmla="*/ 1555261 w 1805354"/>
                <a:gd name="connsiteY69" fmla="*/ 488462 h 1692031"/>
                <a:gd name="connsiteX70" fmla="*/ 1559169 w 1805354"/>
                <a:gd name="connsiteY70" fmla="*/ 476739 h 1692031"/>
                <a:gd name="connsiteX71" fmla="*/ 1563077 w 1805354"/>
                <a:gd name="connsiteY71" fmla="*/ 465016 h 1692031"/>
                <a:gd name="connsiteX72" fmla="*/ 1566984 w 1805354"/>
                <a:gd name="connsiteY72" fmla="*/ 449385 h 1692031"/>
                <a:gd name="connsiteX73" fmla="*/ 1574800 w 1805354"/>
                <a:gd name="connsiteY73" fmla="*/ 437662 h 1692031"/>
                <a:gd name="connsiteX74" fmla="*/ 1574800 w 1805354"/>
                <a:gd name="connsiteY74" fmla="*/ 382954 h 1692031"/>
                <a:gd name="connsiteX75" fmla="*/ 1566984 w 1805354"/>
                <a:gd name="connsiteY75" fmla="*/ 375139 h 1692031"/>
                <a:gd name="connsiteX76" fmla="*/ 1539631 w 1805354"/>
                <a:gd name="connsiteY76" fmla="*/ 367324 h 1692031"/>
                <a:gd name="connsiteX77" fmla="*/ 1512277 w 1805354"/>
                <a:gd name="connsiteY77" fmla="*/ 363416 h 1692031"/>
                <a:gd name="connsiteX78" fmla="*/ 1469292 w 1805354"/>
                <a:gd name="connsiteY78" fmla="*/ 351693 h 1692031"/>
                <a:gd name="connsiteX79" fmla="*/ 1434123 w 1805354"/>
                <a:gd name="connsiteY79" fmla="*/ 343877 h 1692031"/>
                <a:gd name="connsiteX80" fmla="*/ 1422400 w 1805354"/>
                <a:gd name="connsiteY80" fmla="*/ 336062 h 1692031"/>
                <a:gd name="connsiteX81" fmla="*/ 1316892 w 1805354"/>
                <a:gd name="connsiteY81" fmla="*/ 328247 h 1692031"/>
                <a:gd name="connsiteX82" fmla="*/ 1246554 w 1805354"/>
                <a:gd name="connsiteY82" fmla="*/ 320431 h 1692031"/>
                <a:gd name="connsiteX83" fmla="*/ 1207477 w 1805354"/>
                <a:gd name="connsiteY83" fmla="*/ 312616 h 1692031"/>
                <a:gd name="connsiteX84" fmla="*/ 1195754 w 1805354"/>
                <a:gd name="connsiteY84" fmla="*/ 308708 h 1692031"/>
                <a:gd name="connsiteX85" fmla="*/ 1144954 w 1805354"/>
                <a:gd name="connsiteY85" fmla="*/ 304800 h 1692031"/>
                <a:gd name="connsiteX86" fmla="*/ 1101969 w 1805354"/>
                <a:gd name="connsiteY86" fmla="*/ 296985 h 1692031"/>
                <a:gd name="connsiteX87" fmla="*/ 1051169 w 1805354"/>
                <a:gd name="connsiteY87" fmla="*/ 285262 h 1692031"/>
                <a:gd name="connsiteX88" fmla="*/ 1004277 w 1805354"/>
                <a:gd name="connsiteY88" fmla="*/ 277447 h 1692031"/>
                <a:gd name="connsiteX89" fmla="*/ 976923 w 1805354"/>
                <a:gd name="connsiteY89" fmla="*/ 269631 h 1692031"/>
                <a:gd name="connsiteX90" fmla="*/ 949569 w 1805354"/>
                <a:gd name="connsiteY90" fmla="*/ 265724 h 1692031"/>
                <a:gd name="connsiteX91" fmla="*/ 922215 w 1805354"/>
                <a:gd name="connsiteY91" fmla="*/ 254000 h 1692031"/>
                <a:gd name="connsiteX92" fmla="*/ 894861 w 1805354"/>
                <a:gd name="connsiteY92" fmla="*/ 250093 h 1692031"/>
                <a:gd name="connsiteX93" fmla="*/ 879231 w 1805354"/>
                <a:gd name="connsiteY93" fmla="*/ 246185 h 1692031"/>
                <a:gd name="connsiteX94" fmla="*/ 851877 w 1805354"/>
                <a:gd name="connsiteY94" fmla="*/ 242277 h 1692031"/>
                <a:gd name="connsiteX95" fmla="*/ 808892 w 1805354"/>
                <a:gd name="connsiteY95" fmla="*/ 226647 h 1692031"/>
                <a:gd name="connsiteX96" fmla="*/ 762000 w 1805354"/>
                <a:gd name="connsiteY96" fmla="*/ 218831 h 1692031"/>
                <a:gd name="connsiteX97" fmla="*/ 746369 w 1805354"/>
                <a:gd name="connsiteY97" fmla="*/ 199293 h 1692031"/>
                <a:gd name="connsiteX98" fmla="*/ 742461 w 1805354"/>
                <a:gd name="connsiteY98" fmla="*/ 187570 h 1692031"/>
                <a:gd name="connsiteX99" fmla="*/ 734646 w 1805354"/>
                <a:gd name="connsiteY99" fmla="*/ 136770 h 1692031"/>
                <a:gd name="connsiteX100" fmla="*/ 726831 w 1805354"/>
                <a:gd name="connsiteY100" fmla="*/ 125047 h 1692031"/>
                <a:gd name="connsiteX101" fmla="*/ 703384 w 1805354"/>
                <a:gd name="connsiteY101" fmla="*/ 117231 h 1692031"/>
                <a:gd name="connsiteX102" fmla="*/ 640861 w 1805354"/>
                <a:gd name="connsiteY102" fmla="*/ 121139 h 1692031"/>
                <a:gd name="connsiteX103" fmla="*/ 617415 w 1805354"/>
                <a:gd name="connsiteY103" fmla="*/ 128954 h 1692031"/>
                <a:gd name="connsiteX104" fmla="*/ 582246 w 1805354"/>
                <a:gd name="connsiteY104" fmla="*/ 140677 h 1692031"/>
                <a:gd name="connsiteX105" fmla="*/ 570523 w 1805354"/>
                <a:gd name="connsiteY105" fmla="*/ 144585 h 1692031"/>
                <a:gd name="connsiteX106" fmla="*/ 554892 w 1805354"/>
                <a:gd name="connsiteY106" fmla="*/ 148493 h 1692031"/>
                <a:gd name="connsiteX107" fmla="*/ 543169 w 1805354"/>
                <a:gd name="connsiteY107" fmla="*/ 156308 h 1692031"/>
                <a:gd name="connsiteX108" fmla="*/ 441569 w 1805354"/>
                <a:gd name="connsiteY108" fmla="*/ 160216 h 1692031"/>
                <a:gd name="connsiteX109" fmla="*/ 394677 w 1805354"/>
                <a:gd name="connsiteY109" fmla="*/ 144585 h 1692031"/>
                <a:gd name="connsiteX110" fmla="*/ 371231 w 1805354"/>
                <a:gd name="connsiteY110" fmla="*/ 136770 h 1692031"/>
                <a:gd name="connsiteX111" fmla="*/ 351692 w 1805354"/>
                <a:gd name="connsiteY111" fmla="*/ 132862 h 1692031"/>
                <a:gd name="connsiteX112" fmla="*/ 328246 w 1805354"/>
                <a:gd name="connsiteY112" fmla="*/ 125047 h 1692031"/>
                <a:gd name="connsiteX113" fmla="*/ 316523 w 1805354"/>
                <a:gd name="connsiteY113" fmla="*/ 121139 h 1692031"/>
                <a:gd name="connsiteX114" fmla="*/ 296984 w 1805354"/>
                <a:gd name="connsiteY114" fmla="*/ 117231 h 1692031"/>
                <a:gd name="connsiteX115" fmla="*/ 285261 w 1805354"/>
                <a:gd name="connsiteY115" fmla="*/ 113324 h 1692031"/>
                <a:gd name="connsiteX116" fmla="*/ 254000 w 1805354"/>
                <a:gd name="connsiteY116" fmla="*/ 109416 h 1692031"/>
                <a:gd name="connsiteX117" fmla="*/ 226646 w 1805354"/>
                <a:gd name="connsiteY117" fmla="*/ 101600 h 1692031"/>
                <a:gd name="connsiteX118" fmla="*/ 152400 w 1805354"/>
                <a:gd name="connsiteY118" fmla="*/ 89877 h 1692031"/>
                <a:gd name="connsiteX119" fmla="*/ 97692 w 1805354"/>
                <a:gd name="connsiteY119" fmla="*/ 82062 h 1692031"/>
                <a:gd name="connsiteX120" fmla="*/ 62523 w 1805354"/>
                <a:gd name="connsiteY120" fmla="*/ 74247 h 1692031"/>
                <a:gd name="connsiteX121" fmla="*/ 50800 w 1805354"/>
                <a:gd name="connsiteY121" fmla="*/ 70339 h 1692031"/>
                <a:gd name="connsiteX122" fmla="*/ 15631 w 1805354"/>
                <a:gd name="connsiteY122" fmla="*/ 66431 h 1692031"/>
                <a:gd name="connsiteX123" fmla="*/ 3908 w 1805354"/>
                <a:gd name="connsiteY123" fmla="*/ 62524 h 1692031"/>
                <a:gd name="connsiteX124" fmla="*/ 0 w 1805354"/>
                <a:gd name="connsiteY124" fmla="*/ 50800 h 1692031"/>
                <a:gd name="connsiteX125" fmla="*/ 11723 w 1805354"/>
                <a:gd name="connsiteY125" fmla="*/ 11724 h 1692031"/>
                <a:gd name="connsiteX126" fmla="*/ 27354 w 1805354"/>
                <a:gd name="connsiteY126" fmla="*/ 7816 h 1692031"/>
                <a:gd name="connsiteX127" fmla="*/ 50800 w 1805354"/>
                <a:gd name="connsiteY127" fmla="*/ 0 h 1692031"/>
                <a:gd name="connsiteX128" fmla="*/ 261815 w 1805354"/>
                <a:gd name="connsiteY128" fmla="*/ 3908 h 1692031"/>
                <a:gd name="connsiteX129" fmla="*/ 347784 w 1805354"/>
                <a:gd name="connsiteY129" fmla="*/ 11724 h 1692031"/>
                <a:gd name="connsiteX130" fmla="*/ 883138 w 1805354"/>
                <a:gd name="connsiteY130" fmla="*/ 15631 h 1692031"/>
                <a:gd name="connsiteX131" fmla="*/ 1512277 w 1805354"/>
                <a:gd name="connsiteY131" fmla="*/ 15631 h 1692031"/>
                <a:gd name="connsiteX132" fmla="*/ 1551354 w 1805354"/>
                <a:gd name="connsiteY132" fmla="*/ 23447 h 1692031"/>
                <a:gd name="connsiteX133" fmla="*/ 1590431 w 1805354"/>
                <a:gd name="connsiteY133" fmla="*/ 31262 h 1692031"/>
                <a:gd name="connsiteX134" fmla="*/ 1625600 w 1805354"/>
                <a:gd name="connsiteY134" fmla="*/ 42985 h 1692031"/>
                <a:gd name="connsiteX135" fmla="*/ 1633415 w 1805354"/>
                <a:gd name="connsiteY135" fmla="*/ 54708 h 1692031"/>
                <a:gd name="connsiteX136" fmla="*/ 1649046 w 1805354"/>
                <a:gd name="connsiteY136" fmla="*/ 74247 h 1692031"/>
                <a:gd name="connsiteX137" fmla="*/ 1652954 w 1805354"/>
                <a:gd name="connsiteY137" fmla="*/ 85970 h 1692031"/>
                <a:gd name="connsiteX138" fmla="*/ 1660769 w 1805354"/>
                <a:gd name="connsiteY138" fmla="*/ 121139 h 1692031"/>
                <a:gd name="connsiteX139" fmla="*/ 1668584 w 1805354"/>
                <a:gd name="connsiteY139" fmla="*/ 152400 h 1692031"/>
                <a:gd name="connsiteX140" fmla="*/ 1672492 w 1805354"/>
                <a:gd name="connsiteY140" fmla="*/ 171939 h 1692031"/>
                <a:gd name="connsiteX141" fmla="*/ 1684215 w 1805354"/>
                <a:gd name="connsiteY141" fmla="*/ 207108 h 1692031"/>
                <a:gd name="connsiteX142" fmla="*/ 1688123 w 1805354"/>
                <a:gd name="connsiteY142" fmla="*/ 218831 h 1692031"/>
                <a:gd name="connsiteX143" fmla="*/ 1699846 w 1805354"/>
                <a:gd name="connsiteY143" fmla="*/ 285262 h 1692031"/>
                <a:gd name="connsiteX144" fmla="*/ 1707661 w 1805354"/>
                <a:gd name="connsiteY144" fmla="*/ 347785 h 1692031"/>
                <a:gd name="connsiteX145" fmla="*/ 1719384 w 1805354"/>
                <a:gd name="connsiteY145" fmla="*/ 418124 h 1692031"/>
                <a:gd name="connsiteX146" fmla="*/ 1727200 w 1805354"/>
                <a:gd name="connsiteY146" fmla="*/ 441570 h 1692031"/>
                <a:gd name="connsiteX147" fmla="*/ 1731108 w 1805354"/>
                <a:gd name="connsiteY147" fmla="*/ 461108 h 1692031"/>
                <a:gd name="connsiteX148" fmla="*/ 1738923 w 1805354"/>
                <a:gd name="connsiteY148" fmla="*/ 484554 h 1692031"/>
                <a:gd name="connsiteX149" fmla="*/ 1750646 w 1805354"/>
                <a:gd name="connsiteY149" fmla="*/ 515816 h 1692031"/>
                <a:gd name="connsiteX150" fmla="*/ 1758461 w 1805354"/>
                <a:gd name="connsiteY150" fmla="*/ 562708 h 1692031"/>
                <a:gd name="connsiteX151" fmla="*/ 1766277 w 1805354"/>
                <a:gd name="connsiteY151" fmla="*/ 586154 h 1692031"/>
                <a:gd name="connsiteX152" fmla="*/ 1770184 w 1805354"/>
                <a:gd name="connsiteY152" fmla="*/ 613508 h 1692031"/>
                <a:gd name="connsiteX153" fmla="*/ 1774092 w 1805354"/>
                <a:gd name="connsiteY153" fmla="*/ 636954 h 1692031"/>
                <a:gd name="connsiteX154" fmla="*/ 1793631 w 1805354"/>
                <a:gd name="connsiteY154" fmla="*/ 765908 h 1692031"/>
                <a:gd name="connsiteX155" fmla="*/ 1805354 w 1805354"/>
                <a:gd name="connsiteY155" fmla="*/ 922216 h 1692031"/>
                <a:gd name="connsiteX156" fmla="*/ 1801446 w 1805354"/>
                <a:gd name="connsiteY156" fmla="*/ 1203570 h 1692031"/>
                <a:gd name="connsiteX157" fmla="*/ 1797538 w 1805354"/>
                <a:gd name="connsiteY157" fmla="*/ 1223108 h 1692031"/>
                <a:gd name="connsiteX158" fmla="*/ 1789723 w 1805354"/>
                <a:gd name="connsiteY158" fmla="*/ 1379416 h 1692031"/>
                <a:gd name="connsiteX159" fmla="*/ 1781908 w 1805354"/>
                <a:gd name="connsiteY159" fmla="*/ 1398954 h 1692031"/>
                <a:gd name="connsiteX160" fmla="*/ 1778000 w 1805354"/>
                <a:gd name="connsiteY160" fmla="*/ 1418493 h 1692031"/>
                <a:gd name="connsiteX161" fmla="*/ 1758461 w 1805354"/>
                <a:gd name="connsiteY161" fmla="*/ 1465385 h 1692031"/>
                <a:gd name="connsiteX162" fmla="*/ 1735015 w 1805354"/>
                <a:gd name="connsiteY162" fmla="*/ 1520093 h 1692031"/>
                <a:gd name="connsiteX163" fmla="*/ 1727200 w 1805354"/>
                <a:gd name="connsiteY163" fmla="*/ 1531816 h 1692031"/>
                <a:gd name="connsiteX164" fmla="*/ 1719384 w 1805354"/>
                <a:gd name="connsiteY164" fmla="*/ 1551354 h 1692031"/>
                <a:gd name="connsiteX165" fmla="*/ 1695938 w 1805354"/>
                <a:gd name="connsiteY165" fmla="*/ 1582616 h 1692031"/>
                <a:gd name="connsiteX166" fmla="*/ 1684215 w 1805354"/>
                <a:gd name="connsiteY166" fmla="*/ 1606062 h 1692031"/>
                <a:gd name="connsiteX167" fmla="*/ 1676400 w 1805354"/>
                <a:gd name="connsiteY167" fmla="*/ 1621693 h 1692031"/>
                <a:gd name="connsiteX168" fmla="*/ 1664677 w 1805354"/>
                <a:gd name="connsiteY168" fmla="*/ 1641231 h 1692031"/>
                <a:gd name="connsiteX169" fmla="*/ 1652954 w 1805354"/>
                <a:gd name="connsiteY169" fmla="*/ 1664677 h 1692031"/>
                <a:gd name="connsiteX170" fmla="*/ 1633415 w 1805354"/>
                <a:gd name="connsiteY170" fmla="*/ 1684216 h 1692031"/>
                <a:gd name="connsiteX171" fmla="*/ 1582615 w 1805354"/>
                <a:gd name="connsiteY171" fmla="*/ 1692031 h 1692031"/>
                <a:gd name="connsiteX172" fmla="*/ 1461477 w 1805354"/>
                <a:gd name="connsiteY172" fmla="*/ 1688124 h 1692031"/>
                <a:gd name="connsiteX173" fmla="*/ 1441938 w 1805354"/>
                <a:gd name="connsiteY173" fmla="*/ 1680308 h 1692031"/>
                <a:gd name="connsiteX174" fmla="*/ 1320800 w 1805354"/>
                <a:gd name="connsiteY174" fmla="*/ 1672493 h 1692031"/>
                <a:gd name="connsiteX175" fmla="*/ 1293446 w 1805354"/>
                <a:gd name="connsiteY175" fmla="*/ 1664677 h 1692031"/>
                <a:gd name="connsiteX176" fmla="*/ 1262184 w 1805354"/>
                <a:gd name="connsiteY176" fmla="*/ 1660770 h 1692031"/>
                <a:gd name="connsiteX177" fmla="*/ 1055077 w 1805354"/>
                <a:gd name="connsiteY177" fmla="*/ 1664677 h 1692031"/>
                <a:gd name="connsiteX178" fmla="*/ 965200 w 1805354"/>
                <a:gd name="connsiteY178" fmla="*/ 1668585 h 1692031"/>
                <a:gd name="connsiteX179" fmla="*/ 863600 w 1805354"/>
                <a:gd name="connsiteY179" fmla="*/ 1676400 h 1692031"/>
                <a:gd name="connsiteX180" fmla="*/ 844061 w 1805354"/>
                <a:gd name="connsiteY180" fmla="*/ 1684216 h 1692031"/>
                <a:gd name="connsiteX181" fmla="*/ 820615 w 1805354"/>
                <a:gd name="connsiteY181" fmla="*/ 1688124 h 1692031"/>
                <a:gd name="connsiteX182" fmla="*/ 660400 w 1805354"/>
                <a:gd name="connsiteY182" fmla="*/ 1684216 h 1692031"/>
                <a:gd name="connsiteX183" fmla="*/ 668215 w 1805354"/>
                <a:gd name="connsiteY183" fmla="*/ 1668585 h 169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805354" h="1692031">
                  <a:moveTo>
                    <a:pt x="668215" y="1668585"/>
                  </a:moveTo>
                  <a:cubicBezTo>
                    <a:pt x="721854" y="1636403"/>
                    <a:pt x="661021" y="1675050"/>
                    <a:pt x="699477" y="1645139"/>
                  </a:cubicBezTo>
                  <a:cubicBezTo>
                    <a:pt x="706891" y="1639372"/>
                    <a:pt x="722923" y="1629508"/>
                    <a:pt x="722923" y="1629508"/>
                  </a:cubicBezTo>
                  <a:cubicBezTo>
                    <a:pt x="726101" y="1619975"/>
                    <a:pt x="727072" y="1613636"/>
                    <a:pt x="734646" y="1606062"/>
                  </a:cubicBezTo>
                  <a:cubicBezTo>
                    <a:pt x="739251" y="1601457"/>
                    <a:pt x="745067" y="1598247"/>
                    <a:pt x="750277" y="1594339"/>
                  </a:cubicBezTo>
                  <a:cubicBezTo>
                    <a:pt x="753827" y="1589014"/>
                    <a:pt x="759721" y="1578512"/>
                    <a:pt x="765908" y="1574800"/>
                  </a:cubicBezTo>
                  <a:cubicBezTo>
                    <a:pt x="769440" y="1572681"/>
                    <a:pt x="773723" y="1572195"/>
                    <a:pt x="777631" y="1570893"/>
                  </a:cubicBezTo>
                  <a:cubicBezTo>
                    <a:pt x="797433" y="1551089"/>
                    <a:pt x="771806" y="1574388"/>
                    <a:pt x="797169" y="1559170"/>
                  </a:cubicBezTo>
                  <a:cubicBezTo>
                    <a:pt x="823987" y="1543079"/>
                    <a:pt x="783498" y="1558514"/>
                    <a:pt x="816708" y="1547447"/>
                  </a:cubicBezTo>
                  <a:cubicBezTo>
                    <a:pt x="847167" y="1516984"/>
                    <a:pt x="796825" y="1566310"/>
                    <a:pt x="836246" y="1531816"/>
                  </a:cubicBezTo>
                  <a:cubicBezTo>
                    <a:pt x="863878" y="1507638"/>
                    <a:pt x="844729" y="1515961"/>
                    <a:pt x="867508" y="1508370"/>
                  </a:cubicBezTo>
                  <a:cubicBezTo>
                    <a:pt x="896621" y="1488960"/>
                    <a:pt x="860858" y="1513910"/>
                    <a:pt x="890954" y="1488831"/>
                  </a:cubicBezTo>
                  <a:cubicBezTo>
                    <a:pt x="894562" y="1485824"/>
                    <a:pt x="899111" y="1484072"/>
                    <a:pt x="902677" y="1481016"/>
                  </a:cubicBezTo>
                  <a:cubicBezTo>
                    <a:pt x="926279" y="1460786"/>
                    <a:pt x="908490" y="1468658"/>
                    <a:pt x="930031" y="1461477"/>
                  </a:cubicBezTo>
                  <a:cubicBezTo>
                    <a:pt x="933939" y="1457569"/>
                    <a:pt x="938157" y="1453950"/>
                    <a:pt x="941754" y="1449754"/>
                  </a:cubicBezTo>
                  <a:cubicBezTo>
                    <a:pt x="945992" y="1444809"/>
                    <a:pt x="948474" y="1438293"/>
                    <a:pt x="953477" y="1434124"/>
                  </a:cubicBezTo>
                  <a:cubicBezTo>
                    <a:pt x="956641" y="1431487"/>
                    <a:pt x="961292" y="1431519"/>
                    <a:pt x="965200" y="1430216"/>
                  </a:cubicBezTo>
                  <a:cubicBezTo>
                    <a:pt x="978530" y="1410221"/>
                    <a:pt x="965982" y="1424842"/>
                    <a:pt x="988646" y="1410677"/>
                  </a:cubicBezTo>
                  <a:cubicBezTo>
                    <a:pt x="1015680" y="1393780"/>
                    <a:pt x="992971" y="1402722"/>
                    <a:pt x="1016000" y="1395047"/>
                  </a:cubicBezTo>
                  <a:cubicBezTo>
                    <a:pt x="1018605" y="1391139"/>
                    <a:pt x="1020722" y="1386858"/>
                    <a:pt x="1023815" y="1383324"/>
                  </a:cubicBezTo>
                  <a:cubicBezTo>
                    <a:pt x="1029880" y="1376392"/>
                    <a:pt x="1038245" y="1371449"/>
                    <a:pt x="1043354" y="1363785"/>
                  </a:cubicBezTo>
                  <a:cubicBezTo>
                    <a:pt x="1061589" y="1336431"/>
                    <a:pt x="1051168" y="1345549"/>
                    <a:pt x="1070708" y="1332524"/>
                  </a:cubicBezTo>
                  <a:cubicBezTo>
                    <a:pt x="1072010" y="1328616"/>
                    <a:pt x="1072143" y="1324095"/>
                    <a:pt x="1074615" y="1320800"/>
                  </a:cubicBezTo>
                  <a:cubicBezTo>
                    <a:pt x="1092694" y="1296695"/>
                    <a:pt x="1088928" y="1307007"/>
                    <a:pt x="1105877" y="1293447"/>
                  </a:cubicBezTo>
                  <a:cubicBezTo>
                    <a:pt x="1108754" y="1291145"/>
                    <a:pt x="1110815" y="1287933"/>
                    <a:pt x="1113692" y="1285631"/>
                  </a:cubicBezTo>
                  <a:cubicBezTo>
                    <a:pt x="1124512" y="1276975"/>
                    <a:pt x="1124758" y="1278035"/>
                    <a:pt x="1137138" y="1273908"/>
                  </a:cubicBezTo>
                  <a:cubicBezTo>
                    <a:pt x="1146396" y="1264651"/>
                    <a:pt x="1155147" y="1254880"/>
                    <a:pt x="1168400" y="1250462"/>
                  </a:cubicBezTo>
                  <a:cubicBezTo>
                    <a:pt x="1172308" y="1249159"/>
                    <a:pt x="1176522" y="1248554"/>
                    <a:pt x="1180123" y="1246554"/>
                  </a:cubicBezTo>
                  <a:cubicBezTo>
                    <a:pt x="1188334" y="1241993"/>
                    <a:pt x="1195168" y="1235125"/>
                    <a:pt x="1203569" y="1230924"/>
                  </a:cubicBezTo>
                  <a:lnTo>
                    <a:pt x="1234831" y="1215293"/>
                  </a:lnTo>
                  <a:cubicBezTo>
                    <a:pt x="1261151" y="1188973"/>
                    <a:pt x="1230698" y="1215406"/>
                    <a:pt x="1262184" y="1199662"/>
                  </a:cubicBezTo>
                  <a:cubicBezTo>
                    <a:pt x="1270585" y="1195461"/>
                    <a:pt x="1276910" y="1187519"/>
                    <a:pt x="1285631" y="1184031"/>
                  </a:cubicBezTo>
                  <a:cubicBezTo>
                    <a:pt x="1292144" y="1181426"/>
                    <a:pt x="1298895" y="1179353"/>
                    <a:pt x="1305169" y="1176216"/>
                  </a:cubicBezTo>
                  <a:cubicBezTo>
                    <a:pt x="1309370" y="1174116"/>
                    <a:pt x="1312814" y="1170730"/>
                    <a:pt x="1316892" y="1168400"/>
                  </a:cubicBezTo>
                  <a:cubicBezTo>
                    <a:pt x="1321950" y="1165510"/>
                    <a:pt x="1327465" y="1163475"/>
                    <a:pt x="1332523" y="1160585"/>
                  </a:cubicBezTo>
                  <a:cubicBezTo>
                    <a:pt x="1336601" y="1158255"/>
                    <a:pt x="1340712" y="1155863"/>
                    <a:pt x="1344246" y="1152770"/>
                  </a:cubicBezTo>
                  <a:cubicBezTo>
                    <a:pt x="1351178" y="1146705"/>
                    <a:pt x="1355046" y="1136143"/>
                    <a:pt x="1363784" y="1133231"/>
                  </a:cubicBezTo>
                  <a:lnTo>
                    <a:pt x="1375508" y="1129324"/>
                  </a:lnTo>
                  <a:cubicBezTo>
                    <a:pt x="1397648" y="1096109"/>
                    <a:pt x="1361185" y="1147554"/>
                    <a:pt x="1406769" y="1101970"/>
                  </a:cubicBezTo>
                  <a:cubicBezTo>
                    <a:pt x="1411979" y="1096760"/>
                    <a:pt x="1415410" y="1088669"/>
                    <a:pt x="1422400" y="1086339"/>
                  </a:cubicBezTo>
                  <a:cubicBezTo>
                    <a:pt x="1439649" y="1080589"/>
                    <a:pt x="1430439" y="1084273"/>
                    <a:pt x="1449754" y="1074616"/>
                  </a:cubicBezTo>
                  <a:cubicBezTo>
                    <a:pt x="1469554" y="1054813"/>
                    <a:pt x="1443931" y="1078109"/>
                    <a:pt x="1469292" y="1062893"/>
                  </a:cubicBezTo>
                  <a:cubicBezTo>
                    <a:pt x="1472451" y="1060997"/>
                    <a:pt x="1474231" y="1057379"/>
                    <a:pt x="1477108" y="1055077"/>
                  </a:cubicBezTo>
                  <a:cubicBezTo>
                    <a:pt x="1480775" y="1052143"/>
                    <a:pt x="1484923" y="1049867"/>
                    <a:pt x="1488831" y="1047262"/>
                  </a:cubicBezTo>
                  <a:cubicBezTo>
                    <a:pt x="1494041" y="1039447"/>
                    <a:pt x="1497819" y="1030458"/>
                    <a:pt x="1504461" y="1023816"/>
                  </a:cubicBezTo>
                  <a:cubicBezTo>
                    <a:pt x="1517533" y="1010744"/>
                    <a:pt x="1507767" y="1021532"/>
                    <a:pt x="1520092" y="1004277"/>
                  </a:cubicBezTo>
                  <a:cubicBezTo>
                    <a:pt x="1544345" y="970323"/>
                    <a:pt x="1521198" y="1004571"/>
                    <a:pt x="1539631" y="976924"/>
                  </a:cubicBezTo>
                  <a:cubicBezTo>
                    <a:pt x="1550698" y="943714"/>
                    <a:pt x="1535263" y="984203"/>
                    <a:pt x="1551354" y="957385"/>
                  </a:cubicBezTo>
                  <a:cubicBezTo>
                    <a:pt x="1566572" y="932022"/>
                    <a:pt x="1543273" y="957649"/>
                    <a:pt x="1563077" y="937847"/>
                  </a:cubicBezTo>
                  <a:cubicBezTo>
                    <a:pt x="1565682" y="932637"/>
                    <a:pt x="1574123" y="927063"/>
                    <a:pt x="1570892" y="922216"/>
                  </a:cubicBezTo>
                  <a:cubicBezTo>
                    <a:pt x="1566322" y="915361"/>
                    <a:pt x="1555261" y="917005"/>
                    <a:pt x="1547446" y="914400"/>
                  </a:cubicBezTo>
                  <a:lnTo>
                    <a:pt x="1535723" y="910493"/>
                  </a:lnTo>
                  <a:cubicBezTo>
                    <a:pt x="1521956" y="901315"/>
                    <a:pt x="1511670" y="893057"/>
                    <a:pt x="1496646" y="887047"/>
                  </a:cubicBezTo>
                  <a:cubicBezTo>
                    <a:pt x="1473413" y="877754"/>
                    <a:pt x="1477732" y="881085"/>
                    <a:pt x="1457569" y="875324"/>
                  </a:cubicBezTo>
                  <a:cubicBezTo>
                    <a:pt x="1453608" y="874192"/>
                    <a:pt x="1449754" y="872719"/>
                    <a:pt x="1445846" y="871416"/>
                  </a:cubicBezTo>
                  <a:cubicBezTo>
                    <a:pt x="1432039" y="850705"/>
                    <a:pt x="1436129" y="862285"/>
                    <a:pt x="1441938" y="824524"/>
                  </a:cubicBezTo>
                  <a:cubicBezTo>
                    <a:pt x="1443625" y="813560"/>
                    <a:pt x="1450620" y="794570"/>
                    <a:pt x="1453661" y="785447"/>
                  </a:cubicBezTo>
                  <a:lnTo>
                    <a:pt x="1457569" y="773724"/>
                  </a:lnTo>
                  <a:cubicBezTo>
                    <a:pt x="1458872" y="769816"/>
                    <a:pt x="1459635" y="765684"/>
                    <a:pt x="1461477" y="762000"/>
                  </a:cubicBezTo>
                  <a:cubicBezTo>
                    <a:pt x="1471392" y="742169"/>
                    <a:pt x="1466061" y="751217"/>
                    <a:pt x="1477108" y="734647"/>
                  </a:cubicBezTo>
                  <a:lnTo>
                    <a:pt x="1492738" y="687754"/>
                  </a:lnTo>
                  <a:lnTo>
                    <a:pt x="1496646" y="676031"/>
                  </a:lnTo>
                  <a:cubicBezTo>
                    <a:pt x="1497949" y="672123"/>
                    <a:pt x="1499555" y="668304"/>
                    <a:pt x="1500554" y="664308"/>
                  </a:cubicBezTo>
                  <a:cubicBezTo>
                    <a:pt x="1503159" y="653888"/>
                    <a:pt x="1506262" y="643579"/>
                    <a:pt x="1508369" y="633047"/>
                  </a:cubicBezTo>
                  <a:cubicBezTo>
                    <a:pt x="1509672" y="626534"/>
                    <a:pt x="1510529" y="619916"/>
                    <a:pt x="1512277" y="613508"/>
                  </a:cubicBezTo>
                  <a:cubicBezTo>
                    <a:pt x="1514445" y="605560"/>
                    <a:pt x="1517487" y="597877"/>
                    <a:pt x="1520092" y="590062"/>
                  </a:cubicBezTo>
                  <a:cubicBezTo>
                    <a:pt x="1521395" y="586154"/>
                    <a:pt x="1521715" y="581766"/>
                    <a:pt x="1524000" y="578339"/>
                  </a:cubicBezTo>
                  <a:lnTo>
                    <a:pt x="1531815" y="566616"/>
                  </a:lnTo>
                  <a:cubicBezTo>
                    <a:pt x="1534420" y="556195"/>
                    <a:pt x="1536234" y="545544"/>
                    <a:pt x="1539631" y="535354"/>
                  </a:cubicBezTo>
                  <a:lnTo>
                    <a:pt x="1555261" y="488462"/>
                  </a:lnTo>
                  <a:lnTo>
                    <a:pt x="1559169" y="476739"/>
                  </a:lnTo>
                  <a:cubicBezTo>
                    <a:pt x="1560472" y="472831"/>
                    <a:pt x="1562078" y="469012"/>
                    <a:pt x="1563077" y="465016"/>
                  </a:cubicBezTo>
                  <a:cubicBezTo>
                    <a:pt x="1564379" y="459806"/>
                    <a:pt x="1564868" y="454321"/>
                    <a:pt x="1566984" y="449385"/>
                  </a:cubicBezTo>
                  <a:cubicBezTo>
                    <a:pt x="1568834" y="445068"/>
                    <a:pt x="1572195" y="441570"/>
                    <a:pt x="1574800" y="437662"/>
                  </a:cubicBezTo>
                  <a:cubicBezTo>
                    <a:pt x="1578590" y="414926"/>
                    <a:pt x="1582136" y="407406"/>
                    <a:pt x="1574800" y="382954"/>
                  </a:cubicBezTo>
                  <a:cubicBezTo>
                    <a:pt x="1573741" y="379425"/>
                    <a:pt x="1570143" y="377034"/>
                    <a:pt x="1566984" y="375139"/>
                  </a:cubicBezTo>
                  <a:cubicBezTo>
                    <a:pt x="1563343" y="372954"/>
                    <a:pt x="1542078" y="367769"/>
                    <a:pt x="1539631" y="367324"/>
                  </a:cubicBezTo>
                  <a:cubicBezTo>
                    <a:pt x="1530569" y="365676"/>
                    <a:pt x="1521309" y="365222"/>
                    <a:pt x="1512277" y="363416"/>
                  </a:cubicBezTo>
                  <a:cubicBezTo>
                    <a:pt x="1465863" y="354133"/>
                    <a:pt x="1495483" y="359176"/>
                    <a:pt x="1469292" y="351693"/>
                  </a:cubicBezTo>
                  <a:cubicBezTo>
                    <a:pt x="1456411" y="348013"/>
                    <a:pt x="1447558" y="346564"/>
                    <a:pt x="1434123" y="343877"/>
                  </a:cubicBezTo>
                  <a:cubicBezTo>
                    <a:pt x="1430215" y="341272"/>
                    <a:pt x="1427055" y="336683"/>
                    <a:pt x="1422400" y="336062"/>
                  </a:cubicBezTo>
                  <a:cubicBezTo>
                    <a:pt x="1387444" y="331401"/>
                    <a:pt x="1316892" y="328247"/>
                    <a:pt x="1316892" y="328247"/>
                  </a:cubicBezTo>
                  <a:cubicBezTo>
                    <a:pt x="1280166" y="319065"/>
                    <a:pt x="1318053" y="327581"/>
                    <a:pt x="1246554" y="320431"/>
                  </a:cubicBezTo>
                  <a:cubicBezTo>
                    <a:pt x="1234739" y="319250"/>
                    <a:pt x="1219320" y="316000"/>
                    <a:pt x="1207477" y="312616"/>
                  </a:cubicBezTo>
                  <a:cubicBezTo>
                    <a:pt x="1203516" y="311484"/>
                    <a:pt x="1199841" y="309219"/>
                    <a:pt x="1195754" y="308708"/>
                  </a:cubicBezTo>
                  <a:cubicBezTo>
                    <a:pt x="1178902" y="306601"/>
                    <a:pt x="1161887" y="306103"/>
                    <a:pt x="1144954" y="304800"/>
                  </a:cubicBezTo>
                  <a:cubicBezTo>
                    <a:pt x="1130580" y="302405"/>
                    <a:pt x="1116180" y="300264"/>
                    <a:pt x="1101969" y="296985"/>
                  </a:cubicBezTo>
                  <a:cubicBezTo>
                    <a:pt x="1071999" y="290069"/>
                    <a:pt x="1076458" y="289725"/>
                    <a:pt x="1051169" y="285262"/>
                  </a:cubicBezTo>
                  <a:lnTo>
                    <a:pt x="1004277" y="277447"/>
                  </a:lnTo>
                  <a:cubicBezTo>
                    <a:pt x="994234" y="274099"/>
                    <a:pt x="987717" y="271593"/>
                    <a:pt x="976923" y="269631"/>
                  </a:cubicBezTo>
                  <a:cubicBezTo>
                    <a:pt x="967861" y="267983"/>
                    <a:pt x="958687" y="267026"/>
                    <a:pt x="949569" y="265724"/>
                  </a:cubicBezTo>
                  <a:cubicBezTo>
                    <a:pt x="941098" y="261488"/>
                    <a:pt x="931797" y="255916"/>
                    <a:pt x="922215" y="254000"/>
                  </a:cubicBezTo>
                  <a:cubicBezTo>
                    <a:pt x="913183" y="252194"/>
                    <a:pt x="903923" y="251741"/>
                    <a:pt x="894861" y="250093"/>
                  </a:cubicBezTo>
                  <a:cubicBezTo>
                    <a:pt x="889577" y="249132"/>
                    <a:pt x="884515" y="247146"/>
                    <a:pt x="879231" y="246185"/>
                  </a:cubicBezTo>
                  <a:cubicBezTo>
                    <a:pt x="870169" y="244537"/>
                    <a:pt x="860995" y="243580"/>
                    <a:pt x="851877" y="242277"/>
                  </a:cubicBezTo>
                  <a:cubicBezTo>
                    <a:pt x="835437" y="225839"/>
                    <a:pt x="848089" y="235692"/>
                    <a:pt x="808892" y="226647"/>
                  </a:cubicBezTo>
                  <a:cubicBezTo>
                    <a:pt x="778374" y="219604"/>
                    <a:pt x="807779" y="224554"/>
                    <a:pt x="762000" y="218831"/>
                  </a:cubicBezTo>
                  <a:cubicBezTo>
                    <a:pt x="754729" y="211561"/>
                    <a:pt x="751300" y="209154"/>
                    <a:pt x="746369" y="199293"/>
                  </a:cubicBezTo>
                  <a:cubicBezTo>
                    <a:pt x="744527" y="195609"/>
                    <a:pt x="743764" y="191478"/>
                    <a:pt x="742461" y="187570"/>
                  </a:cubicBezTo>
                  <a:cubicBezTo>
                    <a:pt x="741340" y="176356"/>
                    <a:pt x="741688" y="150855"/>
                    <a:pt x="734646" y="136770"/>
                  </a:cubicBezTo>
                  <a:cubicBezTo>
                    <a:pt x="732546" y="132569"/>
                    <a:pt x="730813" y="127536"/>
                    <a:pt x="726831" y="125047"/>
                  </a:cubicBezTo>
                  <a:cubicBezTo>
                    <a:pt x="719845" y="120681"/>
                    <a:pt x="703384" y="117231"/>
                    <a:pt x="703384" y="117231"/>
                  </a:cubicBezTo>
                  <a:cubicBezTo>
                    <a:pt x="682543" y="118534"/>
                    <a:pt x="661551" y="118318"/>
                    <a:pt x="640861" y="121139"/>
                  </a:cubicBezTo>
                  <a:cubicBezTo>
                    <a:pt x="632698" y="122252"/>
                    <a:pt x="625230" y="126349"/>
                    <a:pt x="617415" y="128954"/>
                  </a:cubicBezTo>
                  <a:lnTo>
                    <a:pt x="582246" y="140677"/>
                  </a:lnTo>
                  <a:cubicBezTo>
                    <a:pt x="578338" y="141980"/>
                    <a:pt x="574519" y="143586"/>
                    <a:pt x="570523" y="144585"/>
                  </a:cubicBezTo>
                  <a:lnTo>
                    <a:pt x="554892" y="148493"/>
                  </a:lnTo>
                  <a:cubicBezTo>
                    <a:pt x="550984" y="151098"/>
                    <a:pt x="546836" y="153374"/>
                    <a:pt x="543169" y="156308"/>
                  </a:cubicBezTo>
                  <a:cubicBezTo>
                    <a:pt x="506114" y="185953"/>
                    <a:pt x="599478" y="166796"/>
                    <a:pt x="441569" y="160216"/>
                  </a:cubicBezTo>
                  <a:lnTo>
                    <a:pt x="394677" y="144585"/>
                  </a:lnTo>
                  <a:lnTo>
                    <a:pt x="371231" y="136770"/>
                  </a:lnTo>
                  <a:cubicBezTo>
                    <a:pt x="364718" y="135467"/>
                    <a:pt x="358100" y="134610"/>
                    <a:pt x="351692" y="132862"/>
                  </a:cubicBezTo>
                  <a:cubicBezTo>
                    <a:pt x="343744" y="130694"/>
                    <a:pt x="336061" y="127652"/>
                    <a:pt x="328246" y="125047"/>
                  </a:cubicBezTo>
                  <a:cubicBezTo>
                    <a:pt x="324338" y="123744"/>
                    <a:pt x="320562" y="121947"/>
                    <a:pt x="316523" y="121139"/>
                  </a:cubicBezTo>
                  <a:cubicBezTo>
                    <a:pt x="310010" y="119836"/>
                    <a:pt x="303428" y="118842"/>
                    <a:pt x="296984" y="117231"/>
                  </a:cubicBezTo>
                  <a:cubicBezTo>
                    <a:pt x="292988" y="116232"/>
                    <a:pt x="289314" y="114061"/>
                    <a:pt x="285261" y="113324"/>
                  </a:cubicBezTo>
                  <a:cubicBezTo>
                    <a:pt x="274929" y="111446"/>
                    <a:pt x="264359" y="111143"/>
                    <a:pt x="254000" y="109416"/>
                  </a:cubicBezTo>
                  <a:cubicBezTo>
                    <a:pt x="195693" y="99697"/>
                    <a:pt x="273130" y="110897"/>
                    <a:pt x="226646" y="101600"/>
                  </a:cubicBezTo>
                  <a:cubicBezTo>
                    <a:pt x="173811" y="91033"/>
                    <a:pt x="193614" y="96746"/>
                    <a:pt x="152400" y="89877"/>
                  </a:cubicBezTo>
                  <a:cubicBezTo>
                    <a:pt x="102642" y="81585"/>
                    <a:pt x="172587" y="90384"/>
                    <a:pt x="97692" y="82062"/>
                  </a:cubicBezTo>
                  <a:cubicBezTo>
                    <a:pt x="71302" y="73265"/>
                    <a:pt x="103787" y="83416"/>
                    <a:pt x="62523" y="74247"/>
                  </a:cubicBezTo>
                  <a:cubicBezTo>
                    <a:pt x="58502" y="73353"/>
                    <a:pt x="54863" y="71016"/>
                    <a:pt x="50800" y="70339"/>
                  </a:cubicBezTo>
                  <a:cubicBezTo>
                    <a:pt x="39165" y="68400"/>
                    <a:pt x="27354" y="67734"/>
                    <a:pt x="15631" y="66431"/>
                  </a:cubicBezTo>
                  <a:cubicBezTo>
                    <a:pt x="11723" y="65129"/>
                    <a:pt x="6821" y="65437"/>
                    <a:pt x="3908" y="62524"/>
                  </a:cubicBezTo>
                  <a:cubicBezTo>
                    <a:pt x="995" y="59611"/>
                    <a:pt x="0" y="54919"/>
                    <a:pt x="0" y="50800"/>
                  </a:cubicBezTo>
                  <a:cubicBezTo>
                    <a:pt x="0" y="42968"/>
                    <a:pt x="1131" y="18786"/>
                    <a:pt x="11723" y="11724"/>
                  </a:cubicBezTo>
                  <a:cubicBezTo>
                    <a:pt x="16192" y="8745"/>
                    <a:pt x="22210" y="9359"/>
                    <a:pt x="27354" y="7816"/>
                  </a:cubicBezTo>
                  <a:cubicBezTo>
                    <a:pt x="35245" y="5449"/>
                    <a:pt x="42985" y="2605"/>
                    <a:pt x="50800" y="0"/>
                  </a:cubicBezTo>
                  <a:lnTo>
                    <a:pt x="261815" y="3908"/>
                  </a:lnTo>
                  <a:cubicBezTo>
                    <a:pt x="388146" y="7919"/>
                    <a:pt x="178267" y="9464"/>
                    <a:pt x="347784" y="11724"/>
                  </a:cubicBezTo>
                  <a:lnTo>
                    <a:pt x="883138" y="15631"/>
                  </a:lnTo>
                  <a:cubicBezTo>
                    <a:pt x="1106493" y="12940"/>
                    <a:pt x="1289748" y="8045"/>
                    <a:pt x="1512277" y="15631"/>
                  </a:cubicBezTo>
                  <a:cubicBezTo>
                    <a:pt x="1525553" y="16084"/>
                    <a:pt x="1538251" y="21264"/>
                    <a:pt x="1551354" y="23447"/>
                  </a:cubicBezTo>
                  <a:cubicBezTo>
                    <a:pt x="1566031" y="25893"/>
                    <a:pt x="1576648" y="27021"/>
                    <a:pt x="1590431" y="31262"/>
                  </a:cubicBezTo>
                  <a:cubicBezTo>
                    <a:pt x="1602242" y="34896"/>
                    <a:pt x="1625600" y="42985"/>
                    <a:pt x="1625600" y="42985"/>
                  </a:cubicBezTo>
                  <a:cubicBezTo>
                    <a:pt x="1628205" y="46893"/>
                    <a:pt x="1630481" y="51041"/>
                    <a:pt x="1633415" y="54708"/>
                  </a:cubicBezTo>
                  <a:cubicBezTo>
                    <a:pt x="1643109" y="66825"/>
                    <a:pt x="1641027" y="58209"/>
                    <a:pt x="1649046" y="74247"/>
                  </a:cubicBezTo>
                  <a:cubicBezTo>
                    <a:pt x="1650888" y="77931"/>
                    <a:pt x="1651822" y="82009"/>
                    <a:pt x="1652954" y="85970"/>
                  </a:cubicBezTo>
                  <a:cubicBezTo>
                    <a:pt x="1658366" y="104912"/>
                    <a:pt x="1655939" y="100208"/>
                    <a:pt x="1660769" y="121139"/>
                  </a:cubicBezTo>
                  <a:cubicBezTo>
                    <a:pt x="1663184" y="131605"/>
                    <a:pt x="1666477" y="141868"/>
                    <a:pt x="1668584" y="152400"/>
                  </a:cubicBezTo>
                  <a:cubicBezTo>
                    <a:pt x="1669887" y="158913"/>
                    <a:pt x="1670667" y="165553"/>
                    <a:pt x="1672492" y="171939"/>
                  </a:cubicBezTo>
                  <a:cubicBezTo>
                    <a:pt x="1675887" y="183821"/>
                    <a:pt x="1680307" y="195385"/>
                    <a:pt x="1684215" y="207108"/>
                  </a:cubicBezTo>
                  <a:cubicBezTo>
                    <a:pt x="1685518" y="211016"/>
                    <a:pt x="1687315" y="214792"/>
                    <a:pt x="1688123" y="218831"/>
                  </a:cubicBezTo>
                  <a:cubicBezTo>
                    <a:pt x="1693273" y="244578"/>
                    <a:pt x="1695392" y="254079"/>
                    <a:pt x="1699846" y="285262"/>
                  </a:cubicBezTo>
                  <a:cubicBezTo>
                    <a:pt x="1702816" y="306054"/>
                    <a:pt x="1705159" y="326931"/>
                    <a:pt x="1707661" y="347785"/>
                  </a:cubicBezTo>
                  <a:cubicBezTo>
                    <a:pt x="1711988" y="383842"/>
                    <a:pt x="1709934" y="382688"/>
                    <a:pt x="1719384" y="418124"/>
                  </a:cubicBezTo>
                  <a:cubicBezTo>
                    <a:pt x="1721507" y="426084"/>
                    <a:pt x="1725032" y="433622"/>
                    <a:pt x="1727200" y="441570"/>
                  </a:cubicBezTo>
                  <a:cubicBezTo>
                    <a:pt x="1728948" y="447978"/>
                    <a:pt x="1729360" y="454700"/>
                    <a:pt x="1731108" y="461108"/>
                  </a:cubicBezTo>
                  <a:cubicBezTo>
                    <a:pt x="1733276" y="469056"/>
                    <a:pt x="1736755" y="476606"/>
                    <a:pt x="1738923" y="484554"/>
                  </a:cubicBezTo>
                  <a:cubicBezTo>
                    <a:pt x="1746723" y="513155"/>
                    <a:pt x="1737046" y="495415"/>
                    <a:pt x="1750646" y="515816"/>
                  </a:cubicBezTo>
                  <a:cubicBezTo>
                    <a:pt x="1753251" y="531447"/>
                    <a:pt x="1755023" y="547239"/>
                    <a:pt x="1758461" y="562708"/>
                  </a:cubicBezTo>
                  <a:cubicBezTo>
                    <a:pt x="1760248" y="570750"/>
                    <a:pt x="1764425" y="578127"/>
                    <a:pt x="1766277" y="586154"/>
                  </a:cubicBezTo>
                  <a:cubicBezTo>
                    <a:pt x="1768348" y="595129"/>
                    <a:pt x="1768784" y="604405"/>
                    <a:pt x="1770184" y="613508"/>
                  </a:cubicBezTo>
                  <a:cubicBezTo>
                    <a:pt x="1771389" y="621339"/>
                    <a:pt x="1773277" y="629073"/>
                    <a:pt x="1774092" y="636954"/>
                  </a:cubicBezTo>
                  <a:cubicBezTo>
                    <a:pt x="1785690" y="749058"/>
                    <a:pt x="1772089" y="694102"/>
                    <a:pt x="1793631" y="765908"/>
                  </a:cubicBezTo>
                  <a:cubicBezTo>
                    <a:pt x="1806239" y="854167"/>
                    <a:pt x="1800738" y="802208"/>
                    <a:pt x="1805354" y="922216"/>
                  </a:cubicBezTo>
                  <a:cubicBezTo>
                    <a:pt x="1804051" y="1016001"/>
                    <a:pt x="1803882" y="1109808"/>
                    <a:pt x="1801446" y="1203570"/>
                  </a:cubicBezTo>
                  <a:cubicBezTo>
                    <a:pt x="1801274" y="1210209"/>
                    <a:pt x="1797980" y="1216481"/>
                    <a:pt x="1797538" y="1223108"/>
                  </a:cubicBezTo>
                  <a:cubicBezTo>
                    <a:pt x="1794068" y="1275160"/>
                    <a:pt x="1794342" y="1327453"/>
                    <a:pt x="1789723" y="1379416"/>
                  </a:cubicBezTo>
                  <a:cubicBezTo>
                    <a:pt x="1789102" y="1386403"/>
                    <a:pt x="1783924" y="1392235"/>
                    <a:pt x="1781908" y="1398954"/>
                  </a:cubicBezTo>
                  <a:cubicBezTo>
                    <a:pt x="1779999" y="1405316"/>
                    <a:pt x="1780211" y="1412230"/>
                    <a:pt x="1778000" y="1418493"/>
                  </a:cubicBezTo>
                  <a:cubicBezTo>
                    <a:pt x="1772364" y="1434461"/>
                    <a:pt x="1764908" y="1449727"/>
                    <a:pt x="1758461" y="1465385"/>
                  </a:cubicBezTo>
                  <a:cubicBezTo>
                    <a:pt x="1750926" y="1483684"/>
                    <a:pt x="1744880" y="1502829"/>
                    <a:pt x="1735015" y="1520093"/>
                  </a:cubicBezTo>
                  <a:cubicBezTo>
                    <a:pt x="1732685" y="1524171"/>
                    <a:pt x="1729300" y="1527615"/>
                    <a:pt x="1727200" y="1531816"/>
                  </a:cubicBezTo>
                  <a:cubicBezTo>
                    <a:pt x="1724063" y="1538090"/>
                    <a:pt x="1723060" y="1545380"/>
                    <a:pt x="1719384" y="1551354"/>
                  </a:cubicBezTo>
                  <a:cubicBezTo>
                    <a:pt x="1712557" y="1562447"/>
                    <a:pt x="1695938" y="1582616"/>
                    <a:pt x="1695938" y="1582616"/>
                  </a:cubicBezTo>
                  <a:cubicBezTo>
                    <a:pt x="1688774" y="1604111"/>
                    <a:pt x="1696336" y="1584850"/>
                    <a:pt x="1684215" y="1606062"/>
                  </a:cubicBezTo>
                  <a:cubicBezTo>
                    <a:pt x="1681325" y="1611120"/>
                    <a:pt x="1679229" y="1616601"/>
                    <a:pt x="1676400" y="1621693"/>
                  </a:cubicBezTo>
                  <a:cubicBezTo>
                    <a:pt x="1672712" y="1628332"/>
                    <a:pt x="1668074" y="1634438"/>
                    <a:pt x="1664677" y="1641231"/>
                  </a:cubicBezTo>
                  <a:cubicBezTo>
                    <a:pt x="1656684" y="1657216"/>
                    <a:pt x="1666018" y="1649747"/>
                    <a:pt x="1652954" y="1664677"/>
                  </a:cubicBezTo>
                  <a:cubicBezTo>
                    <a:pt x="1646889" y="1671609"/>
                    <a:pt x="1642153" y="1681303"/>
                    <a:pt x="1633415" y="1684216"/>
                  </a:cubicBezTo>
                  <a:cubicBezTo>
                    <a:pt x="1609273" y="1692264"/>
                    <a:pt x="1625791" y="1687714"/>
                    <a:pt x="1582615" y="1692031"/>
                  </a:cubicBezTo>
                  <a:cubicBezTo>
                    <a:pt x="1542236" y="1690729"/>
                    <a:pt x="1501738" y="1691479"/>
                    <a:pt x="1461477" y="1688124"/>
                  </a:cubicBezTo>
                  <a:cubicBezTo>
                    <a:pt x="1454486" y="1687541"/>
                    <a:pt x="1448857" y="1681461"/>
                    <a:pt x="1441938" y="1680308"/>
                  </a:cubicBezTo>
                  <a:cubicBezTo>
                    <a:pt x="1427659" y="1677928"/>
                    <a:pt x="1325228" y="1672739"/>
                    <a:pt x="1320800" y="1672493"/>
                  </a:cubicBezTo>
                  <a:cubicBezTo>
                    <a:pt x="1311682" y="1669888"/>
                    <a:pt x="1302745" y="1666537"/>
                    <a:pt x="1293446" y="1664677"/>
                  </a:cubicBezTo>
                  <a:cubicBezTo>
                    <a:pt x="1283148" y="1662617"/>
                    <a:pt x="1272686" y="1660770"/>
                    <a:pt x="1262184" y="1660770"/>
                  </a:cubicBezTo>
                  <a:cubicBezTo>
                    <a:pt x="1193136" y="1660770"/>
                    <a:pt x="1124113" y="1663375"/>
                    <a:pt x="1055077" y="1664677"/>
                  </a:cubicBezTo>
                  <a:lnTo>
                    <a:pt x="965200" y="1668585"/>
                  </a:lnTo>
                  <a:cubicBezTo>
                    <a:pt x="881632" y="1672472"/>
                    <a:pt x="912016" y="1668332"/>
                    <a:pt x="863600" y="1676400"/>
                  </a:cubicBezTo>
                  <a:cubicBezTo>
                    <a:pt x="857087" y="1679005"/>
                    <a:pt x="850829" y="1682370"/>
                    <a:pt x="844061" y="1684216"/>
                  </a:cubicBezTo>
                  <a:cubicBezTo>
                    <a:pt x="836417" y="1686301"/>
                    <a:pt x="828538" y="1688124"/>
                    <a:pt x="820615" y="1688124"/>
                  </a:cubicBezTo>
                  <a:cubicBezTo>
                    <a:pt x="767194" y="1688124"/>
                    <a:pt x="713805" y="1685519"/>
                    <a:pt x="660400" y="1684216"/>
                  </a:cubicBezTo>
                  <a:lnTo>
                    <a:pt x="668215" y="1668585"/>
                  </a:ln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75138" y="2110154"/>
              <a:ext cx="1292437" cy="625231"/>
            </a:xfrm>
            <a:custGeom>
              <a:avLst/>
              <a:gdLst>
                <a:gd name="connsiteX0" fmla="*/ 50800 w 1292437"/>
                <a:gd name="connsiteY0" fmla="*/ 625231 h 625231"/>
                <a:gd name="connsiteX1" fmla="*/ 82062 w 1292437"/>
                <a:gd name="connsiteY1" fmla="*/ 613508 h 625231"/>
                <a:gd name="connsiteX2" fmla="*/ 97693 w 1292437"/>
                <a:gd name="connsiteY2" fmla="*/ 609600 h 625231"/>
                <a:gd name="connsiteX3" fmla="*/ 148493 w 1292437"/>
                <a:gd name="connsiteY3" fmla="*/ 605692 h 625231"/>
                <a:gd name="connsiteX4" fmla="*/ 187570 w 1292437"/>
                <a:gd name="connsiteY4" fmla="*/ 593969 h 625231"/>
                <a:gd name="connsiteX5" fmla="*/ 199293 w 1292437"/>
                <a:gd name="connsiteY5" fmla="*/ 586154 h 625231"/>
                <a:gd name="connsiteX6" fmla="*/ 226647 w 1292437"/>
                <a:gd name="connsiteY6" fmla="*/ 582246 h 625231"/>
                <a:gd name="connsiteX7" fmla="*/ 254000 w 1292437"/>
                <a:gd name="connsiteY7" fmla="*/ 574431 h 625231"/>
                <a:gd name="connsiteX8" fmla="*/ 261816 w 1292437"/>
                <a:gd name="connsiteY8" fmla="*/ 566615 h 625231"/>
                <a:gd name="connsiteX9" fmla="*/ 273539 w 1292437"/>
                <a:gd name="connsiteY9" fmla="*/ 562708 h 625231"/>
                <a:gd name="connsiteX10" fmla="*/ 281354 w 1292437"/>
                <a:gd name="connsiteY10" fmla="*/ 550984 h 625231"/>
                <a:gd name="connsiteX11" fmla="*/ 304800 w 1292437"/>
                <a:gd name="connsiteY11" fmla="*/ 543169 h 625231"/>
                <a:gd name="connsiteX12" fmla="*/ 312616 w 1292437"/>
                <a:gd name="connsiteY12" fmla="*/ 535354 h 625231"/>
                <a:gd name="connsiteX13" fmla="*/ 347785 w 1292437"/>
                <a:gd name="connsiteY13" fmla="*/ 527538 h 625231"/>
                <a:gd name="connsiteX14" fmla="*/ 371231 w 1292437"/>
                <a:gd name="connsiteY14" fmla="*/ 519723 h 625231"/>
                <a:gd name="connsiteX15" fmla="*/ 437662 w 1292437"/>
                <a:gd name="connsiteY15" fmla="*/ 511908 h 625231"/>
                <a:gd name="connsiteX16" fmla="*/ 465016 w 1292437"/>
                <a:gd name="connsiteY16" fmla="*/ 504092 h 625231"/>
                <a:gd name="connsiteX17" fmla="*/ 621324 w 1292437"/>
                <a:gd name="connsiteY17" fmla="*/ 496277 h 625231"/>
                <a:gd name="connsiteX18" fmla="*/ 636954 w 1292437"/>
                <a:gd name="connsiteY18" fmla="*/ 492369 h 625231"/>
                <a:gd name="connsiteX19" fmla="*/ 691662 w 1292437"/>
                <a:gd name="connsiteY19" fmla="*/ 484554 h 625231"/>
                <a:gd name="connsiteX20" fmla="*/ 703385 w 1292437"/>
                <a:gd name="connsiteY20" fmla="*/ 480646 h 625231"/>
                <a:gd name="connsiteX21" fmla="*/ 715108 w 1292437"/>
                <a:gd name="connsiteY21" fmla="*/ 472831 h 625231"/>
                <a:gd name="connsiteX22" fmla="*/ 734647 w 1292437"/>
                <a:gd name="connsiteY22" fmla="*/ 468923 h 625231"/>
                <a:gd name="connsiteX23" fmla="*/ 758093 w 1292437"/>
                <a:gd name="connsiteY23" fmla="*/ 461108 h 625231"/>
                <a:gd name="connsiteX24" fmla="*/ 781539 w 1292437"/>
                <a:gd name="connsiteY24" fmla="*/ 453292 h 625231"/>
                <a:gd name="connsiteX25" fmla="*/ 793262 w 1292437"/>
                <a:gd name="connsiteY25" fmla="*/ 449384 h 625231"/>
                <a:gd name="connsiteX26" fmla="*/ 824524 w 1292437"/>
                <a:gd name="connsiteY26" fmla="*/ 441569 h 625231"/>
                <a:gd name="connsiteX27" fmla="*/ 844062 w 1292437"/>
                <a:gd name="connsiteY27" fmla="*/ 437661 h 625231"/>
                <a:gd name="connsiteX28" fmla="*/ 926124 w 1292437"/>
                <a:gd name="connsiteY28" fmla="*/ 429846 h 625231"/>
                <a:gd name="connsiteX29" fmla="*/ 953477 w 1292437"/>
                <a:gd name="connsiteY29" fmla="*/ 425938 h 625231"/>
                <a:gd name="connsiteX30" fmla="*/ 965200 w 1292437"/>
                <a:gd name="connsiteY30" fmla="*/ 422031 h 625231"/>
                <a:gd name="connsiteX31" fmla="*/ 1000370 w 1292437"/>
                <a:gd name="connsiteY31" fmla="*/ 414215 h 625231"/>
                <a:gd name="connsiteX32" fmla="*/ 1035539 w 1292437"/>
                <a:gd name="connsiteY32" fmla="*/ 402492 h 625231"/>
                <a:gd name="connsiteX33" fmla="*/ 1074616 w 1292437"/>
                <a:gd name="connsiteY33" fmla="*/ 390769 h 625231"/>
                <a:gd name="connsiteX34" fmla="*/ 1086339 w 1292437"/>
                <a:gd name="connsiteY34" fmla="*/ 382954 h 625231"/>
                <a:gd name="connsiteX35" fmla="*/ 1109785 w 1292437"/>
                <a:gd name="connsiteY35" fmla="*/ 375138 h 625231"/>
                <a:gd name="connsiteX36" fmla="*/ 1121508 w 1292437"/>
                <a:gd name="connsiteY36" fmla="*/ 371231 h 625231"/>
                <a:gd name="connsiteX37" fmla="*/ 1133231 w 1292437"/>
                <a:gd name="connsiteY37" fmla="*/ 367323 h 625231"/>
                <a:gd name="connsiteX38" fmla="*/ 1152770 w 1292437"/>
                <a:gd name="connsiteY38" fmla="*/ 363415 h 625231"/>
                <a:gd name="connsiteX39" fmla="*/ 1164493 w 1292437"/>
                <a:gd name="connsiteY39" fmla="*/ 359508 h 625231"/>
                <a:gd name="connsiteX40" fmla="*/ 1191847 w 1292437"/>
                <a:gd name="connsiteY40" fmla="*/ 355600 h 625231"/>
                <a:gd name="connsiteX41" fmla="*/ 1215293 w 1292437"/>
                <a:gd name="connsiteY41" fmla="*/ 351692 h 625231"/>
                <a:gd name="connsiteX42" fmla="*/ 1270000 w 1292437"/>
                <a:gd name="connsiteY42" fmla="*/ 343877 h 625231"/>
                <a:gd name="connsiteX43" fmla="*/ 1281724 w 1292437"/>
                <a:gd name="connsiteY43" fmla="*/ 339969 h 625231"/>
                <a:gd name="connsiteX44" fmla="*/ 1285631 w 1292437"/>
                <a:gd name="connsiteY44" fmla="*/ 328246 h 625231"/>
                <a:gd name="connsiteX45" fmla="*/ 1277816 w 1292437"/>
                <a:gd name="connsiteY45" fmla="*/ 296984 h 625231"/>
                <a:gd name="connsiteX46" fmla="*/ 1270000 w 1292437"/>
                <a:gd name="connsiteY46" fmla="*/ 285261 h 625231"/>
                <a:gd name="connsiteX47" fmla="*/ 1277816 w 1292437"/>
                <a:gd name="connsiteY47" fmla="*/ 238369 h 625231"/>
                <a:gd name="connsiteX48" fmla="*/ 1285631 w 1292437"/>
                <a:gd name="connsiteY48" fmla="*/ 203200 h 625231"/>
                <a:gd name="connsiteX49" fmla="*/ 1285631 w 1292437"/>
                <a:gd name="connsiteY49" fmla="*/ 97692 h 625231"/>
                <a:gd name="connsiteX50" fmla="*/ 1254370 w 1292437"/>
                <a:gd name="connsiteY50" fmla="*/ 93784 h 625231"/>
                <a:gd name="connsiteX51" fmla="*/ 1242647 w 1292437"/>
                <a:gd name="connsiteY51" fmla="*/ 89877 h 625231"/>
                <a:gd name="connsiteX52" fmla="*/ 1211385 w 1292437"/>
                <a:gd name="connsiteY52" fmla="*/ 82061 h 625231"/>
                <a:gd name="connsiteX53" fmla="*/ 1168400 w 1292437"/>
                <a:gd name="connsiteY53" fmla="*/ 66431 h 625231"/>
                <a:gd name="connsiteX54" fmla="*/ 1156677 w 1292437"/>
                <a:gd name="connsiteY54" fmla="*/ 62523 h 625231"/>
                <a:gd name="connsiteX55" fmla="*/ 1062893 w 1292437"/>
                <a:gd name="connsiteY55" fmla="*/ 54708 h 625231"/>
                <a:gd name="connsiteX56" fmla="*/ 601785 w 1292437"/>
                <a:gd name="connsiteY56" fmla="*/ 54708 h 625231"/>
                <a:gd name="connsiteX57" fmla="*/ 515816 w 1292437"/>
                <a:gd name="connsiteY57" fmla="*/ 50800 h 625231"/>
                <a:gd name="connsiteX58" fmla="*/ 394677 w 1292437"/>
                <a:gd name="connsiteY58" fmla="*/ 42984 h 625231"/>
                <a:gd name="connsiteX59" fmla="*/ 269631 w 1292437"/>
                <a:gd name="connsiteY59" fmla="*/ 23446 h 625231"/>
                <a:gd name="connsiteX60" fmla="*/ 218831 w 1292437"/>
                <a:gd name="connsiteY60" fmla="*/ 11723 h 625231"/>
                <a:gd name="connsiteX61" fmla="*/ 207108 w 1292437"/>
                <a:gd name="connsiteY61" fmla="*/ 7815 h 625231"/>
                <a:gd name="connsiteX62" fmla="*/ 152400 w 1292437"/>
                <a:gd name="connsiteY62" fmla="*/ 3908 h 625231"/>
                <a:gd name="connsiteX63" fmla="*/ 121139 w 1292437"/>
                <a:gd name="connsiteY63" fmla="*/ 0 h 625231"/>
                <a:gd name="connsiteX64" fmla="*/ 89877 w 1292437"/>
                <a:gd name="connsiteY64" fmla="*/ 3908 h 625231"/>
                <a:gd name="connsiteX65" fmla="*/ 70339 w 1292437"/>
                <a:gd name="connsiteY65" fmla="*/ 11723 h 625231"/>
                <a:gd name="connsiteX66" fmla="*/ 58616 w 1292437"/>
                <a:gd name="connsiteY66" fmla="*/ 15631 h 625231"/>
                <a:gd name="connsiteX67" fmla="*/ 50800 w 1292437"/>
                <a:gd name="connsiteY67" fmla="*/ 23446 h 625231"/>
                <a:gd name="connsiteX68" fmla="*/ 42985 w 1292437"/>
                <a:gd name="connsiteY68" fmla="*/ 50800 h 625231"/>
                <a:gd name="connsiteX69" fmla="*/ 35170 w 1292437"/>
                <a:gd name="connsiteY69" fmla="*/ 66431 h 625231"/>
                <a:gd name="connsiteX70" fmla="*/ 31262 w 1292437"/>
                <a:gd name="connsiteY70" fmla="*/ 82061 h 625231"/>
                <a:gd name="connsiteX71" fmla="*/ 15631 w 1292437"/>
                <a:gd name="connsiteY71" fmla="*/ 121138 h 625231"/>
                <a:gd name="connsiteX72" fmla="*/ 11724 w 1292437"/>
                <a:gd name="connsiteY72" fmla="*/ 136769 h 625231"/>
                <a:gd name="connsiteX73" fmla="*/ 3908 w 1292437"/>
                <a:gd name="connsiteY73" fmla="*/ 160215 h 625231"/>
                <a:gd name="connsiteX74" fmla="*/ 0 w 1292437"/>
                <a:gd name="connsiteY74" fmla="*/ 254000 h 625231"/>
                <a:gd name="connsiteX75" fmla="*/ 3908 w 1292437"/>
                <a:gd name="connsiteY75" fmla="*/ 437661 h 625231"/>
                <a:gd name="connsiteX76" fmla="*/ 7816 w 1292437"/>
                <a:gd name="connsiteY76" fmla="*/ 449384 h 625231"/>
                <a:gd name="connsiteX77" fmla="*/ 11724 w 1292437"/>
                <a:gd name="connsiteY77" fmla="*/ 515815 h 625231"/>
                <a:gd name="connsiteX78" fmla="*/ 19539 w 1292437"/>
                <a:gd name="connsiteY78" fmla="*/ 539261 h 625231"/>
                <a:gd name="connsiteX79" fmla="*/ 31262 w 1292437"/>
                <a:gd name="connsiteY79" fmla="*/ 582246 h 625231"/>
                <a:gd name="connsiteX80" fmla="*/ 50800 w 1292437"/>
                <a:gd name="connsiteY80" fmla="*/ 625231 h 625231"/>
                <a:gd name="connsiteX81" fmla="*/ 50800 w 1292437"/>
                <a:gd name="connsiteY81" fmla="*/ 625231 h 6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292437" h="625231">
                  <a:moveTo>
                    <a:pt x="50800" y="625231"/>
                  </a:moveTo>
                  <a:cubicBezTo>
                    <a:pt x="56010" y="623277"/>
                    <a:pt x="71333" y="616573"/>
                    <a:pt x="82062" y="613508"/>
                  </a:cubicBezTo>
                  <a:cubicBezTo>
                    <a:pt x="87226" y="612033"/>
                    <a:pt x="92359" y="610228"/>
                    <a:pt x="97693" y="609600"/>
                  </a:cubicBezTo>
                  <a:cubicBezTo>
                    <a:pt x="114560" y="607615"/>
                    <a:pt x="131560" y="606995"/>
                    <a:pt x="148493" y="605692"/>
                  </a:cubicBezTo>
                  <a:cubicBezTo>
                    <a:pt x="157229" y="603508"/>
                    <a:pt x="181863" y="597773"/>
                    <a:pt x="187570" y="593969"/>
                  </a:cubicBezTo>
                  <a:cubicBezTo>
                    <a:pt x="191478" y="591364"/>
                    <a:pt x="194795" y="587503"/>
                    <a:pt x="199293" y="586154"/>
                  </a:cubicBezTo>
                  <a:cubicBezTo>
                    <a:pt x="208115" y="583507"/>
                    <a:pt x="217585" y="583894"/>
                    <a:pt x="226647" y="582246"/>
                  </a:cubicBezTo>
                  <a:cubicBezTo>
                    <a:pt x="237435" y="580284"/>
                    <a:pt x="243961" y="577777"/>
                    <a:pt x="254000" y="574431"/>
                  </a:cubicBezTo>
                  <a:cubicBezTo>
                    <a:pt x="256605" y="571826"/>
                    <a:pt x="258657" y="568511"/>
                    <a:pt x="261816" y="566615"/>
                  </a:cubicBezTo>
                  <a:cubicBezTo>
                    <a:pt x="265348" y="564496"/>
                    <a:pt x="270323" y="565281"/>
                    <a:pt x="273539" y="562708"/>
                  </a:cubicBezTo>
                  <a:cubicBezTo>
                    <a:pt x="277206" y="559774"/>
                    <a:pt x="277371" y="553473"/>
                    <a:pt x="281354" y="550984"/>
                  </a:cubicBezTo>
                  <a:cubicBezTo>
                    <a:pt x="288340" y="546618"/>
                    <a:pt x="304800" y="543169"/>
                    <a:pt x="304800" y="543169"/>
                  </a:cubicBezTo>
                  <a:cubicBezTo>
                    <a:pt x="307405" y="540564"/>
                    <a:pt x="309457" y="537249"/>
                    <a:pt x="312616" y="535354"/>
                  </a:cubicBezTo>
                  <a:cubicBezTo>
                    <a:pt x="320603" y="530562"/>
                    <a:pt x="341920" y="529004"/>
                    <a:pt x="347785" y="527538"/>
                  </a:cubicBezTo>
                  <a:cubicBezTo>
                    <a:pt x="355777" y="525540"/>
                    <a:pt x="363416" y="522328"/>
                    <a:pt x="371231" y="519723"/>
                  </a:cubicBezTo>
                  <a:cubicBezTo>
                    <a:pt x="400301" y="510033"/>
                    <a:pt x="378831" y="516109"/>
                    <a:pt x="437662" y="511908"/>
                  </a:cubicBezTo>
                  <a:cubicBezTo>
                    <a:pt x="444158" y="509742"/>
                    <a:pt x="458847" y="504513"/>
                    <a:pt x="465016" y="504092"/>
                  </a:cubicBezTo>
                  <a:cubicBezTo>
                    <a:pt x="517063" y="500543"/>
                    <a:pt x="621324" y="496277"/>
                    <a:pt x="621324" y="496277"/>
                  </a:cubicBezTo>
                  <a:cubicBezTo>
                    <a:pt x="626534" y="494974"/>
                    <a:pt x="631657" y="493252"/>
                    <a:pt x="636954" y="492369"/>
                  </a:cubicBezTo>
                  <a:cubicBezTo>
                    <a:pt x="655124" y="489341"/>
                    <a:pt x="691662" y="484554"/>
                    <a:pt x="691662" y="484554"/>
                  </a:cubicBezTo>
                  <a:cubicBezTo>
                    <a:pt x="695570" y="483251"/>
                    <a:pt x="699701" y="482488"/>
                    <a:pt x="703385" y="480646"/>
                  </a:cubicBezTo>
                  <a:cubicBezTo>
                    <a:pt x="707586" y="478546"/>
                    <a:pt x="710711" y="474480"/>
                    <a:pt x="715108" y="472831"/>
                  </a:cubicBezTo>
                  <a:cubicBezTo>
                    <a:pt x="721327" y="470499"/>
                    <a:pt x="728239" y="470671"/>
                    <a:pt x="734647" y="468923"/>
                  </a:cubicBezTo>
                  <a:cubicBezTo>
                    <a:pt x="742595" y="466755"/>
                    <a:pt x="750278" y="463713"/>
                    <a:pt x="758093" y="461108"/>
                  </a:cubicBezTo>
                  <a:lnTo>
                    <a:pt x="781539" y="453292"/>
                  </a:lnTo>
                  <a:cubicBezTo>
                    <a:pt x="785447" y="451989"/>
                    <a:pt x="789266" y="450383"/>
                    <a:pt x="793262" y="449384"/>
                  </a:cubicBezTo>
                  <a:cubicBezTo>
                    <a:pt x="803683" y="446779"/>
                    <a:pt x="813991" y="443676"/>
                    <a:pt x="824524" y="441569"/>
                  </a:cubicBezTo>
                  <a:cubicBezTo>
                    <a:pt x="831037" y="440266"/>
                    <a:pt x="837487" y="438600"/>
                    <a:pt x="844062" y="437661"/>
                  </a:cubicBezTo>
                  <a:cubicBezTo>
                    <a:pt x="877663" y="432861"/>
                    <a:pt x="890292" y="433618"/>
                    <a:pt x="926124" y="429846"/>
                  </a:cubicBezTo>
                  <a:cubicBezTo>
                    <a:pt x="935284" y="428882"/>
                    <a:pt x="944359" y="427241"/>
                    <a:pt x="953477" y="425938"/>
                  </a:cubicBezTo>
                  <a:cubicBezTo>
                    <a:pt x="957385" y="424636"/>
                    <a:pt x="961204" y="423030"/>
                    <a:pt x="965200" y="422031"/>
                  </a:cubicBezTo>
                  <a:cubicBezTo>
                    <a:pt x="984200" y="417281"/>
                    <a:pt x="982990" y="419563"/>
                    <a:pt x="1000370" y="414215"/>
                  </a:cubicBezTo>
                  <a:cubicBezTo>
                    <a:pt x="1012181" y="410581"/>
                    <a:pt x="1023551" y="405489"/>
                    <a:pt x="1035539" y="402492"/>
                  </a:cubicBezTo>
                  <a:cubicBezTo>
                    <a:pt x="1044275" y="400308"/>
                    <a:pt x="1068909" y="394573"/>
                    <a:pt x="1074616" y="390769"/>
                  </a:cubicBezTo>
                  <a:cubicBezTo>
                    <a:pt x="1078524" y="388164"/>
                    <a:pt x="1082047" y="384861"/>
                    <a:pt x="1086339" y="382954"/>
                  </a:cubicBezTo>
                  <a:cubicBezTo>
                    <a:pt x="1093867" y="379608"/>
                    <a:pt x="1101970" y="377743"/>
                    <a:pt x="1109785" y="375138"/>
                  </a:cubicBezTo>
                  <a:lnTo>
                    <a:pt x="1121508" y="371231"/>
                  </a:lnTo>
                  <a:cubicBezTo>
                    <a:pt x="1125416" y="369928"/>
                    <a:pt x="1129192" y="368131"/>
                    <a:pt x="1133231" y="367323"/>
                  </a:cubicBezTo>
                  <a:cubicBezTo>
                    <a:pt x="1139744" y="366020"/>
                    <a:pt x="1146326" y="365026"/>
                    <a:pt x="1152770" y="363415"/>
                  </a:cubicBezTo>
                  <a:cubicBezTo>
                    <a:pt x="1156766" y="362416"/>
                    <a:pt x="1160454" y="360316"/>
                    <a:pt x="1164493" y="359508"/>
                  </a:cubicBezTo>
                  <a:cubicBezTo>
                    <a:pt x="1173525" y="357702"/>
                    <a:pt x="1182744" y="357001"/>
                    <a:pt x="1191847" y="355600"/>
                  </a:cubicBezTo>
                  <a:cubicBezTo>
                    <a:pt x="1199678" y="354395"/>
                    <a:pt x="1207458" y="352867"/>
                    <a:pt x="1215293" y="351692"/>
                  </a:cubicBezTo>
                  <a:lnTo>
                    <a:pt x="1270000" y="343877"/>
                  </a:lnTo>
                  <a:cubicBezTo>
                    <a:pt x="1273908" y="342574"/>
                    <a:pt x="1278811" y="342882"/>
                    <a:pt x="1281724" y="339969"/>
                  </a:cubicBezTo>
                  <a:cubicBezTo>
                    <a:pt x="1284637" y="337056"/>
                    <a:pt x="1285631" y="332365"/>
                    <a:pt x="1285631" y="328246"/>
                  </a:cubicBezTo>
                  <a:cubicBezTo>
                    <a:pt x="1285631" y="323786"/>
                    <a:pt x="1280900" y="303152"/>
                    <a:pt x="1277816" y="296984"/>
                  </a:cubicBezTo>
                  <a:cubicBezTo>
                    <a:pt x="1275716" y="292783"/>
                    <a:pt x="1272605" y="289169"/>
                    <a:pt x="1270000" y="285261"/>
                  </a:cubicBezTo>
                  <a:cubicBezTo>
                    <a:pt x="1277489" y="232846"/>
                    <a:pt x="1270197" y="280271"/>
                    <a:pt x="1277816" y="238369"/>
                  </a:cubicBezTo>
                  <a:cubicBezTo>
                    <a:pt x="1283318" y="208108"/>
                    <a:pt x="1278742" y="223870"/>
                    <a:pt x="1285631" y="203200"/>
                  </a:cubicBezTo>
                  <a:cubicBezTo>
                    <a:pt x="1290309" y="170459"/>
                    <a:pt x="1298267" y="127176"/>
                    <a:pt x="1285631" y="97692"/>
                  </a:cubicBezTo>
                  <a:cubicBezTo>
                    <a:pt x="1281494" y="88040"/>
                    <a:pt x="1264790" y="95087"/>
                    <a:pt x="1254370" y="93784"/>
                  </a:cubicBezTo>
                  <a:cubicBezTo>
                    <a:pt x="1250462" y="92482"/>
                    <a:pt x="1246621" y="90961"/>
                    <a:pt x="1242647" y="89877"/>
                  </a:cubicBezTo>
                  <a:cubicBezTo>
                    <a:pt x="1232284" y="87051"/>
                    <a:pt x="1221358" y="86050"/>
                    <a:pt x="1211385" y="82061"/>
                  </a:cubicBezTo>
                  <a:cubicBezTo>
                    <a:pt x="1184191" y="71184"/>
                    <a:pt x="1198510" y="76467"/>
                    <a:pt x="1168400" y="66431"/>
                  </a:cubicBezTo>
                  <a:cubicBezTo>
                    <a:pt x="1164492" y="65128"/>
                    <a:pt x="1160764" y="63034"/>
                    <a:pt x="1156677" y="62523"/>
                  </a:cubicBezTo>
                  <a:cubicBezTo>
                    <a:pt x="1104696" y="56025"/>
                    <a:pt x="1135897" y="59270"/>
                    <a:pt x="1062893" y="54708"/>
                  </a:cubicBezTo>
                  <a:cubicBezTo>
                    <a:pt x="851535" y="62255"/>
                    <a:pt x="941073" y="60766"/>
                    <a:pt x="601785" y="54708"/>
                  </a:cubicBezTo>
                  <a:cubicBezTo>
                    <a:pt x="573104" y="54196"/>
                    <a:pt x="544456" y="52421"/>
                    <a:pt x="515816" y="50800"/>
                  </a:cubicBezTo>
                  <a:lnTo>
                    <a:pt x="394677" y="42984"/>
                  </a:lnTo>
                  <a:cubicBezTo>
                    <a:pt x="332852" y="27528"/>
                    <a:pt x="374074" y="36501"/>
                    <a:pt x="269631" y="23446"/>
                  </a:cubicBezTo>
                  <a:cubicBezTo>
                    <a:pt x="223831" y="8180"/>
                    <a:pt x="269563" y="21870"/>
                    <a:pt x="218831" y="11723"/>
                  </a:cubicBezTo>
                  <a:cubicBezTo>
                    <a:pt x="214792" y="10915"/>
                    <a:pt x="211199" y="8296"/>
                    <a:pt x="207108" y="7815"/>
                  </a:cubicBezTo>
                  <a:cubicBezTo>
                    <a:pt x="188951" y="5679"/>
                    <a:pt x="170607" y="5563"/>
                    <a:pt x="152400" y="3908"/>
                  </a:cubicBezTo>
                  <a:cubicBezTo>
                    <a:pt x="141942" y="2957"/>
                    <a:pt x="131559" y="1303"/>
                    <a:pt x="121139" y="0"/>
                  </a:cubicBezTo>
                  <a:cubicBezTo>
                    <a:pt x="110718" y="1303"/>
                    <a:pt x="100110" y="1547"/>
                    <a:pt x="89877" y="3908"/>
                  </a:cubicBezTo>
                  <a:cubicBezTo>
                    <a:pt x="83042" y="5485"/>
                    <a:pt x="76907" y="9260"/>
                    <a:pt x="70339" y="11723"/>
                  </a:cubicBezTo>
                  <a:cubicBezTo>
                    <a:pt x="66482" y="13169"/>
                    <a:pt x="62524" y="14328"/>
                    <a:pt x="58616" y="15631"/>
                  </a:cubicBezTo>
                  <a:cubicBezTo>
                    <a:pt x="56011" y="18236"/>
                    <a:pt x="52696" y="20287"/>
                    <a:pt x="50800" y="23446"/>
                  </a:cubicBezTo>
                  <a:cubicBezTo>
                    <a:pt x="47655" y="28688"/>
                    <a:pt x="44685" y="46267"/>
                    <a:pt x="42985" y="50800"/>
                  </a:cubicBezTo>
                  <a:cubicBezTo>
                    <a:pt x="40940" y="56254"/>
                    <a:pt x="37215" y="60977"/>
                    <a:pt x="35170" y="66431"/>
                  </a:cubicBezTo>
                  <a:cubicBezTo>
                    <a:pt x="33284" y="71459"/>
                    <a:pt x="32805" y="76917"/>
                    <a:pt x="31262" y="82061"/>
                  </a:cubicBezTo>
                  <a:cubicBezTo>
                    <a:pt x="24017" y="106211"/>
                    <a:pt x="25426" y="101550"/>
                    <a:pt x="15631" y="121138"/>
                  </a:cubicBezTo>
                  <a:cubicBezTo>
                    <a:pt x="14329" y="126348"/>
                    <a:pt x="13267" y="131625"/>
                    <a:pt x="11724" y="136769"/>
                  </a:cubicBezTo>
                  <a:cubicBezTo>
                    <a:pt x="9357" y="144660"/>
                    <a:pt x="4728" y="152018"/>
                    <a:pt x="3908" y="160215"/>
                  </a:cubicBezTo>
                  <a:cubicBezTo>
                    <a:pt x="794" y="191348"/>
                    <a:pt x="1303" y="222738"/>
                    <a:pt x="0" y="254000"/>
                  </a:cubicBezTo>
                  <a:cubicBezTo>
                    <a:pt x="1303" y="315220"/>
                    <a:pt x="1460" y="376476"/>
                    <a:pt x="3908" y="437661"/>
                  </a:cubicBezTo>
                  <a:cubicBezTo>
                    <a:pt x="4073" y="441777"/>
                    <a:pt x="7406" y="445285"/>
                    <a:pt x="7816" y="449384"/>
                  </a:cubicBezTo>
                  <a:cubicBezTo>
                    <a:pt x="10023" y="471456"/>
                    <a:pt x="8855" y="493819"/>
                    <a:pt x="11724" y="515815"/>
                  </a:cubicBezTo>
                  <a:cubicBezTo>
                    <a:pt x="12789" y="523984"/>
                    <a:pt x="17541" y="531269"/>
                    <a:pt x="19539" y="539261"/>
                  </a:cubicBezTo>
                  <a:cubicBezTo>
                    <a:pt x="19890" y="540666"/>
                    <a:pt x="27202" y="573315"/>
                    <a:pt x="31262" y="582246"/>
                  </a:cubicBezTo>
                  <a:cubicBezTo>
                    <a:pt x="38751" y="598722"/>
                    <a:pt x="46739" y="608985"/>
                    <a:pt x="50800" y="625231"/>
                  </a:cubicBezTo>
                  <a:lnTo>
                    <a:pt x="50800" y="625231"/>
                  </a:ln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367325" y="2684343"/>
              <a:ext cx="1012182" cy="1117841"/>
            </a:xfrm>
            <a:custGeom>
              <a:avLst/>
              <a:gdLst>
                <a:gd name="connsiteX0" fmla="*/ 1012092 w 1012182"/>
                <a:gd name="connsiteY0" fmla="*/ 1055318 h 1117841"/>
                <a:gd name="connsiteX1" fmla="*/ 992553 w 1012182"/>
                <a:gd name="connsiteY1" fmla="*/ 1051410 h 1117841"/>
                <a:gd name="connsiteX2" fmla="*/ 969107 w 1012182"/>
                <a:gd name="connsiteY2" fmla="*/ 1035779 h 1117841"/>
                <a:gd name="connsiteX3" fmla="*/ 957384 w 1012182"/>
                <a:gd name="connsiteY3" fmla="*/ 1031872 h 1117841"/>
                <a:gd name="connsiteX4" fmla="*/ 941753 w 1012182"/>
                <a:gd name="connsiteY4" fmla="*/ 1016241 h 1117841"/>
                <a:gd name="connsiteX5" fmla="*/ 926123 w 1012182"/>
                <a:gd name="connsiteY5" fmla="*/ 1000610 h 1117841"/>
                <a:gd name="connsiteX6" fmla="*/ 914400 w 1012182"/>
                <a:gd name="connsiteY6" fmla="*/ 996703 h 1117841"/>
                <a:gd name="connsiteX7" fmla="*/ 906584 w 1012182"/>
                <a:gd name="connsiteY7" fmla="*/ 988887 h 1117841"/>
                <a:gd name="connsiteX8" fmla="*/ 875323 w 1012182"/>
                <a:gd name="connsiteY8" fmla="*/ 981072 h 1117841"/>
                <a:gd name="connsiteX9" fmla="*/ 867507 w 1012182"/>
                <a:gd name="connsiteY9" fmla="*/ 973256 h 1117841"/>
                <a:gd name="connsiteX10" fmla="*/ 844061 w 1012182"/>
                <a:gd name="connsiteY10" fmla="*/ 965441 h 1117841"/>
                <a:gd name="connsiteX11" fmla="*/ 824523 w 1012182"/>
                <a:gd name="connsiteY11" fmla="*/ 957626 h 1117841"/>
                <a:gd name="connsiteX12" fmla="*/ 801077 w 1012182"/>
                <a:gd name="connsiteY12" fmla="*/ 945903 h 1117841"/>
                <a:gd name="connsiteX13" fmla="*/ 769815 w 1012182"/>
                <a:gd name="connsiteY13" fmla="*/ 930272 h 1117841"/>
                <a:gd name="connsiteX14" fmla="*/ 742461 w 1012182"/>
                <a:gd name="connsiteY14" fmla="*/ 914641 h 1117841"/>
                <a:gd name="connsiteX15" fmla="*/ 730738 w 1012182"/>
                <a:gd name="connsiteY15" fmla="*/ 910733 h 1117841"/>
                <a:gd name="connsiteX16" fmla="*/ 707292 w 1012182"/>
                <a:gd name="connsiteY16" fmla="*/ 895103 h 1117841"/>
                <a:gd name="connsiteX17" fmla="*/ 695569 w 1012182"/>
                <a:gd name="connsiteY17" fmla="*/ 887287 h 1117841"/>
                <a:gd name="connsiteX18" fmla="*/ 683846 w 1012182"/>
                <a:gd name="connsiteY18" fmla="*/ 883379 h 1117841"/>
                <a:gd name="connsiteX19" fmla="*/ 660400 w 1012182"/>
                <a:gd name="connsiteY19" fmla="*/ 871656 h 1117841"/>
                <a:gd name="connsiteX20" fmla="*/ 652584 w 1012182"/>
                <a:gd name="connsiteY20" fmla="*/ 863841 h 1117841"/>
                <a:gd name="connsiteX21" fmla="*/ 636953 w 1012182"/>
                <a:gd name="connsiteY21" fmla="*/ 859933 h 1117841"/>
                <a:gd name="connsiteX22" fmla="*/ 605692 w 1012182"/>
                <a:gd name="connsiteY22" fmla="*/ 848210 h 1117841"/>
                <a:gd name="connsiteX23" fmla="*/ 590061 w 1012182"/>
                <a:gd name="connsiteY23" fmla="*/ 840395 h 1117841"/>
                <a:gd name="connsiteX24" fmla="*/ 578338 w 1012182"/>
                <a:gd name="connsiteY24" fmla="*/ 836487 h 1117841"/>
                <a:gd name="connsiteX25" fmla="*/ 566615 w 1012182"/>
                <a:gd name="connsiteY25" fmla="*/ 828672 h 1117841"/>
                <a:gd name="connsiteX26" fmla="*/ 558800 w 1012182"/>
                <a:gd name="connsiteY26" fmla="*/ 820856 h 1117841"/>
                <a:gd name="connsiteX27" fmla="*/ 531446 w 1012182"/>
                <a:gd name="connsiteY27" fmla="*/ 813041 h 1117841"/>
                <a:gd name="connsiteX28" fmla="*/ 519723 w 1012182"/>
                <a:gd name="connsiteY28" fmla="*/ 805226 h 1117841"/>
                <a:gd name="connsiteX29" fmla="*/ 484553 w 1012182"/>
                <a:gd name="connsiteY29" fmla="*/ 797410 h 1117841"/>
                <a:gd name="connsiteX30" fmla="*/ 465015 w 1012182"/>
                <a:gd name="connsiteY30" fmla="*/ 785687 h 1117841"/>
                <a:gd name="connsiteX31" fmla="*/ 445477 w 1012182"/>
                <a:gd name="connsiteY31" fmla="*/ 781779 h 1117841"/>
                <a:gd name="connsiteX32" fmla="*/ 425938 w 1012182"/>
                <a:gd name="connsiteY32" fmla="*/ 762241 h 1117841"/>
                <a:gd name="connsiteX33" fmla="*/ 410307 w 1012182"/>
                <a:gd name="connsiteY33" fmla="*/ 750518 h 1117841"/>
                <a:gd name="connsiteX34" fmla="*/ 394677 w 1012182"/>
                <a:gd name="connsiteY34" fmla="*/ 730979 h 1117841"/>
                <a:gd name="connsiteX35" fmla="*/ 382953 w 1012182"/>
                <a:gd name="connsiteY35" fmla="*/ 715349 h 1117841"/>
                <a:gd name="connsiteX36" fmla="*/ 347784 w 1012182"/>
                <a:gd name="connsiteY36" fmla="*/ 691903 h 1117841"/>
                <a:gd name="connsiteX37" fmla="*/ 324338 w 1012182"/>
                <a:gd name="connsiteY37" fmla="*/ 676272 h 1117841"/>
                <a:gd name="connsiteX38" fmla="*/ 289169 w 1012182"/>
                <a:gd name="connsiteY38" fmla="*/ 664549 h 1117841"/>
                <a:gd name="connsiteX39" fmla="*/ 277446 w 1012182"/>
                <a:gd name="connsiteY39" fmla="*/ 660641 h 1117841"/>
                <a:gd name="connsiteX40" fmla="*/ 265723 w 1012182"/>
                <a:gd name="connsiteY40" fmla="*/ 656733 h 1117841"/>
                <a:gd name="connsiteX41" fmla="*/ 246184 w 1012182"/>
                <a:gd name="connsiteY41" fmla="*/ 648918 h 1117841"/>
                <a:gd name="connsiteX42" fmla="*/ 222738 w 1012182"/>
                <a:gd name="connsiteY42" fmla="*/ 637195 h 1117841"/>
                <a:gd name="connsiteX43" fmla="*/ 199292 w 1012182"/>
                <a:gd name="connsiteY43" fmla="*/ 633287 h 1117841"/>
                <a:gd name="connsiteX44" fmla="*/ 187569 w 1012182"/>
                <a:gd name="connsiteY44" fmla="*/ 629379 h 1117841"/>
                <a:gd name="connsiteX45" fmla="*/ 179753 w 1012182"/>
                <a:gd name="connsiteY45" fmla="*/ 621564 h 1117841"/>
                <a:gd name="connsiteX46" fmla="*/ 168030 w 1012182"/>
                <a:gd name="connsiteY46" fmla="*/ 617656 h 1117841"/>
                <a:gd name="connsiteX47" fmla="*/ 160215 w 1012182"/>
                <a:gd name="connsiteY47" fmla="*/ 602026 h 1117841"/>
                <a:gd name="connsiteX48" fmla="*/ 132861 w 1012182"/>
                <a:gd name="connsiteY48" fmla="*/ 586395 h 1117841"/>
                <a:gd name="connsiteX49" fmla="*/ 125046 w 1012182"/>
                <a:gd name="connsiteY49" fmla="*/ 574672 h 1117841"/>
                <a:gd name="connsiteX50" fmla="*/ 121138 w 1012182"/>
                <a:gd name="connsiteY50" fmla="*/ 562949 h 1117841"/>
                <a:gd name="connsiteX51" fmla="*/ 105507 w 1012182"/>
                <a:gd name="connsiteY51" fmla="*/ 539503 h 1117841"/>
                <a:gd name="connsiteX52" fmla="*/ 101600 w 1012182"/>
                <a:gd name="connsiteY52" fmla="*/ 527779 h 1117841"/>
                <a:gd name="connsiteX53" fmla="*/ 105507 w 1012182"/>
                <a:gd name="connsiteY53" fmla="*/ 426179 h 1117841"/>
                <a:gd name="connsiteX54" fmla="*/ 117230 w 1012182"/>
                <a:gd name="connsiteY54" fmla="*/ 422272 h 1117841"/>
                <a:gd name="connsiteX55" fmla="*/ 191477 w 1012182"/>
                <a:gd name="connsiteY55" fmla="*/ 418364 h 1117841"/>
                <a:gd name="connsiteX56" fmla="*/ 226646 w 1012182"/>
                <a:gd name="connsiteY56" fmla="*/ 406641 h 1117841"/>
                <a:gd name="connsiteX57" fmla="*/ 238369 w 1012182"/>
                <a:gd name="connsiteY57" fmla="*/ 402733 h 1117841"/>
                <a:gd name="connsiteX58" fmla="*/ 261815 w 1012182"/>
                <a:gd name="connsiteY58" fmla="*/ 387103 h 1117841"/>
                <a:gd name="connsiteX59" fmla="*/ 257907 w 1012182"/>
                <a:gd name="connsiteY59" fmla="*/ 359749 h 1117841"/>
                <a:gd name="connsiteX60" fmla="*/ 250092 w 1012182"/>
                <a:gd name="connsiteY60" fmla="*/ 351933 h 1117841"/>
                <a:gd name="connsiteX61" fmla="*/ 179753 w 1012182"/>
                <a:gd name="connsiteY61" fmla="*/ 344118 h 1117841"/>
                <a:gd name="connsiteX62" fmla="*/ 156307 w 1012182"/>
                <a:gd name="connsiteY62" fmla="*/ 332395 h 1117841"/>
                <a:gd name="connsiteX63" fmla="*/ 144584 w 1012182"/>
                <a:gd name="connsiteY63" fmla="*/ 328487 h 1117841"/>
                <a:gd name="connsiteX64" fmla="*/ 136769 w 1012182"/>
                <a:gd name="connsiteY64" fmla="*/ 316764 h 1117841"/>
                <a:gd name="connsiteX65" fmla="*/ 128953 w 1012182"/>
                <a:gd name="connsiteY65" fmla="*/ 308949 h 1117841"/>
                <a:gd name="connsiteX66" fmla="*/ 117230 w 1012182"/>
                <a:gd name="connsiteY66" fmla="*/ 241 h 1117841"/>
                <a:gd name="connsiteX67" fmla="*/ 42984 w 1012182"/>
                <a:gd name="connsiteY67" fmla="*/ 11964 h 1117841"/>
                <a:gd name="connsiteX68" fmla="*/ 35169 w 1012182"/>
                <a:gd name="connsiteY68" fmla="*/ 27595 h 1117841"/>
                <a:gd name="connsiteX69" fmla="*/ 27353 w 1012182"/>
                <a:gd name="connsiteY69" fmla="*/ 39318 h 1117841"/>
                <a:gd name="connsiteX70" fmla="*/ 15630 w 1012182"/>
                <a:gd name="connsiteY70" fmla="*/ 82303 h 1117841"/>
                <a:gd name="connsiteX71" fmla="*/ 7815 w 1012182"/>
                <a:gd name="connsiteY71" fmla="*/ 94026 h 1117841"/>
                <a:gd name="connsiteX72" fmla="*/ 0 w 1012182"/>
                <a:gd name="connsiteY72" fmla="*/ 117472 h 1117841"/>
                <a:gd name="connsiteX73" fmla="*/ 7815 w 1012182"/>
                <a:gd name="connsiteY73" fmla="*/ 238610 h 1117841"/>
                <a:gd name="connsiteX74" fmla="*/ 15630 w 1012182"/>
                <a:gd name="connsiteY74" fmla="*/ 262056 h 1117841"/>
                <a:gd name="connsiteX75" fmla="*/ 19538 w 1012182"/>
                <a:gd name="connsiteY75" fmla="*/ 375379 h 1117841"/>
                <a:gd name="connsiteX76" fmla="*/ 27353 w 1012182"/>
                <a:gd name="connsiteY76" fmla="*/ 422272 h 1117841"/>
                <a:gd name="connsiteX77" fmla="*/ 31261 w 1012182"/>
                <a:gd name="connsiteY77" fmla="*/ 457441 h 1117841"/>
                <a:gd name="connsiteX78" fmla="*/ 35169 w 1012182"/>
                <a:gd name="connsiteY78" fmla="*/ 953718 h 1117841"/>
                <a:gd name="connsiteX79" fmla="*/ 39077 w 1012182"/>
                <a:gd name="connsiteY79" fmla="*/ 969349 h 1117841"/>
                <a:gd name="connsiteX80" fmla="*/ 46892 w 1012182"/>
                <a:gd name="connsiteY80" fmla="*/ 992795 h 1117841"/>
                <a:gd name="connsiteX81" fmla="*/ 74246 w 1012182"/>
                <a:gd name="connsiteY81" fmla="*/ 1031872 h 1117841"/>
                <a:gd name="connsiteX82" fmla="*/ 85969 w 1012182"/>
                <a:gd name="connsiteY82" fmla="*/ 1051410 h 1117841"/>
                <a:gd name="connsiteX83" fmla="*/ 109415 w 1012182"/>
                <a:gd name="connsiteY83" fmla="*/ 1082672 h 1117841"/>
                <a:gd name="connsiteX84" fmla="*/ 121138 w 1012182"/>
                <a:gd name="connsiteY84" fmla="*/ 1090487 h 1117841"/>
                <a:gd name="connsiteX85" fmla="*/ 140677 w 1012182"/>
                <a:gd name="connsiteY85" fmla="*/ 1106118 h 1117841"/>
                <a:gd name="connsiteX86" fmla="*/ 160215 w 1012182"/>
                <a:gd name="connsiteY86" fmla="*/ 1110026 h 1117841"/>
                <a:gd name="connsiteX87" fmla="*/ 203200 w 1012182"/>
                <a:gd name="connsiteY87" fmla="*/ 1117841 h 1117841"/>
                <a:gd name="connsiteX88" fmla="*/ 550984 w 1012182"/>
                <a:gd name="connsiteY88" fmla="*/ 1113933 h 1117841"/>
                <a:gd name="connsiteX89" fmla="*/ 601784 w 1012182"/>
                <a:gd name="connsiteY89" fmla="*/ 1110026 h 1117841"/>
                <a:gd name="connsiteX90" fmla="*/ 613507 w 1012182"/>
                <a:gd name="connsiteY90" fmla="*/ 1106118 h 1117841"/>
                <a:gd name="connsiteX91" fmla="*/ 629138 w 1012182"/>
                <a:gd name="connsiteY91" fmla="*/ 1102210 h 1117841"/>
                <a:gd name="connsiteX92" fmla="*/ 668215 w 1012182"/>
                <a:gd name="connsiteY92" fmla="*/ 1098303 h 1117841"/>
                <a:gd name="connsiteX93" fmla="*/ 930030 w 1012182"/>
                <a:gd name="connsiteY93" fmla="*/ 1102210 h 1117841"/>
                <a:gd name="connsiteX94" fmla="*/ 996461 w 1012182"/>
                <a:gd name="connsiteY94" fmla="*/ 1094395 h 1117841"/>
                <a:gd name="connsiteX95" fmla="*/ 1004277 w 1012182"/>
                <a:gd name="connsiteY95" fmla="*/ 1086579 h 1117841"/>
                <a:gd name="connsiteX96" fmla="*/ 1000369 w 1012182"/>
                <a:gd name="connsiteY96" fmla="*/ 1067041 h 1117841"/>
                <a:gd name="connsiteX97" fmla="*/ 1012092 w 1012182"/>
                <a:gd name="connsiteY97" fmla="*/ 1055318 h 11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12182" h="1117841">
                  <a:moveTo>
                    <a:pt x="1012092" y="1055318"/>
                  </a:moveTo>
                  <a:cubicBezTo>
                    <a:pt x="1010789" y="1052713"/>
                    <a:pt x="998600" y="1054159"/>
                    <a:pt x="992553" y="1051410"/>
                  </a:cubicBezTo>
                  <a:cubicBezTo>
                    <a:pt x="984002" y="1047523"/>
                    <a:pt x="977318" y="1040341"/>
                    <a:pt x="969107" y="1035779"/>
                  </a:cubicBezTo>
                  <a:cubicBezTo>
                    <a:pt x="965506" y="1033779"/>
                    <a:pt x="961292" y="1033174"/>
                    <a:pt x="957384" y="1031872"/>
                  </a:cubicBezTo>
                  <a:lnTo>
                    <a:pt x="941753" y="1016241"/>
                  </a:lnTo>
                  <a:cubicBezTo>
                    <a:pt x="936543" y="1011031"/>
                    <a:pt x="933113" y="1002940"/>
                    <a:pt x="926123" y="1000610"/>
                  </a:cubicBezTo>
                  <a:lnTo>
                    <a:pt x="914400" y="996703"/>
                  </a:lnTo>
                  <a:cubicBezTo>
                    <a:pt x="911795" y="994098"/>
                    <a:pt x="910005" y="990255"/>
                    <a:pt x="906584" y="988887"/>
                  </a:cubicBezTo>
                  <a:cubicBezTo>
                    <a:pt x="896611" y="984898"/>
                    <a:pt x="875323" y="981072"/>
                    <a:pt x="875323" y="981072"/>
                  </a:cubicBezTo>
                  <a:cubicBezTo>
                    <a:pt x="872718" y="978467"/>
                    <a:pt x="870803" y="974904"/>
                    <a:pt x="867507" y="973256"/>
                  </a:cubicBezTo>
                  <a:cubicBezTo>
                    <a:pt x="860139" y="969572"/>
                    <a:pt x="851803" y="968256"/>
                    <a:pt x="844061" y="965441"/>
                  </a:cubicBezTo>
                  <a:cubicBezTo>
                    <a:pt x="837469" y="963044"/>
                    <a:pt x="831036" y="960231"/>
                    <a:pt x="824523" y="957626"/>
                  </a:cubicBezTo>
                  <a:cubicBezTo>
                    <a:pt x="809145" y="942248"/>
                    <a:pt x="825769" y="956191"/>
                    <a:pt x="801077" y="945903"/>
                  </a:cubicBezTo>
                  <a:cubicBezTo>
                    <a:pt x="790323" y="941422"/>
                    <a:pt x="779509" y="936735"/>
                    <a:pt x="769815" y="930272"/>
                  </a:cubicBezTo>
                  <a:cubicBezTo>
                    <a:pt x="758039" y="922421"/>
                    <a:pt x="756347" y="920592"/>
                    <a:pt x="742461" y="914641"/>
                  </a:cubicBezTo>
                  <a:cubicBezTo>
                    <a:pt x="738675" y="913018"/>
                    <a:pt x="734339" y="912733"/>
                    <a:pt x="730738" y="910733"/>
                  </a:cubicBezTo>
                  <a:cubicBezTo>
                    <a:pt x="722527" y="906172"/>
                    <a:pt x="715107" y="900313"/>
                    <a:pt x="707292" y="895103"/>
                  </a:cubicBezTo>
                  <a:cubicBezTo>
                    <a:pt x="703384" y="892498"/>
                    <a:pt x="700025" y="888772"/>
                    <a:pt x="695569" y="887287"/>
                  </a:cubicBezTo>
                  <a:cubicBezTo>
                    <a:pt x="691661" y="885984"/>
                    <a:pt x="687530" y="885221"/>
                    <a:pt x="683846" y="883379"/>
                  </a:cubicBezTo>
                  <a:cubicBezTo>
                    <a:pt x="653545" y="868229"/>
                    <a:pt x="689866" y="881479"/>
                    <a:pt x="660400" y="871656"/>
                  </a:cubicBezTo>
                  <a:cubicBezTo>
                    <a:pt x="657795" y="869051"/>
                    <a:pt x="655879" y="865489"/>
                    <a:pt x="652584" y="863841"/>
                  </a:cubicBezTo>
                  <a:cubicBezTo>
                    <a:pt x="647780" y="861439"/>
                    <a:pt x="642117" y="861408"/>
                    <a:pt x="636953" y="859933"/>
                  </a:cubicBezTo>
                  <a:cubicBezTo>
                    <a:pt x="627921" y="857353"/>
                    <a:pt x="613139" y="851520"/>
                    <a:pt x="605692" y="848210"/>
                  </a:cubicBezTo>
                  <a:cubicBezTo>
                    <a:pt x="600369" y="845844"/>
                    <a:pt x="595415" y="842690"/>
                    <a:pt x="590061" y="840395"/>
                  </a:cubicBezTo>
                  <a:cubicBezTo>
                    <a:pt x="586275" y="838772"/>
                    <a:pt x="582022" y="838329"/>
                    <a:pt x="578338" y="836487"/>
                  </a:cubicBezTo>
                  <a:cubicBezTo>
                    <a:pt x="574137" y="834387"/>
                    <a:pt x="570282" y="831606"/>
                    <a:pt x="566615" y="828672"/>
                  </a:cubicBezTo>
                  <a:cubicBezTo>
                    <a:pt x="563738" y="826370"/>
                    <a:pt x="561959" y="822752"/>
                    <a:pt x="558800" y="820856"/>
                  </a:cubicBezTo>
                  <a:cubicBezTo>
                    <a:pt x="554799" y="818455"/>
                    <a:pt x="534361" y="813770"/>
                    <a:pt x="531446" y="813041"/>
                  </a:cubicBezTo>
                  <a:cubicBezTo>
                    <a:pt x="527538" y="810436"/>
                    <a:pt x="523924" y="807326"/>
                    <a:pt x="519723" y="805226"/>
                  </a:cubicBezTo>
                  <a:cubicBezTo>
                    <a:pt x="510102" y="800415"/>
                    <a:pt x="493561" y="798911"/>
                    <a:pt x="484553" y="797410"/>
                  </a:cubicBezTo>
                  <a:cubicBezTo>
                    <a:pt x="478040" y="793502"/>
                    <a:pt x="472067" y="788508"/>
                    <a:pt x="465015" y="785687"/>
                  </a:cubicBezTo>
                  <a:cubicBezTo>
                    <a:pt x="458848" y="783220"/>
                    <a:pt x="451172" y="785196"/>
                    <a:pt x="445477" y="781779"/>
                  </a:cubicBezTo>
                  <a:cubicBezTo>
                    <a:pt x="437579" y="777040"/>
                    <a:pt x="433306" y="767767"/>
                    <a:pt x="425938" y="762241"/>
                  </a:cubicBezTo>
                  <a:lnTo>
                    <a:pt x="410307" y="750518"/>
                  </a:lnTo>
                  <a:cubicBezTo>
                    <a:pt x="390997" y="721551"/>
                    <a:pt x="413228" y="753239"/>
                    <a:pt x="394677" y="730979"/>
                  </a:cubicBezTo>
                  <a:cubicBezTo>
                    <a:pt x="390508" y="725976"/>
                    <a:pt x="387821" y="719676"/>
                    <a:pt x="382953" y="715349"/>
                  </a:cubicBezTo>
                  <a:cubicBezTo>
                    <a:pt x="382945" y="715342"/>
                    <a:pt x="353650" y="695814"/>
                    <a:pt x="347784" y="691903"/>
                  </a:cubicBezTo>
                  <a:lnTo>
                    <a:pt x="324338" y="676272"/>
                  </a:lnTo>
                  <a:lnTo>
                    <a:pt x="289169" y="664549"/>
                  </a:lnTo>
                  <a:lnTo>
                    <a:pt x="277446" y="660641"/>
                  </a:lnTo>
                  <a:cubicBezTo>
                    <a:pt x="273538" y="659338"/>
                    <a:pt x="269548" y="658263"/>
                    <a:pt x="265723" y="656733"/>
                  </a:cubicBezTo>
                  <a:cubicBezTo>
                    <a:pt x="259210" y="654128"/>
                    <a:pt x="252570" y="651821"/>
                    <a:pt x="246184" y="648918"/>
                  </a:cubicBezTo>
                  <a:cubicBezTo>
                    <a:pt x="238229" y="645302"/>
                    <a:pt x="231027" y="639958"/>
                    <a:pt x="222738" y="637195"/>
                  </a:cubicBezTo>
                  <a:cubicBezTo>
                    <a:pt x="215221" y="634689"/>
                    <a:pt x="207026" y="635006"/>
                    <a:pt x="199292" y="633287"/>
                  </a:cubicBezTo>
                  <a:cubicBezTo>
                    <a:pt x="195271" y="632393"/>
                    <a:pt x="191477" y="630682"/>
                    <a:pt x="187569" y="629379"/>
                  </a:cubicBezTo>
                  <a:cubicBezTo>
                    <a:pt x="184964" y="626774"/>
                    <a:pt x="182912" y="623459"/>
                    <a:pt x="179753" y="621564"/>
                  </a:cubicBezTo>
                  <a:cubicBezTo>
                    <a:pt x="176221" y="619445"/>
                    <a:pt x="170943" y="620569"/>
                    <a:pt x="168030" y="617656"/>
                  </a:cubicBezTo>
                  <a:cubicBezTo>
                    <a:pt x="163911" y="613537"/>
                    <a:pt x="163944" y="606501"/>
                    <a:pt x="160215" y="602026"/>
                  </a:cubicBezTo>
                  <a:cubicBezTo>
                    <a:pt x="156268" y="597290"/>
                    <a:pt x="137036" y="588483"/>
                    <a:pt x="132861" y="586395"/>
                  </a:cubicBezTo>
                  <a:cubicBezTo>
                    <a:pt x="130256" y="582487"/>
                    <a:pt x="127146" y="578873"/>
                    <a:pt x="125046" y="574672"/>
                  </a:cubicBezTo>
                  <a:cubicBezTo>
                    <a:pt x="123204" y="570988"/>
                    <a:pt x="123138" y="566550"/>
                    <a:pt x="121138" y="562949"/>
                  </a:cubicBezTo>
                  <a:cubicBezTo>
                    <a:pt x="116576" y="554738"/>
                    <a:pt x="105507" y="539503"/>
                    <a:pt x="105507" y="539503"/>
                  </a:cubicBezTo>
                  <a:cubicBezTo>
                    <a:pt x="104205" y="535595"/>
                    <a:pt x="101600" y="531898"/>
                    <a:pt x="101600" y="527779"/>
                  </a:cubicBezTo>
                  <a:cubicBezTo>
                    <a:pt x="101600" y="493887"/>
                    <a:pt x="100540" y="459705"/>
                    <a:pt x="105507" y="426179"/>
                  </a:cubicBezTo>
                  <a:cubicBezTo>
                    <a:pt x="106111" y="422104"/>
                    <a:pt x="113128" y="422645"/>
                    <a:pt x="117230" y="422272"/>
                  </a:cubicBezTo>
                  <a:cubicBezTo>
                    <a:pt x="141911" y="420028"/>
                    <a:pt x="166728" y="419667"/>
                    <a:pt x="191477" y="418364"/>
                  </a:cubicBezTo>
                  <a:lnTo>
                    <a:pt x="226646" y="406641"/>
                  </a:lnTo>
                  <a:cubicBezTo>
                    <a:pt x="230554" y="405338"/>
                    <a:pt x="234942" y="405018"/>
                    <a:pt x="238369" y="402733"/>
                  </a:cubicBezTo>
                  <a:lnTo>
                    <a:pt x="261815" y="387103"/>
                  </a:lnTo>
                  <a:cubicBezTo>
                    <a:pt x="260512" y="377985"/>
                    <a:pt x="260820" y="368487"/>
                    <a:pt x="257907" y="359749"/>
                  </a:cubicBezTo>
                  <a:cubicBezTo>
                    <a:pt x="256742" y="356254"/>
                    <a:pt x="253587" y="353098"/>
                    <a:pt x="250092" y="351933"/>
                  </a:cubicBezTo>
                  <a:cubicBezTo>
                    <a:pt x="241184" y="348964"/>
                    <a:pt x="180849" y="344218"/>
                    <a:pt x="179753" y="344118"/>
                  </a:cubicBezTo>
                  <a:cubicBezTo>
                    <a:pt x="150287" y="334295"/>
                    <a:pt x="186608" y="347545"/>
                    <a:pt x="156307" y="332395"/>
                  </a:cubicBezTo>
                  <a:cubicBezTo>
                    <a:pt x="152623" y="330553"/>
                    <a:pt x="148492" y="329790"/>
                    <a:pt x="144584" y="328487"/>
                  </a:cubicBezTo>
                  <a:cubicBezTo>
                    <a:pt x="141979" y="324579"/>
                    <a:pt x="139703" y="320431"/>
                    <a:pt x="136769" y="316764"/>
                  </a:cubicBezTo>
                  <a:cubicBezTo>
                    <a:pt x="134467" y="313887"/>
                    <a:pt x="129142" y="312628"/>
                    <a:pt x="128953" y="308949"/>
                  </a:cubicBezTo>
                  <a:cubicBezTo>
                    <a:pt x="112145" y="-18806"/>
                    <a:pt x="152826" y="107019"/>
                    <a:pt x="117230" y="241"/>
                  </a:cubicBezTo>
                  <a:cubicBezTo>
                    <a:pt x="112496" y="557"/>
                    <a:pt x="58372" y="-3424"/>
                    <a:pt x="42984" y="11964"/>
                  </a:cubicBezTo>
                  <a:cubicBezTo>
                    <a:pt x="38865" y="16083"/>
                    <a:pt x="38059" y="22537"/>
                    <a:pt x="35169" y="27595"/>
                  </a:cubicBezTo>
                  <a:cubicBezTo>
                    <a:pt x="32839" y="31673"/>
                    <a:pt x="29958" y="35410"/>
                    <a:pt x="27353" y="39318"/>
                  </a:cubicBezTo>
                  <a:cubicBezTo>
                    <a:pt x="25256" y="49807"/>
                    <a:pt x="21298" y="73801"/>
                    <a:pt x="15630" y="82303"/>
                  </a:cubicBezTo>
                  <a:cubicBezTo>
                    <a:pt x="13025" y="86211"/>
                    <a:pt x="9722" y="89734"/>
                    <a:pt x="7815" y="94026"/>
                  </a:cubicBezTo>
                  <a:cubicBezTo>
                    <a:pt x="4469" y="101554"/>
                    <a:pt x="0" y="117472"/>
                    <a:pt x="0" y="117472"/>
                  </a:cubicBezTo>
                  <a:cubicBezTo>
                    <a:pt x="2605" y="157851"/>
                    <a:pt x="-4980" y="200223"/>
                    <a:pt x="7815" y="238610"/>
                  </a:cubicBezTo>
                  <a:lnTo>
                    <a:pt x="15630" y="262056"/>
                  </a:lnTo>
                  <a:cubicBezTo>
                    <a:pt x="16933" y="299830"/>
                    <a:pt x="16780" y="337683"/>
                    <a:pt x="19538" y="375379"/>
                  </a:cubicBezTo>
                  <a:cubicBezTo>
                    <a:pt x="20694" y="391183"/>
                    <a:pt x="25112" y="406585"/>
                    <a:pt x="27353" y="422272"/>
                  </a:cubicBezTo>
                  <a:cubicBezTo>
                    <a:pt x="29021" y="433949"/>
                    <a:pt x="29958" y="445718"/>
                    <a:pt x="31261" y="457441"/>
                  </a:cubicBezTo>
                  <a:cubicBezTo>
                    <a:pt x="32564" y="622867"/>
                    <a:pt x="32643" y="788306"/>
                    <a:pt x="35169" y="953718"/>
                  </a:cubicBezTo>
                  <a:cubicBezTo>
                    <a:pt x="35251" y="959088"/>
                    <a:pt x="37534" y="964205"/>
                    <a:pt x="39077" y="969349"/>
                  </a:cubicBezTo>
                  <a:cubicBezTo>
                    <a:pt x="41444" y="977240"/>
                    <a:pt x="42526" y="985809"/>
                    <a:pt x="46892" y="992795"/>
                  </a:cubicBezTo>
                  <a:cubicBezTo>
                    <a:pt x="68383" y="1027180"/>
                    <a:pt x="57741" y="1015367"/>
                    <a:pt x="74246" y="1031872"/>
                  </a:cubicBezTo>
                  <a:cubicBezTo>
                    <a:pt x="81716" y="1054287"/>
                    <a:pt x="73095" y="1034245"/>
                    <a:pt x="85969" y="1051410"/>
                  </a:cubicBezTo>
                  <a:cubicBezTo>
                    <a:pt x="95339" y="1063903"/>
                    <a:pt x="98216" y="1073712"/>
                    <a:pt x="109415" y="1082672"/>
                  </a:cubicBezTo>
                  <a:cubicBezTo>
                    <a:pt x="113082" y="1085606"/>
                    <a:pt x="117471" y="1087553"/>
                    <a:pt x="121138" y="1090487"/>
                  </a:cubicBezTo>
                  <a:cubicBezTo>
                    <a:pt x="129557" y="1097223"/>
                    <a:pt x="129350" y="1101871"/>
                    <a:pt x="140677" y="1106118"/>
                  </a:cubicBezTo>
                  <a:cubicBezTo>
                    <a:pt x="146896" y="1108450"/>
                    <a:pt x="153680" y="1108838"/>
                    <a:pt x="160215" y="1110026"/>
                  </a:cubicBezTo>
                  <a:cubicBezTo>
                    <a:pt x="215224" y="1120027"/>
                    <a:pt x="154924" y="1108185"/>
                    <a:pt x="203200" y="1117841"/>
                  </a:cubicBezTo>
                  <a:lnTo>
                    <a:pt x="550984" y="1113933"/>
                  </a:lnTo>
                  <a:cubicBezTo>
                    <a:pt x="567964" y="1113600"/>
                    <a:pt x="584932" y="1112132"/>
                    <a:pt x="601784" y="1110026"/>
                  </a:cubicBezTo>
                  <a:cubicBezTo>
                    <a:pt x="605871" y="1109515"/>
                    <a:pt x="609546" y="1107250"/>
                    <a:pt x="613507" y="1106118"/>
                  </a:cubicBezTo>
                  <a:cubicBezTo>
                    <a:pt x="618671" y="1104642"/>
                    <a:pt x="623821" y="1102969"/>
                    <a:pt x="629138" y="1102210"/>
                  </a:cubicBezTo>
                  <a:cubicBezTo>
                    <a:pt x="642097" y="1100359"/>
                    <a:pt x="655189" y="1099605"/>
                    <a:pt x="668215" y="1098303"/>
                  </a:cubicBezTo>
                  <a:lnTo>
                    <a:pt x="930030" y="1102210"/>
                  </a:lnTo>
                  <a:cubicBezTo>
                    <a:pt x="976246" y="1102210"/>
                    <a:pt x="970233" y="1103138"/>
                    <a:pt x="996461" y="1094395"/>
                  </a:cubicBezTo>
                  <a:cubicBezTo>
                    <a:pt x="999066" y="1091790"/>
                    <a:pt x="1003756" y="1090226"/>
                    <a:pt x="1004277" y="1086579"/>
                  </a:cubicBezTo>
                  <a:cubicBezTo>
                    <a:pt x="1005216" y="1080004"/>
                    <a:pt x="1001461" y="1073592"/>
                    <a:pt x="1000369" y="1067041"/>
                  </a:cubicBezTo>
                  <a:cubicBezTo>
                    <a:pt x="1000155" y="1065756"/>
                    <a:pt x="1013395" y="1057923"/>
                    <a:pt x="1012092" y="1055318"/>
                  </a:cubicBez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325" y="1800872"/>
            <a:ext cx="3249929" cy="1695939"/>
            <a:chOff x="367325" y="2110154"/>
            <a:chExt cx="3249929" cy="1695939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5" y="2175233"/>
              <a:ext cx="3012044" cy="155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 bwMode="auto">
            <a:xfrm>
              <a:off x="1811900" y="2114062"/>
              <a:ext cx="1805354" cy="1692031"/>
            </a:xfrm>
            <a:custGeom>
              <a:avLst/>
              <a:gdLst>
                <a:gd name="connsiteX0" fmla="*/ 668215 w 1805354"/>
                <a:gd name="connsiteY0" fmla="*/ 1668585 h 1692031"/>
                <a:gd name="connsiteX1" fmla="*/ 699477 w 1805354"/>
                <a:gd name="connsiteY1" fmla="*/ 1645139 h 1692031"/>
                <a:gd name="connsiteX2" fmla="*/ 722923 w 1805354"/>
                <a:gd name="connsiteY2" fmla="*/ 1629508 h 1692031"/>
                <a:gd name="connsiteX3" fmla="*/ 734646 w 1805354"/>
                <a:gd name="connsiteY3" fmla="*/ 1606062 h 1692031"/>
                <a:gd name="connsiteX4" fmla="*/ 750277 w 1805354"/>
                <a:gd name="connsiteY4" fmla="*/ 1594339 h 1692031"/>
                <a:gd name="connsiteX5" fmla="*/ 765908 w 1805354"/>
                <a:gd name="connsiteY5" fmla="*/ 1574800 h 1692031"/>
                <a:gd name="connsiteX6" fmla="*/ 777631 w 1805354"/>
                <a:gd name="connsiteY6" fmla="*/ 1570893 h 1692031"/>
                <a:gd name="connsiteX7" fmla="*/ 797169 w 1805354"/>
                <a:gd name="connsiteY7" fmla="*/ 1559170 h 1692031"/>
                <a:gd name="connsiteX8" fmla="*/ 816708 w 1805354"/>
                <a:gd name="connsiteY8" fmla="*/ 1547447 h 1692031"/>
                <a:gd name="connsiteX9" fmla="*/ 836246 w 1805354"/>
                <a:gd name="connsiteY9" fmla="*/ 1531816 h 1692031"/>
                <a:gd name="connsiteX10" fmla="*/ 867508 w 1805354"/>
                <a:gd name="connsiteY10" fmla="*/ 1508370 h 1692031"/>
                <a:gd name="connsiteX11" fmla="*/ 890954 w 1805354"/>
                <a:gd name="connsiteY11" fmla="*/ 1488831 h 1692031"/>
                <a:gd name="connsiteX12" fmla="*/ 902677 w 1805354"/>
                <a:gd name="connsiteY12" fmla="*/ 1481016 h 1692031"/>
                <a:gd name="connsiteX13" fmla="*/ 930031 w 1805354"/>
                <a:gd name="connsiteY13" fmla="*/ 1461477 h 1692031"/>
                <a:gd name="connsiteX14" fmla="*/ 941754 w 1805354"/>
                <a:gd name="connsiteY14" fmla="*/ 1449754 h 1692031"/>
                <a:gd name="connsiteX15" fmla="*/ 953477 w 1805354"/>
                <a:gd name="connsiteY15" fmla="*/ 1434124 h 1692031"/>
                <a:gd name="connsiteX16" fmla="*/ 965200 w 1805354"/>
                <a:gd name="connsiteY16" fmla="*/ 1430216 h 1692031"/>
                <a:gd name="connsiteX17" fmla="*/ 988646 w 1805354"/>
                <a:gd name="connsiteY17" fmla="*/ 1410677 h 1692031"/>
                <a:gd name="connsiteX18" fmla="*/ 1016000 w 1805354"/>
                <a:gd name="connsiteY18" fmla="*/ 1395047 h 1692031"/>
                <a:gd name="connsiteX19" fmla="*/ 1023815 w 1805354"/>
                <a:gd name="connsiteY19" fmla="*/ 1383324 h 1692031"/>
                <a:gd name="connsiteX20" fmla="*/ 1043354 w 1805354"/>
                <a:gd name="connsiteY20" fmla="*/ 1363785 h 1692031"/>
                <a:gd name="connsiteX21" fmla="*/ 1070708 w 1805354"/>
                <a:gd name="connsiteY21" fmla="*/ 1332524 h 1692031"/>
                <a:gd name="connsiteX22" fmla="*/ 1074615 w 1805354"/>
                <a:gd name="connsiteY22" fmla="*/ 1320800 h 1692031"/>
                <a:gd name="connsiteX23" fmla="*/ 1105877 w 1805354"/>
                <a:gd name="connsiteY23" fmla="*/ 1293447 h 1692031"/>
                <a:gd name="connsiteX24" fmla="*/ 1113692 w 1805354"/>
                <a:gd name="connsiteY24" fmla="*/ 1285631 h 1692031"/>
                <a:gd name="connsiteX25" fmla="*/ 1137138 w 1805354"/>
                <a:gd name="connsiteY25" fmla="*/ 1273908 h 1692031"/>
                <a:gd name="connsiteX26" fmla="*/ 1168400 w 1805354"/>
                <a:gd name="connsiteY26" fmla="*/ 1250462 h 1692031"/>
                <a:gd name="connsiteX27" fmla="*/ 1180123 w 1805354"/>
                <a:gd name="connsiteY27" fmla="*/ 1246554 h 1692031"/>
                <a:gd name="connsiteX28" fmla="*/ 1203569 w 1805354"/>
                <a:gd name="connsiteY28" fmla="*/ 1230924 h 1692031"/>
                <a:gd name="connsiteX29" fmla="*/ 1234831 w 1805354"/>
                <a:gd name="connsiteY29" fmla="*/ 1215293 h 1692031"/>
                <a:gd name="connsiteX30" fmla="*/ 1262184 w 1805354"/>
                <a:gd name="connsiteY30" fmla="*/ 1199662 h 1692031"/>
                <a:gd name="connsiteX31" fmla="*/ 1285631 w 1805354"/>
                <a:gd name="connsiteY31" fmla="*/ 1184031 h 1692031"/>
                <a:gd name="connsiteX32" fmla="*/ 1305169 w 1805354"/>
                <a:gd name="connsiteY32" fmla="*/ 1176216 h 1692031"/>
                <a:gd name="connsiteX33" fmla="*/ 1316892 w 1805354"/>
                <a:gd name="connsiteY33" fmla="*/ 1168400 h 1692031"/>
                <a:gd name="connsiteX34" fmla="*/ 1332523 w 1805354"/>
                <a:gd name="connsiteY34" fmla="*/ 1160585 h 1692031"/>
                <a:gd name="connsiteX35" fmla="*/ 1344246 w 1805354"/>
                <a:gd name="connsiteY35" fmla="*/ 1152770 h 1692031"/>
                <a:gd name="connsiteX36" fmla="*/ 1363784 w 1805354"/>
                <a:gd name="connsiteY36" fmla="*/ 1133231 h 1692031"/>
                <a:gd name="connsiteX37" fmla="*/ 1375508 w 1805354"/>
                <a:gd name="connsiteY37" fmla="*/ 1129324 h 1692031"/>
                <a:gd name="connsiteX38" fmla="*/ 1406769 w 1805354"/>
                <a:gd name="connsiteY38" fmla="*/ 1101970 h 1692031"/>
                <a:gd name="connsiteX39" fmla="*/ 1422400 w 1805354"/>
                <a:gd name="connsiteY39" fmla="*/ 1086339 h 1692031"/>
                <a:gd name="connsiteX40" fmla="*/ 1449754 w 1805354"/>
                <a:gd name="connsiteY40" fmla="*/ 1074616 h 1692031"/>
                <a:gd name="connsiteX41" fmla="*/ 1469292 w 1805354"/>
                <a:gd name="connsiteY41" fmla="*/ 1062893 h 1692031"/>
                <a:gd name="connsiteX42" fmla="*/ 1477108 w 1805354"/>
                <a:gd name="connsiteY42" fmla="*/ 1055077 h 1692031"/>
                <a:gd name="connsiteX43" fmla="*/ 1488831 w 1805354"/>
                <a:gd name="connsiteY43" fmla="*/ 1047262 h 1692031"/>
                <a:gd name="connsiteX44" fmla="*/ 1504461 w 1805354"/>
                <a:gd name="connsiteY44" fmla="*/ 1023816 h 1692031"/>
                <a:gd name="connsiteX45" fmla="*/ 1520092 w 1805354"/>
                <a:gd name="connsiteY45" fmla="*/ 1004277 h 1692031"/>
                <a:gd name="connsiteX46" fmla="*/ 1539631 w 1805354"/>
                <a:gd name="connsiteY46" fmla="*/ 976924 h 1692031"/>
                <a:gd name="connsiteX47" fmla="*/ 1551354 w 1805354"/>
                <a:gd name="connsiteY47" fmla="*/ 957385 h 1692031"/>
                <a:gd name="connsiteX48" fmla="*/ 1563077 w 1805354"/>
                <a:gd name="connsiteY48" fmla="*/ 937847 h 1692031"/>
                <a:gd name="connsiteX49" fmla="*/ 1570892 w 1805354"/>
                <a:gd name="connsiteY49" fmla="*/ 922216 h 1692031"/>
                <a:gd name="connsiteX50" fmla="*/ 1547446 w 1805354"/>
                <a:gd name="connsiteY50" fmla="*/ 914400 h 1692031"/>
                <a:gd name="connsiteX51" fmla="*/ 1535723 w 1805354"/>
                <a:gd name="connsiteY51" fmla="*/ 910493 h 1692031"/>
                <a:gd name="connsiteX52" fmla="*/ 1496646 w 1805354"/>
                <a:gd name="connsiteY52" fmla="*/ 887047 h 1692031"/>
                <a:gd name="connsiteX53" fmla="*/ 1457569 w 1805354"/>
                <a:gd name="connsiteY53" fmla="*/ 875324 h 1692031"/>
                <a:gd name="connsiteX54" fmla="*/ 1445846 w 1805354"/>
                <a:gd name="connsiteY54" fmla="*/ 871416 h 1692031"/>
                <a:gd name="connsiteX55" fmla="*/ 1441938 w 1805354"/>
                <a:gd name="connsiteY55" fmla="*/ 824524 h 1692031"/>
                <a:gd name="connsiteX56" fmla="*/ 1453661 w 1805354"/>
                <a:gd name="connsiteY56" fmla="*/ 785447 h 1692031"/>
                <a:gd name="connsiteX57" fmla="*/ 1457569 w 1805354"/>
                <a:gd name="connsiteY57" fmla="*/ 773724 h 1692031"/>
                <a:gd name="connsiteX58" fmla="*/ 1461477 w 1805354"/>
                <a:gd name="connsiteY58" fmla="*/ 762000 h 1692031"/>
                <a:gd name="connsiteX59" fmla="*/ 1477108 w 1805354"/>
                <a:gd name="connsiteY59" fmla="*/ 734647 h 1692031"/>
                <a:gd name="connsiteX60" fmla="*/ 1492738 w 1805354"/>
                <a:gd name="connsiteY60" fmla="*/ 687754 h 1692031"/>
                <a:gd name="connsiteX61" fmla="*/ 1496646 w 1805354"/>
                <a:gd name="connsiteY61" fmla="*/ 676031 h 1692031"/>
                <a:gd name="connsiteX62" fmla="*/ 1500554 w 1805354"/>
                <a:gd name="connsiteY62" fmla="*/ 664308 h 1692031"/>
                <a:gd name="connsiteX63" fmla="*/ 1508369 w 1805354"/>
                <a:gd name="connsiteY63" fmla="*/ 633047 h 1692031"/>
                <a:gd name="connsiteX64" fmla="*/ 1512277 w 1805354"/>
                <a:gd name="connsiteY64" fmla="*/ 613508 h 1692031"/>
                <a:gd name="connsiteX65" fmla="*/ 1520092 w 1805354"/>
                <a:gd name="connsiteY65" fmla="*/ 590062 h 1692031"/>
                <a:gd name="connsiteX66" fmla="*/ 1524000 w 1805354"/>
                <a:gd name="connsiteY66" fmla="*/ 578339 h 1692031"/>
                <a:gd name="connsiteX67" fmla="*/ 1531815 w 1805354"/>
                <a:gd name="connsiteY67" fmla="*/ 566616 h 1692031"/>
                <a:gd name="connsiteX68" fmla="*/ 1539631 w 1805354"/>
                <a:gd name="connsiteY68" fmla="*/ 535354 h 1692031"/>
                <a:gd name="connsiteX69" fmla="*/ 1555261 w 1805354"/>
                <a:gd name="connsiteY69" fmla="*/ 488462 h 1692031"/>
                <a:gd name="connsiteX70" fmla="*/ 1559169 w 1805354"/>
                <a:gd name="connsiteY70" fmla="*/ 476739 h 1692031"/>
                <a:gd name="connsiteX71" fmla="*/ 1563077 w 1805354"/>
                <a:gd name="connsiteY71" fmla="*/ 465016 h 1692031"/>
                <a:gd name="connsiteX72" fmla="*/ 1566984 w 1805354"/>
                <a:gd name="connsiteY72" fmla="*/ 449385 h 1692031"/>
                <a:gd name="connsiteX73" fmla="*/ 1574800 w 1805354"/>
                <a:gd name="connsiteY73" fmla="*/ 437662 h 1692031"/>
                <a:gd name="connsiteX74" fmla="*/ 1574800 w 1805354"/>
                <a:gd name="connsiteY74" fmla="*/ 382954 h 1692031"/>
                <a:gd name="connsiteX75" fmla="*/ 1566984 w 1805354"/>
                <a:gd name="connsiteY75" fmla="*/ 375139 h 1692031"/>
                <a:gd name="connsiteX76" fmla="*/ 1539631 w 1805354"/>
                <a:gd name="connsiteY76" fmla="*/ 367324 h 1692031"/>
                <a:gd name="connsiteX77" fmla="*/ 1512277 w 1805354"/>
                <a:gd name="connsiteY77" fmla="*/ 363416 h 1692031"/>
                <a:gd name="connsiteX78" fmla="*/ 1469292 w 1805354"/>
                <a:gd name="connsiteY78" fmla="*/ 351693 h 1692031"/>
                <a:gd name="connsiteX79" fmla="*/ 1434123 w 1805354"/>
                <a:gd name="connsiteY79" fmla="*/ 343877 h 1692031"/>
                <a:gd name="connsiteX80" fmla="*/ 1422400 w 1805354"/>
                <a:gd name="connsiteY80" fmla="*/ 336062 h 1692031"/>
                <a:gd name="connsiteX81" fmla="*/ 1316892 w 1805354"/>
                <a:gd name="connsiteY81" fmla="*/ 328247 h 1692031"/>
                <a:gd name="connsiteX82" fmla="*/ 1246554 w 1805354"/>
                <a:gd name="connsiteY82" fmla="*/ 320431 h 1692031"/>
                <a:gd name="connsiteX83" fmla="*/ 1207477 w 1805354"/>
                <a:gd name="connsiteY83" fmla="*/ 312616 h 1692031"/>
                <a:gd name="connsiteX84" fmla="*/ 1195754 w 1805354"/>
                <a:gd name="connsiteY84" fmla="*/ 308708 h 1692031"/>
                <a:gd name="connsiteX85" fmla="*/ 1144954 w 1805354"/>
                <a:gd name="connsiteY85" fmla="*/ 304800 h 1692031"/>
                <a:gd name="connsiteX86" fmla="*/ 1101969 w 1805354"/>
                <a:gd name="connsiteY86" fmla="*/ 296985 h 1692031"/>
                <a:gd name="connsiteX87" fmla="*/ 1051169 w 1805354"/>
                <a:gd name="connsiteY87" fmla="*/ 285262 h 1692031"/>
                <a:gd name="connsiteX88" fmla="*/ 1004277 w 1805354"/>
                <a:gd name="connsiteY88" fmla="*/ 277447 h 1692031"/>
                <a:gd name="connsiteX89" fmla="*/ 976923 w 1805354"/>
                <a:gd name="connsiteY89" fmla="*/ 269631 h 1692031"/>
                <a:gd name="connsiteX90" fmla="*/ 949569 w 1805354"/>
                <a:gd name="connsiteY90" fmla="*/ 265724 h 1692031"/>
                <a:gd name="connsiteX91" fmla="*/ 922215 w 1805354"/>
                <a:gd name="connsiteY91" fmla="*/ 254000 h 1692031"/>
                <a:gd name="connsiteX92" fmla="*/ 894861 w 1805354"/>
                <a:gd name="connsiteY92" fmla="*/ 250093 h 1692031"/>
                <a:gd name="connsiteX93" fmla="*/ 879231 w 1805354"/>
                <a:gd name="connsiteY93" fmla="*/ 246185 h 1692031"/>
                <a:gd name="connsiteX94" fmla="*/ 851877 w 1805354"/>
                <a:gd name="connsiteY94" fmla="*/ 242277 h 1692031"/>
                <a:gd name="connsiteX95" fmla="*/ 808892 w 1805354"/>
                <a:gd name="connsiteY95" fmla="*/ 226647 h 1692031"/>
                <a:gd name="connsiteX96" fmla="*/ 762000 w 1805354"/>
                <a:gd name="connsiteY96" fmla="*/ 218831 h 1692031"/>
                <a:gd name="connsiteX97" fmla="*/ 746369 w 1805354"/>
                <a:gd name="connsiteY97" fmla="*/ 199293 h 1692031"/>
                <a:gd name="connsiteX98" fmla="*/ 742461 w 1805354"/>
                <a:gd name="connsiteY98" fmla="*/ 187570 h 1692031"/>
                <a:gd name="connsiteX99" fmla="*/ 734646 w 1805354"/>
                <a:gd name="connsiteY99" fmla="*/ 136770 h 1692031"/>
                <a:gd name="connsiteX100" fmla="*/ 726831 w 1805354"/>
                <a:gd name="connsiteY100" fmla="*/ 125047 h 1692031"/>
                <a:gd name="connsiteX101" fmla="*/ 703384 w 1805354"/>
                <a:gd name="connsiteY101" fmla="*/ 117231 h 1692031"/>
                <a:gd name="connsiteX102" fmla="*/ 640861 w 1805354"/>
                <a:gd name="connsiteY102" fmla="*/ 121139 h 1692031"/>
                <a:gd name="connsiteX103" fmla="*/ 617415 w 1805354"/>
                <a:gd name="connsiteY103" fmla="*/ 128954 h 1692031"/>
                <a:gd name="connsiteX104" fmla="*/ 582246 w 1805354"/>
                <a:gd name="connsiteY104" fmla="*/ 140677 h 1692031"/>
                <a:gd name="connsiteX105" fmla="*/ 570523 w 1805354"/>
                <a:gd name="connsiteY105" fmla="*/ 144585 h 1692031"/>
                <a:gd name="connsiteX106" fmla="*/ 554892 w 1805354"/>
                <a:gd name="connsiteY106" fmla="*/ 148493 h 1692031"/>
                <a:gd name="connsiteX107" fmla="*/ 543169 w 1805354"/>
                <a:gd name="connsiteY107" fmla="*/ 156308 h 1692031"/>
                <a:gd name="connsiteX108" fmla="*/ 441569 w 1805354"/>
                <a:gd name="connsiteY108" fmla="*/ 160216 h 1692031"/>
                <a:gd name="connsiteX109" fmla="*/ 394677 w 1805354"/>
                <a:gd name="connsiteY109" fmla="*/ 144585 h 1692031"/>
                <a:gd name="connsiteX110" fmla="*/ 371231 w 1805354"/>
                <a:gd name="connsiteY110" fmla="*/ 136770 h 1692031"/>
                <a:gd name="connsiteX111" fmla="*/ 351692 w 1805354"/>
                <a:gd name="connsiteY111" fmla="*/ 132862 h 1692031"/>
                <a:gd name="connsiteX112" fmla="*/ 328246 w 1805354"/>
                <a:gd name="connsiteY112" fmla="*/ 125047 h 1692031"/>
                <a:gd name="connsiteX113" fmla="*/ 316523 w 1805354"/>
                <a:gd name="connsiteY113" fmla="*/ 121139 h 1692031"/>
                <a:gd name="connsiteX114" fmla="*/ 296984 w 1805354"/>
                <a:gd name="connsiteY114" fmla="*/ 117231 h 1692031"/>
                <a:gd name="connsiteX115" fmla="*/ 285261 w 1805354"/>
                <a:gd name="connsiteY115" fmla="*/ 113324 h 1692031"/>
                <a:gd name="connsiteX116" fmla="*/ 254000 w 1805354"/>
                <a:gd name="connsiteY116" fmla="*/ 109416 h 1692031"/>
                <a:gd name="connsiteX117" fmla="*/ 226646 w 1805354"/>
                <a:gd name="connsiteY117" fmla="*/ 101600 h 1692031"/>
                <a:gd name="connsiteX118" fmla="*/ 152400 w 1805354"/>
                <a:gd name="connsiteY118" fmla="*/ 89877 h 1692031"/>
                <a:gd name="connsiteX119" fmla="*/ 97692 w 1805354"/>
                <a:gd name="connsiteY119" fmla="*/ 82062 h 1692031"/>
                <a:gd name="connsiteX120" fmla="*/ 62523 w 1805354"/>
                <a:gd name="connsiteY120" fmla="*/ 74247 h 1692031"/>
                <a:gd name="connsiteX121" fmla="*/ 50800 w 1805354"/>
                <a:gd name="connsiteY121" fmla="*/ 70339 h 1692031"/>
                <a:gd name="connsiteX122" fmla="*/ 15631 w 1805354"/>
                <a:gd name="connsiteY122" fmla="*/ 66431 h 1692031"/>
                <a:gd name="connsiteX123" fmla="*/ 3908 w 1805354"/>
                <a:gd name="connsiteY123" fmla="*/ 62524 h 1692031"/>
                <a:gd name="connsiteX124" fmla="*/ 0 w 1805354"/>
                <a:gd name="connsiteY124" fmla="*/ 50800 h 1692031"/>
                <a:gd name="connsiteX125" fmla="*/ 11723 w 1805354"/>
                <a:gd name="connsiteY125" fmla="*/ 11724 h 1692031"/>
                <a:gd name="connsiteX126" fmla="*/ 27354 w 1805354"/>
                <a:gd name="connsiteY126" fmla="*/ 7816 h 1692031"/>
                <a:gd name="connsiteX127" fmla="*/ 50800 w 1805354"/>
                <a:gd name="connsiteY127" fmla="*/ 0 h 1692031"/>
                <a:gd name="connsiteX128" fmla="*/ 261815 w 1805354"/>
                <a:gd name="connsiteY128" fmla="*/ 3908 h 1692031"/>
                <a:gd name="connsiteX129" fmla="*/ 347784 w 1805354"/>
                <a:gd name="connsiteY129" fmla="*/ 11724 h 1692031"/>
                <a:gd name="connsiteX130" fmla="*/ 883138 w 1805354"/>
                <a:gd name="connsiteY130" fmla="*/ 15631 h 1692031"/>
                <a:gd name="connsiteX131" fmla="*/ 1512277 w 1805354"/>
                <a:gd name="connsiteY131" fmla="*/ 15631 h 1692031"/>
                <a:gd name="connsiteX132" fmla="*/ 1551354 w 1805354"/>
                <a:gd name="connsiteY132" fmla="*/ 23447 h 1692031"/>
                <a:gd name="connsiteX133" fmla="*/ 1590431 w 1805354"/>
                <a:gd name="connsiteY133" fmla="*/ 31262 h 1692031"/>
                <a:gd name="connsiteX134" fmla="*/ 1625600 w 1805354"/>
                <a:gd name="connsiteY134" fmla="*/ 42985 h 1692031"/>
                <a:gd name="connsiteX135" fmla="*/ 1633415 w 1805354"/>
                <a:gd name="connsiteY135" fmla="*/ 54708 h 1692031"/>
                <a:gd name="connsiteX136" fmla="*/ 1649046 w 1805354"/>
                <a:gd name="connsiteY136" fmla="*/ 74247 h 1692031"/>
                <a:gd name="connsiteX137" fmla="*/ 1652954 w 1805354"/>
                <a:gd name="connsiteY137" fmla="*/ 85970 h 1692031"/>
                <a:gd name="connsiteX138" fmla="*/ 1660769 w 1805354"/>
                <a:gd name="connsiteY138" fmla="*/ 121139 h 1692031"/>
                <a:gd name="connsiteX139" fmla="*/ 1668584 w 1805354"/>
                <a:gd name="connsiteY139" fmla="*/ 152400 h 1692031"/>
                <a:gd name="connsiteX140" fmla="*/ 1672492 w 1805354"/>
                <a:gd name="connsiteY140" fmla="*/ 171939 h 1692031"/>
                <a:gd name="connsiteX141" fmla="*/ 1684215 w 1805354"/>
                <a:gd name="connsiteY141" fmla="*/ 207108 h 1692031"/>
                <a:gd name="connsiteX142" fmla="*/ 1688123 w 1805354"/>
                <a:gd name="connsiteY142" fmla="*/ 218831 h 1692031"/>
                <a:gd name="connsiteX143" fmla="*/ 1699846 w 1805354"/>
                <a:gd name="connsiteY143" fmla="*/ 285262 h 1692031"/>
                <a:gd name="connsiteX144" fmla="*/ 1707661 w 1805354"/>
                <a:gd name="connsiteY144" fmla="*/ 347785 h 1692031"/>
                <a:gd name="connsiteX145" fmla="*/ 1719384 w 1805354"/>
                <a:gd name="connsiteY145" fmla="*/ 418124 h 1692031"/>
                <a:gd name="connsiteX146" fmla="*/ 1727200 w 1805354"/>
                <a:gd name="connsiteY146" fmla="*/ 441570 h 1692031"/>
                <a:gd name="connsiteX147" fmla="*/ 1731108 w 1805354"/>
                <a:gd name="connsiteY147" fmla="*/ 461108 h 1692031"/>
                <a:gd name="connsiteX148" fmla="*/ 1738923 w 1805354"/>
                <a:gd name="connsiteY148" fmla="*/ 484554 h 1692031"/>
                <a:gd name="connsiteX149" fmla="*/ 1750646 w 1805354"/>
                <a:gd name="connsiteY149" fmla="*/ 515816 h 1692031"/>
                <a:gd name="connsiteX150" fmla="*/ 1758461 w 1805354"/>
                <a:gd name="connsiteY150" fmla="*/ 562708 h 1692031"/>
                <a:gd name="connsiteX151" fmla="*/ 1766277 w 1805354"/>
                <a:gd name="connsiteY151" fmla="*/ 586154 h 1692031"/>
                <a:gd name="connsiteX152" fmla="*/ 1770184 w 1805354"/>
                <a:gd name="connsiteY152" fmla="*/ 613508 h 1692031"/>
                <a:gd name="connsiteX153" fmla="*/ 1774092 w 1805354"/>
                <a:gd name="connsiteY153" fmla="*/ 636954 h 1692031"/>
                <a:gd name="connsiteX154" fmla="*/ 1793631 w 1805354"/>
                <a:gd name="connsiteY154" fmla="*/ 765908 h 1692031"/>
                <a:gd name="connsiteX155" fmla="*/ 1805354 w 1805354"/>
                <a:gd name="connsiteY155" fmla="*/ 922216 h 1692031"/>
                <a:gd name="connsiteX156" fmla="*/ 1801446 w 1805354"/>
                <a:gd name="connsiteY156" fmla="*/ 1203570 h 1692031"/>
                <a:gd name="connsiteX157" fmla="*/ 1797538 w 1805354"/>
                <a:gd name="connsiteY157" fmla="*/ 1223108 h 1692031"/>
                <a:gd name="connsiteX158" fmla="*/ 1789723 w 1805354"/>
                <a:gd name="connsiteY158" fmla="*/ 1379416 h 1692031"/>
                <a:gd name="connsiteX159" fmla="*/ 1781908 w 1805354"/>
                <a:gd name="connsiteY159" fmla="*/ 1398954 h 1692031"/>
                <a:gd name="connsiteX160" fmla="*/ 1778000 w 1805354"/>
                <a:gd name="connsiteY160" fmla="*/ 1418493 h 1692031"/>
                <a:gd name="connsiteX161" fmla="*/ 1758461 w 1805354"/>
                <a:gd name="connsiteY161" fmla="*/ 1465385 h 1692031"/>
                <a:gd name="connsiteX162" fmla="*/ 1735015 w 1805354"/>
                <a:gd name="connsiteY162" fmla="*/ 1520093 h 1692031"/>
                <a:gd name="connsiteX163" fmla="*/ 1727200 w 1805354"/>
                <a:gd name="connsiteY163" fmla="*/ 1531816 h 1692031"/>
                <a:gd name="connsiteX164" fmla="*/ 1719384 w 1805354"/>
                <a:gd name="connsiteY164" fmla="*/ 1551354 h 1692031"/>
                <a:gd name="connsiteX165" fmla="*/ 1695938 w 1805354"/>
                <a:gd name="connsiteY165" fmla="*/ 1582616 h 1692031"/>
                <a:gd name="connsiteX166" fmla="*/ 1684215 w 1805354"/>
                <a:gd name="connsiteY166" fmla="*/ 1606062 h 1692031"/>
                <a:gd name="connsiteX167" fmla="*/ 1676400 w 1805354"/>
                <a:gd name="connsiteY167" fmla="*/ 1621693 h 1692031"/>
                <a:gd name="connsiteX168" fmla="*/ 1664677 w 1805354"/>
                <a:gd name="connsiteY168" fmla="*/ 1641231 h 1692031"/>
                <a:gd name="connsiteX169" fmla="*/ 1652954 w 1805354"/>
                <a:gd name="connsiteY169" fmla="*/ 1664677 h 1692031"/>
                <a:gd name="connsiteX170" fmla="*/ 1633415 w 1805354"/>
                <a:gd name="connsiteY170" fmla="*/ 1684216 h 1692031"/>
                <a:gd name="connsiteX171" fmla="*/ 1582615 w 1805354"/>
                <a:gd name="connsiteY171" fmla="*/ 1692031 h 1692031"/>
                <a:gd name="connsiteX172" fmla="*/ 1461477 w 1805354"/>
                <a:gd name="connsiteY172" fmla="*/ 1688124 h 1692031"/>
                <a:gd name="connsiteX173" fmla="*/ 1441938 w 1805354"/>
                <a:gd name="connsiteY173" fmla="*/ 1680308 h 1692031"/>
                <a:gd name="connsiteX174" fmla="*/ 1320800 w 1805354"/>
                <a:gd name="connsiteY174" fmla="*/ 1672493 h 1692031"/>
                <a:gd name="connsiteX175" fmla="*/ 1293446 w 1805354"/>
                <a:gd name="connsiteY175" fmla="*/ 1664677 h 1692031"/>
                <a:gd name="connsiteX176" fmla="*/ 1262184 w 1805354"/>
                <a:gd name="connsiteY176" fmla="*/ 1660770 h 1692031"/>
                <a:gd name="connsiteX177" fmla="*/ 1055077 w 1805354"/>
                <a:gd name="connsiteY177" fmla="*/ 1664677 h 1692031"/>
                <a:gd name="connsiteX178" fmla="*/ 965200 w 1805354"/>
                <a:gd name="connsiteY178" fmla="*/ 1668585 h 1692031"/>
                <a:gd name="connsiteX179" fmla="*/ 863600 w 1805354"/>
                <a:gd name="connsiteY179" fmla="*/ 1676400 h 1692031"/>
                <a:gd name="connsiteX180" fmla="*/ 844061 w 1805354"/>
                <a:gd name="connsiteY180" fmla="*/ 1684216 h 1692031"/>
                <a:gd name="connsiteX181" fmla="*/ 820615 w 1805354"/>
                <a:gd name="connsiteY181" fmla="*/ 1688124 h 1692031"/>
                <a:gd name="connsiteX182" fmla="*/ 660400 w 1805354"/>
                <a:gd name="connsiteY182" fmla="*/ 1684216 h 1692031"/>
                <a:gd name="connsiteX183" fmla="*/ 668215 w 1805354"/>
                <a:gd name="connsiteY183" fmla="*/ 1668585 h 169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805354" h="1692031">
                  <a:moveTo>
                    <a:pt x="668215" y="1668585"/>
                  </a:moveTo>
                  <a:cubicBezTo>
                    <a:pt x="721854" y="1636403"/>
                    <a:pt x="661021" y="1675050"/>
                    <a:pt x="699477" y="1645139"/>
                  </a:cubicBezTo>
                  <a:cubicBezTo>
                    <a:pt x="706891" y="1639372"/>
                    <a:pt x="722923" y="1629508"/>
                    <a:pt x="722923" y="1629508"/>
                  </a:cubicBezTo>
                  <a:cubicBezTo>
                    <a:pt x="726101" y="1619975"/>
                    <a:pt x="727072" y="1613636"/>
                    <a:pt x="734646" y="1606062"/>
                  </a:cubicBezTo>
                  <a:cubicBezTo>
                    <a:pt x="739251" y="1601457"/>
                    <a:pt x="745067" y="1598247"/>
                    <a:pt x="750277" y="1594339"/>
                  </a:cubicBezTo>
                  <a:cubicBezTo>
                    <a:pt x="753827" y="1589014"/>
                    <a:pt x="759721" y="1578512"/>
                    <a:pt x="765908" y="1574800"/>
                  </a:cubicBezTo>
                  <a:cubicBezTo>
                    <a:pt x="769440" y="1572681"/>
                    <a:pt x="773723" y="1572195"/>
                    <a:pt x="777631" y="1570893"/>
                  </a:cubicBezTo>
                  <a:cubicBezTo>
                    <a:pt x="797433" y="1551089"/>
                    <a:pt x="771806" y="1574388"/>
                    <a:pt x="797169" y="1559170"/>
                  </a:cubicBezTo>
                  <a:cubicBezTo>
                    <a:pt x="823987" y="1543079"/>
                    <a:pt x="783498" y="1558514"/>
                    <a:pt x="816708" y="1547447"/>
                  </a:cubicBezTo>
                  <a:cubicBezTo>
                    <a:pt x="847167" y="1516984"/>
                    <a:pt x="796825" y="1566310"/>
                    <a:pt x="836246" y="1531816"/>
                  </a:cubicBezTo>
                  <a:cubicBezTo>
                    <a:pt x="863878" y="1507638"/>
                    <a:pt x="844729" y="1515961"/>
                    <a:pt x="867508" y="1508370"/>
                  </a:cubicBezTo>
                  <a:cubicBezTo>
                    <a:pt x="896621" y="1488960"/>
                    <a:pt x="860858" y="1513910"/>
                    <a:pt x="890954" y="1488831"/>
                  </a:cubicBezTo>
                  <a:cubicBezTo>
                    <a:pt x="894562" y="1485824"/>
                    <a:pt x="899111" y="1484072"/>
                    <a:pt x="902677" y="1481016"/>
                  </a:cubicBezTo>
                  <a:cubicBezTo>
                    <a:pt x="926279" y="1460786"/>
                    <a:pt x="908490" y="1468658"/>
                    <a:pt x="930031" y="1461477"/>
                  </a:cubicBezTo>
                  <a:cubicBezTo>
                    <a:pt x="933939" y="1457569"/>
                    <a:pt x="938157" y="1453950"/>
                    <a:pt x="941754" y="1449754"/>
                  </a:cubicBezTo>
                  <a:cubicBezTo>
                    <a:pt x="945992" y="1444809"/>
                    <a:pt x="948474" y="1438293"/>
                    <a:pt x="953477" y="1434124"/>
                  </a:cubicBezTo>
                  <a:cubicBezTo>
                    <a:pt x="956641" y="1431487"/>
                    <a:pt x="961292" y="1431519"/>
                    <a:pt x="965200" y="1430216"/>
                  </a:cubicBezTo>
                  <a:cubicBezTo>
                    <a:pt x="978530" y="1410221"/>
                    <a:pt x="965982" y="1424842"/>
                    <a:pt x="988646" y="1410677"/>
                  </a:cubicBezTo>
                  <a:cubicBezTo>
                    <a:pt x="1015680" y="1393780"/>
                    <a:pt x="992971" y="1402722"/>
                    <a:pt x="1016000" y="1395047"/>
                  </a:cubicBezTo>
                  <a:cubicBezTo>
                    <a:pt x="1018605" y="1391139"/>
                    <a:pt x="1020722" y="1386858"/>
                    <a:pt x="1023815" y="1383324"/>
                  </a:cubicBezTo>
                  <a:cubicBezTo>
                    <a:pt x="1029880" y="1376392"/>
                    <a:pt x="1038245" y="1371449"/>
                    <a:pt x="1043354" y="1363785"/>
                  </a:cubicBezTo>
                  <a:cubicBezTo>
                    <a:pt x="1061589" y="1336431"/>
                    <a:pt x="1051168" y="1345549"/>
                    <a:pt x="1070708" y="1332524"/>
                  </a:cubicBezTo>
                  <a:cubicBezTo>
                    <a:pt x="1072010" y="1328616"/>
                    <a:pt x="1072143" y="1324095"/>
                    <a:pt x="1074615" y="1320800"/>
                  </a:cubicBezTo>
                  <a:cubicBezTo>
                    <a:pt x="1092694" y="1296695"/>
                    <a:pt x="1088928" y="1307007"/>
                    <a:pt x="1105877" y="1293447"/>
                  </a:cubicBezTo>
                  <a:cubicBezTo>
                    <a:pt x="1108754" y="1291145"/>
                    <a:pt x="1110815" y="1287933"/>
                    <a:pt x="1113692" y="1285631"/>
                  </a:cubicBezTo>
                  <a:cubicBezTo>
                    <a:pt x="1124512" y="1276975"/>
                    <a:pt x="1124758" y="1278035"/>
                    <a:pt x="1137138" y="1273908"/>
                  </a:cubicBezTo>
                  <a:cubicBezTo>
                    <a:pt x="1146396" y="1264651"/>
                    <a:pt x="1155147" y="1254880"/>
                    <a:pt x="1168400" y="1250462"/>
                  </a:cubicBezTo>
                  <a:cubicBezTo>
                    <a:pt x="1172308" y="1249159"/>
                    <a:pt x="1176522" y="1248554"/>
                    <a:pt x="1180123" y="1246554"/>
                  </a:cubicBezTo>
                  <a:cubicBezTo>
                    <a:pt x="1188334" y="1241993"/>
                    <a:pt x="1195168" y="1235125"/>
                    <a:pt x="1203569" y="1230924"/>
                  </a:cubicBezTo>
                  <a:lnTo>
                    <a:pt x="1234831" y="1215293"/>
                  </a:lnTo>
                  <a:cubicBezTo>
                    <a:pt x="1261151" y="1188973"/>
                    <a:pt x="1230698" y="1215406"/>
                    <a:pt x="1262184" y="1199662"/>
                  </a:cubicBezTo>
                  <a:cubicBezTo>
                    <a:pt x="1270585" y="1195461"/>
                    <a:pt x="1276910" y="1187519"/>
                    <a:pt x="1285631" y="1184031"/>
                  </a:cubicBezTo>
                  <a:cubicBezTo>
                    <a:pt x="1292144" y="1181426"/>
                    <a:pt x="1298895" y="1179353"/>
                    <a:pt x="1305169" y="1176216"/>
                  </a:cubicBezTo>
                  <a:cubicBezTo>
                    <a:pt x="1309370" y="1174116"/>
                    <a:pt x="1312814" y="1170730"/>
                    <a:pt x="1316892" y="1168400"/>
                  </a:cubicBezTo>
                  <a:cubicBezTo>
                    <a:pt x="1321950" y="1165510"/>
                    <a:pt x="1327465" y="1163475"/>
                    <a:pt x="1332523" y="1160585"/>
                  </a:cubicBezTo>
                  <a:cubicBezTo>
                    <a:pt x="1336601" y="1158255"/>
                    <a:pt x="1340712" y="1155863"/>
                    <a:pt x="1344246" y="1152770"/>
                  </a:cubicBezTo>
                  <a:cubicBezTo>
                    <a:pt x="1351178" y="1146705"/>
                    <a:pt x="1355046" y="1136143"/>
                    <a:pt x="1363784" y="1133231"/>
                  </a:cubicBezTo>
                  <a:lnTo>
                    <a:pt x="1375508" y="1129324"/>
                  </a:lnTo>
                  <a:cubicBezTo>
                    <a:pt x="1397648" y="1096109"/>
                    <a:pt x="1361185" y="1147554"/>
                    <a:pt x="1406769" y="1101970"/>
                  </a:cubicBezTo>
                  <a:cubicBezTo>
                    <a:pt x="1411979" y="1096760"/>
                    <a:pt x="1415410" y="1088669"/>
                    <a:pt x="1422400" y="1086339"/>
                  </a:cubicBezTo>
                  <a:cubicBezTo>
                    <a:pt x="1439649" y="1080589"/>
                    <a:pt x="1430439" y="1084273"/>
                    <a:pt x="1449754" y="1074616"/>
                  </a:cubicBezTo>
                  <a:cubicBezTo>
                    <a:pt x="1469554" y="1054813"/>
                    <a:pt x="1443931" y="1078109"/>
                    <a:pt x="1469292" y="1062893"/>
                  </a:cubicBezTo>
                  <a:cubicBezTo>
                    <a:pt x="1472451" y="1060997"/>
                    <a:pt x="1474231" y="1057379"/>
                    <a:pt x="1477108" y="1055077"/>
                  </a:cubicBezTo>
                  <a:cubicBezTo>
                    <a:pt x="1480775" y="1052143"/>
                    <a:pt x="1484923" y="1049867"/>
                    <a:pt x="1488831" y="1047262"/>
                  </a:cubicBezTo>
                  <a:cubicBezTo>
                    <a:pt x="1494041" y="1039447"/>
                    <a:pt x="1497819" y="1030458"/>
                    <a:pt x="1504461" y="1023816"/>
                  </a:cubicBezTo>
                  <a:cubicBezTo>
                    <a:pt x="1517533" y="1010744"/>
                    <a:pt x="1507767" y="1021532"/>
                    <a:pt x="1520092" y="1004277"/>
                  </a:cubicBezTo>
                  <a:cubicBezTo>
                    <a:pt x="1544345" y="970323"/>
                    <a:pt x="1521198" y="1004571"/>
                    <a:pt x="1539631" y="976924"/>
                  </a:cubicBezTo>
                  <a:cubicBezTo>
                    <a:pt x="1550698" y="943714"/>
                    <a:pt x="1535263" y="984203"/>
                    <a:pt x="1551354" y="957385"/>
                  </a:cubicBezTo>
                  <a:cubicBezTo>
                    <a:pt x="1566572" y="932022"/>
                    <a:pt x="1543273" y="957649"/>
                    <a:pt x="1563077" y="937847"/>
                  </a:cubicBezTo>
                  <a:cubicBezTo>
                    <a:pt x="1565682" y="932637"/>
                    <a:pt x="1574123" y="927063"/>
                    <a:pt x="1570892" y="922216"/>
                  </a:cubicBezTo>
                  <a:cubicBezTo>
                    <a:pt x="1566322" y="915361"/>
                    <a:pt x="1555261" y="917005"/>
                    <a:pt x="1547446" y="914400"/>
                  </a:cubicBezTo>
                  <a:lnTo>
                    <a:pt x="1535723" y="910493"/>
                  </a:lnTo>
                  <a:cubicBezTo>
                    <a:pt x="1521956" y="901315"/>
                    <a:pt x="1511670" y="893057"/>
                    <a:pt x="1496646" y="887047"/>
                  </a:cubicBezTo>
                  <a:cubicBezTo>
                    <a:pt x="1473413" y="877754"/>
                    <a:pt x="1477732" y="881085"/>
                    <a:pt x="1457569" y="875324"/>
                  </a:cubicBezTo>
                  <a:cubicBezTo>
                    <a:pt x="1453608" y="874192"/>
                    <a:pt x="1449754" y="872719"/>
                    <a:pt x="1445846" y="871416"/>
                  </a:cubicBezTo>
                  <a:cubicBezTo>
                    <a:pt x="1432039" y="850705"/>
                    <a:pt x="1436129" y="862285"/>
                    <a:pt x="1441938" y="824524"/>
                  </a:cubicBezTo>
                  <a:cubicBezTo>
                    <a:pt x="1443625" y="813560"/>
                    <a:pt x="1450620" y="794570"/>
                    <a:pt x="1453661" y="785447"/>
                  </a:cubicBezTo>
                  <a:lnTo>
                    <a:pt x="1457569" y="773724"/>
                  </a:lnTo>
                  <a:cubicBezTo>
                    <a:pt x="1458872" y="769816"/>
                    <a:pt x="1459635" y="765684"/>
                    <a:pt x="1461477" y="762000"/>
                  </a:cubicBezTo>
                  <a:cubicBezTo>
                    <a:pt x="1471392" y="742169"/>
                    <a:pt x="1466061" y="751217"/>
                    <a:pt x="1477108" y="734647"/>
                  </a:cubicBezTo>
                  <a:lnTo>
                    <a:pt x="1492738" y="687754"/>
                  </a:lnTo>
                  <a:lnTo>
                    <a:pt x="1496646" y="676031"/>
                  </a:lnTo>
                  <a:cubicBezTo>
                    <a:pt x="1497949" y="672123"/>
                    <a:pt x="1499555" y="668304"/>
                    <a:pt x="1500554" y="664308"/>
                  </a:cubicBezTo>
                  <a:cubicBezTo>
                    <a:pt x="1503159" y="653888"/>
                    <a:pt x="1506262" y="643579"/>
                    <a:pt x="1508369" y="633047"/>
                  </a:cubicBezTo>
                  <a:cubicBezTo>
                    <a:pt x="1509672" y="626534"/>
                    <a:pt x="1510529" y="619916"/>
                    <a:pt x="1512277" y="613508"/>
                  </a:cubicBezTo>
                  <a:cubicBezTo>
                    <a:pt x="1514445" y="605560"/>
                    <a:pt x="1517487" y="597877"/>
                    <a:pt x="1520092" y="590062"/>
                  </a:cubicBezTo>
                  <a:cubicBezTo>
                    <a:pt x="1521395" y="586154"/>
                    <a:pt x="1521715" y="581766"/>
                    <a:pt x="1524000" y="578339"/>
                  </a:cubicBezTo>
                  <a:lnTo>
                    <a:pt x="1531815" y="566616"/>
                  </a:lnTo>
                  <a:cubicBezTo>
                    <a:pt x="1534420" y="556195"/>
                    <a:pt x="1536234" y="545544"/>
                    <a:pt x="1539631" y="535354"/>
                  </a:cubicBezTo>
                  <a:lnTo>
                    <a:pt x="1555261" y="488462"/>
                  </a:lnTo>
                  <a:lnTo>
                    <a:pt x="1559169" y="476739"/>
                  </a:lnTo>
                  <a:cubicBezTo>
                    <a:pt x="1560472" y="472831"/>
                    <a:pt x="1562078" y="469012"/>
                    <a:pt x="1563077" y="465016"/>
                  </a:cubicBezTo>
                  <a:cubicBezTo>
                    <a:pt x="1564379" y="459806"/>
                    <a:pt x="1564868" y="454321"/>
                    <a:pt x="1566984" y="449385"/>
                  </a:cubicBezTo>
                  <a:cubicBezTo>
                    <a:pt x="1568834" y="445068"/>
                    <a:pt x="1572195" y="441570"/>
                    <a:pt x="1574800" y="437662"/>
                  </a:cubicBezTo>
                  <a:cubicBezTo>
                    <a:pt x="1578590" y="414926"/>
                    <a:pt x="1582136" y="407406"/>
                    <a:pt x="1574800" y="382954"/>
                  </a:cubicBezTo>
                  <a:cubicBezTo>
                    <a:pt x="1573741" y="379425"/>
                    <a:pt x="1570143" y="377034"/>
                    <a:pt x="1566984" y="375139"/>
                  </a:cubicBezTo>
                  <a:cubicBezTo>
                    <a:pt x="1563343" y="372954"/>
                    <a:pt x="1542078" y="367769"/>
                    <a:pt x="1539631" y="367324"/>
                  </a:cubicBezTo>
                  <a:cubicBezTo>
                    <a:pt x="1530569" y="365676"/>
                    <a:pt x="1521309" y="365222"/>
                    <a:pt x="1512277" y="363416"/>
                  </a:cubicBezTo>
                  <a:cubicBezTo>
                    <a:pt x="1465863" y="354133"/>
                    <a:pt x="1495483" y="359176"/>
                    <a:pt x="1469292" y="351693"/>
                  </a:cubicBezTo>
                  <a:cubicBezTo>
                    <a:pt x="1456411" y="348013"/>
                    <a:pt x="1447558" y="346564"/>
                    <a:pt x="1434123" y="343877"/>
                  </a:cubicBezTo>
                  <a:cubicBezTo>
                    <a:pt x="1430215" y="341272"/>
                    <a:pt x="1427055" y="336683"/>
                    <a:pt x="1422400" y="336062"/>
                  </a:cubicBezTo>
                  <a:cubicBezTo>
                    <a:pt x="1387444" y="331401"/>
                    <a:pt x="1316892" y="328247"/>
                    <a:pt x="1316892" y="328247"/>
                  </a:cubicBezTo>
                  <a:cubicBezTo>
                    <a:pt x="1280166" y="319065"/>
                    <a:pt x="1318053" y="327581"/>
                    <a:pt x="1246554" y="320431"/>
                  </a:cubicBezTo>
                  <a:cubicBezTo>
                    <a:pt x="1234739" y="319250"/>
                    <a:pt x="1219320" y="316000"/>
                    <a:pt x="1207477" y="312616"/>
                  </a:cubicBezTo>
                  <a:cubicBezTo>
                    <a:pt x="1203516" y="311484"/>
                    <a:pt x="1199841" y="309219"/>
                    <a:pt x="1195754" y="308708"/>
                  </a:cubicBezTo>
                  <a:cubicBezTo>
                    <a:pt x="1178902" y="306601"/>
                    <a:pt x="1161887" y="306103"/>
                    <a:pt x="1144954" y="304800"/>
                  </a:cubicBezTo>
                  <a:cubicBezTo>
                    <a:pt x="1130580" y="302405"/>
                    <a:pt x="1116180" y="300264"/>
                    <a:pt x="1101969" y="296985"/>
                  </a:cubicBezTo>
                  <a:cubicBezTo>
                    <a:pt x="1071999" y="290069"/>
                    <a:pt x="1076458" y="289725"/>
                    <a:pt x="1051169" y="285262"/>
                  </a:cubicBezTo>
                  <a:lnTo>
                    <a:pt x="1004277" y="277447"/>
                  </a:lnTo>
                  <a:cubicBezTo>
                    <a:pt x="994234" y="274099"/>
                    <a:pt x="987717" y="271593"/>
                    <a:pt x="976923" y="269631"/>
                  </a:cubicBezTo>
                  <a:cubicBezTo>
                    <a:pt x="967861" y="267983"/>
                    <a:pt x="958687" y="267026"/>
                    <a:pt x="949569" y="265724"/>
                  </a:cubicBezTo>
                  <a:cubicBezTo>
                    <a:pt x="941098" y="261488"/>
                    <a:pt x="931797" y="255916"/>
                    <a:pt x="922215" y="254000"/>
                  </a:cubicBezTo>
                  <a:cubicBezTo>
                    <a:pt x="913183" y="252194"/>
                    <a:pt x="903923" y="251741"/>
                    <a:pt x="894861" y="250093"/>
                  </a:cubicBezTo>
                  <a:cubicBezTo>
                    <a:pt x="889577" y="249132"/>
                    <a:pt x="884515" y="247146"/>
                    <a:pt x="879231" y="246185"/>
                  </a:cubicBezTo>
                  <a:cubicBezTo>
                    <a:pt x="870169" y="244537"/>
                    <a:pt x="860995" y="243580"/>
                    <a:pt x="851877" y="242277"/>
                  </a:cubicBezTo>
                  <a:cubicBezTo>
                    <a:pt x="835437" y="225839"/>
                    <a:pt x="848089" y="235692"/>
                    <a:pt x="808892" y="226647"/>
                  </a:cubicBezTo>
                  <a:cubicBezTo>
                    <a:pt x="778374" y="219604"/>
                    <a:pt x="807779" y="224554"/>
                    <a:pt x="762000" y="218831"/>
                  </a:cubicBezTo>
                  <a:cubicBezTo>
                    <a:pt x="754729" y="211561"/>
                    <a:pt x="751300" y="209154"/>
                    <a:pt x="746369" y="199293"/>
                  </a:cubicBezTo>
                  <a:cubicBezTo>
                    <a:pt x="744527" y="195609"/>
                    <a:pt x="743764" y="191478"/>
                    <a:pt x="742461" y="187570"/>
                  </a:cubicBezTo>
                  <a:cubicBezTo>
                    <a:pt x="741340" y="176356"/>
                    <a:pt x="741688" y="150855"/>
                    <a:pt x="734646" y="136770"/>
                  </a:cubicBezTo>
                  <a:cubicBezTo>
                    <a:pt x="732546" y="132569"/>
                    <a:pt x="730813" y="127536"/>
                    <a:pt x="726831" y="125047"/>
                  </a:cubicBezTo>
                  <a:cubicBezTo>
                    <a:pt x="719845" y="120681"/>
                    <a:pt x="703384" y="117231"/>
                    <a:pt x="703384" y="117231"/>
                  </a:cubicBezTo>
                  <a:cubicBezTo>
                    <a:pt x="682543" y="118534"/>
                    <a:pt x="661551" y="118318"/>
                    <a:pt x="640861" y="121139"/>
                  </a:cubicBezTo>
                  <a:cubicBezTo>
                    <a:pt x="632698" y="122252"/>
                    <a:pt x="625230" y="126349"/>
                    <a:pt x="617415" y="128954"/>
                  </a:cubicBezTo>
                  <a:lnTo>
                    <a:pt x="582246" y="140677"/>
                  </a:lnTo>
                  <a:cubicBezTo>
                    <a:pt x="578338" y="141980"/>
                    <a:pt x="574519" y="143586"/>
                    <a:pt x="570523" y="144585"/>
                  </a:cubicBezTo>
                  <a:lnTo>
                    <a:pt x="554892" y="148493"/>
                  </a:lnTo>
                  <a:cubicBezTo>
                    <a:pt x="550984" y="151098"/>
                    <a:pt x="546836" y="153374"/>
                    <a:pt x="543169" y="156308"/>
                  </a:cubicBezTo>
                  <a:cubicBezTo>
                    <a:pt x="506114" y="185953"/>
                    <a:pt x="599478" y="166796"/>
                    <a:pt x="441569" y="160216"/>
                  </a:cubicBezTo>
                  <a:lnTo>
                    <a:pt x="394677" y="144585"/>
                  </a:lnTo>
                  <a:lnTo>
                    <a:pt x="371231" y="136770"/>
                  </a:lnTo>
                  <a:cubicBezTo>
                    <a:pt x="364718" y="135467"/>
                    <a:pt x="358100" y="134610"/>
                    <a:pt x="351692" y="132862"/>
                  </a:cubicBezTo>
                  <a:cubicBezTo>
                    <a:pt x="343744" y="130694"/>
                    <a:pt x="336061" y="127652"/>
                    <a:pt x="328246" y="125047"/>
                  </a:cubicBezTo>
                  <a:cubicBezTo>
                    <a:pt x="324338" y="123744"/>
                    <a:pt x="320562" y="121947"/>
                    <a:pt x="316523" y="121139"/>
                  </a:cubicBezTo>
                  <a:cubicBezTo>
                    <a:pt x="310010" y="119836"/>
                    <a:pt x="303428" y="118842"/>
                    <a:pt x="296984" y="117231"/>
                  </a:cubicBezTo>
                  <a:cubicBezTo>
                    <a:pt x="292988" y="116232"/>
                    <a:pt x="289314" y="114061"/>
                    <a:pt x="285261" y="113324"/>
                  </a:cubicBezTo>
                  <a:cubicBezTo>
                    <a:pt x="274929" y="111446"/>
                    <a:pt x="264359" y="111143"/>
                    <a:pt x="254000" y="109416"/>
                  </a:cubicBezTo>
                  <a:cubicBezTo>
                    <a:pt x="195693" y="99697"/>
                    <a:pt x="273130" y="110897"/>
                    <a:pt x="226646" y="101600"/>
                  </a:cubicBezTo>
                  <a:cubicBezTo>
                    <a:pt x="173811" y="91033"/>
                    <a:pt x="193614" y="96746"/>
                    <a:pt x="152400" y="89877"/>
                  </a:cubicBezTo>
                  <a:cubicBezTo>
                    <a:pt x="102642" y="81585"/>
                    <a:pt x="172587" y="90384"/>
                    <a:pt x="97692" y="82062"/>
                  </a:cubicBezTo>
                  <a:cubicBezTo>
                    <a:pt x="71302" y="73265"/>
                    <a:pt x="103787" y="83416"/>
                    <a:pt x="62523" y="74247"/>
                  </a:cubicBezTo>
                  <a:cubicBezTo>
                    <a:pt x="58502" y="73353"/>
                    <a:pt x="54863" y="71016"/>
                    <a:pt x="50800" y="70339"/>
                  </a:cubicBezTo>
                  <a:cubicBezTo>
                    <a:pt x="39165" y="68400"/>
                    <a:pt x="27354" y="67734"/>
                    <a:pt x="15631" y="66431"/>
                  </a:cubicBezTo>
                  <a:cubicBezTo>
                    <a:pt x="11723" y="65129"/>
                    <a:pt x="6821" y="65437"/>
                    <a:pt x="3908" y="62524"/>
                  </a:cubicBezTo>
                  <a:cubicBezTo>
                    <a:pt x="995" y="59611"/>
                    <a:pt x="0" y="54919"/>
                    <a:pt x="0" y="50800"/>
                  </a:cubicBezTo>
                  <a:cubicBezTo>
                    <a:pt x="0" y="42968"/>
                    <a:pt x="1131" y="18786"/>
                    <a:pt x="11723" y="11724"/>
                  </a:cubicBezTo>
                  <a:cubicBezTo>
                    <a:pt x="16192" y="8745"/>
                    <a:pt x="22210" y="9359"/>
                    <a:pt x="27354" y="7816"/>
                  </a:cubicBezTo>
                  <a:cubicBezTo>
                    <a:pt x="35245" y="5449"/>
                    <a:pt x="42985" y="2605"/>
                    <a:pt x="50800" y="0"/>
                  </a:cubicBezTo>
                  <a:lnTo>
                    <a:pt x="261815" y="3908"/>
                  </a:lnTo>
                  <a:cubicBezTo>
                    <a:pt x="388146" y="7919"/>
                    <a:pt x="178267" y="9464"/>
                    <a:pt x="347784" y="11724"/>
                  </a:cubicBezTo>
                  <a:lnTo>
                    <a:pt x="883138" y="15631"/>
                  </a:lnTo>
                  <a:cubicBezTo>
                    <a:pt x="1106493" y="12940"/>
                    <a:pt x="1289748" y="8045"/>
                    <a:pt x="1512277" y="15631"/>
                  </a:cubicBezTo>
                  <a:cubicBezTo>
                    <a:pt x="1525553" y="16084"/>
                    <a:pt x="1538251" y="21264"/>
                    <a:pt x="1551354" y="23447"/>
                  </a:cubicBezTo>
                  <a:cubicBezTo>
                    <a:pt x="1566031" y="25893"/>
                    <a:pt x="1576648" y="27021"/>
                    <a:pt x="1590431" y="31262"/>
                  </a:cubicBezTo>
                  <a:cubicBezTo>
                    <a:pt x="1602242" y="34896"/>
                    <a:pt x="1625600" y="42985"/>
                    <a:pt x="1625600" y="42985"/>
                  </a:cubicBezTo>
                  <a:cubicBezTo>
                    <a:pt x="1628205" y="46893"/>
                    <a:pt x="1630481" y="51041"/>
                    <a:pt x="1633415" y="54708"/>
                  </a:cubicBezTo>
                  <a:cubicBezTo>
                    <a:pt x="1643109" y="66825"/>
                    <a:pt x="1641027" y="58209"/>
                    <a:pt x="1649046" y="74247"/>
                  </a:cubicBezTo>
                  <a:cubicBezTo>
                    <a:pt x="1650888" y="77931"/>
                    <a:pt x="1651822" y="82009"/>
                    <a:pt x="1652954" y="85970"/>
                  </a:cubicBezTo>
                  <a:cubicBezTo>
                    <a:pt x="1658366" y="104912"/>
                    <a:pt x="1655939" y="100208"/>
                    <a:pt x="1660769" y="121139"/>
                  </a:cubicBezTo>
                  <a:cubicBezTo>
                    <a:pt x="1663184" y="131605"/>
                    <a:pt x="1666477" y="141868"/>
                    <a:pt x="1668584" y="152400"/>
                  </a:cubicBezTo>
                  <a:cubicBezTo>
                    <a:pt x="1669887" y="158913"/>
                    <a:pt x="1670667" y="165553"/>
                    <a:pt x="1672492" y="171939"/>
                  </a:cubicBezTo>
                  <a:cubicBezTo>
                    <a:pt x="1675887" y="183821"/>
                    <a:pt x="1680307" y="195385"/>
                    <a:pt x="1684215" y="207108"/>
                  </a:cubicBezTo>
                  <a:cubicBezTo>
                    <a:pt x="1685518" y="211016"/>
                    <a:pt x="1687315" y="214792"/>
                    <a:pt x="1688123" y="218831"/>
                  </a:cubicBezTo>
                  <a:cubicBezTo>
                    <a:pt x="1693273" y="244578"/>
                    <a:pt x="1695392" y="254079"/>
                    <a:pt x="1699846" y="285262"/>
                  </a:cubicBezTo>
                  <a:cubicBezTo>
                    <a:pt x="1702816" y="306054"/>
                    <a:pt x="1705159" y="326931"/>
                    <a:pt x="1707661" y="347785"/>
                  </a:cubicBezTo>
                  <a:cubicBezTo>
                    <a:pt x="1711988" y="383842"/>
                    <a:pt x="1709934" y="382688"/>
                    <a:pt x="1719384" y="418124"/>
                  </a:cubicBezTo>
                  <a:cubicBezTo>
                    <a:pt x="1721507" y="426084"/>
                    <a:pt x="1725032" y="433622"/>
                    <a:pt x="1727200" y="441570"/>
                  </a:cubicBezTo>
                  <a:cubicBezTo>
                    <a:pt x="1728948" y="447978"/>
                    <a:pt x="1729360" y="454700"/>
                    <a:pt x="1731108" y="461108"/>
                  </a:cubicBezTo>
                  <a:cubicBezTo>
                    <a:pt x="1733276" y="469056"/>
                    <a:pt x="1736755" y="476606"/>
                    <a:pt x="1738923" y="484554"/>
                  </a:cubicBezTo>
                  <a:cubicBezTo>
                    <a:pt x="1746723" y="513155"/>
                    <a:pt x="1737046" y="495415"/>
                    <a:pt x="1750646" y="515816"/>
                  </a:cubicBezTo>
                  <a:cubicBezTo>
                    <a:pt x="1753251" y="531447"/>
                    <a:pt x="1755023" y="547239"/>
                    <a:pt x="1758461" y="562708"/>
                  </a:cubicBezTo>
                  <a:cubicBezTo>
                    <a:pt x="1760248" y="570750"/>
                    <a:pt x="1764425" y="578127"/>
                    <a:pt x="1766277" y="586154"/>
                  </a:cubicBezTo>
                  <a:cubicBezTo>
                    <a:pt x="1768348" y="595129"/>
                    <a:pt x="1768784" y="604405"/>
                    <a:pt x="1770184" y="613508"/>
                  </a:cubicBezTo>
                  <a:cubicBezTo>
                    <a:pt x="1771389" y="621339"/>
                    <a:pt x="1773277" y="629073"/>
                    <a:pt x="1774092" y="636954"/>
                  </a:cubicBezTo>
                  <a:cubicBezTo>
                    <a:pt x="1785690" y="749058"/>
                    <a:pt x="1772089" y="694102"/>
                    <a:pt x="1793631" y="765908"/>
                  </a:cubicBezTo>
                  <a:cubicBezTo>
                    <a:pt x="1806239" y="854167"/>
                    <a:pt x="1800738" y="802208"/>
                    <a:pt x="1805354" y="922216"/>
                  </a:cubicBezTo>
                  <a:cubicBezTo>
                    <a:pt x="1804051" y="1016001"/>
                    <a:pt x="1803882" y="1109808"/>
                    <a:pt x="1801446" y="1203570"/>
                  </a:cubicBezTo>
                  <a:cubicBezTo>
                    <a:pt x="1801274" y="1210209"/>
                    <a:pt x="1797980" y="1216481"/>
                    <a:pt x="1797538" y="1223108"/>
                  </a:cubicBezTo>
                  <a:cubicBezTo>
                    <a:pt x="1794068" y="1275160"/>
                    <a:pt x="1794342" y="1327453"/>
                    <a:pt x="1789723" y="1379416"/>
                  </a:cubicBezTo>
                  <a:cubicBezTo>
                    <a:pt x="1789102" y="1386403"/>
                    <a:pt x="1783924" y="1392235"/>
                    <a:pt x="1781908" y="1398954"/>
                  </a:cubicBezTo>
                  <a:cubicBezTo>
                    <a:pt x="1779999" y="1405316"/>
                    <a:pt x="1780211" y="1412230"/>
                    <a:pt x="1778000" y="1418493"/>
                  </a:cubicBezTo>
                  <a:cubicBezTo>
                    <a:pt x="1772364" y="1434461"/>
                    <a:pt x="1764908" y="1449727"/>
                    <a:pt x="1758461" y="1465385"/>
                  </a:cubicBezTo>
                  <a:cubicBezTo>
                    <a:pt x="1750926" y="1483684"/>
                    <a:pt x="1744880" y="1502829"/>
                    <a:pt x="1735015" y="1520093"/>
                  </a:cubicBezTo>
                  <a:cubicBezTo>
                    <a:pt x="1732685" y="1524171"/>
                    <a:pt x="1729300" y="1527615"/>
                    <a:pt x="1727200" y="1531816"/>
                  </a:cubicBezTo>
                  <a:cubicBezTo>
                    <a:pt x="1724063" y="1538090"/>
                    <a:pt x="1723060" y="1545380"/>
                    <a:pt x="1719384" y="1551354"/>
                  </a:cubicBezTo>
                  <a:cubicBezTo>
                    <a:pt x="1712557" y="1562447"/>
                    <a:pt x="1695938" y="1582616"/>
                    <a:pt x="1695938" y="1582616"/>
                  </a:cubicBezTo>
                  <a:cubicBezTo>
                    <a:pt x="1688774" y="1604111"/>
                    <a:pt x="1696336" y="1584850"/>
                    <a:pt x="1684215" y="1606062"/>
                  </a:cubicBezTo>
                  <a:cubicBezTo>
                    <a:pt x="1681325" y="1611120"/>
                    <a:pt x="1679229" y="1616601"/>
                    <a:pt x="1676400" y="1621693"/>
                  </a:cubicBezTo>
                  <a:cubicBezTo>
                    <a:pt x="1672712" y="1628332"/>
                    <a:pt x="1668074" y="1634438"/>
                    <a:pt x="1664677" y="1641231"/>
                  </a:cubicBezTo>
                  <a:cubicBezTo>
                    <a:pt x="1656684" y="1657216"/>
                    <a:pt x="1666018" y="1649747"/>
                    <a:pt x="1652954" y="1664677"/>
                  </a:cubicBezTo>
                  <a:cubicBezTo>
                    <a:pt x="1646889" y="1671609"/>
                    <a:pt x="1642153" y="1681303"/>
                    <a:pt x="1633415" y="1684216"/>
                  </a:cubicBezTo>
                  <a:cubicBezTo>
                    <a:pt x="1609273" y="1692264"/>
                    <a:pt x="1625791" y="1687714"/>
                    <a:pt x="1582615" y="1692031"/>
                  </a:cubicBezTo>
                  <a:cubicBezTo>
                    <a:pt x="1542236" y="1690729"/>
                    <a:pt x="1501738" y="1691479"/>
                    <a:pt x="1461477" y="1688124"/>
                  </a:cubicBezTo>
                  <a:cubicBezTo>
                    <a:pt x="1454486" y="1687541"/>
                    <a:pt x="1448857" y="1681461"/>
                    <a:pt x="1441938" y="1680308"/>
                  </a:cubicBezTo>
                  <a:cubicBezTo>
                    <a:pt x="1427659" y="1677928"/>
                    <a:pt x="1325228" y="1672739"/>
                    <a:pt x="1320800" y="1672493"/>
                  </a:cubicBezTo>
                  <a:cubicBezTo>
                    <a:pt x="1311682" y="1669888"/>
                    <a:pt x="1302745" y="1666537"/>
                    <a:pt x="1293446" y="1664677"/>
                  </a:cubicBezTo>
                  <a:cubicBezTo>
                    <a:pt x="1283148" y="1662617"/>
                    <a:pt x="1272686" y="1660770"/>
                    <a:pt x="1262184" y="1660770"/>
                  </a:cubicBezTo>
                  <a:cubicBezTo>
                    <a:pt x="1193136" y="1660770"/>
                    <a:pt x="1124113" y="1663375"/>
                    <a:pt x="1055077" y="1664677"/>
                  </a:cubicBezTo>
                  <a:lnTo>
                    <a:pt x="965200" y="1668585"/>
                  </a:lnTo>
                  <a:cubicBezTo>
                    <a:pt x="881632" y="1672472"/>
                    <a:pt x="912016" y="1668332"/>
                    <a:pt x="863600" y="1676400"/>
                  </a:cubicBezTo>
                  <a:cubicBezTo>
                    <a:pt x="857087" y="1679005"/>
                    <a:pt x="850829" y="1682370"/>
                    <a:pt x="844061" y="1684216"/>
                  </a:cubicBezTo>
                  <a:cubicBezTo>
                    <a:pt x="836417" y="1686301"/>
                    <a:pt x="828538" y="1688124"/>
                    <a:pt x="820615" y="1688124"/>
                  </a:cubicBezTo>
                  <a:cubicBezTo>
                    <a:pt x="767194" y="1688124"/>
                    <a:pt x="713805" y="1685519"/>
                    <a:pt x="660400" y="1684216"/>
                  </a:cubicBezTo>
                  <a:lnTo>
                    <a:pt x="668215" y="1668585"/>
                  </a:ln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5138" y="2110154"/>
              <a:ext cx="1292437" cy="625231"/>
            </a:xfrm>
            <a:custGeom>
              <a:avLst/>
              <a:gdLst>
                <a:gd name="connsiteX0" fmla="*/ 50800 w 1292437"/>
                <a:gd name="connsiteY0" fmla="*/ 625231 h 625231"/>
                <a:gd name="connsiteX1" fmla="*/ 82062 w 1292437"/>
                <a:gd name="connsiteY1" fmla="*/ 613508 h 625231"/>
                <a:gd name="connsiteX2" fmla="*/ 97693 w 1292437"/>
                <a:gd name="connsiteY2" fmla="*/ 609600 h 625231"/>
                <a:gd name="connsiteX3" fmla="*/ 148493 w 1292437"/>
                <a:gd name="connsiteY3" fmla="*/ 605692 h 625231"/>
                <a:gd name="connsiteX4" fmla="*/ 187570 w 1292437"/>
                <a:gd name="connsiteY4" fmla="*/ 593969 h 625231"/>
                <a:gd name="connsiteX5" fmla="*/ 199293 w 1292437"/>
                <a:gd name="connsiteY5" fmla="*/ 586154 h 625231"/>
                <a:gd name="connsiteX6" fmla="*/ 226647 w 1292437"/>
                <a:gd name="connsiteY6" fmla="*/ 582246 h 625231"/>
                <a:gd name="connsiteX7" fmla="*/ 254000 w 1292437"/>
                <a:gd name="connsiteY7" fmla="*/ 574431 h 625231"/>
                <a:gd name="connsiteX8" fmla="*/ 261816 w 1292437"/>
                <a:gd name="connsiteY8" fmla="*/ 566615 h 625231"/>
                <a:gd name="connsiteX9" fmla="*/ 273539 w 1292437"/>
                <a:gd name="connsiteY9" fmla="*/ 562708 h 625231"/>
                <a:gd name="connsiteX10" fmla="*/ 281354 w 1292437"/>
                <a:gd name="connsiteY10" fmla="*/ 550984 h 625231"/>
                <a:gd name="connsiteX11" fmla="*/ 304800 w 1292437"/>
                <a:gd name="connsiteY11" fmla="*/ 543169 h 625231"/>
                <a:gd name="connsiteX12" fmla="*/ 312616 w 1292437"/>
                <a:gd name="connsiteY12" fmla="*/ 535354 h 625231"/>
                <a:gd name="connsiteX13" fmla="*/ 347785 w 1292437"/>
                <a:gd name="connsiteY13" fmla="*/ 527538 h 625231"/>
                <a:gd name="connsiteX14" fmla="*/ 371231 w 1292437"/>
                <a:gd name="connsiteY14" fmla="*/ 519723 h 625231"/>
                <a:gd name="connsiteX15" fmla="*/ 437662 w 1292437"/>
                <a:gd name="connsiteY15" fmla="*/ 511908 h 625231"/>
                <a:gd name="connsiteX16" fmla="*/ 465016 w 1292437"/>
                <a:gd name="connsiteY16" fmla="*/ 504092 h 625231"/>
                <a:gd name="connsiteX17" fmla="*/ 621324 w 1292437"/>
                <a:gd name="connsiteY17" fmla="*/ 496277 h 625231"/>
                <a:gd name="connsiteX18" fmla="*/ 636954 w 1292437"/>
                <a:gd name="connsiteY18" fmla="*/ 492369 h 625231"/>
                <a:gd name="connsiteX19" fmla="*/ 691662 w 1292437"/>
                <a:gd name="connsiteY19" fmla="*/ 484554 h 625231"/>
                <a:gd name="connsiteX20" fmla="*/ 703385 w 1292437"/>
                <a:gd name="connsiteY20" fmla="*/ 480646 h 625231"/>
                <a:gd name="connsiteX21" fmla="*/ 715108 w 1292437"/>
                <a:gd name="connsiteY21" fmla="*/ 472831 h 625231"/>
                <a:gd name="connsiteX22" fmla="*/ 734647 w 1292437"/>
                <a:gd name="connsiteY22" fmla="*/ 468923 h 625231"/>
                <a:gd name="connsiteX23" fmla="*/ 758093 w 1292437"/>
                <a:gd name="connsiteY23" fmla="*/ 461108 h 625231"/>
                <a:gd name="connsiteX24" fmla="*/ 781539 w 1292437"/>
                <a:gd name="connsiteY24" fmla="*/ 453292 h 625231"/>
                <a:gd name="connsiteX25" fmla="*/ 793262 w 1292437"/>
                <a:gd name="connsiteY25" fmla="*/ 449384 h 625231"/>
                <a:gd name="connsiteX26" fmla="*/ 824524 w 1292437"/>
                <a:gd name="connsiteY26" fmla="*/ 441569 h 625231"/>
                <a:gd name="connsiteX27" fmla="*/ 844062 w 1292437"/>
                <a:gd name="connsiteY27" fmla="*/ 437661 h 625231"/>
                <a:gd name="connsiteX28" fmla="*/ 926124 w 1292437"/>
                <a:gd name="connsiteY28" fmla="*/ 429846 h 625231"/>
                <a:gd name="connsiteX29" fmla="*/ 953477 w 1292437"/>
                <a:gd name="connsiteY29" fmla="*/ 425938 h 625231"/>
                <a:gd name="connsiteX30" fmla="*/ 965200 w 1292437"/>
                <a:gd name="connsiteY30" fmla="*/ 422031 h 625231"/>
                <a:gd name="connsiteX31" fmla="*/ 1000370 w 1292437"/>
                <a:gd name="connsiteY31" fmla="*/ 414215 h 625231"/>
                <a:gd name="connsiteX32" fmla="*/ 1035539 w 1292437"/>
                <a:gd name="connsiteY32" fmla="*/ 402492 h 625231"/>
                <a:gd name="connsiteX33" fmla="*/ 1074616 w 1292437"/>
                <a:gd name="connsiteY33" fmla="*/ 390769 h 625231"/>
                <a:gd name="connsiteX34" fmla="*/ 1086339 w 1292437"/>
                <a:gd name="connsiteY34" fmla="*/ 382954 h 625231"/>
                <a:gd name="connsiteX35" fmla="*/ 1109785 w 1292437"/>
                <a:gd name="connsiteY35" fmla="*/ 375138 h 625231"/>
                <a:gd name="connsiteX36" fmla="*/ 1121508 w 1292437"/>
                <a:gd name="connsiteY36" fmla="*/ 371231 h 625231"/>
                <a:gd name="connsiteX37" fmla="*/ 1133231 w 1292437"/>
                <a:gd name="connsiteY37" fmla="*/ 367323 h 625231"/>
                <a:gd name="connsiteX38" fmla="*/ 1152770 w 1292437"/>
                <a:gd name="connsiteY38" fmla="*/ 363415 h 625231"/>
                <a:gd name="connsiteX39" fmla="*/ 1164493 w 1292437"/>
                <a:gd name="connsiteY39" fmla="*/ 359508 h 625231"/>
                <a:gd name="connsiteX40" fmla="*/ 1191847 w 1292437"/>
                <a:gd name="connsiteY40" fmla="*/ 355600 h 625231"/>
                <a:gd name="connsiteX41" fmla="*/ 1215293 w 1292437"/>
                <a:gd name="connsiteY41" fmla="*/ 351692 h 625231"/>
                <a:gd name="connsiteX42" fmla="*/ 1270000 w 1292437"/>
                <a:gd name="connsiteY42" fmla="*/ 343877 h 625231"/>
                <a:gd name="connsiteX43" fmla="*/ 1281724 w 1292437"/>
                <a:gd name="connsiteY43" fmla="*/ 339969 h 625231"/>
                <a:gd name="connsiteX44" fmla="*/ 1285631 w 1292437"/>
                <a:gd name="connsiteY44" fmla="*/ 328246 h 625231"/>
                <a:gd name="connsiteX45" fmla="*/ 1277816 w 1292437"/>
                <a:gd name="connsiteY45" fmla="*/ 296984 h 625231"/>
                <a:gd name="connsiteX46" fmla="*/ 1270000 w 1292437"/>
                <a:gd name="connsiteY46" fmla="*/ 285261 h 625231"/>
                <a:gd name="connsiteX47" fmla="*/ 1277816 w 1292437"/>
                <a:gd name="connsiteY47" fmla="*/ 238369 h 625231"/>
                <a:gd name="connsiteX48" fmla="*/ 1285631 w 1292437"/>
                <a:gd name="connsiteY48" fmla="*/ 203200 h 625231"/>
                <a:gd name="connsiteX49" fmla="*/ 1285631 w 1292437"/>
                <a:gd name="connsiteY49" fmla="*/ 97692 h 625231"/>
                <a:gd name="connsiteX50" fmla="*/ 1254370 w 1292437"/>
                <a:gd name="connsiteY50" fmla="*/ 93784 h 625231"/>
                <a:gd name="connsiteX51" fmla="*/ 1242647 w 1292437"/>
                <a:gd name="connsiteY51" fmla="*/ 89877 h 625231"/>
                <a:gd name="connsiteX52" fmla="*/ 1211385 w 1292437"/>
                <a:gd name="connsiteY52" fmla="*/ 82061 h 625231"/>
                <a:gd name="connsiteX53" fmla="*/ 1168400 w 1292437"/>
                <a:gd name="connsiteY53" fmla="*/ 66431 h 625231"/>
                <a:gd name="connsiteX54" fmla="*/ 1156677 w 1292437"/>
                <a:gd name="connsiteY54" fmla="*/ 62523 h 625231"/>
                <a:gd name="connsiteX55" fmla="*/ 1062893 w 1292437"/>
                <a:gd name="connsiteY55" fmla="*/ 54708 h 625231"/>
                <a:gd name="connsiteX56" fmla="*/ 601785 w 1292437"/>
                <a:gd name="connsiteY56" fmla="*/ 54708 h 625231"/>
                <a:gd name="connsiteX57" fmla="*/ 515816 w 1292437"/>
                <a:gd name="connsiteY57" fmla="*/ 50800 h 625231"/>
                <a:gd name="connsiteX58" fmla="*/ 394677 w 1292437"/>
                <a:gd name="connsiteY58" fmla="*/ 42984 h 625231"/>
                <a:gd name="connsiteX59" fmla="*/ 269631 w 1292437"/>
                <a:gd name="connsiteY59" fmla="*/ 23446 h 625231"/>
                <a:gd name="connsiteX60" fmla="*/ 218831 w 1292437"/>
                <a:gd name="connsiteY60" fmla="*/ 11723 h 625231"/>
                <a:gd name="connsiteX61" fmla="*/ 207108 w 1292437"/>
                <a:gd name="connsiteY61" fmla="*/ 7815 h 625231"/>
                <a:gd name="connsiteX62" fmla="*/ 152400 w 1292437"/>
                <a:gd name="connsiteY62" fmla="*/ 3908 h 625231"/>
                <a:gd name="connsiteX63" fmla="*/ 121139 w 1292437"/>
                <a:gd name="connsiteY63" fmla="*/ 0 h 625231"/>
                <a:gd name="connsiteX64" fmla="*/ 89877 w 1292437"/>
                <a:gd name="connsiteY64" fmla="*/ 3908 h 625231"/>
                <a:gd name="connsiteX65" fmla="*/ 70339 w 1292437"/>
                <a:gd name="connsiteY65" fmla="*/ 11723 h 625231"/>
                <a:gd name="connsiteX66" fmla="*/ 58616 w 1292437"/>
                <a:gd name="connsiteY66" fmla="*/ 15631 h 625231"/>
                <a:gd name="connsiteX67" fmla="*/ 50800 w 1292437"/>
                <a:gd name="connsiteY67" fmla="*/ 23446 h 625231"/>
                <a:gd name="connsiteX68" fmla="*/ 42985 w 1292437"/>
                <a:gd name="connsiteY68" fmla="*/ 50800 h 625231"/>
                <a:gd name="connsiteX69" fmla="*/ 35170 w 1292437"/>
                <a:gd name="connsiteY69" fmla="*/ 66431 h 625231"/>
                <a:gd name="connsiteX70" fmla="*/ 31262 w 1292437"/>
                <a:gd name="connsiteY70" fmla="*/ 82061 h 625231"/>
                <a:gd name="connsiteX71" fmla="*/ 15631 w 1292437"/>
                <a:gd name="connsiteY71" fmla="*/ 121138 h 625231"/>
                <a:gd name="connsiteX72" fmla="*/ 11724 w 1292437"/>
                <a:gd name="connsiteY72" fmla="*/ 136769 h 625231"/>
                <a:gd name="connsiteX73" fmla="*/ 3908 w 1292437"/>
                <a:gd name="connsiteY73" fmla="*/ 160215 h 625231"/>
                <a:gd name="connsiteX74" fmla="*/ 0 w 1292437"/>
                <a:gd name="connsiteY74" fmla="*/ 254000 h 625231"/>
                <a:gd name="connsiteX75" fmla="*/ 3908 w 1292437"/>
                <a:gd name="connsiteY75" fmla="*/ 437661 h 625231"/>
                <a:gd name="connsiteX76" fmla="*/ 7816 w 1292437"/>
                <a:gd name="connsiteY76" fmla="*/ 449384 h 625231"/>
                <a:gd name="connsiteX77" fmla="*/ 11724 w 1292437"/>
                <a:gd name="connsiteY77" fmla="*/ 515815 h 625231"/>
                <a:gd name="connsiteX78" fmla="*/ 19539 w 1292437"/>
                <a:gd name="connsiteY78" fmla="*/ 539261 h 625231"/>
                <a:gd name="connsiteX79" fmla="*/ 31262 w 1292437"/>
                <a:gd name="connsiteY79" fmla="*/ 582246 h 625231"/>
                <a:gd name="connsiteX80" fmla="*/ 50800 w 1292437"/>
                <a:gd name="connsiteY80" fmla="*/ 625231 h 625231"/>
                <a:gd name="connsiteX81" fmla="*/ 50800 w 1292437"/>
                <a:gd name="connsiteY81" fmla="*/ 625231 h 6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292437" h="625231">
                  <a:moveTo>
                    <a:pt x="50800" y="625231"/>
                  </a:moveTo>
                  <a:cubicBezTo>
                    <a:pt x="56010" y="623277"/>
                    <a:pt x="71333" y="616573"/>
                    <a:pt x="82062" y="613508"/>
                  </a:cubicBezTo>
                  <a:cubicBezTo>
                    <a:pt x="87226" y="612033"/>
                    <a:pt x="92359" y="610228"/>
                    <a:pt x="97693" y="609600"/>
                  </a:cubicBezTo>
                  <a:cubicBezTo>
                    <a:pt x="114560" y="607615"/>
                    <a:pt x="131560" y="606995"/>
                    <a:pt x="148493" y="605692"/>
                  </a:cubicBezTo>
                  <a:cubicBezTo>
                    <a:pt x="157229" y="603508"/>
                    <a:pt x="181863" y="597773"/>
                    <a:pt x="187570" y="593969"/>
                  </a:cubicBezTo>
                  <a:cubicBezTo>
                    <a:pt x="191478" y="591364"/>
                    <a:pt x="194795" y="587503"/>
                    <a:pt x="199293" y="586154"/>
                  </a:cubicBezTo>
                  <a:cubicBezTo>
                    <a:pt x="208115" y="583507"/>
                    <a:pt x="217585" y="583894"/>
                    <a:pt x="226647" y="582246"/>
                  </a:cubicBezTo>
                  <a:cubicBezTo>
                    <a:pt x="237435" y="580284"/>
                    <a:pt x="243961" y="577777"/>
                    <a:pt x="254000" y="574431"/>
                  </a:cubicBezTo>
                  <a:cubicBezTo>
                    <a:pt x="256605" y="571826"/>
                    <a:pt x="258657" y="568511"/>
                    <a:pt x="261816" y="566615"/>
                  </a:cubicBezTo>
                  <a:cubicBezTo>
                    <a:pt x="265348" y="564496"/>
                    <a:pt x="270323" y="565281"/>
                    <a:pt x="273539" y="562708"/>
                  </a:cubicBezTo>
                  <a:cubicBezTo>
                    <a:pt x="277206" y="559774"/>
                    <a:pt x="277371" y="553473"/>
                    <a:pt x="281354" y="550984"/>
                  </a:cubicBezTo>
                  <a:cubicBezTo>
                    <a:pt x="288340" y="546618"/>
                    <a:pt x="304800" y="543169"/>
                    <a:pt x="304800" y="543169"/>
                  </a:cubicBezTo>
                  <a:cubicBezTo>
                    <a:pt x="307405" y="540564"/>
                    <a:pt x="309457" y="537249"/>
                    <a:pt x="312616" y="535354"/>
                  </a:cubicBezTo>
                  <a:cubicBezTo>
                    <a:pt x="320603" y="530562"/>
                    <a:pt x="341920" y="529004"/>
                    <a:pt x="347785" y="527538"/>
                  </a:cubicBezTo>
                  <a:cubicBezTo>
                    <a:pt x="355777" y="525540"/>
                    <a:pt x="363416" y="522328"/>
                    <a:pt x="371231" y="519723"/>
                  </a:cubicBezTo>
                  <a:cubicBezTo>
                    <a:pt x="400301" y="510033"/>
                    <a:pt x="378831" y="516109"/>
                    <a:pt x="437662" y="511908"/>
                  </a:cubicBezTo>
                  <a:cubicBezTo>
                    <a:pt x="444158" y="509742"/>
                    <a:pt x="458847" y="504513"/>
                    <a:pt x="465016" y="504092"/>
                  </a:cubicBezTo>
                  <a:cubicBezTo>
                    <a:pt x="517063" y="500543"/>
                    <a:pt x="621324" y="496277"/>
                    <a:pt x="621324" y="496277"/>
                  </a:cubicBezTo>
                  <a:cubicBezTo>
                    <a:pt x="626534" y="494974"/>
                    <a:pt x="631657" y="493252"/>
                    <a:pt x="636954" y="492369"/>
                  </a:cubicBezTo>
                  <a:cubicBezTo>
                    <a:pt x="655124" y="489341"/>
                    <a:pt x="691662" y="484554"/>
                    <a:pt x="691662" y="484554"/>
                  </a:cubicBezTo>
                  <a:cubicBezTo>
                    <a:pt x="695570" y="483251"/>
                    <a:pt x="699701" y="482488"/>
                    <a:pt x="703385" y="480646"/>
                  </a:cubicBezTo>
                  <a:cubicBezTo>
                    <a:pt x="707586" y="478546"/>
                    <a:pt x="710711" y="474480"/>
                    <a:pt x="715108" y="472831"/>
                  </a:cubicBezTo>
                  <a:cubicBezTo>
                    <a:pt x="721327" y="470499"/>
                    <a:pt x="728239" y="470671"/>
                    <a:pt x="734647" y="468923"/>
                  </a:cubicBezTo>
                  <a:cubicBezTo>
                    <a:pt x="742595" y="466755"/>
                    <a:pt x="750278" y="463713"/>
                    <a:pt x="758093" y="461108"/>
                  </a:cubicBezTo>
                  <a:lnTo>
                    <a:pt x="781539" y="453292"/>
                  </a:lnTo>
                  <a:cubicBezTo>
                    <a:pt x="785447" y="451989"/>
                    <a:pt x="789266" y="450383"/>
                    <a:pt x="793262" y="449384"/>
                  </a:cubicBezTo>
                  <a:cubicBezTo>
                    <a:pt x="803683" y="446779"/>
                    <a:pt x="813991" y="443676"/>
                    <a:pt x="824524" y="441569"/>
                  </a:cubicBezTo>
                  <a:cubicBezTo>
                    <a:pt x="831037" y="440266"/>
                    <a:pt x="837487" y="438600"/>
                    <a:pt x="844062" y="437661"/>
                  </a:cubicBezTo>
                  <a:cubicBezTo>
                    <a:pt x="877663" y="432861"/>
                    <a:pt x="890292" y="433618"/>
                    <a:pt x="926124" y="429846"/>
                  </a:cubicBezTo>
                  <a:cubicBezTo>
                    <a:pt x="935284" y="428882"/>
                    <a:pt x="944359" y="427241"/>
                    <a:pt x="953477" y="425938"/>
                  </a:cubicBezTo>
                  <a:cubicBezTo>
                    <a:pt x="957385" y="424636"/>
                    <a:pt x="961204" y="423030"/>
                    <a:pt x="965200" y="422031"/>
                  </a:cubicBezTo>
                  <a:cubicBezTo>
                    <a:pt x="984200" y="417281"/>
                    <a:pt x="982990" y="419563"/>
                    <a:pt x="1000370" y="414215"/>
                  </a:cubicBezTo>
                  <a:cubicBezTo>
                    <a:pt x="1012181" y="410581"/>
                    <a:pt x="1023551" y="405489"/>
                    <a:pt x="1035539" y="402492"/>
                  </a:cubicBezTo>
                  <a:cubicBezTo>
                    <a:pt x="1044275" y="400308"/>
                    <a:pt x="1068909" y="394573"/>
                    <a:pt x="1074616" y="390769"/>
                  </a:cubicBezTo>
                  <a:cubicBezTo>
                    <a:pt x="1078524" y="388164"/>
                    <a:pt x="1082047" y="384861"/>
                    <a:pt x="1086339" y="382954"/>
                  </a:cubicBezTo>
                  <a:cubicBezTo>
                    <a:pt x="1093867" y="379608"/>
                    <a:pt x="1101970" y="377743"/>
                    <a:pt x="1109785" y="375138"/>
                  </a:cubicBezTo>
                  <a:lnTo>
                    <a:pt x="1121508" y="371231"/>
                  </a:lnTo>
                  <a:cubicBezTo>
                    <a:pt x="1125416" y="369928"/>
                    <a:pt x="1129192" y="368131"/>
                    <a:pt x="1133231" y="367323"/>
                  </a:cubicBezTo>
                  <a:cubicBezTo>
                    <a:pt x="1139744" y="366020"/>
                    <a:pt x="1146326" y="365026"/>
                    <a:pt x="1152770" y="363415"/>
                  </a:cubicBezTo>
                  <a:cubicBezTo>
                    <a:pt x="1156766" y="362416"/>
                    <a:pt x="1160454" y="360316"/>
                    <a:pt x="1164493" y="359508"/>
                  </a:cubicBezTo>
                  <a:cubicBezTo>
                    <a:pt x="1173525" y="357702"/>
                    <a:pt x="1182744" y="357001"/>
                    <a:pt x="1191847" y="355600"/>
                  </a:cubicBezTo>
                  <a:cubicBezTo>
                    <a:pt x="1199678" y="354395"/>
                    <a:pt x="1207458" y="352867"/>
                    <a:pt x="1215293" y="351692"/>
                  </a:cubicBezTo>
                  <a:lnTo>
                    <a:pt x="1270000" y="343877"/>
                  </a:lnTo>
                  <a:cubicBezTo>
                    <a:pt x="1273908" y="342574"/>
                    <a:pt x="1278811" y="342882"/>
                    <a:pt x="1281724" y="339969"/>
                  </a:cubicBezTo>
                  <a:cubicBezTo>
                    <a:pt x="1284637" y="337056"/>
                    <a:pt x="1285631" y="332365"/>
                    <a:pt x="1285631" y="328246"/>
                  </a:cubicBezTo>
                  <a:cubicBezTo>
                    <a:pt x="1285631" y="323786"/>
                    <a:pt x="1280900" y="303152"/>
                    <a:pt x="1277816" y="296984"/>
                  </a:cubicBezTo>
                  <a:cubicBezTo>
                    <a:pt x="1275716" y="292783"/>
                    <a:pt x="1272605" y="289169"/>
                    <a:pt x="1270000" y="285261"/>
                  </a:cubicBezTo>
                  <a:cubicBezTo>
                    <a:pt x="1277489" y="232846"/>
                    <a:pt x="1270197" y="280271"/>
                    <a:pt x="1277816" y="238369"/>
                  </a:cubicBezTo>
                  <a:cubicBezTo>
                    <a:pt x="1283318" y="208108"/>
                    <a:pt x="1278742" y="223870"/>
                    <a:pt x="1285631" y="203200"/>
                  </a:cubicBezTo>
                  <a:cubicBezTo>
                    <a:pt x="1290309" y="170459"/>
                    <a:pt x="1298267" y="127176"/>
                    <a:pt x="1285631" y="97692"/>
                  </a:cubicBezTo>
                  <a:cubicBezTo>
                    <a:pt x="1281494" y="88040"/>
                    <a:pt x="1264790" y="95087"/>
                    <a:pt x="1254370" y="93784"/>
                  </a:cubicBezTo>
                  <a:cubicBezTo>
                    <a:pt x="1250462" y="92482"/>
                    <a:pt x="1246621" y="90961"/>
                    <a:pt x="1242647" y="89877"/>
                  </a:cubicBezTo>
                  <a:cubicBezTo>
                    <a:pt x="1232284" y="87051"/>
                    <a:pt x="1221358" y="86050"/>
                    <a:pt x="1211385" y="82061"/>
                  </a:cubicBezTo>
                  <a:cubicBezTo>
                    <a:pt x="1184191" y="71184"/>
                    <a:pt x="1198510" y="76467"/>
                    <a:pt x="1168400" y="66431"/>
                  </a:cubicBezTo>
                  <a:cubicBezTo>
                    <a:pt x="1164492" y="65128"/>
                    <a:pt x="1160764" y="63034"/>
                    <a:pt x="1156677" y="62523"/>
                  </a:cubicBezTo>
                  <a:cubicBezTo>
                    <a:pt x="1104696" y="56025"/>
                    <a:pt x="1135897" y="59270"/>
                    <a:pt x="1062893" y="54708"/>
                  </a:cubicBezTo>
                  <a:cubicBezTo>
                    <a:pt x="851535" y="62255"/>
                    <a:pt x="941073" y="60766"/>
                    <a:pt x="601785" y="54708"/>
                  </a:cubicBezTo>
                  <a:cubicBezTo>
                    <a:pt x="573104" y="54196"/>
                    <a:pt x="544456" y="52421"/>
                    <a:pt x="515816" y="50800"/>
                  </a:cubicBezTo>
                  <a:lnTo>
                    <a:pt x="394677" y="42984"/>
                  </a:lnTo>
                  <a:cubicBezTo>
                    <a:pt x="332852" y="27528"/>
                    <a:pt x="374074" y="36501"/>
                    <a:pt x="269631" y="23446"/>
                  </a:cubicBezTo>
                  <a:cubicBezTo>
                    <a:pt x="223831" y="8180"/>
                    <a:pt x="269563" y="21870"/>
                    <a:pt x="218831" y="11723"/>
                  </a:cubicBezTo>
                  <a:cubicBezTo>
                    <a:pt x="214792" y="10915"/>
                    <a:pt x="211199" y="8296"/>
                    <a:pt x="207108" y="7815"/>
                  </a:cubicBezTo>
                  <a:cubicBezTo>
                    <a:pt x="188951" y="5679"/>
                    <a:pt x="170607" y="5563"/>
                    <a:pt x="152400" y="3908"/>
                  </a:cubicBezTo>
                  <a:cubicBezTo>
                    <a:pt x="141942" y="2957"/>
                    <a:pt x="131559" y="1303"/>
                    <a:pt x="121139" y="0"/>
                  </a:cubicBezTo>
                  <a:cubicBezTo>
                    <a:pt x="110718" y="1303"/>
                    <a:pt x="100110" y="1547"/>
                    <a:pt x="89877" y="3908"/>
                  </a:cubicBezTo>
                  <a:cubicBezTo>
                    <a:pt x="83042" y="5485"/>
                    <a:pt x="76907" y="9260"/>
                    <a:pt x="70339" y="11723"/>
                  </a:cubicBezTo>
                  <a:cubicBezTo>
                    <a:pt x="66482" y="13169"/>
                    <a:pt x="62524" y="14328"/>
                    <a:pt x="58616" y="15631"/>
                  </a:cubicBezTo>
                  <a:cubicBezTo>
                    <a:pt x="56011" y="18236"/>
                    <a:pt x="52696" y="20287"/>
                    <a:pt x="50800" y="23446"/>
                  </a:cubicBezTo>
                  <a:cubicBezTo>
                    <a:pt x="47655" y="28688"/>
                    <a:pt x="44685" y="46267"/>
                    <a:pt x="42985" y="50800"/>
                  </a:cubicBezTo>
                  <a:cubicBezTo>
                    <a:pt x="40940" y="56254"/>
                    <a:pt x="37215" y="60977"/>
                    <a:pt x="35170" y="66431"/>
                  </a:cubicBezTo>
                  <a:cubicBezTo>
                    <a:pt x="33284" y="71459"/>
                    <a:pt x="32805" y="76917"/>
                    <a:pt x="31262" y="82061"/>
                  </a:cubicBezTo>
                  <a:cubicBezTo>
                    <a:pt x="24017" y="106211"/>
                    <a:pt x="25426" y="101550"/>
                    <a:pt x="15631" y="121138"/>
                  </a:cubicBezTo>
                  <a:cubicBezTo>
                    <a:pt x="14329" y="126348"/>
                    <a:pt x="13267" y="131625"/>
                    <a:pt x="11724" y="136769"/>
                  </a:cubicBezTo>
                  <a:cubicBezTo>
                    <a:pt x="9357" y="144660"/>
                    <a:pt x="4728" y="152018"/>
                    <a:pt x="3908" y="160215"/>
                  </a:cubicBezTo>
                  <a:cubicBezTo>
                    <a:pt x="794" y="191348"/>
                    <a:pt x="1303" y="222738"/>
                    <a:pt x="0" y="254000"/>
                  </a:cubicBezTo>
                  <a:cubicBezTo>
                    <a:pt x="1303" y="315220"/>
                    <a:pt x="1460" y="376476"/>
                    <a:pt x="3908" y="437661"/>
                  </a:cubicBezTo>
                  <a:cubicBezTo>
                    <a:pt x="4073" y="441777"/>
                    <a:pt x="7406" y="445285"/>
                    <a:pt x="7816" y="449384"/>
                  </a:cubicBezTo>
                  <a:cubicBezTo>
                    <a:pt x="10023" y="471456"/>
                    <a:pt x="8855" y="493819"/>
                    <a:pt x="11724" y="515815"/>
                  </a:cubicBezTo>
                  <a:cubicBezTo>
                    <a:pt x="12789" y="523984"/>
                    <a:pt x="17541" y="531269"/>
                    <a:pt x="19539" y="539261"/>
                  </a:cubicBezTo>
                  <a:cubicBezTo>
                    <a:pt x="19890" y="540666"/>
                    <a:pt x="27202" y="573315"/>
                    <a:pt x="31262" y="582246"/>
                  </a:cubicBezTo>
                  <a:cubicBezTo>
                    <a:pt x="38751" y="598722"/>
                    <a:pt x="46739" y="608985"/>
                    <a:pt x="50800" y="625231"/>
                  </a:cubicBezTo>
                  <a:lnTo>
                    <a:pt x="50800" y="625231"/>
                  </a:ln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67325" y="2684343"/>
              <a:ext cx="1012182" cy="1117841"/>
            </a:xfrm>
            <a:custGeom>
              <a:avLst/>
              <a:gdLst>
                <a:gd name="connsiteX0" fmla="*/ 1012092 w 1012182"/>
                <a:gd name="connsiteY0" fmla="*/ 1055318 h 1117841"/>
                <a:gd name="connsiteX1" fmla="*/ 992553 w 1012182"/>
                <a:gd name="connsiteY1" fmla="*/ 1051410 h 1117841"/>
                <a:gd name="connsiteX2" fmla="*/ 969107 w 1012182"/>
                <a:gd name="connsiteY2" fmla="*/ 1035779 h 1117841"/>
                <a:gd name="connsiteX3" fmla="*/ 957384 w 1012182"/>
                <a:gd name="connsiteY3" fmla="*/ 1031872 h 1117841"/>
                <a:gd name="connsiteX4" fmla="*/ 941753 w 1012182"/>
                <a:gd name="connsiteY4" fmla="*/ 1016241 h 1117841"/>
                <a:gd name="connsiteX5" fmla="*/ 926123 w 1012182"/>
                <a:gd name="connsiteY5" fmla="*/ 1000610 h 1117841"/>
                <a:gd name="connsiteX6" fmla="*/ 914400 w 1012182"/>
                <a:gd name="connsiteY6" fmla="*/ 996703 h 1117841"/>
                <a:gd name="connsiteX7" fmla="*/ 906584 w 1012182"/>
                <a:gd name="connsiteY7" fmla="*/ 988887 h 1117841"/>
                <a:gd name="connsiteX8" fmla="*/ 875323 w 1012182"/>
                <a:gd name="connsiteY8" fmla="*/ 981072 h 1117841"/>
                <a:gd name="connsiteX9" fmla="*/ 867507 w 1012182"/>
                <a:gd name="connsiteY9" fmla="*/ 973256 h 1117841"/>
                <a:gd name="connsiteX10" fmla="*/ 844061 w 1012182"/>
                <a:gd name="connsiteY10" fmla="*/ 965441 h 1117841"/>
                <a:gd name="connsiteX11" fmla="*/ 824523 w 1012182"/>
                <a:gd name="connsiteY11" fmla="*/ 957626 h 1117841"/>
                <a:gd name="connsiteX12" fmla="*/ 801077 w 1012182"/>
                <a:gd name="connsiteY12" fmla="*/ 945903 h 1117841"/>
                <a:gd name="connsiteX13" fmla="*/ 769815 w 1012182"/>
                <a:gd name="connsiteY13" fmla="*/ 930272 h 1117841"/>
                <a:gd name="connsiteX14" fmla="*/ 742461 w 1012182"/>
                <a:gd name="connsiteY14" fmla="*/ 914641 h 1117841"/>
                <a:gd name="connsiteX15" fmla="*/ 730738 w 1012182"/>
                <a:gd name="connsiteY15" fmla="*/ 910733 h 1117841"/>
                <a:gd name="connsiteX16" fmla="*/ 707292 w 1012182"/>
                <a:gd name="connsiteY16" fmla="*/ 895103 h 1117841"/>
                <a:gd name="connsiteX17" fmla="*/ 695569 w 1012182"/>
                <a:gd name="connsiteY17" fmla="*/ 887287 h 1117841"/>
                <a:gd name="connsiteX18" fmla="*/ 683846 w 1012182"/>
                <a:gd name="connsiteY18" fmla="*/ 883379 h 1117841"/>
                <a:gd name="connsiteX19" fmla="*/ 660400 w 1012182"/>
                <a:gd name="connsiteY19" fmla="*/ 871656 h 1117841"/>
                <a:gd name="connsiteX20" fmla="*/ 652584 w 1012182"/>
                <a:gd name="connsiteY20" fmla="*/ 863841 h 1117841"/>
                <a:gd name="connsiteX21" fmla="*/ 636953 w 1012182"/>
                <a:gd name="connsiteY21" fmla="*/ 859933 h 1117841"/>
                <a:gd name="connsiteX22" fmla="*/ 605692 w 1012182"/>
                <a:gd name="connsiteY22" fmla="*/ 848210 h 1117841"/>
                <a:gd name="connsiteX23" fmla="*/ 590061 w 1012182"/>
                <a:gd name="connsiteY23" fmla="*/ 840395 h 1117841"/>
                <a:gd name="connsiteX24" fmla="*/ 578338 w 1012182"/>
                <a:gd name="connsiteY24" fmla="*/ 836487 h 1117841"/>
                <a:gd name="connsiteX25" fmla="*/ 566615 w 1012182"/>
                <a:gd name="connsiteY25" fmla="*/ 828672 h 1117841"/>
                <a:gd name="connsiteX26" fmla="*/ 558800 w 1012182"/>
                <a:gd name="connsiteY26" fmla="*/ 820856 h 1117841"/>
                <a:gd name="connsiteX27" fmla="*/ 531446 w 1012182"/>
                <a:gd name="connsiteY27" fmla="*/ 813041 h 1117841"/>
                <a:gd name="connsiteX28" fmla="*/ 519723 w 1012182"/>
                <a:gd name="connsiteY28" fmla="*/ 805226 h 1117841"/>
                <a:gd name="connsiteX29" fmla="*/ 484553 w 1012182"/>
                <a:gd name="connsiteY29" fmla="*/ 797410 h 1117841"/>
                <a:gd name="connsiteX30" fmla="*/ 465015 w 1012182"/>
                <a:gd name="connsiteY30" fmla="*/ 785687 h 1117841"/>
                <a:gd name="connsiteX31" fmla="*/ 445477 w 1012182"/>
                <a:gd name="connsiteY31" fmla="*/ 781779 h 1117841"/>
                <a:gd name="connsiteX32" fmla="*/ 425938 w 1012182"/>
                <a:gd name="connsiteY32" fmla="*/ 762241 h 1117841"/>
                <a:gd name="connsiteX33" fmla="*/ 410307 w 1012182"/>
                <a:gd name="connsiteY33" fmla="*/ 750518 h 1117841"/>
                <a:gd name="connsiteX34" fmla="*/ 394677 w 1012182"/>
                <a:gd name="connsiteY34" fmla="*/ 730979 h 1117841"/>
                <a:gd name="connsiteX35" fmla="*/ 382953 w 1012182"/>
                <a:gd name="connsiteY35" fmla="*/ 715349 h 1117841"/>
                <a:gd name="connsiteX36" fmla="*/ 347784 w 1012182"/>
                <a:gd name="connsiteY36" fmla="*/ 691903 h 1117841"/>
                <a:gd name="connsiteX37" fmla="*/ 324338 w 1012182"/>
                <a:gd name="connsiteY37" fmla="*/ 676272 h 1117841"/>
                <a:gd name="connsiteX38" fmla="*/ 289169 w 1012182"/>
                <a:gd name="connsiteY38" fmla="*/ 664549 h 1117841"/>
                <a:gd name="connsiteX39" fmla="*/ 277446 w 1012182"/>
                <a:gd name="connsiteY39" fmla="*/ 660641 h 1117841"/>
                <a:gd name="connsiteX40" fmla="*/ 265723 w 1012182"/>
                <a:gd name="connsiteY40" fmla="*/ 656733 h 1117841"/>
                <a:gd name="connsiteX41" fmla="*/ 246184 w 1012182"/>
                <a:gd name="connsiteY41" fmla="*/ 648918 h 1117841"/>
                <a:gd name="connsiteX42" fmla="*/ 222738 w 1012182"/>
                <a:gd name="connsiteY42" fmla="*/ 637195 h 1117841"/>
                <a:gd name="connsiteX43" fmla="*/ 199292 w 1012182"/>
                <a:gd name="connsiteY43" fmla="*/ 633287 h 1117841"/>
                <a:gd name="connsiteX44" fmla="*/ 187569 w 1012182"/>
                <a:gd name="connsiteY44" fmla="*/ 629379 h 1117841"/>
                <a:gd name="connsiteX45" fmla="*/ 179753 w 1012182"/>
                <a:gd name="connsiteY45" fmla="*/ 621564 h 1117841"/>
                <a:gd name="connsiteX46" fmla="*/ 168030 w 1012182"/>
                <a:gd name="connsiteY46" fmla="*/ 617656 h 1117841"/>
                <a:gd name="connsiteX47" fmla="*/ 160215 w 1012182"/>
                <a:gd name="connsiteY47" fmla="*/ 602026 h 1117841"/>
                <a:gd name="connsiteX48" fmla="*/ 132861 w 1012182"/>
                <a:gd name="connsiteY48" fmla="*/ 586395 h 1117841"/>
                <a:gd name="connsiteX49" fmla="*/ 125046 w 1012182"/>
                <a:gd name="connsiteY49" fmla="*/ 574672 h 1117841"/>
                <a:gd name="connsiteX50" fmla="*/ 121138 w 1012182"/>
                <a:gd name="connsiteY50" fmla="*/ 562949 h 1117841"/>
                <a:gd name="connsiteX51" fmla="*/ 105507 w 1012182"/>
                <a:gd name="connsiteY51" fmla="*/ 539503 h 1117841"/>
                <a:gd name="connsiteX52" fmla="*/ 101600 w 1012182"/>
                <a:gd name="connsiteY52" fmla="*/ 527779 h 1117841"/>
                <a:gd name="connsiteX53" fmla="*/ 105507 w 1012182"/>
                <a:gd name="connsiteY53" fmla="*/ 426179 h 1117841"/>
                <a:gd name="connsiteX54" fmla="*/ 117230 w 1012182"/>
                <a:gd name="connsiteY54" fmla="*/ 422272 h 1117841"/>
                <a:gd name="connsiteX55" fmla="*/ 191477 w 1012182"/>
                <a:gd name="connsiteY55" fmla="*/ 418364 h 1117841"/>
                <a:gd name="connsiteX56" fmla="*/ 226646 w 1012182"/>
                <a:gd name="connsiteY56" fmla="*/ 406641 h 1117841"/>
                <a:gd name="connsiteX57" fmla="*/ 238369 w 1012182"/>
                <a:gd name="connsiteY57" fmla="*/ 402733 h 1117841"/>
                <a:gd name="connsiteX58" fmla="*/ 261815 w 1012182"/>
                <a:gd name="connsiteY58" fmla="*/ 387103 h 1117841"/>
                <a:gd name="connsiteX59" fmla="*/ 257907 w 1012182"/>
                <a:gd name="connsiteY59" fmla="*/ 359749 h 1117841"/>
                <a:gd name="connsiteX60" fmla="*/ 250092 w 1012182"/>
                <a:gd name="connsiteY60" fmla="*/ 351933 h 1117841"/>
                <a:gd name="connsiteX61" fmla="*/ 179753 w 1012182"/>
                <a:gd name="connsiteY61" fmla="*/ 344118 h 1117841"/>
                <a:gd name="connsiteX62" fmla="*/ 156307 w 1012182"/>
                <a:gd name="connsiteY62" fmla="*/ 332395 h 1117841"/>
                <a:gd name="connsiteX63" fmla="*/ 144584 w 1012182"/>
                <a:gd name="connsiteY63" fmla="*/ 328487 h 1117841"/>
                <a:gd name="connsiteX64" fmla="*/ 136769 w 1012182"/>
                <a:gd name="connsiteY64" fmla="*/ 316764 h 1117841"/>
                <a:gd name="connsiteX65" fmla="*/ 128953 w 1012182"/>
                <a:gd name="connsiteY65" fmla="*/ 308949 h 1117841"/>
                <a:gd name="connsiteX66" fmla="*/ 117230 w 1012182"/>
                <a:gd name="connsiteY66" fmla="*/ 241 h 1117841"/>
                <a:gd name="connsiteX67" fmla="*/ 42984 w 1012182"/>
                <a:gd name="connsiteY67" fmla="*/ 11964 h 1117841"/>
                <a:gd name="connsiteX68" fmla="*/ 35169 w 1012182"/>
                <a:gd name="connsiteY68" fmla="*/ 27595 h 1117841"/>
                <a:gd name="connsiteX69" fmla="*/ 27353 w 1012182"/>
                <a:gd name="connsiteY69" fmla="*/ 39318 h 1117841"/>
                <a:gd name="connsiteX70" fmla="*/ 15630 w 1012182"/>
                <a:gd name="connsiteY70" fmla="*/ 82303 h 1117841"/>
                <a:gd name="connsiteX71" fmla="*/ 7815 w 1012182"/>
                <a:gd name="connsiteY71" fmla="*/ 94026 h 1117841"/>
                <a:gd name="connsiteX72" fmla="*/ 0 w 1012182"/>
                <a:gd name="connsiteY72" fmla="*/ 117472 h 1117841"/>
                <a:gd name="connsiteX73" fmla="*/ 7815 w 1012182"/>
                <a:gd name="connsiteY73" fmla="*/ 238610 h 1117841"/>
                <a:gd name="connsiteX74" fmla="*/ 15630 w 1012182"/>
                <a:gd name="connsiteY74" fmla="*/ 262056 h 1117841"/>
                <a:gd name="connsiteX75" fmla="*/ 19538 w 1012182"/>
                <a:gd name="connsiteY75" fmla="*/ 375379 h 1117841"/>
                <a:gd name="connsiteX76" fmla="*/ 27353 w 1012182"/>
                <a:gd name="connsiteY76" fmla="*/ 422272 h 1117841"/>
                <a:gd name="connsiteX77" fmla="*/ 31261 w 1012182"/>
                <a:gd name="connsiteY77" fmla="*/ 457441 h 1117841"/>
                <a:gd name="connsiteX78" fmla="*/ 35169 w 1012182"/>
                <a:gd name="connsiteY78" fmla="*/ 953718 h 1117841"/>
                <a:gd name="connsiteX79" fmla="*/ 39077 w 1012182"/>
                <a:gd name="connsiteY79" fmla="*/ 969349 h 1117841"/>
                <a:gd name="connsiteX80" fmla="*/ 46892 w 1012182"/>
                <a:gd name="connsiteY80" fmla="*/ 992795 h 1117841"/>
                <a:gd name="connsiteX81" fmla="*/ 74246 w 1012182"/>
                <a:gd name="connsiteY81" fmla="*/ 1031872 h 1117841"/>
                <a:gd name="connsiteX82" fmla="*/ 85969 w 1012182"/>
                <a:gd name="connsiteY82" fmla="*/ 1051410 h 1117841"/>
                <a:gd name="connsiteX83" fmla="*/ 109415 w 1012182"/>
                <a:gd name="connsiteY83" fmla="*/ 1082672 h 1117841"/>
                <a:gd name="connsiteX84" fmla="*/ 121138 w 1012182"/>
                <a:gd name="connsiteY84" fmla="*/ 1090487 h 1117841"/>
                <a:gd name="connsiteX85" fmla="*/ 140677 w 1012182"/>
                <a:gd name="connsiteY85" fmla="*/ 1106118 h 1117841"/>
                <a:gd name="connsiteX86" fmla="*/ 160215 w 1012182"/>
                <a:gd name="connsiteY86" fmla="*/ 1110026 h 1117841"/>
                <a:gd name="connsiteX87" fmla="*/ 203200 w 1012182"/>
                <a:gd name="connsiteY87" fmla="*/ 1117841 h 1117841"/>
                <a:gd name="connsiteX88" fmla="*/ 550984 w 1012182"/>
                <a:gd name="connsiteY88" fmla="*/ 1113933 h 1117841"/>
                <a:gd name="connsiteX89" fmla="*/ 601784 w 1012182"/>
                <a:gd name="connsiteY89" fmla="*/ 1110026 h 1117841"/>
                <a:gd name="connsiteX90" fmla="*/ 613507 w 1012182"/>
                <a:gd name="connsiteY90" fmla="*/ 1106118 h 1117841"/>
                <a:gd name="connsiteX91" fmla="*/ 629138 w 1012182"/>
                <a:gd name="connsiteY91" fmla="*/ 1102210 h 1117841"/>
                <a:gd name="connsiteX92" fmla="*/ 668215 w 1012182"/>
                <a:gd name="connsiteY92" fmla="*/ 1098303 h 1117841"/>
                <a:gd name="connsiteX93" fmla="*/ 930030 w 1012182"/>
                <a:gd name="connsiteY93" fmla="*/ 1102210 h 1117841"/>
                <a:gd name="connsiteX94" fmla="*/ 996461 w 1012182"/>
                <a:gd name="connsiteY94" fmla="*/ 1094395 h 1117841"/>
                <a:gd name="connsiteX95" fmla="*/ 1004277 w 1012182"/>
                <a:gd name="connsiteY95" fmla="*/ 1086579 h 1117841"/>
                <a:gd name="connsiteX96" fmla="*/ 1000369 w 1012182"/>
                <a:gd name="connsiteY96" fmla="*/ 1067041 h 1117841"/>
                <a:gd name="connsiteX97" fmla="*/ 1012092 w 1012182"/>
                <a:gd name="connsiteY97" fmla="*/ 1055318 h 11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12182" h="1117841">
                  <a:moveTo>
                    <a:pt x="1012092" y="1055318"/>
                  </a:moveTo>
                  <a:cubicBezTo>
                    <a:pt x="1010789" y="1052713"/>
                    <a:pt x="998600" y="1054159"/>
                    <a:pt x="992553" y="1051410"/>
                  </a:cubicBezTo>
                  <a:cubicBezTo>
                    <a:pt x="984002" y="1047523"/>
                    <a:pt x="977318" y="1040341"/>
                    <a:pt x="969107" y="1035779"/>
                  </a:cubicBezTo>
                  <a:cubicBezTo>
                    <a:pt x="965506" y="1033779"/>
                    <a:pt x="961292" y="1033174"/>
                    <a:pt x="957384" y="1031872"/>
                  </a:cubicBezTo>
                  <a:lnTo>
                    <a:pt x="941753" y="1016241"/>
                  </a:lnTo>
                  <a:cubicBezTo>
                    <a:pt x="936543" y="1011031"/>
                    <a:pt x="933113" y="1002940"/>
                    <a:pt x="926123" y="1000610"/>
                  </a:cubicBezTo>
                  <a:lnTo>
                    <a:pt x="914400" y="996703"/>
                  </a:lnTo>
                  <a:cubicBezTo>
                    <a:pt x="911795" y="994098"/>
                    <a:pt x="910005" y="990255"/>
                    <a:pt x="906584" y="988887"/>
                  </a:cubicBezTo>
                  <a:cubicBezTo>
                    <a:pt x="896611" y="984898"/>
                    <a:pt x="875323" y="981072"/>
                    <a:pt x="875323" y="981072"/>
                  </a:cubicBezTo>
                  <a:cubicBezTo>
                    <a:pt x="872718" y="978467"/>
                    <a:pt x="870803" y="974904"/>
                    <a:pt x="867507" y="973256"/>
                  </a:cubicBezTo>
                  <a:cubicBezTo>
                    <a:pt x="860139" y="969572"/>
                    <a:pt x="851803" y="968256"/>
                    <a:pt x="844061" y="965441"/>
                  </a:cubicBezTo>
                  <a:cubicBezTo>
                    <a:pt x="837469" y="963044"/>
                    <a:pt x="831036" y="960231"/>
                    <a:pt x="824523" y="957626"/>
                  </a:cubicBezTo>
                  <a:cubicBezTo>
                    <a:pt x="809145" y="942248"/>
                    <a:pt x="825769" y="956191"/>
                    <a:pt x="801077" y="945903"/>
                  </a:cubicBezTo>
                  <a:cubicBezTo>
                    <a:pt x="790323" y="941422"/>
                    <a:pt x="779509" y="936735"/>
                    <a:pt x="769815" y="930272"/>
                  </a:cubicBezTo>
                  <a:cubicBezTo>
                    <a:pt x="758039" y="922421"/>
                    <a:pt x="756347" y="920592"/>
                    <a:pt x="742461" y="914641"/>
                  </a:cubicBezTo>
                  <a:cubicBezTo>
                    <a:pt x="738675" y="913018"/>
                    <a:pt x="734339" y="912733"/>
                    <a:pt x="730738" y="910733"/>
                  </a:cubicBezTo>
                  <a:cubicBezTo>
                    <a:pt x="722527" y="906172"/>
                    <a:pt x="715107" y="900313"/>
                    <a:pt x="707292" y="895103"/>
                  </a:cubicBezTo>
                  <a:cubicBezTo>
                    <a:pt x="703384" y="892498"/>
                    <a:pt x="700025" y="888772"/>
                    <a:pt x="695569" y="887287"/>
                  </a:cubicBezTo>
                  <a:cubicBezTo>
                    <a:pt x="691661" y="885984"/>
                    <a:pt x="687530" y="885221"/>
                    <a:pt x="683846" y="883379"/>
                  </a:cubicBezTo>
                  <a:cubicBezTo>
                    <a:pt x="653545" y="868229"/>
                    <a:pt x="689866" y="881479"/>
                    <a:pt x="660400" y="871656"/>
                  </a:cubicBezTo>
                  <a:cubicBezTo>
                    <a:pt x="657795" y="869051"/>
                    <a:pt x="655879" y="865489"/>
                    <a:pt x="652584" y="863841"/>
                  </a:cubicBezTo>
                  <a:cubicBezTo>
                    <a:pt x="647780" y="861439"/>
                    <a:pt x="642117" y="861408"/>
                    <a:pt x="636953" y="859933"/>
                  </a:cubicBezTo>
                  <a:cubicBezTo>
                    <a:pt x="627921" y="857353"/>
                    <a:pt x="613139" y="851520"/>
                    <a:pt x="605692" y="848210"/>
                  </a:cubicBezTo>
                  <a:cubicBezTo>
                    <a:pt x="600369" y="845844"/>
                    <a:pt x="595415" y="842690"/>
                    <a:pt x="590061" y="840395"/>
                  </a:cubicBezTo>
                  <a:cubicBezTo>
                    <a:pt x="586275" y="838772"/>
                    <a:pt x="582022" y="838329"/>
                    <a:pt x="578338" y="836487"/>
                  </a:cubicBezTo>
                  <a:cubicBezTo>
                    <a:pt x="574137" y="834387"/>
                    <a:pt x="570282" y="831606"/>
                    <a:pt x="566615" y="828672"/>
                  </a:cubicBezTo>
                  <a:cubicBezTo>
                    <a:pt x="563738" y="826370"/>
                    <a:pt x="561959" y="822752"/>
                    <a:pt x="558800" y="820856"/>
                  </a:cubicBezTo>
                  <a:cubicBezTo>
                    <a:pt x="554799" y="818455"/>
                    <a:pt x="534361" y="813770"/>
                    <a:pt x="531446" y="813041"/>
                  </a:cubicBezTo>
                  <a:cubicBezTo>
                    <a:pt x="527538" y="810436"/>
                    <a:pt x="523924" y="807326"/>
                    <a:pt x="519723" y="805226"/>
                  </a:cubicBezTo>
                  <a:cubicBezTo>
                    <a:pt x="510102" y="800415"/>
                    <a:pt x="493561" y="798911"/>
                    <a:pt x="484553" y="797410"/>
                  </a:cubicBezTo>
                  <a:cubicBezTo>
                    <a:pt x="478040" y="793502"/>
                    <a:pt x="472067" y="788508"/>
                    <a:pt x="465015" y="785687"/>
                  </a:cubicBezTo>
                  <a:cubicBezTo>
                    <a:pt x="458848" y="783220"/>
                    <a:pt x="451172" y="785196"/>
                    <a:pt x="445477" y="781779"/>
                  </a:cubicBezTo>
                  <a:cubicBezTo>
                    <a:pt x="437579" y="777040"/>
                    <a:pt x="433306" y="767767"/>
                    <a:pt x="425938" y="762241"/>
                  </a:cubicBezTo>
                  <a:lnTo>
                    <a:pt x="410307" y="750518"/>
                  </a:lnTo>
                  <a:cubicBezTo>
                    <a:pt x="390997" y="721551"/>
                    <a:pt x="413228" y="753239"/>
                    <a:pt x="394677" y="730979"/>
                  </a:cubicBezTo>
                  <a:cubicBezTo>
                    <a:pt x="390508" y="725976"/>
                    <a:pt x="387821" y="719676"/>
                    <a:pt x="382953" y="715349"/>
                  </a:cubicBezTo>
                  <a:cubicBezTo>
                    <a:pt x="382945" y="715342"/>
                    <a:pt x="353650" y="695814"/>
                    <a:pt x="347784" y="691903"/>
                  </a:cubicBezTo>
                  <a:lnTo>
                    <a:pt x="324338" y="676272"/>
                  </a:lnTo>
                  <a:lnTo>
                    <a:pt x="289169" y="664549"/>
                  </a:lnTo>
                  <a:lnTo>
                    <a:pt x="277446" y="660641"/>
                  </a:lnTo>
                  <a:cubicBezTo>
                    <a:pt x="273538" y="659338"/>
                    <a:pt x="269548" y="658263"/>
                    <a:pt x="265723" y="656733"/>
                  </a:cubicBezTo>
                  <a:cubicBezTo>
                    <a:pt x="259210" y="654128"/>
                    <a:pt x="252570" y="651821"/>
                    <a:pt x="246184" y="648918"/>
                  </a:cubicBezTo>
                  <a:cubicBezTo>
                    <a:pt x="238229" y="645302"/>
                    <a:pt x="231027" y="639958"/>
                    <a:pt x="222738" y="637195"/>
                  </a:cubicBezTo>
                  <a:cubicBezTo>
                    <a:pt x="215221" y="634689"/>
                    <a:pt x="207026" y="635006"/>
                    <a:pt x="199292" y="633287"/>
                  </a:cubicBezTo>
                  <a:cubicBezTo>
                    <a:pt x="195271" y="632393"/>
                    <a:pt x="191477" y="630682"/>
                    <a:pt x="187569" y="629379"/>
                  </a:cubicBezTo>
                  <a:cubicBezTo>
                    <a:pt x="184964" y="626774"/>
                    <a:pt x="182912" y="623459"/>
                    <a:pt x="179753" y="621564"/>
                  </a:cubicBezTo>
                  <a:cubicBezTo>
                    <a:pt x="176221" y="619445"/>
                    <a:pt x="170943" y="620569"/>
                    <a:pt x="168030" y="617656"/>
                  </a:cubicBezTo>
                  <a:cubicBezTo>
                    <a:pt x="163911" y="613537"/>
                    <a:pt x="163944" y="606501"/>
                    <a:pt x="160215" y="602026"/>
                  </a:cubicBezTo>
                  <a:cubicBezTo>
                    <a:pt x="156268" y="597290"/>
                    <a:pt x="137036" y="588483"/>
                    <a:pt x="132861" y="586395"/>
                  </a:cubicBezTo>
                  <a:cubicBezTo>
                    <a:pt x="130256" y="582487"/>
                    <a:pt x="127146" y="578873"/>
                    <a:pt x="125046" y="574672"/>
                  </a:cubicBezTo>
                  <a:cubicBezTo>
                    <a:pt x="123204" y="570988"/>
                    <a:pt x="123138" y="566550"/>
                    <a:pt x="121138" y="562949"/>
                  </a:cubicBezTo>
                  <a:cubicBezTo>
                    <a:pt x="116576" y="554738"/>
                    <a:pt x="105507" y="539503"/>
                    <a:pt x="105507" y="539503"/>
                  </a:cubicBezTo>
                  <a:cubicBezTo>
                    <a:pt x="104205" y="535595"/>
                    <a:pt x="101600" y="531898"/>
                    <a:pt x="101600" y="527779"/>
                  </a:cubicBezTo>
                  <a:cubicBezTo>
                    <a:pt x="101600" y="493887"/>
                    <a:pt x="100540" y="459705"/>
                    <a:pt x="105507" y="426179"/>
                  </a:cubicBezTo>
                  <a:cubicBezTo>
                    <a:pt x="106111" y="422104"/>
                    <a:pt x="113128" y="422645"/>
                    <a:pt x="117230" y="422272"/>
                  </a:cubicBezTo>
                  <a:cubicBezTo>
                    <a:pt x="141911" y="420028"/>
                    <a:pt x="166728" y="419667"/>
                    <a:pt x="191477" y="418364"/>
                  </a:cubicBezTo>
                  <a:lnTo>
                    <a:pt x="226646" y="406641"/>
                  </a:lnTo>
                  <a:cubicBezTo>
                    <a:pt x="230554" y="405338"/>
                    <a:pt x="234942" y="405018"/>
                    <a:pt x="238369" y="402733"/>
                  </a:cubicBezTo>
                  <a:lnTo>
                    <a:pt x="261815" y="387103"/>
                  </a:lnTo>
                  <a:cubicBezTo>
                    <a:pt x="260512" y="377985"/>
                    <a:pt x="260820" y="368487"/>
                    <a:pt x="257907" y="359749"/>
                  </a:cubicBezTo>
                  <a:cubicBezTo>
                    <a:pt x="256742" y="356254"/>
                    <a:pt x="253587" y="353098"/>
                    <a:pt x="250092" y="351933"/>
                  </a:cubicBezTo>
                  <a:cubicBezTo>
                    <a:pt x="241184" y="348964"/>
                    <a:pt x="180849" y="344218"/>
                    <a:pt x="179753" y="344118"/>
                  </a:cubicBezTo>
                  <a:cubicBezTo>
                    <a:pt x="150287" y="334295"/>
                    <a:pt x="186608" y="347545"/>
                    <a:pt x="156307" y="332395"/>
                  </a:cubicBezTo>
                  <a:cubicBezTo>
                    <a:pt x="152623" y="330553"/>
                    <a:pt x="148492" y="329790"/>
                    <a:pt x="144584" y="328487"/>
                  </a:cubicBezTo>
                  <a:cubicBezTo>
                    <a:pt x="141979" y="324579"/>
                    <a:pt x="139703" y="320431"/>
                    <a:pt x="136769" y="316764"/>
                  </a:cubicBezTo>
                  <a:cubicBezTo>
                    <a:pt x="134467" y="313887"/>
                    <a:pt x="129142" y="312628"/>
                    <a:pt x="128953" y="308949"/>
                  </a:cubicBezTo>
                  <a:cubicBezTo>
                    <a:pt x="112145" y="-18806"/>
                    <a:pt x="152826" y="107019"/>
                    <a:pt x="117230" y="241"/>
                  </a:cubicBezTo>
                  <a:cubicBezTo>
                    <a:pt x="112496" y="557"/>
                    <a:pt x="58372" y="-3424"/>
                    <a:pt x="42984" y="11964"/>
                  </a:cubicBezTo>
                  <a:cubicBezTo>
                    <a:pt x="38865" y="16083"/>
                    <a:pt x="38059" y="22537"/>
                    <a:pt x="35169" y="27595"/>
                  </a:cubicBezTo>
                  <a:cubicBezTo>
                    <a:pt x="32839" y="31673"/>
                    <a:pt x="29958" y="35410"/>
                    <a:pt x="27353" y="39318"/>
                  </a:cubicBezTo>
                  <a:cubicBezTo>
                    <a:pt x="25256" y="49807"/>
                    <a:pt x="21298" y="73801"/>
                    <a:pt x="15630" y="82303"/>
                  </a:cubicBezTo>
                  <a:cubicBezTo>
                    <a:pt x="13025" y="86211"/>
                    <a:pt x="9722" y="89734"/>
                    <a:pt x="7815" y="94026"/>
                  </a:cubicBezTo>
                  <a:cubicBezTo>
                    <a:pt x="4469" y="101554"/>
                    <a:pt x="0" y="117472"/>
                    <a:pt x="0" y="117472"/>
                  </a:cubicBezTo>
                  <a:cubicBezTo>
                    <a:pt x="2605" y="157851"/>
                    <a:pt x="-4980" y="200223"/>
                    <a:pt x="7815" y="238610"/>
                  </a:cubicBezTo>
                  <a:lnTo>
                    <a:pt x="15630" y="262056"/>
                  </a:lnTo>
                  <a:cubicBezTo>
                    <a:pt x="16933" y="299830"/>
                    <a:pt x="16780" y="337683"/>
                    <a:pt x="19538" y="375379"/>
                  </a:cubicBezTo>
                  <a:cubicBezTo>
                    <a:pt x="20694" y="391183"/>
                    <a:pt x="25112" y="406585"/>
                    <a:pt x="27353" y="422272"/>
                  </a:cubicBezTo>
                  <a:cubicBezTo>
                    <a:pt x="29021" y="433949"/>
                    <a:pt x="29958" y="445718"/>
                    <a:pt x="31261" y="457441"/>
                  </a:cubicBezTo>
                  <a:cubicBezTo>
                    <a:pt x="32564" y="622867"/>
                    <a:pt x="32643" y="788306"/>
                    <a:pt x="35169" y="953718"/>
                  </a:cubicBezTo>
                  <a:cubicBezTo>
                    <a:pt x="35251" y="959088"/>
                    <a:pt x="37534" y="964205"/>
                    <a:pt x="39077" y="969349"/>
                  </a:cubicBezTo>
                  <a:cubicBezTo>
                    <a:pt x="41444" y="977240"/>
                    <a:pt x="42526" y="985809"/>
                    <a:pt x="46892" y="992795"/>
                  </a:cubicBezTo>
                  <a:cubicBezTo>
                    <a:pt x="68383" y="1027180"/>
                    <a:pt x="57741" y="1015367"/>
                    <a:pt x="74246" y="1031872"/>
                  </a:cubicBezTo>
                  <a:cubicBezTo>
                    <a:pt x="81716" y="1054287"/>
                    <a:pt x="73095" y="1034245"/>
                    <a:pt x="85969" y="1051410"/>
                  </a:cubicBezTo>
                  <a:cubicBezTo>
                    <a:pt x="95339" y="1063903"/>
                    <a:pt x="98216" y="1073712"/>
                    <a:pt x="109415" y="1082672"/>
                  </a:cubicBezTo>
                  <a:cubicBezTo>
                    <a:pt x="113082" y="1085606"/>
                    <a:pt x="117471" y="1087553"/>
                    <a:pt x="121138" y="1090487"/>
                  </a:cubicBezTo>
                  <a:cubicBezTo>
                    <a:pt x="129557" y="1097223"/>
                    <a:pt x="129350" y="1101871"/>
                    <a:pt x="140677" y="1106118"/>
                  </a:cubicBezTo>
                  <a:cubicBezTo>
                    <a:pt x="146896" y="1108450"/>
                    <a:pt x="153680" y="1108838"/>
                    <a:pt x="160215" y="1110026"/>
                  </a:cubicBezTo>
                  <a:cubicBezTo>
                    <a:pt x="215224" y="1120027"/>
                    <a:pt x="154924" y="1108185"/>
                    <a:pt x="203200" y="1117841"/>
                  </a:cubicBezTo>
                  <a:lnTo>
                    <a:pt x="550984" y="1113933"/>
                  </a:lnTo>
                  <a:cubicBezTo>
                    <a:pt x="567964" y="1113600"/>
                    <a:pt x="584932" y="1112132"/>
                    <a:pt x="601784" y="1110026"/>
                  </a:cubicBezTo>
                  <a:cubicBezTo>
                    <a:pt x="605871" y="1109515"/>
                    <a:pt x="609546" y="1107250"/>
                    <a:pt x="613507" y="1106118"/>
                  </a:cubicBezTo>
                  <a:cubicBezTo>
                    <a:pt x="618671" y="1104642"/>
                    <a:pt x="623821" y="1102969"/>
                    <a:pt x="629138" y="1102210"/>
                  </a:cubicBezTo>
                  <a:cubicBezTo>
                    <a:pt x="642097" y="1100359"/>
                    <a:pt x="655189" y="1099605"/>
                    <a:pt x="668215" y="1098303"/>
                  </a:cubicBezTo>
                  <a:lnTo>
                    <a:pt x="930030" y="1102210"/>
                  </a:lnTo>
                  <a:cubicBezTo>
                    <a:pt x="976246" y="1102210"/>
                    <a:pt x="970233" y="1103138"/>
                    <a:pt x="996461" y="1094395"/>
                  </a:cubicBezTo>
                  <a:cubicBezTo>
                    <a:pt x="999066" y="1091790"/>
                    <a:pt x="1003756" y="1090226"/>
                    <a:pt x="1004277" y="1086579"/>
                  </a:cubicBezTo>
                  <a:cubicBezTo>
                    <a:pt x="1005216" y="1080004"/>
                    <a:pt x="1001461" y="1073592"/>
                    <a:pt x="1000369" y="1067041"/>
                  </a:cubicBezTo>
                  <a:cubicBezTo>
                    <a:pt x="1000155" y="1065756"/>
                    <a:pt x="1013395" y="1057923"/>
                    <a:pt x="1012092" y="1055318"/>
                  </a:cubicBezTo>
                  <a:close/>
                </a:path>
              </a:pathLst>
            </a:cu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71" name="Picture 25" descr="Sigsbee_ssp_ex_tshot"/>
          <p:cNvPicPr preferRelativeResize="0">
            <a:picLocks noChangeArrowheads="1"/>
          </p:cNvPicPr>
          <p:nvPr/>
        </p:nvPicPr>
        <p:blipFill>
          <a:blip r:embed="rId3" cstate="print"/>
          <a:srcRect l="10001" t="12006" r="13190" b="7808"/>
          <a:stretch>
            <a:fillRect/>
          </a:stretch>
        </p:blipFill>
        <p:spPr bwMode="auto">
          <a:xfrm>
            <a:off x="1153436" y="905682"/>
            <a:ext cx="1066800" cy="914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0" name="Picture 9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531" y="946626"/>
            <a:ext cx="3012044" cy="914400"/>
          </a:xfrm>
          <a:prstGeom prst="rect">
            <a:avLst/>
          </a:prstGeom>
          <a:noFill/>
          <a:ln w="28575">
            <a:solidFill>
              <a:srgbClr val="FAFD00"/>
            </a:solidFill>
            <a:round/>
            <a:headEnd/>
            <a:tailEnd/>
          </a:ln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46693" y="228600"/>
            <a:ext cx="8971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Standard Migration     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vs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Multisource LSM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1077236" y="1786745"/>
            <a:ext cx="1066800" cy="1295400"/>
            <a:chOff x="1392" y="1392"/>
            <a:chExt cx="672" cy="816"/>
          </a:xfrm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1392" y="1392"/>
              <a:ext cx="240" cy="144"/>
            </a:xfrm>
            <a:prstGeom prst="irregularSeal2">
              <a:avLst/>
            </a:prstGeom>
            <a:solidFill>
              <a:srgbClr val="CC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1536" y="1488"/>
              <a:ext cx="24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1776" y="1440"/>
              <a:ext cx="288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5683364" y="1827689"/>
            <a:ext cx="2971800" cy="1295400"/>
            <a:chOff x="1392" y="3264"/>
            <a:chExt cx="1872" cy="816"/>
          </a:xfrm>
        </p:grpSpPr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1392" y="3264"/>
              <a:ext cx="672" cy="816"/>
              <a:chOff x="1392" y="1392"/>
              <a:chExt cx="672" cy="816"/>
            </a:xfrm>
          </p:grpSpPr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1632" y="3264"/>
              <a:ext cx="672" cy="816"/>
              <a:chOff x="1392" y="1392"/>
              <a:chExt cx="672" cy="816"/>
            </a:xfrm>
          </p:grpSpPr>
          <p:sp>
            <p:nvSpPr>
              <p:cNvPr id="63" name="AutoShape 1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22"/>
            <p:cNvGrpSpPr>
              <a:grpSpLocks/>
            </p:cNvGrpSpPr>
            <p:nvPr/>
          </p:nvGrpSpPr>
          <p:grpSpPr bwMode="auto">
            <a:xfrm flipH="1">
              <a:off x="1872" y="3264"/>
              <a:ext cx="672" cy="816"/>
              <a:chOff x="1392" y="1392"/>
              <a:chExt cx="672" cy="816"/>
            </a:xfrm>
          </p:grpSpPr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26"/>
            <p:cNvGrpSpPr>
              <a:grpSpLocks/>
            </p:cNvGrpSpPr>
            <p:nvPr/>
          </p:nvGrpSpPr>
          <p:grpSpPr bwMode="auto">
            <a:xfrm flipH="1">
              <a:off x="2112" y="3264"/>
              <a:ext cx="672" cy="816"/>
              <a:chOff x="1392" y="1392"/>
              <a:chExt cx="672" cy="816"/>
            </a:xfrm>
          </p:grpSpPr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Line 28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30"/>
            <p:cNvGrpSpPr>
              <a:grpSpLocks/>
            </p:cNvGrpSpPr>
            <p:nvPr/>
          </p:nvGrpSpPr>
          <p:grpSpPr bwMode="auto">
            <a:xfrm flipH="1">
              <a:off x="2352" y="3264"/>
              <a:ext cx="672" cy="816"/>
              <a:chOff x="1392" y="1392"/>
              <a:chExt cx="672" cy="816"/>
            </a:xfrm>
          </p:grpSpPr>
          <p:sp>
            <p:nvSpPr>
              <p:cNvPr id="54" name="AutoShape 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34"/>
            <p:cNvGrpSpPr>
              <a:grpSpLocks/>
            </p:cNvGrpSpPr>
            <p:nvPr/>
          </p:nvGrpSpPr>
          <p:grpSpPr bwMode="auto">
            <a:xfrm flipH="1">
              <a:off x="2592" y="3264"/>
              <a:ext cx="672" cy="816"/>
              <a:chOff x="1392" y="1392"/>
              <a:chExt cx="672" cy="816"/>
            </a:xfrm>
          </p:grpSpPr>
          <p:sp>
            <p:nvSpPr>
              <p:cNvPr id="51" name="AutoShape 3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144"/>
              </a:xfrm>
              <a:prstGeom prst="irregularSeal2">
                <a:avLst/>
              </a:prstGeom>
              <a:solidFill>
                <a:srgbClr val="CC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24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V="1">
                <a:off x="1776" y="1440"/>
                <a:ext cx="288" cy="76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427082" y="3733800"/>
            <a:ext cx="523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Given: 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and 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1339" y="4331864"/>
            <a:ext cx="523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Find: 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5596" y="4906641"/>
            <a:ext cx="5239404" cy="546507"/>
            <a:chOff x="382341" y="5102837"/>
            <a:chExt cx="5239404" cy="546507"/>
          </a:xfrm>
        </p:grpSpPr>
        <p:sp>
          <p:nvSpPr>
            <p:cNvPr id="76" name="TextBox 75"/>
            <p:cNvSpPr txBox="1"/>
            <p:nvPr/>
          </p:nvSpPr>
          <p:spPr>
            <a:xfrm>
              <a:off x="382341" y="5126124"/>
              <a:ext cx="5239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Soln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: m=L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1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d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1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 + L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2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d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2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1887945" y="5102838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T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78" name="TextBox 77"/>
            <p:cNvSpPr txBox="1">
              <a:spLocks noChangeArrowheads="1"/>
            </p:cNvSpPr>
            <p:nvPr/>
          </p:nvSpPr>
          <p:spPr bwMode="auto">
            <a:xfrm>
              <a:off x="2929189" y="5102837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T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285596" y="3743980"/>
            <a:ext cx="523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Given: 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+ 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61796" y="4277380"/>
            <a:ext cx="523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Find: 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209396" y="5715000"/>
            <a:ext cx="6230004" cy="1067403"/>
            <a:chOff x="3695405" y="5705621"/>
            <a:chExt cx="6230004" cy="1067403"/>
          </a:xfrm>
        </p:grpSpPr>
        <p:grpSp>
          <p:nvGrpSpPr>
            <p:cNvPr id="6" name="Group 5"/>
            <p:cNvGrpSpPr/>
            <p:nvPr/>
          </p:nvGrpSpPr>
          <p:grpSpPr>
            <a:xfrm>
              <a:off x="3695405" y="5705621"/>
              <a:ext cx="5239404" cy="546507"/>
              <a:chOff x="3695405" y="5705621"/>
              <a:chExt cx="5239404" cy="546507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695405" y="5728908"/>
                <a:ext cx="5239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           = m</a:t>
                </a:r>
                <a:r>
                  <a:rPr lang="en-US" sz="2800" baseline="30000" dirty="0" smtClean="0">
                    <a:latin typeface="+mj-lt"/>
                    <a:cs typeface="Arial" pitchFamily="34" charset="0"/>
                  </a:rPr>
                  <a:t>(k)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+ </a:t>
                </a:r>
                <a:r>
                  <a:rPr lang="en-US" sz="2800" dirty="0" smtClean="0">
                    <a:latin typeface="Symbol" panose="05050102010706020507" pitchFamily="18" charset="2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[L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1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d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1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 + L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2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d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2          </a:t>
                </a:r>
                <a:endParaRPr lang="en-US" sz="16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5" name="TextBox 84"/>
              <p:cNvSpPr txBox="1">
                <a:spLocks noChangeArrowheads="1"/>
              </p:cNvSpPr>
              <p:nvPr/>
            </p:nvSpPr>
            <p:spPr bwMode="auto">
              <a:xfrm>
                <a:off x="6420209" y="5705622"/>
                <a:ext cx="2792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+mj-lt"/>
                    <a:cs typeface="Arial" pitchFamily="34" charset="0"/>
                  </a:rPr>
                  <a:t>T</a:t>
                </a:r>
                <a:endParaRPr lang="en-US" sz="12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6" name="TextBox 85"/>
              <p:cNvSpPr txBox="1">
                <a:spLocks noChangeArrowheads="1"/>
              </p:cNvSpPr>
              <p:nvPr/>
            </p:nvSpPr>
            <p:spPr bwMode="auto">
              <a:xfrm>
                <a:off x="7436365" y="5705621"/>
                <a:ext cx="2792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+mj-lt"/>
                    <a:cs typeface="Arial" pitchFamily="34" charset="0"/>
                  </a:rPr>
                  <a:t>T</a:t>
                </a:r>
                <a:endParaRPr lang="en-US" sz="1200" dirty="0"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86005" y="6212869"/>
              <a:ext cx="5239404" cy="560155"/>
              <a:chOff x="4686005" y="6212869"/>
              <a:chExt cx="5239404" cy="560155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686005" y="6249804"/>
                <a:ext cx="5239404" cy="5232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           + L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1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d</a:t>
                </a:r>
                <a:r>
                  <a:rPr lang="en-US" sz="1600" dirty="0">
                    <a:latin typeface="+mj-lt"/>
                    <a:cs typeface="Arial" pitchFamily="34" charset="0"/>
                  </a:rPr>
                  <a:t>2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 + L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2 </a:t>
                </a:r>
                <a:r>
                  <a:rPr lang="en-US" sz="2800" dirty="0" smtClean="0">
                    <a:latin typeface="+mj-lt"/>
                    <a:cs typeface="Arial" pitchFamily="34" charset="0"/>
                  </a:rPr>
                  <a:t>d</a:t>
                </a:r>
                <a:r>
                  <a:rPr lang="en-US" sz="1600" dirty="0" smtClean="0">
                    <a:latin typeface="+mj-lt"/>
                    <a:cs typeface="Arial" pitchFamily="34" charset="0"/>
                  </a:rPr>
                  <a:t>1</a:t>
                </a:r>
                <a:endParaRPr lang="en-US" sz="16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8" name="TextBox 87"/>
              <p:cNvSpPr txBox="1">
                <a:spLocks noChangeArrowheads="1"/>
              </p:cNvSpPr>
              <p:nvPr/>
            </p:nvSpPr>
            <p:spPr bwMode="auto">
              <a:xfrm>
                <a:off x="6191609" y="6212870"/>
                <a:ext cx="2792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+mj-lt"/>
                    <a:cs typeface="Arial" pitchFamily="34" charset="0"/>
                  </a:rPr>
                  <a:t>T</a:t>
                </a:r>
                <a:endParaRPr lang="en-US" sz="12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9" name="TextBox 88"/>
              <p:cNvSpPr txBox="1">
                <a:spLocks noChangeArrowheads="1"/>
              </p:cNvSpPr>
              <p:nvPr/>
            </p:nvSpPr>
            <p:spPr bwMode="auto">
              <a:xfrm>
                <a:off x="7182209" y="6212869"/>
                <a:ext cx="2792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+mj-lt"/>
                    <a:cs typeface="Arial" pitchFamily="34" charset="0"/>
                  </a:rPr>
                  <a:t>T</a:t>
                </a:r>
                <a:endParaRPr lang="en-US" sz="12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353909" y="4723578"/>
            <a:ext cx="6847491" cy="1015663"/>
            <a:chOff x="3973524" y="5032860"/>
            <a:chExt cx="5239404" cy="1015663"/>
          </a:xfrm>
        </p:grpSpPr>
        <p:sp>
          <p:nvSpPr>
            <p:cNvPr id="81" name="TextBox 80"/>
            <p:cNvSpPr txBox="1"/>
            <p:nvPr/>
          </p:nvSpPr>
          <p:spPr>
            <a:xfrm>
              <a:off x="3973524" y="5032860"/>
              <a:ext cx="5239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Soln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: </a:t>
              </a:r>
            </a:p>
            <a:p>
              <a:r>
                <a:rPr lang="en-US" sz="2800" dirty="0" smtClean="0">
                  <a:latin typeface="+mj-lt"/>
                  <a:cs typeface="Arial" pitchFamily="34" charset="0"/>
                </a:rPr>
                <a:t>m</a:t>
              </a:r>
              <a:r>
                <a:rPr lang="en-US" sz="2800" baseline="30000" dirty="0" smtClean="0">
                  <a:latin typeface="+mj-lt"/>
                  <a:cs typeface="Arial" pitchFamily="34" charset="0"/>
                </a:rPr>
                <a:t>(k+1) 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= m</a:t>
              </a:r>
              <a:r>
                <a:rPr lang="en-US" sz="2800" baseline="30000" dirty="0" smtClean="0">
                  <a:latin typeface="+mj-lt"/>
                  <a:cs typeface="Arial" pitchFamily="34" charset="0"/>
                </a:rPr>
                <a:t>(k) 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+ </a:t>
              </a:r>
              <a:r>
                <a:rPr lang="en-US" sz="2800" dirty="0" smtClean="0">
                  <a:latin typeface="Symbol" panose="05050102010706020507" pitchFamily="18" charset="2"/>
                  <a:cs typeface="Arial" pitchFamily="34" charset="0"/>
                </a:rPr>
                <a:t>a 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(L</a:t>
              </a:r>
              <a:r>
                <a:rPr lang="en-US" sz="1600" dirty="0" smtClean="0">
                  <a:latin typeface="+mj-lt"/>
                  <a:cs typeface="Arial" pitchFamily="34" charset="0"/>
                </a:rPr>
                <a:t>1  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+ L</a:t>
              </a:r>
              <a:r>
                <a:rPr lang="en-US" sz="1600" dirty="0" smtClean="0">
                  <a:latin typeface="+mj-lt"/>
                  <a:cs typeface="Arial" pitchFamily="34" charset="0"/>
                </a:rPr>
                <a:t>2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)(d</a:t>
              </a:r>
              <a:r>
                <a:rPr lang="en-US" sz="1600" dirty="0" smtClean="0">
                  <a:latin typeface="+mj-lt"/>
                  <a:cs typeface="Arial" pitchFamily="34" charset="0"/>
                </a:rPr>
                <a:t>1</a:t>
              </a:r>
              <a:r>
                <a:rPr lang="en-US" sz="2800" dirty="0" smtClean="0">
                  <a:latin typeface="+mj-lt"/>
                  <a:cs typeface="Arial" pitchFamily="34" charset="0"/>
                </a:rPr>
                <a:t>+d</a:t>
              </a:r>
              <a:r>
                <a:rPr lang="en-US" sz="1600" dirty="0" smtClean="0">
                  <a:latin typeface="+mj-lt"/>
                  <a:cs typeface="Arial" pitchFamily="34" charset="0"/>
                </a:rPr>
                <a:t>2</a:t>
              </a:r>
              <a:r>
                <a:rPr lang="en-US" sz="3200" dirty="0" smtClean="0">
                  <a:latin typeface="+mj-lt"/>
                  <a:cs typeface="Arial" pitchFamily="34" charset="0"/>
                </a:rPr>
                <a:t>)</a:t>
              </a:r>
              <a:endParaRPr lang="en-US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92" name="TextBox 91"/>
            <p:cNvSpPr txBox="1">
              <a:spLocks noChangeArrowheads="1"/>
            </p:cNvSpPr>
            <p:nvPr/>
          </p:nvSpPr>
          <p:spPr bwMode="auto">
            <a:xfrm>
              <a:off x="6705815" y="5460412"/>
              <a:ext cx="2136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j-lt"/>
                  <a:cs typeface="Arial" pitchFamily="34" charset="0"/>
                </a:rPr>
                <a:t>T</a:t>
              </a:r>
              <a:endParaRPr lang="en-US" sz="12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>
            <a:off x="6521564" y="5715000"/>
            <a:ext cx="2220117" cy="608196"/>
          </a:xfrm>
          <a:prstGeom prst="rect">
            <a:avLst/>
          </a:prstGeom>
          <a:solidFill>
            <a:srgbClr val="FF0000">
              <a:alpha val="2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96337" y="3743979"/>
            <a:ext cx="5165678" cy="461509"/>
            <a:chOff x="1496337" y="4053261"/>
            <a:chExt cx="5165678" cy="461509"/>
          </a:xfrm>
        </p:grpSpPr>
        <p:sp>
          <p:nvSpPr>
            <p:cNvPr id="8" name="Rectangle 7"/>
            <p:cNvSpPr/>
            <p:nvPr/>
          </p:nvSpPr>
          <p:spPr bwMode="auto">
            <a:xfrm>
              <a:off x="1496337" y="4053261"/>
              <a:ext cx="1475464" cy="46150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334000" y="4053262"/>
              <a:ext cx="1328015" cy="4613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" name="TextBox 80"/>
          <p:cNvSpPr txBox="1">
            <a:spLocks noChangeArrowheads="1"/>
          </p:cNvSpPr>
          <p:nvPr/>
        </p:nvSpPr>
        <p:spPr bwMode="auto">
          <a:xfrm>
            <a:off x="5595221" y="685800"/>
            <a:ext cx="31550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50" dirty="0"/>
              <a:t>Romero, </a:t>
            </a:r>
            <a:r>
              <a:rPr lang="en-US" sz="1050" dirty="0" err="1"/>
              <a:t>Ghiglia</a:t>
            </a:r>
            <a:r>
              <a:rPr lang="en-US" sz="1050" dirty="0"/>
              <a:t>, </a:t>
            </a:r>
            <a:r>
              <a:rPr lang="en-US" sz="1050" dirty="0" err="1"/>
              <a:t>Ober</a:t>
            </a:r>
            <a:r>
              <a:rPr lang="en-US" sz="1050" dirty="0"/>
              <a:t>, &amp; Morton, Geophysics, (2000)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6150114"/>
            <a:ext cx="298030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Iteratively encode data so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 and L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905000" y="4876800"/>
            <a:ext cx="1845700" cy="608196"/>
          </a:xfrm>
          <a:prstGeom prst="rect">
            <a:avLst/>
          </a:prstGeom>
          <a:solidFill>
            <a:srgbClr val="FF0000">
              <a:alpha val="2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314" y="4535269"/>
            <a:ext cx="2574615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RTM to migrate many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gathers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1255" y="4306956"/>
            <a:ext cx="1293945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RTM per</a:t>
            </a:r>
          </a:p>
          <a:p>
            <a:pPr algn="ctr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gather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2025" y="5715000"/>
            <a:ext cx="277175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182397" y="6261507"/>
            <a:ext cx="2567855" cy="608196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5638800"/>
            <a:ext cx="4114800" cy="14478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248400" y="6324600"/>
            <a:ext cx="2661766" cy="608196"/>
          </a:xfrm>
          <a:prstGeom prst="rect">
            <a:avLst/>
          </a:prstGeom>
          <a:solidFill>
            <a:srgbClr val="FFFF00">
              <a:alpha val="2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6973" y="6360747"/>
            <a:ext cx="4047027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Benefit: 1/10 reduced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cost+memory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5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9" grpId="0"/>
      <p:bldP spid="80" grpId="0"/>
      <p:bldP spid="93" grpId="0" animBg="1"/>
      <p:bldP spid="14" grpId="0" animBg="1"/>
      <p:bldP spid="91" grpId="0" animBg="1"/>
      <p:bldP spid="15" grpId="0" animBg="1"/>
      <p:bldP spid="99" grpId="0" animBg="1"/>
      <p:bldP spid="5" grpId="0" animBg="1"/>
      <p:bldP spid="17" grpId="0" animBg="1"/>
      <p:bldP spid="100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98"/>
          <p:cNvSpPr txBox="1">
            <a:spLocks noChangeArrowheads="1"/>
          </p:cNvSpPr>
          <p:nvPr/>
        </p:nvSpPr>
        <p:spPr bwMode="auto">
          <a:xfrm>
            <a:off x="267488" y="4024359"/>
            <a:ext cx="355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altLang="zh-CN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Times New Roman" pitchFamily="18" charset="0"/>
              </a:rPr>
              <a:t>0</a:t>
            </a:r>
          </a:p>
        </p:txBody>
      </p:sp>
      <p:sp>
        <p:nvSpPr>
          <p:cNvPr id="82" name="TextBox 99"/>
          <p:cNvSpPr txBox="1">
            <a:spLocks noChangeArrowheads="1"/>
          </p:cNvSpPr>
          <p:nvPr/>
        </p:nvSpPr>
        <p:spPr bwMode="auto">
          <a:xfrm>
            <a:off x="4285978" y="3995475"/>
            <a:ext cx="530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altLang="zh-CN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Times New Roman" pitchFamily="18" charset="0"/>
              </a:rPr>
              <a:t>6.75</a:t>
            </a:r>
          </a:p>
        </p:txBody>
      </p:sp>
      <p:sp>
        <p:nvSpPr>
          <p:cNvPr id="83" name="TextBox 100"/>
          <p:cNvSpPr txBox="1">
            <a:spLocks noChangeArrowheads="1"/>
          </p:cNvSpPr>
          <p:nvPr/>
        </p:nvSpPr>
        <p:spPr bwMode="auto">
          <a:xfrm>
            <a:off x="2074680" y="4009123"/>
            <a:ext cx="7953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altLang="zh-CN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Times New Roman" pitchFamily="18" charset="0"/>
              </a:rPr>
              <a:t>X (km)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6590" y="1730541"/>
            <a:ext cx="4679874" cy="2326693"/>
            <a:chOff x="16590" y="1730541"/>
            <a:chExt cx="4679874" cy="2326693"/>
          </a:xfrm>
        </p:grpSpPr>
        <p:pic>
          <p:nvPicPr>
            <p:cNvPr id="24" name="Picture 1" descr="SEG_EAGE_640_150.emf"/>
            <p:cNvPicPr>
              <a:picLocks noChangeAspect="1"/>
            </p:cNvPicPr>
            <p:nvPr/>
          </p:nvPicPr>
          <p:blipFill>
            <a:blip r:embed="rId2" cstate="print"/>
            <a:srcRect l="12856" t="7048" r="9427" b="10847"/>
            <a:stretch>
              <a:fillRect/>
            </a:stretch>
          </p:blipFill>
          <p:spPr bwMode="auto">
            <a:xfrm>
              <a:off x="367352" y="1978024"/>
              <a:ext cx="4329112" cy="20605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grpSp>
          <p:nvGrpSpPr>
            <p:cNvPr id="30" name="Group 29"/>
            <p:cNvGrpSpPr/>
            <p:nvPr/>
          </p:nvGrpSpPr>
          <p:grpSpPr>
            <a:xfrm>
              <a:off x="16590" y="1730541"/>
              <a:ext cx="401567" cy="2326693"/>
              <a:chOff x="16590" y="1730541"/>
              <a:chExt cx="401567" cy="2326693"/>
            </a:xfrm>
          </p:grpSpPr>
          <p:sp>
            <p:nvSpPr>
              <p:cNvPr id="14" name="TextBox 13"/>
              <p:cNvSpPr txBox="1"/>
              <p:nvPr/>
            </p:nvSpPr>
            <p:spPr bwMode="auto">
              <a:xfrm>
                <a:off x="16590" y="1730541"/>
                <a:ext cx="398342" cy="362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dirty="0">
                    <a:solidFill>
                      <a:srgbClr val="FFFF00"/>
                    </a:solidFill>
                    <a:ea typeface="ＭＳ Ｐゴシック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9815" y="2462039"/>
                <a:ext cx="398342" cy="662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dirty="0">
                    <a:solidFill>
                      <a:srgbClr val="FFFF00"/>
                    </a:solidFill>
                    <a:ea typeface="ＭＳ Ｐゴシック" charset="0"/>
                    <a:cs typeface="Times New Roman" pitchFamily="18" charset="0"/>
                  </a:rPr>
                  <a:t>Z (km)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9815" y="3386720"/>
                <a:ext cx="398342" cy="670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dirty="0">
                    <a:solidFill>
                      <a:srgbClr val="FFFF00"/>
                    </a:solidFill>
                    <a:ea typeface="ＭＳ Ｐゴシック" charset="0"/>
                    <a:cs typeface="Times New Roman" pitchFamily="18" charset="0"/>
                  </a:rPr>
                  <a:t>1.48</a:t>
                </a:r>
              </a:p>
            </p:txBody>
          </p:sp>
        </p:grpSp>
        <p:sp>
          <p:nvSpPr>
            <p:cNvPr id="19474" name="Rectangle 22"/>
            <p:cNvSpPr>
              <a:spLocks noChangeArrowheads="1"/>
            </p:cNvSpPr>
            <p:nvPr/>
          </p:nvSpPr>
          <p:spPr bwMode="auto">
            <a:xfrm>
              <a:off x="408296" y="2025650"/>
              <a:ext cx="1116012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altLang="zh-CN" sz="1500" b="1" dirty="0">
                  <a:solidFill>
                    <a:srgbClr val="FFFF00"/>
                  </a:solidFill>
                  <a:ea typeface="宋体" pitchFamily="2" charset="-122"/>
                  <a:cs typeface="Times New Roman" pitchFamily="18" charset="0"/>
                </a:rPr>
                <a:t>a) Original </a:t>
              </a:r>
              <a:endParaRPr lang="en-US" sz="15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15130" y="1981200"/>
            <a:ext cx="4333334" cy="2067619"/>
            <a:chOff x="4715130" y="1981200"/>
            <a:chExt cx="4333334" cy="2067619"/>
          </a:xfrm>
        </p:grpSpPr>
        <p:pic>
          <p:nvPicPr>
            <p:cNvPr id="28" name="Picture 27" descr="StdMig_snr10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130" y="1981200"/>
              <a:ext cx="4333334" cy="2067619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19475" name="Rectangle 23"/>
            <p:cNvSpPr>
              <a:spLocks noChangeArrowheads="1"/>
            </p:cNvSpPr>
            <p:nvPr/>
          </p:nvSpPr>
          <p:spPr bwMode="auto">
            <a:xfrm>
              <a:off x="4754563" y="2023423"/>
              <a:ext cx="20859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altLang="zh-CN" sz="1500" b="1" dirty="0">
                  <a:solidFill>
                    <a:srgbClr val="FFFF00"/>
                  </a:solidFill>
                  <a:ea typeface="宋体" pitchFamily="2" charset="-122"/>
                  <a:cs typeface="Times New Roman" pitchFamily="18" charset="0"/>
                </a:rPr>
                <a:t>b) Standard Migration </a:t>
              </a:r>
              <a:endParaRPr lang="en-US" sz="15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9479" name="TextBox 1"/>
          <p:cNvSpPr txBox="1">
            <a:spLocks noChangeArrowheads="1"/>
          </p:cNvSpPr>
          <p:nvPr/>
        </p:nvSpPr>
        <p:spPr bwMode="auto">
          <a:xfrm>
            <a:off x="838200" y="304800"/>
            <a:ext cx="7800975" cy="12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Multisource LSM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(304 blended shot gathers)</a:t>
            </a:r>
            <a:endParaRPr 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3648" y="3886200"/>
            <a:ext cx="4776126" cy="2653285"/>
            <a:chOff x="13648" y="3886200"/>
            <a:chExt cx="4776126" cy="2653285"/>
          </a:xfrm>
        </p:grpSpPr>
        <p:pic>
          <p:nvPicPr>
            <p:cNvPr id="33" name="Picture 32" descr="subsmpMig_38src_snr10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770" y="4104581"/>
              <a:ext cx="4333334" cy="2067619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grpSp>
          <p:nvGrpSpPr>
            <p:cNvPr id="41" name="Group 40"/>
            <p:cNvGrpSpPr/>
            <p:nvPr/>
          </p:nvGrpSpPr>
          <p:grpSpPr>
            <a:xfrm>
              <a:off x="241059" y="6196276"/>
              <a:ext cx="4548715" cy="343209"/>
              <a:chOff x="241059" y="6196276"/>
              <a:chExt cx="4548715" cy="343209"/>
            </a:xfrm>
          </p:grpSpPr>
          <p:sp>
            <p:nvSpPr>
              <p:cNvPr id="19462" name="TextBox 98"/>
              <p:cNvSpPr txBox="1">
                <a:spLocks noChangeArrowheads="1"/>
              </p:cNvSpPr>
              <p:nvPr/>
            </p:nvSpPr>
            <p:spPr bwMode="auto">
              <a:xfrm>
                <a:off x="241059" y="6225160"/>
                <a:ext cx="3556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宋体" pitchFamily="2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9463" name="TextBox 99"/>
              <p:cNvSpPr txBox="1">
                <a:spLocks noChangeArrowheads="1"/>
              </p:cNvSpPr>
              <p:nvPr/>
            </p:nvSpPr>
            <p:spPr bwMode="auto">
              <a:xfrm>
                <a:off x="4259549" y="6196276"/>
                <a:ext cx="5302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宋体" pitchFamily="2" charset="-122"/>
                    <a:cs typeface="Times New Roman" pitchFamily="18" charset="0"/>
                  </a:rPr>
                  <a:t>6.75</a:t>
                </a:r>
              </a:p>
            </p:txBody>
          </p:sp>
          <p:sp>
            <p:nvSpPr>
              <p:cNvPr id="19464" name="TextBox 100"/>
              <p:cNvSpPr txBox="1">
                <a:spLocks noChangeArrowheads="1"/>
              </p:cNvSpPr>
              <p:nvPr/>
            </p:nvSpPr>
            <p:spPr bwMode="auto">
              <a:xfrm>
                <a:off x="2048251" y="6209924"/>
                <a:ext cx="795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宋体" pitchFamily="2" charset="-122"/>
                    <a:cs typeface="Times New Roman" pitchFamily="18" charset="0"/>
                  </a:rPr>
                  <a:t>X (km)</a:t>
                </a:r>
              </a:p>
            </p:txBody>
          </p:sp>
        </p:grp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79777" y="4129154"/>
              <a:ext cx="2645392" cy="545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en-US" altLang="zh-CN" sz="15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  <a:cs typeface="Times New Roman" pitchFamily="18" charset="0"/>
                </a:rPr>
                <a:t>) Standard Migration with 1/8 </a:t>
              </a:r>
              <a:r>
                <a:rPr lang="en-US" sz="15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  <a:cs typeface="Times New Roman" pitchFamily="18" charset="0"/>
                </a:rPr>
                <a:t>subsampled</a:t>
              </a:r>
              <a:r>
                <a:rPr lang="en-US" sz="15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  <a:cs typeface="Times New Roman" pitchFamily="18" charset="0"/>
                </a:rPr>
                <a:t> shots</a:t>
              </a:r>
              <a:endPara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648" y="3886200"/>
              <a:ext cx="401567" cy="2326693"/>
              <a:chOff x="16590" y="1730541"/>
              <a:chExt cx="401567" cy="2326693"/>
            </a:xfrm>
          </p:grpSpPr>
          <p:sp>
            <p:nvSpPr>
              <p:cNvPr id="38" name="TextBox 37"/>
              <p:cNvSpPr txBox="1"/>
              <p:nvPr/>
            </p:nvSpPr>
            <p:spPr bwMode="auto">
              <a:xfrm>
                <a:off x="16590" y="1730541"/>
                <a:ext cx="398342" cy="362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Ｐゴシック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19815" y="2462039"/>
                <a:ext cx="398342" cy="662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Ｐゴシック" charset="0"/>
                    <a:cs typeface="Times New Roman" pitchFamily="18" charset="0"/>
                  </a:rPr>
                  <a:t>Z (km)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19815" y="3386720"/>
                <a:ext cx="398342" cy="670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lIns="82945" tIns="41473" rIns="82945" bIns="41473">
                <a:spAutoFit/>
              </a:bodyPr>
              <a:lstStyle/>
              <a:p>
                <a:pPr>
                  <a:defRPr/>
                </a:pPr>
                <a:r>
                  <a:rPr lang="en-US" sz="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ＭＳ Ｐゴシック" charset="0"/>
                    <a:cs typeface="Times New Roman" pitchFamily="18" charset="0"/>
                  </a:rPr>
                  <a:t>1.48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313222" y="4071025"/>
            <a:ext cx="4860886" cy="2450732"/>
            <a:chOff x="4313222" y="4071025"/>
            <a:chExt cx="4860886" cy="2450732"/>
          </a:xfrm>
        </p:grpSpPr>
        <p:pic>
          <p:nvPicPr>
            <p:cNvPr id="42" name="Picture 41" descr="LSFDMS_Mga1_Kit26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3054" y="4071025"/>
              <a:ext cx="4345887" cy="212514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grpSp>
          <p:nvGrpSpPr>
            <p:cNvPr id="43" name="Group 42"/>
            <p:cNvGrpSpPr/>
            <p:nvPr/>
          </p:nvGrpSpPr>
          <p:grpSpPr>
            <a:xfrm>
              <a:off x="4625393" y="6178548"/>
              <a:ext cx="4548715" cy="343209"/>
              <a:chOff x="241059" y="6196276"/>
              <a:chExt cx="4548715" cy="343209"/>
            </a:xfrm>
          </p:grpSpPr>
          <p:sp>
            <p:nvSpPr>
              <p:cNvPr id="44" name="TextBox 98"/>
              <p:cNvSpPr txBox="1">
                <a:spLocks noChangeArrowheads="1"/>
              </p:cNvSpPr>
              <p:nvPr/>
            </p:nvSpPr>
            <p:spPr bwMode="auto">
              <a:xfrm>
                <a:off x="241059" y="6225160"/>
                <a:ext cx="3556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dirty="0">
                    <a:solidFill>
                      <a:srgbClr val="FFFF00"/>
                    </a:solidFill>
                    <a:ea typeface="宋体" pitchFamily="2" charset="-122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45" name="TextBox 99"/>
              <p:cNvSpPr txBox="1">
                <a:spLocks noChangeArrowheads="1"/>
              </p:cNvSpPr>
              <p:nvPr/>
            </p:nvSpPr>
            <p:spPr bwMode="auto">
              <a:xfrm>
                <a:off x="4259549" y="6196276"/>
                <a:ext cx="5302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dirty="0">
                    <a:solidFill>
                      <a:srgbClr val="FFFF00"/>
                    </a:solidFill>
                    <a:ea typeface="宋体" pitchFamily="2" charset="-122"/>
                    <a:cs typeface="Times New Roman" pitchFamily="18" charset="0"/>
                  </a:rPr>
                  <a:t>6.75</a:t>
                </a:r>
              </a:p>
            </p:txBody>
          </p:sp>
          <p:sp>
            <p:nvSpPr>
              <p:cNvPr id="46" name="TextBox 100"/>
              <p:cNvSpPr txBox="1">
                <a:spLocks noChangeArrowheads="1"/>
              </p:cNvSpPr>
              <p:nvPr/>
            </p:nvSpPr>
            <p:spPr bwMode="auto">
              <a:xfrm>
                <a:off x="2048251" y="6209924"/>
                <a:ext cx="795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en-US" altLang="zh-CN" sz="1500" dirty="0">
                    <a:solidFill>
                      <a:srgbClr val="FFFF00"/>
                    </a:solidFill>
                    <a:ea typeface="宋体" pitchFamily="2" charset="-122"/>
                    <a:cs typeface="Times New Roman" pitchFamily="18" charset="0"/>
                  </a:rPr>
                  <a:t>X (km)</a:t>
                </a:r>
              </a:p>
            </p:txBody>
          </p:sp>
        </p:grp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4313222" y="4122059"/>
              <a:ext cx="2645392" cy="57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lvl="0" algn="ctr"/>
              <a:r>
                <a:rPr lang="en-US" altLang="zh-CN" sz="1500" b="1" dirty="0" smtClean="0">
                  <a:solidFill>
                    <a:srgbClr val="FFFF00"/>
                  </a:solidFill>
                  <a:ea typeface="宋体" pitchFamily="2" charset="-122"/>
                  <a:cs typeface="Times New Roman" pitchFamily="18" charset="0"/>
                </a:rPr>
                <a:t>d) </a:t>
              </a:r>
              <a:r>
                <a:rPr lang="en-US" sz="1600" b="1" kern="0" dirty="0" smtClean="0">
                  <a:solidFill>
                    <a:srgbClr val="FFFF00"/>
                  </a:solidFill>
                  <a:cs typeface="Arial" pitchFamily="34" charset="0"/>
                </a:rPr>
                <a:t>304 shots/gather</a:t>
              </a:r>
            </a:p>
            <a:p>
              <a:pPr lvl="0" algn="ctr"/>
              <a:r>
                <a:rPr lang="en-US" sz="1600" b="1" kern="0" dirty="0" smtClean="0">
                  <a:solidFill>
                    <a:srgbClr val="FFFF00"/>
                  </a:solidFill>
                  <a:cs typeface="Arial" pitchFamily="34" charset="0"/>
                </a:rPr>
                <a:t>26 iterations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5998" y="1818170"/>
            <a:ext cx="1594886" cy="233916"/>
            <a:chOff x="2285998" y="1818170"/>
            <a:chExt cx="1594886" cy="233916"/>
          </a:xfrm>
        </p:grpSpPr>
        <p:sp>
          <p:nvSpPr>
            <p:cNvPr id="52" name="Explosion 1 51"/>
            <p:cNvSpPr/>
            <p:nvPr/>
          </p:nvSpPr>
          <p:spPr bwMode="auto">
            <a:xfrm>
              <a:off x="2285998" y="1818170"/>
              <a:ext cx="202020" cy="233916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" name="Straight Connector 53"/>
            <p:cNvCxnSpPr>
              <a:stCxn id="52" idx="3"/>
            </p:cNvCxnSpPr>
            <p:nvPr/>
          </p:nvCxnSpPr>
          <p:spPr bwMode="auto">
            <a:xfrm>
              <a:off x="2488018" y="1962093"/>
              <a:ext cx="1392866" cy="4930"/>
            </a:xfrm>
            <a:prstGeom prst="line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-263301" y="4038600"/>
            <a:ext cx="4973527" cy="2828266"/>
            <a:chOff x="-263301" y="4038600"/>
            <a:chExt cx="4973527" cy="2828266"/>
          </a:xfrm>
        </p:grpSpPr>
        <p:grpSp>
          <p:nvGrpSpPr>
            <p:cNvPr id="36" name="Group 35"/>
            <p:cNvGrpSpPr/>
            <p:nvPr/>
          </p:nvGrpSpPr>
          <p:grpSpPr>
            <a:xfrm>
              <a:off x="11324" y="4038600"/>
              <a:ext cx="4698902" cy="2828266"/>
              <a:chOff x="5880009" y="3519372"/>
              <a:chExt cx="4496453" cy="2913005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5889523" y="3540322"/>
                <a:ext cx="4486939" cy="2892055"/>
              </a:xfrm>
              <a:prstGeom prst="rect">
                <a:avLst/>
              </a:prstGeom>
              <a:solidFill>
                <a:srgbClr val="00008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grpSp>
            <p:nvGrpSpPr>
              <p:cNvPr id="55" name="Group 47"/>
              <p:cNvGrpSpPr/>
              <p:nvPr/>
            </p:nvGrpSpPr>
            <p:grpSpPr>
              <a:xfrm>
                <a:off x="5880009" y="3519372"/>
                <a:ext cx="4340533" cy="2849307"/>
                <a:chOff x="1297376" y="3083437"/>
                <a:chExt cx="4340533" cy="2849307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829828" y="5229874"/>
                  <a:ext cx="352497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6">
                      <a:lumMod val="40000"/>
                      <a:lumOff val="60000"/>
                    </a:schemeClr>
                  </a:solidFill>
                  <a:prstDash val="dash"/>
                </a:ln>
                <a:effectLst/>
              </p:spPr>
            </p:cxnSp>
            <p:grpSp>
              <p:nvGrpSpPr>
                <p:cNvPr id="57" name="Group 52"/>
                <p:cNvGrpSpPr/>
                <p:nvPr/>
              </p:nvGrpSpPr>
              <p:grpSpPr>
                <a:xfrm>
                  <a:off x="1644743" y="5376644"/>
                  <a:ext cx="3949259" cy="348701"/>
                  <a:chOff x="1924051" y="5714993"/>
                  <a:chExt cx="5805290" cy="821146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924051" y="5715000"/>
                    <a:ext cx="548377" cy="8211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rPr>
                      <a:t>38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619898" y="5714993"/>
                    <a:ext cx="548377" cy="8211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rPr>
                      <a:t>76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286375" y="5714993"/>
                    <a:ext cx="692688" cy="8211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rPr>
                      <a:t>152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7036653" y="5714993"/>
                    <a:ext cx="692688" cy="8211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rPr>
                      <a:t>304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1297376" y="3440480"/>
                  <a:ext cx="391461" cy="316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9.4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302178" y="3903194"/>
                  <a:ext cx="391461" cy="316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5.4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442851" y="5050720"/>
                  <a:ext cx="271814" cy="316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1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475283" y="5584046"/>
                  <a:ext cx="2032776" cy="348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Shots per </a:t>
                  </a:r>
                  <a:r>
                    <a:rPr kumimoji="0" lang="en-US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supergather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349878" y="3083437"/>
                  <a:ext cx="1853305" cy="348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Computational gain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96385" y="4786381"/>
                  <a:ext cx="2247527" cy="348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rPr>
                    <a:t>Conventional migration: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50073" y="3477580"/>
                  <a:ext cx="3887836" cy="1909148"/>
                </a:xfrm>
                <a:prstGeom prst="rect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cs typeface="Arial" pitchFamily="34" charset="0"/>
                  </a:endParaRP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750073" y="5261163"/>
                  <a:ext cx="388783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ot"/>
                </a:ln>
                <a:effectLst/>
              </p:spPr>
            </p:cxnSp>
            <p:grpSp>
              <p:nvGrpSpPr>
                <p:cNvPr id="68" name="Group 102"/>
                <p:cNvGrpSpPr/>
                <p:nvPr/>
              </p:nvGrpSpPr>
              <p:grpSpPr>
                <a:xfrm>
                  <a:off x="1848169" y="3547339"/>
                  <a:ext cx="3658461" cy="453432"/>
                  <a:chOff x="1523502" y="1057056"/>
                  <a:chExt cx="6858803" cy="1232048"/>
                </a:xfrm>
              </p:grpSpPr>
              <p:grpSp>
                <p:nvGrpSpPr>
                  <p:cNvPr id="69" name="Group 75"/>
                  <p:cNvGrpSpPr/>
                  <p:nvPr/>
                </p:nvGrpSpPr>
                <p:grpSpPr>
                  <a:xfrm>
                    <a:off x="1667753" y="1057056"/>
                    <a:ext cx="6714552" cy="1232048"/>
                    <a:chOff x="2086100" y="1231075"/>
                    <a:chExt cx="5264725" cy="1067775"/>
                  </a:xfrm>
                </p:grpSpPr>
                <p:sp>
                  <p:nvSpPr>
                    <p:cNvPr id="71" name="Freeform 70"/>
                    <p:cNvSpPr/>
                    <p:nvPr/>
                  </p:nvSpPr>
                  <p:spPr>
                    <a:xfrm>
                      <a:off x="2104845" y="1285336"/>
                      <a:ext cx="5201729" cy="983411"/>
                    </a:xfrm>
                    <a:custGeom>
                      <a:avLst/>
                      <a:gdLst>
                        <a:gd name="connsiteX0" fmla="*/ 0 w 5201729"/>
                        <a:gd name="connsiteY0" fmla="*/ 983411 h 983411"/>
                        <a:gd name="connsiteX1" fmla="*/ 1742536 w 5201729"/>
                        <a:gd name="connsiteY1" fmla="*/ 612475 h 983411"/>
                        <a:gd name="connsiteX2" fmla="*/ 3467819 w 5201729"/>
                        <a:gd name="connsiteY2" fmla="*/ 267419 h 983411"/>
                        <a:gd name="connsiteX3" fmla="*/ 5201729 w 5201729"/>
                        <a:gd name="connsiteY3" fmla="*/ 0 h 98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01729" h="983411">
                          <a:moveTo>
                            <a:pt x="0" y="983411"/>
                          </a:moveTo>
                          <a:lnTo>
                            <a:pt x="1742536" y="612475"/>
                          </a:lnTo>
                          <a:lnTo>
                            <a:pt x="3467819" y="267419"/>
                          </a:lnTo>
                          <a:lnTo>
                            <a:pt x="5201729" y="0"/>
                          </a:ln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Isosceles Triangle 71"/>
                    <p:cNvSpPr/>
                    <p:nvPr/>
                  </p:nvSpPr>
                  <p:spPr>
                    <a:xfrm>
                      <a:off x="2086100" y="2222650"/>
                      <a:ext cx="76200" cy="76200"/>
                    </a:xfrm>
                    <a:prstGeom prst="triangle">
                      <a:avLst/>
                    </a:prstGeom>
                    <a:solidFill>
                      <a:srgbClr val="0000D7"/>
                    </a:solidFill>
                    <a:ln w="5715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Isosceles Triangle 72"/>
                    <p:cNvSpPr/>
                    <p:nvPr/>
                  </p:nvSpPr>
                  <p:spPr>
                    <a:xfrm>
                      <a:off x="3810000" y="1864425"/>
                      <a:ext cx="76200" cy="76200"/>
                    </a:xfrm>
                    <a:prstGeom prst="triangle">
                      <a:avLst/>
                    </a:prstGeom>
                    <a:solidFill>
                      <a:srgbClr val="0000D7"/>
                    </a:solidFill>
                    <a:ln w="5715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Isosceles Triangle 73"/>
                    <p:cNvSpPr/>
                    <p:nvPr/>
                  </p:nvSpPr>
                  <p:spPr>
                    <a:xfrm>
                      <a:off x="5526975" y="1512125"/>
                      <a:ext cx="76200" cy="76200"/>
                    </a:xfrm>
                    <a:prstGeom prst="triangle">
                      <a:avLst/>
                    </a:prstGeom>
                    <a:solidFill>
                      <a:srgbClr val="0000D7"/>
                    </a:solidFill>
                    <a:ln w="5715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>
                      <a:off x="7274625" y="1231075"/>
                      <a:ext cx="76200" cy="76200"/>
                    </a:xfrm>
                    <a:prstGeom prst="triangle">
                      <a:avLst/>
                    </a:prstGeom>
                    <a:solidFill>
                      <a:srgbClr val="0000D7"/>
                    </a:solidFill>
                    <a:ln w="5715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0" name="TextBox 8"/>
                  <p:cNvSpPr txBox="1">
                    <a:spLocks noChangeArrowheads="1"/>
                  </p:cNvSpPr>
                  <p:nvPr/>
                </p:nvSpPr>
                <p:spPr bwMode="auto">
                  <a:xfrm rot="20913292">
                    <a:off x="1523502" y="1124392"/>
                    <a:ext cx="1875594" cy="8613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j-lt"/>
                        <a:cs typeface="Arial" pitchFamily="34" charset="0"/>
                      </a:rPr>
                      <a:t>SNR=30dB</a:t>
                    </a:r>
                    <a:endPara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84" name="TextBox 83"/>
            <p:cNvSpPr txBox="1"/>
            <p:nvPr/>
          </p:nvSpPr>
          <p:spPr>
            <a:xfrm>
              <a:off x="-263301" y="5459318"/>
              <a:ext cx="987771" cy="276999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cs typeface="Arial" pitchFamily="34" charset="0"/>
                </a:rPr>
                <a:t>Comp. Gain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377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9017E-7 L -0.21215 0.0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-381000" y="24384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Examples of LSM: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34151" y="3708834"/>
            <a:ext cx="7409649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3D SEG Salt Model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497542" y="1447800"/>
            <a:ext cx="6535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Least Squares Migration: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9" y="1447800"/>
            <a:ext cx="3767351" cy="5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62" y="2362200"/>
            <a:ext cx="1649738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31304" y="990599"/>
            <a:ext cx="9806608" cy="8372633"/>
            <a:chOff x="-227822" y="999967"/>
            <a:chExt cx="9806608" cy="7001033"/>
          </a:xfrm>
        </p:grpSpPr>
        <p:sp>
          <p:nvSpPr>
            <p:cNvPr id="13" name="Rectangle 12"/>
            <p:cNvSpPr/>
            <p:nvPr/>
          </p:nvSpPr>
          <p:spPr bwMode="auto">
            <a:xfrm>
              <a:off x="-203249" y="4220294"/>
              <a:ext cx="9782035" cy="3780706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227822" y="999967"/>
              <a:ext cx="9782035" cy="2464203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1470860"/>
      </p:ext>
    </p:ext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7"/>
          <p:cNvSpPr>
            <a:spLocks noChangeArrowheads="1"/>
          </p:cNvSpPr>
          <p:nvPr/>
        </p:nvSpPr>
        <p:spPr bwMode="auto">
          <a:xfrm rot="-5400000">
            <a:off x="3619500" y="2371725"/>
            <a:ext cx="6343650" cy="2114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3555" name="Straight Connector 39"/>
          <p:cNvCxnSpPr>
            <a:cxnSpLocks noChangeShapeType="1"/>
          </p:cNvCxnSpPr>
          <p:nvPr/>
        </p:nvCxnSpPr>
        <p:spPr bwMode="auto">
          <a:xfrm flipH="1">
            <a:off x="5816600" y="2243138"/>
            <a:ext cx="1944688" cy="317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5-Point Star 13"/>
          <p:cNvSpPr/>
          <p:nvPr/>
        </p:nvSpPr>
        <p:spPr bwMode="auto">
          <a:xfrm>
            <a:off x="6708775" y="1871663"/>
            <a:ext cx="115888" cy="122237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23557" name="Straight Connector 19"/>
          <p:cNvCxnSpPr>
            <a:cxnSpLocks noChangeShapeType="1"/>
          </p:cNvCxnSpPr>
          <p:nvPr/>
        </p:nvCxnSpPr>
        <p:spPr bwMode="auto">
          <a:xfrm>
            <a:off x="3098800" y="2284413"/>
            <a:ext cx="0" cy="15335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 bwMode="auto">
          <a:xfrm>
            <a:off x="757909" y="3719412"/>
            <a:ext cx="4042039" cy="3100487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" name="Picture 1" descr="vel_h_slice.jpg"/>
          <p:cNvPicPr>
            <a:picLocks noChangeAspect="1"/>
          </p:cNvPicPr>
          <p:nvPr/>
        </p:nvPicPr>
        <p:blipFill>
          <a:blip r:embed="rId2" cstate="print"/>
          <a:srcRect l="12485" t="7081" r="9104" b="10647"/>
          <a:stretch>
            <a:fillRect/>
          </a:stretch>
        </p:blipFill>
        <p:spPr>
          <a:xfrm>
            <a:off x="743991" y="3118177"/>
            <a:ext cx="4037457" cy="3077412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  <a:scene3d>
            <a:camera prst="isometricTopUp"/>
            <a:lightRig rig="threePt" dir="t"/>
          </a:scene3d>
        </p:spPr>
      </p:pic>
      <p:sp>
        <p:nvSpPr>
          <p:cNvPr id="3" name="Rectangle 2"/>
          <p:cNvSpPr/>
          <p:nvPr/>
        </p:nvSpPr>
        <p:spPr bwMode="auto">
          <a:xfrm>
            <a:off x="749713" y="2190749"/>
            <a:ext cx="4042039" cy="3100487"/>
          </a:xfrm>
          <a:prstGeom prst="rect">
            <a:avLst/>
          </a:prstGeom>
          <a:solidFill>
            <a:srgbClr val="00B0F0">
              <a:alpha val="63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3561" name="Group 22"/>
          <p:cNvGrpSpPr>
            <a:grpSpLocks/>
          </p:cNvGrpSpPr>
          <p:nvPr/>
        </p:nvGrpSpPr>
        <p:grpSpPr bwMode="auto">
          <a:xfrm>
            <a:off x="233363" y="3554413"/>
            <a:ext cx="5062537" cy="3149600"/>
            <a:chOff x="252207" y="3468328"/>
            <a:chExt cx="5062744" cy="3149952"/>
          </a:xfrm>
        </p:grpSpPr>
        <p:cxnSp>
          <p:nvCxnSpPr>
            <p:cNvPr id="23608" name="Straight Connector 18"/>
            <p:cNvCxnSpPr>
              <a:cxnSpLocks noChangeShapeType="1"/>
            </p:cNvCxnSpPr>
            <p:nvPr/>
          </p:nvCxnSpPr>
          <p:spPr bwMode="auto">
            <a:xfrm>
              <a:off x="5314951" y="3468328"/>
              <a:ext cx="0" cy="1533511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609" name="Straight Connector 16"/>
            <p:cNvCxnSpPr>
              <a:cxnSpLocks noChangeShapeType="1"/>
            </p:cNvCxnSpPr>
            <p:nvPr/>
          </p:nvCxnSpPr>
          <p:spPr bwMode="auto">
            <a:xfrm>
              <a:off x="252207" y="3834873"/>
              <a:ext cx="0" cy="1533511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610" name="Straight Connector 17"/>
            <p:cNvCxnSpPr>
              <a:cxnSpLocks noChangeShapeType="1"/>
            </p:cNvCxnSpPr>
            <p:nvPr/>
          </p:nvCxnSpPr>
          <p:spPr bwMode="auto">
            <a:xfrm>
              <a:off x="2450535" y="5084769"/>
              <a:ext cx="0" cy="1533511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0" name="Rectangle 29"/>
          <p:cNvSpPr/>
          <p:nvPr/>
        </p:nvSpPr>
        <p:spPr bwMode="auto">
          <a:xfrm>
            <a:off x="-142875" y="3000375"/>
            <a:ext cx="3933825" cy="35242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3563" name="TextBox 21"/>
          <p:cNvSpPr txBox="1">
            <a:spLocks noChangeArrowheads="1"/>
          </p:cNvSpPr>
          <p:nvPr/>
        </p:nvSpPr>
        <p:spPr bwMode="auto">
          <a:xfrm rot="-1910002">
            <a:off x="958850" y="2755900"/>
            <a:ext cx="96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ECECE"/>
                </a:solidFill>
              </a:rPr>
              <a:t>a swath</a:t>
            </a:r>
          </a:p>
        </p:txBody>
      </p:sp>
      <p:cxnSp>
        <p:nvCxnSpPr>
          <p:cNvPr id="23564" name="Straight Arrow Connector 34"/>
          <p:cNvCxnSpPr>
            <a:cxnSpLocks noChangeShapeType="1"/>
          </p:cNvCxnSpPr>
          <p:nvPr/>
        </p:nvCxnSpPr>
        <p:spPr bwMode="auto">
          <a:xfrm>
            <a:off x="3333750" y="2305050"/>
            <a:ext cx="1790700" cy="1000125"/>
          </a:xfrm>
          <a:prstGeom prst="straightConnector1">
            <a:avLst/>
          </a:prstGeom>
          <a:noFill/>
          <a:ln w="12700" algn="ctr">
            <a:solidFill>
              <a:srgbClr val="DADADA"/>
            </a:solidFill>
            <a:round/>
            <a:headEnd type="arrow" w="med" len="med"/>
            <a:tailEnd type="arrow" w="med" len="med"/>
          </a:ln>
        </p:spPr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 rot="1820943">
            <a:off x="3667125" y="2087563"/>
            <a:ext cx="1487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dirty="0">
                <a:solidFill>
                  <a:srgbClr val="CECECE"/>
                </a:solidFill>
              </a:rPr>
              <a:t> swaths, </a:t>
            </a:r>
          </a:p>
          <a:p>
            <a:pPr>
              <a:defRPr/>
            </a:pPr>
            <a:r>
              <a:rPr lang="en-US" sz="2000" dirty="0">
                <a:solidFill>
                  <a:srgbClr val="CECECE"/>
                </a:solidFill>
              </a:rPr>
              <a:t>50% overlap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-9524" y="3076575"/>
            <a:ext cx="3905249" cy="352425"/>
          </a:xfrm>
          <a:prstGeom prst="rect">
            <a:avLst/>
          </a:prstGeom>
          <a:solidFill>
            <a:schemeClr val="tx1">
              <a:alpha val="59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1743075" y="4095750"/>
            <a:ext cx="3933825" cy="352425"/>
          </a:xfrm>
          <a:prstGeom prst="rect">
            <a:avLst/>
          </a:prstGeom>
          <a:solidFill>
            <a:schemeClr val="accent1">
              <a:alpha val="74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23568" name="Straight Connector 41"/>
          <p:cNvCxnSpPr>
            <a:cxnSpLocks noChangeShapeType="1"/>
          </p:cNvCxnSpPr>
          <p:nvPr/>
        </p:nvCxnSpPr>
        <p:spPr bwMode="auto">
          <a:xfrm>
            <a:off x="5815013" y="2271713"/>
            <a:ext cx="1587" cy="26717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Straight Connector 44"/>
          <p:cNvCxnSpPr>
            <a:cxnSpLocks noChangeShapeType="1"/>
          </p:cNvCxnSpPr>
          <p:nvPr/>
        </p:nvCxnSpPr>
        <p:spPr bwMode="auto">
          <a:xfrm>
            <a:off x="6773863" y="1979613"/>
            <a:ext cx="9525" cy="279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Straight Connector 50"/>
          <p:cNvCxnSpPr>
            <a:cxnSpLocks noChangeShapeType="1"/>
          </p:cNvCxnSpPr>
          <p:nvPr/>
        </p:nvCxnSpPr>
        <p:spPr bwMode="auto">
          <a:xfrm flipH="1">
            <a:off x="7751763" y="2249488"/>
            <a:ext cx="11112" cy="26987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Straight Connector 53"/>
          <p:cNvCxnSpPr>
            <a:cxnSpLocks noChangeShapeType="1"/>
          </p:cNvCxnSpPr>
          <p:nvPr/>
        </p:nvCxnSpPr>
        <p:spPr bwMode="auto">
          <a:xfrm>
            <a:off x="5957888" y="2274888"/>
            <a:ext cx="0" cy="2673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2" name="Right Arrow 54"/>
          <p:cNvSpPr>
            <a:spLocks noChangeArrowheads="1"/>
          </p:cNvSpPr>
          <p:nvPr/>
        </p:nvSpPr>
        <p:spPr bwMode="auto">
          <a:xfrm rot="-2023469">
            <a:off x="5294313" y="3189288"/>
            <a:ext cx="330200" cy="192087"/>
          </a:xfrm>
          <a:prstGeom prst="rightArrow">
            <a:avLst>
              <a:gd name="adj1" fmla="val 50000"/>
              <a:gd name="adj2" fmla="val 4990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73" name="Oval 57"/>
          <p:cNvSpPr>
            <a:spLocks noChangeArrowheads="1"/>
          </p:cNvSpPr>
          <p:nvPr/>
        </p:nvSpPr>
        <p:spPr bwMode="auto">
          <a:xfrm>
            <a:off x="6251575" y="3632200"/>
            <a:ext cx="53975" cy="52388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74" name="Oval 58"/>
          <p:cNvSpPr>
            <a:spLocks noChangeArrowheads="1"/>
          </p:cNvSpPr>
          <p:nvPr/>
        </p:nvSpPr>
        <p:spPr bwMode="auto">
          <a:xfrm>
            <a:off x="6403975" y="3633788"/>
            <a:ext cx="53975" cy="53975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75" name="Oval 61"/>
          <p:cNvSpPr>
            <a:spLocks noChangeArrowheads="1"/>
          </p:cNvSpPr>
          <p:nvPr/>
        </p:nvSpPr>
        <p:spPr bwMode="auto">
          <a:xfrm>
            <a:off x="6556375" y="3632200"/>
            <a:ext cx="53975" cy="52388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3576" name="Straight Arrow Connector 63"/>
          <p:cNvCxnSpPr>
            <a:cxnSpLocks noChangeShapeType="1"/>
          </p:cNvCxnSpPr>
          <p:nvPr/>
        </p:nvCxnSpPr>
        <p:spPr bwMode="auto">
          <a:xfrm flipV="1">
            <a:off x="5859463" y="5172075"/>
            <a:ext cx="1851025" cy="22225"/>
          </a:xfrm>
          <a:prstGeom prst="straightConnector1">
            <a:avLst/>
          </a:prstGeom>
          <a:noFill/>
          <a:ln w="12700" algn="ctr">
            <a:solidFill>
              <a:srgbClr val="FFFFFF"/>
            </a:solidFill>
            <a:round/>
            <a:headEnd type="arrow" w="med" len="med"/>
            <a:tailEnd type="arrow" w="med" len="med"/>
          </a:ln>
        </p:spPr>
      </p:cxnSp>
      <p:sp>
        <p:nvSpPr>
          <p:cNvPr id="23577" name="TextBox 21"/>
          <p:cNvSpPr txBox="1">
            <a:spLocks noChangeArrowheads="1"/>
          </p:cNvSpPr>
          <p:nvPr/>
        </p:nvSpPr>
        <p:spPr bwMode="auto">
          <a:xfrm>
            <a:off x="6238875" y="5241925"/>
            <a:ext cx="114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ECECE"/>
                </a:solidFill>
              </a:rPr>
              <a:t>16 cables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5792788" y="2193925"/>
            <a:ext cx="190500" cy="79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5543550" y="1809750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100 m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7921625" y="2244725"/>
            <a:ext cx="14288" cy="2714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2" name="TextBox 21"/>
          <p:cNvSpPr txBox="1">
            <a:spLocks noChangeArrowheads="1"/>
          </p:cNvSpPr>
          <p:nvPr/>
        </p:nvSpPr>
        <p:spPr bwMode="auto">
          <a:xfrm rot="5400000">
            <a:off x="7814469" y="3344069"/>
            <a:ext cx="70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km</a:t>
            </a:r>
          </a:p>
        </p:txBody>
      </p:sp>
      <p:sp>
        <p:nvSpPr>
          <p:cNvPr id="73" name="5-Point Star 72"/>
          <p:cNvSpPr/>
          <p:nvPr/>
        </p:nvSpPr>
        <p:spPr bwMode="auto">
          <a:xfrm>
            <a:off x="6708775" y="1724025"/>
            <a:ext cx="115888" cy="122238"/>
          </a:xfrm>
          <a:prstGeom prst="star5">
            <a:avLst/>
          </a:prstGeom>
          <a:solidFill>
            <a:srgbClr val="FF99CC"/>
          </a:solidFill>
          <a:ln w="12700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4" name="5-Point Star 73"/>
          <p:cNvSpPr/>
          <p:nvPr/>
        </p:nvSpPr>
        <p:spPr bwMode="auto">
          <a:xfrm>
            <a:off x="6707188" y="1562100"/>
            <a:ext cx="115887" cy="122238"/>
          </a:xfrm>
          <a:prstGeom prst="star5">
            <a:avLst/>
          </a:prstGeom>
          <a:solidFill>
            <a:srgbClr val="FF99CC"/>
          </a:solidFill>
          <a:ln w="12700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6919913" y="1631950"/>
            <a:ext cx="0" cy="1682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1" name="TextBox 21"/>
          <p:cNvSpPr txBox="1">
            <a:spLocks noChangeArrowheads="1"/>
          </p:cNvSpPr>
          <p:nvPr/>
        </p:nvSpPr>
        <p:spPr bwMode="auto">
          <a:xfrm rot="5400000">
            <a:off x="6749257" y="1515269"/>
            <a:ext cx="70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</a:t>
            </a:r>
          </a:p>
        </p:txBody>
      </p:sp>
      <p:sp>
        <p:nvSpPr>
          <p:cNvPr id="23586" name="Oval 81"/>
          <p:cNvSpPr>
            <a:spLocks noChangeArrowheads="1"/>
          </p:cNvSpPr>
          <p:nvPr/>
        </p:nvSpPr>
        <p:spPr bwMode="auto">
          <a:xfrm flipV="1">
            <a:off x="6737350" y="1420813"/>
            <a:ext cx="57150" cy="57150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87" name="Oval 82"/>
          <p:cNvSpPr>
            <a:spLocks noChangeArrowheads="1"/>
          </p:cNvSpPr>
          <p:nvPr/>
        </p:nvSpPr>
        <p:spPr bwMode="auto">
          <a:xfrm flipV="1">
            <a:off x="6743700" y="1258888"/>
            <a:ext cx="58738" cy="57150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3588" name="Straight Connector 83"/>
          <p:cNvCxnSpPr>
            <a:cxnSpLocks noChangeShapeType="1"/>
          </p:cNvCxnSpPr>
          <p:nvPr/>
        </p:nvCxnSpPr>
        <p:spPr bwMode="auto">
          <a:xfrm>
            <a:off x="6110288" y="2284413"/>
            <a:ext cx="0" cy="2673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9" name="Straight Arrow Connector 84"/>
          <p:cNvCxnSpPr>
            <a:cxnSpLocks noChangeShapeType="1"/>
          </p:cNvCxnSpPr>
          <p:nvPr/>
        </p:nvCxnSpPr>
        <p:spPr bwMode="auto">
          <a:xfrm flipH="1">
            <a:off x="8343900" y="311150"/>
            <a:ext cx="20638" cy="5165725"/>
          </a:xfrm>
          <a:prstGeom prst="straightConnector1">
            <a:avLst/>
          </a:prstGeom>
          <a:noFill/>
          <a:ln w="12700" algn="ctr">
            <a:solidFill>
              <a:srgbClr val="FF99CC"/>
            </a:solidFill>
            <a:round/>
            <a:headEnd type="arrow" w="med" len="med"/>
            <a:tailEnd type="arrow" w="med" len="med"/>
          </a:ln>
        </p:spPr>
      </p:cxnSp>
      <p:sp>
        <p:nvSpPr>
          <p:cNvPr id="87" name="TextBox 21"/>
          <p:cNvSpPr txBox="1">
            <a:spLocks noChangeArrowheads="1"/>
          </p:cNvSpPr>
          <p:nvPr/>
        </p:nvSpPr>
        <p:spPr bwMode="auto">
          <a:xfrm rot="5400000">
            <a:off x="7873207" y="2096294"/>
            <a:ext cx="146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</a:t>
            </a:r>
            <a:r>
              <a:rPr lang="en-US" sz="2000" dirty="0">
                <a:solidFill>
                  <a:srgbClr val="FF99CC"/>
                </a:solidFill>
              </a:rPr>
              <a:t>  sources</a:t>
            </a:r>
          </a:p>
        </p:txBody>
      </p:sp>
      <p:sp>
        <p:nvSpPr>
          <p:cNvPr id="88" name="Flowchart: Manual Operation 87"/>
          <p:cNvSpPr>
            <a:spLocks noChangeAspect="1"/>
          </p:cNvSpPr>
          <p:nvPr/>
        </p:nvSpPr>
        <p:spPr bwMode="auto">
          <a:xfrm>
            <a:off x="6073775" y="3857625"/>
            <a:ext cx="76200" cy="80963"/>
          </a:xfrm>
          <a:prstGeom prst="flowChartManualOperation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AFD00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89" name="Flowchart: Manual Operation 88"/>
          <p:cNvSpPr>
            <a:spLocks noChangeAspect="1"/>
          </p:cNvSpPr>
          <p:nvPr/>
        </p:nvSpPr>
        <p:spPr bwMode="auto">
          <a:xfrm>
            <a:off x="6073775" y="3994150"/>
            <a:ext cx="76200" cy="80963"/>
          </a:xfrm>
          <a:prstGeom prst="flowChartManualOperation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AFD00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90" name="Flowchart: Manual Operation 89"/>
          <p:cNvSpPr>
            <a:spLocks noChangeAspect="1"/>
          </p:cNvSpPr>
          <p:nvPr/>
        </p:nvSpPr>
        <p:spPr bwMode="auto">
          <a:xfrm>
            <a:off x="6073775" y="4125913"/>
            <a:ext cx="76200" cy="80962"/>
          </a:xfrm>
          <a:prstGeom prst="flowChartManualOperation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AFD00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91" name="Flowchart: Manual Operation 90"/>
          <p:cNvSpPr>
            <a:spLocks noChangeAspect="1"/>
          </p:cNvSpPr>
          <p:nvPr/>
        </p:nvSpPr>
        <p:spPr bwMode="auto">
          <a:xfrm>
            <a:off x="6075363" y="4264025"/>
            <a:ext cx="74612" cy="80963"/>
          </a:xfrm>
          <a:prstGeom prst="flowChartManualOperation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AFD00"/>
              </a:solidFill>
              <a:ea typeface="宋体" pitchFamily="2" charset="-122"/>
              <a:cs typeface="Arial" charset="0"/>
            </a:endParaRPr>
          </a:p>
        </p:txBody>
      </p:sp>
      <p:cxnSp>
        <p:nvCxnSpPr>
          <p:cNvPr id="23595" name="Straight Arrow Connector 92"/>
          <p:cNvCxnSpPr>
            <a:cxnSpLocks noChangeShapeType="1"/>
          </p:cNvCxnSpPr>
          <p:nvPr/>
        </p:nvCxnSpPr>
        <p:spPr bwMode="auto">
          <a:xfrm>
            <a:off x="6208713" y="4156075"/>
            <a:ext cx="4762" cy="157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596" name="TextBox 21"/>
          <p:cNvSpPr txBox="1">
            <a:spLocks noChangeArrowheads="1"/>
          </p:cNvSpPr>
          <p:nvPr/>
        </p:nvSpPr>
        <p:spPr bwMode="auto">
          <a:xfrm rot="5400000">
            <a:off x="6111082" y="4071144"/>
            <a:ext cx="70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20 m</a:t>
            </a:r>
          </a:p>
        </p:txBody>
      </p:sp>
      <p:sp>
        <p:nvSpPr>
          <p:cNvPr id="23597" name="TextBox 21"/>
          <p:cNvSpPr txBox="1">
            <a:spLocks noChangeArrowheads="1"/>
          </p:cNvSpPr>
          <p:nvPr/>
        </p:nvSpPr>
        <p:spPr bwMode="auto">
          <a:xfrm>
            <a:off x="3924300" y="981075"/>
            <a:ext cx="1719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lain" startAt="4096"/>
            </a:pPr>
            <a:r>
              <a:rPr lang="en-US" sz="2000">
                <a:solidFill>
                  <a:srgbClr val="FF99CC"/>
                </a:solidFill>
              </a:rPr>
              <a:t> sources in total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638800" y="0"/>
            <a:ext cx="3276600" cy="68580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2" name="Isosceles Triangle 51"/>
          <p:cNvSpPr/>
          <p:nvPr/>
        </p:nvSpPr>
        <p:spPr bwMode="auto">
          <a:xfrm>
            <a:off x="2286000" y="4724400"/>
            <a:ext cx="228600" cy="3048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93635" lon="18715786" rev="18047356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3600" name="Rectangle 94"/>
          <p:cNvSpPr>
            <a:spLocks noChangeArrowheads="1"/>
          </p:cNvSpPr>
          <p:nvPr/>
        </p:nvSpPr>
        <p:spPr bwMode="auto">
          <a:xfrm>
            <a:off x="1371600" y="0"/>
            <a:ext cx="7151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SEG/EAGE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Model+Marine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Data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Yunsong</a:t>
            </a:r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 Huang)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601" name="TextBox 21"/>
          <p:cNvSpPr txBox="1">
            <a:spLocks noChangeArrowheads="1"/>
          </p:cNvSpPr>
          <p:nvPr/>
        </p:nvSpPr>
        <p:spPr bwMode="auto">
          <a:xfrm>
            <a:off x="4124325" y="5811838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13.4 km</a:t>
            </a:r>
          </a:p>
        </p:txBody>
      </p:sp>
      <p:cxnSp>
        <p:nvCxnSpPr>
          <p:cNvPr id="23602" name="Straight Arrow Connector 23"/>
          <p:cNvCxnSpPr>
            <a:cxnSpLocks noChangeShapeType="1"/>
          </p:cNvCxnSpPr>
          <p:nvPr/>
        </p:nvCxnSpPr>
        <p:spPr bwMode="auto">
          <a:xfrm flipV="1">
            <a:off x="4587875" y="5257800"/>
            <a:ext cx="974725" cy="5762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603" name="Straight Arrow Connector 25"/>
          <p:cNvCxnSpPr>
            <a:cxnSpLocks noChangeShapeType="1"/>
          </p:cNvCxnSpPr>
          <p:nvPr/>
        </p:nvCxnSpPr>
        <p:spPr bwMode="auto">
          <a:xfrm flipH="1">
            <a:off x="2895600" y="6056313"/>
            <a:ext cx="1250950" cy="7254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3604" name="Group 60"/>
          <p:cNvGrpSpPr>
            <a:grpSpLocks/>
          </p:cNvGrpSpPr>
          <p:nvPr/>
        </p:nvGrpSpPr>
        <p:grpSpPr bwMode="auto">
          <a:xfrm>
            <a:off x="0" y="4114800"/>
            <a:ext cx="895350" cy="1600200"/>
            <a:chOff x="839788" y="3324651"/>
            <a:chExt cx="895312" cy="2837645"/>
          </a:xfrm>
        </p:grpSpPr>
        <p:sp>
          <p:nvSpPr>
            <p:cNvPr id="23605" name="TextBox 16"/>
            <p:cNvSpPr txBox="1">
              <a:spLocks noChangeArrowheads="1"/>
            </p:cNvSpPr>
            <p:nvPr/>
          </p:nvSpPr>
          <p:spPr bwMode="auto">
            <a:xfrm>
              <a:off x="839788" y="4545225"/>
              <a:ext cx="895312" cy="39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3.7 km</a:t>
              </a:r>
            </a:p>
          </p:txBody>
        </p:sp>
        <p:cxnSp>
          <p:nvCxnSpPr>
            <p:cNvPr id="23606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1441426" y="3324651"/>
              <a:ext cx="1" cy="114598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607" name="Straight Arrow Connector 20"/>
            <p:cNvCxnSpPr>
              <a:cxnSpLocks noChangeShapeType="1"/>
            </p:cNvCxnSpPr>
            <p:nvPr/>
          </p:nvCxnSpPr>
          <p:spPr bwMode="auto">
            <a:xfrm>
              <a:off x="1430313" y="4935642"/>
              <a:ext cx="0" cy="122665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03821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84E-6 C 0.11754 -0.08025 0.23507 -0.16026 0.27066 -0.19542 C 0.30625 -0.23057 0.26667 -0.2419 0.21337 -0.21138 C 0.16007 -0.18085 -0.00347 -0.03677 -0.0493 -0.01249 C -0.09513 0.0118 -0.09548 -0.02729 -0.06128 -0.06568 C -0.02708 -0.10407 0.11893 -0.20513 0.15608 -0.24329 C 0.19323 -0.28145 0.19931 -0.31429 0.16146 -0.29486 C 0.12362 -0.27544 -0.0177 -0.16119 -0.07066 -0.12604 C -0.12361 -0.09088 -0.13698 -0.0821 -0.1559 -0.08348 C -0.17482 -0.08487 -0.19635 -0.11147 -0.18385 -0.13506 C -0.17135 -0.15865 -0.12517 -0.19056 -0.08125 -0.22548 C -0.03732 -0.2604 0.05313 -0.3247 0.08004 -0.34459 " pathEditMode="relative" ptsTypes="aaaaaaaaaaaA">
                                      <p:cBhvr>
                                        <p:cTn id="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681131" y="285750"/>
            <a:ext cx="41433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Numerical </a:t>
            </a:r>
            <a:r>
              <a:rPr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Results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Yunsong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cs typeface="Times New Roman" pitchFamily="18" charset="0"/>
              </a:rPr>
              <a:t> Huang)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580" name="Group 24"/>
          <p:cNvGrpSpPr>
            <a:grpSpLocks/>
          </p:cNvGrpSpPr>
          <p:nvPr/>
        </p:nvGrpSpPr>
        <p:grpSpPr bwMode="auto">
          <a:xfrm>
            <a:off x="99731" y="611188"/>
            <a:ext cx="4398963" cy="3003550"/>
            <a:chOff x="514349" y="1373802"/>
            <a:chExt cx="4399365" cy="3002950"/>
          </a:xfrm>
        </p:grpSpPr>
        <p:grpSp>
          <p:nvGrpSpPr>
            <p:cNvPr id="24594" name="Group 3"/>
            <p:cNvGrpSpPr>
              <a:grpSpLocks/>
            </p:cNvGrpSpPr>
            <p:nvPr/>
          </p:nvGrpSpPr>
          <p:grpSpPr bwMode="auto">
            <a:xfrm>
              <a:off x="514349" y="1571624"/>
              <a:ext cx="4048111" cy="2805128"/>
              <a:chOff x="1181099" y="504824"/>
              <a:chExt cx="4048111" cy="2805128"/>
            </a:xfrm>
          </p:grpSpPr>
          <p:pic>
            <p:nvPicPr>
              <p:cNvPr id="2" name="Picture 1" descr="ref0_v_slice.jpg"/>
              <p:cNvPicPr>
                <a:picLocks noChangeAspect="1"/>
              </p:cNvPicPr>
              <p:nvPr/>
            </p:nvPicPr>
            <p:blipFill>
              <a:blip r:embed="rId3" cstate="print"/>
              <a:srcRect l="12917" t="7361" r="9479" b="10833"/>
              <a:stretch>
                <a:fillRect/>
              </a:stretch>
            </p:blipFill>
            <p:spPr>
              <a:xfrm>
                <a:off x="1181099" y="504824"/>
                <a:ext cx="3548055" cy="2805128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3" name="Picture 2" descr="ref0_h_slice.jpg"/>
              <p:cNvPicPr>
                <a:picLocks/>
              </p:cNvPicPr>
              <p:nvPr/>
            </p:nvPicPr>
            <p:blipFill>
              <a:blip r:embed="rId4" cstate="print"/>
              <a:srcRect l="12813" t="7361" r="9479" b="10972"/>
              <a:stretch>
                <a:fillRect/>
              </a:stretch>
            </p:blipFill>
            <p:spPr>
              <a:xfrm>
                <a:off x="1676400" y="1581151"/>
                <a:ext cx="3552810" cy="1400181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scene3d>
                <a:camera prst="isometricTopUp"/>
                <a:lightRig rig="threePt" dir="t"/>
              </a:scene3d>
            </p:spPr>
          </p:pic>
        </p:grpSp>
        <p:cxnSp>
          <p:nvCxnSpPr>
            <p:cNvPr id="24595" name="Straight Arrow Connector 10"/>
            <p:cNvCxnSpPr>
              <a:cxnSpLocks noChangeShapeType="1"/>
            </p:cNvCxnSpPr>
            <p:nvPr/>
          </p:nvCxnSpPr>
          <p:spPr bwMode="auto">
            <a:xfrm>
              <a:off x="4388790" y="2630203"/>
              <a:ext cx="364185" cy="20824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596" name="TextBox 11"/>
            <p:cNvSpPr txBox="1">
              <a:spLocks noChangeArrowheads="1"/>
            </p:cNvSpPr>
            <p:nvPr/>
          </p:nvSpPr>
          <p:spPr bwMode="auto">
            <a:xfrm>
              <a:off x="4017315" y="2304137"/>
              <a:ext cx="896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6.7 km</a:t>
              </a:r>
            </a:p>
          </p:txBody>
        </p:sp>
        <p:cxnSp>
          <p:nvCxnSpPr>
            <p:cNvPr id="24597" name="Straight Arrow Connector 15"/>
            <p:cNvCxnSpPr>
              <a:cxnSpLocks noChangeShapeType="1"/>
            </p:cNvCxnSpPr>
            <p:nvPr/>
          </p:nvCxnSpPr>
          <p:spPr bwMode="auto">
            <a:xfrm flipH="1" flipV="1">
              <a:off x="3703876" y="2267414"/>
              <a:ext cx="296624" cy="1614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598" name="TextBox 28"/>
            <p:cNvSpPr txBox="1">
              <a:spLocks noChangeArrowheads="1"/>
            </p:cNvSpPr>
            <p:nvPr/>
          </p:nvSpPr>
          <p:spPr bwMode="auto">
            <a:xfrm rot="-1865359">
              <a:off x="1125621" y="1373802"/>
              <a:ext cx="19998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True reflectivities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5719" y="1449388"/>
            <a:ext cx="4389437" cy="3551237"/>
            <a:chOff x="4516438" y="1449388"/>
            <a:chExt cx="4389437" cy="3551237"/>
          </a:xfrm>
        </p:grpSpPr>
        <p:grpSp>
          <p:nvGrpSpPr>
            <p:cNvPr id="24579" name="Group 23"/>
            <p:cNvGrpSpPr>
              <a:grpSpLocks/>
            </p:cNvGrpSpPr>
            <p:nvPr/>
          </p:nvGrpSpPr>
          <p:grpSpPr bwMode="auto">
            <a:xfrm>
              <a:off x="4516438" y="2686050"/>
              <a:ext cx="895350" cy="2314575"/>
              <a:chOff x="210574" y="2647950"/>
              <a:chExt cx="895350" cy="2314575"/>
            </a:xfrm>
          </p:grpSpPr>
          <p:sp>
            <p:nvSpPr>
              <p:cNvPr id="24601" name="TextBox 16"/>
              <p:cNvSpPr txBox="1">
                <a:spLocks noChangeArrowheads="1"/>
              </p:cNvSpPr>
              <p:nvPr/>
            </p:nvSpPr>
            <p:spPr bwMode="auto">
              <a:xfrm>
                <a:off x="210574" y="3497406"/>
                <a:ext cx="8953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3.7 km</a:t>
                </a:r>
              </a:p>
            </p:txBody>
          </p:sp>
          <p:cxnSp>
            <p:nvCxnSpPr>
              <p:cNvPr id="24602" name="Straight Arrow Connector 18"/>
              <p:cNvCxnSpPr>
                <a:cxnSpLocks noChangeShapeType="1"/>
              </p:cNvCxnSpPr>
              <p:nvPr/>
            </p:nvCxnSpPr>
            <p:spPr bwMode="auto">
              <a:xfrm flipV="1">
                <a:off x="726512" y="2647950"/>
                <a:ext cx="0" cy="84151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4603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715399" y="3954606"/>
                <a:ext cx="0" cy="100791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4581" name="Group 22"/>
            <p:cNvGrpSpPr>
              <a:grpSpLocks/>
            </p:cNvGrpSpPr>
            <p:nvPr/>
          </p:nvGrpSpPr>
          <p:grpSpPr bwMode="auto">
            <a:xfrm>
              <a:off x="4857750" y="1449388"/>
              <a:ext cx="4048125" cy="2917825"/>
              <a:chOff x="4695825" y="1450003"/>
              <a:chExt cx="4048110" cy="2917217"/>
            </a:xfrm>
          </p:grpSpPr>
          <p:grpSp>
            <p:nvGrpSpPr>
              <p:cNvPr id="24590" name="Group 21"/>
              <p:cNvGrpSpPr>
                <a:grpSpLocks/>
              </p:cNvGrpSpPr>
              <p:nvPr/>
            </p:nvGrpSpPr>
            <p:grpSpPr bwMode="auto">
              <a:xfrm>
                <a:off x="4695825" y="1571625"/>
                <a:ext cx="4048110" cy="2795595"/>
                <a:chOff x="4695825" y="1571625"/>
                <a:chExt cx="4048110" cy="2795595"/>
              </a:xfrm>
            </p:grpSpPr>
            <p:pic>
              <p:nvPicPr>
                <p:cNvPr id="19" name="Picture 18" descr="stdmig_v_slice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12917" t="7500" r="9479" b="10972"/>
                <a:stretch>
                  <a:fillRect/>
                </a:stretch>
              </p:blipFill>
              <p:spPr>
                <a:xfrm>
                  <a:off x="4695825" y="1571625"/>
                  <a:ext cx="3548055" cy="2795595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20" name="Picture 19" descr="stdmig_h_slice.jpg"/>
                <p:cNvPicPr>
                  <a:picLocks/>
                </p:cNvPicPr>
                <p:nvPr/>
              </p:nvPicPr>
              <p:blipFill>
                <a:blip r:embed="rId6" cstate="print"/>
                <a:srcRect l="12917" t="7361" r="9375" b="10972"/>
                <a:stretch>
                  <a:fillRect/>
                </a:stretch>
              </p:blipFill>
              <p:spPr>
                <a:xfrm>
                  <a:off x="5191125" y="2638426"/>
                  <a:ext cx="3552810" cy="1400181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scene3d>
                  <a:camera prst="isometricTopUp"/>
                  <a:lightRig rig="threePt" dir="t"/>
                </a:scene3d>
              </p:spPr>
            </p:pic>
          </p:grpSp>
          <p:sp>
            <p:nvSpPr>
              <p:cNvPr id="24591" name="TextBox 28"/>
              <p:cNvSpPr txBox="1">
                <a:spLocks noChangeArrowheads="1"/>
              </p:cNvSpPr>
              <p:nvPr/>
            </p:nvSpPr>
            <p:spPr bwMode="auto">
              <a:xfrm rot="-1865359">
                <a:off x="4947977" y="1450003"/>
                <a:ext cx="262283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Conventional migration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50594" y="3182938"/>
            <a:ext cx="8296164" cy="3102709"/>
            <a:chOff x="341313" y="3182938"/>
            <a:chExt cx="8296164" cy="3102709"/>
          </a:xfrm>
        </p:grpSpPr>
        <p:sp>
          <p:nvSpPr>
            <p:cNvPr id="24583" name="TextBox 21"/>
            <p:cNvSpPr txBox="1">
              <a:spLocks noChangeArrowheads="1"/>
            </p:cNvSpPr>
            <p:nvPr/>
          </p:nvSpPr>
          <p:spPr bwMode="auto">
            <a:xfrm>
              <a:off x="3397250" y="5260975"/>
              <a:ext cx="10239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13.4 km</a:t>
              </a:r>
            </a:p>
          </p:txBody>
        </p:sp>
        <p:cxnSp>
          <p:nvCxnSpPr>
            <p:cNvPr id="24584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971925" y="4697413"/>
              <a:ext cx="992188" cy="5603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585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447925" y="5600700"/>
              <a:ext cx="952500" cy="5429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341313" y="3182938"/>
              <a:ext cx="8296164" cy="3102709"/>
              <a:chOff x="341313" y="3182938"/>
              <a:chExt cx="8296164" cy="3102709"/>
            </a:xfrm>
          </p:grpSpPr>
          <p:grpSp>
            <p:nvGrpSpPr>
              <p:cNvPr id="24582" name="Group 27"/>
              <p:cNvGrpSpPr>
                <a:grpSpLocks/>
              </p:cNvGrpSpPr>
              <p:nvPr/>
            </p:nvGrpSpPr>
            <p:grpSpPr bwMode="auto">
              <a:xfrm>
                <a:off x="771525" y="3276600"/>
                <a:ext cx="4057650" cy="2800350"/>
                <a:chOff x="552450" y="3267075"/>
                <a:chExt cx="4057635" cy="2800362"/>
              </a:xfrm>
            </p:grpSpPr>
            <p:pic>
              <p:nvPicPr>
                <p:cNvPr id="26" name="Picture 25" descr="lsfdms_v_slice.jpg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12917" t="7361" r="9375" b="10972"/>
                <a:stretch>
                  <a:fillRect/>
                </a:stretch>
              </p:blipFill>
              <p:spPr>
                <a:xfrm>
                  <a:off x="552450" y="3267075"/>
                  <a:ext cx="3552810" cy="2800362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27" name="Picture 26" descr="lsfdms_h_slice.jpg"/>
                <p:cNvPicPr>
                  <a:picLocks/>
                </p:cNvPicPr>
                <p:nvPr/>
              </p:nvPicPr>
              <p:blipFill>
                <a:blip r:embed="rId8" cstate="print"/>
                <a:srcRect l="12813" t="7361" r="9479" b="10833"/>
                <a:stretch>
                  <a:fillRect/>
                </a:stretch>
              </p:blipFill>
              <p:spPr>
                <a:xfrm>
                  <a:off x="1057275" y="4333875"/>
                  <a:ext cx="3552810" cy="1402564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  <a:scene3d>
                  <a:camera prst="isometricTopUp"/>
                  <a:lightRig rig="threePt" dir="t"/>
                </a:scene3d>
              </p:spPr>
            </p:pic>
          </p:grpSp>
          <p:sp>
            <p:nvSpPr>
              <p:cNvPr id="35" name="TextBox 28"/>
              <p:cNvSpPr txBox="1">
                <a:spLocks noChangeArrowheads="1"/>
              </p:cNvSpPr>
              <p:nvPr/>
            </p:nvSpPr>
            <p:spPr bwMode="auto">
              <a:xfrm rot="19734641">
                <a:off x="341313" y="3182938"/>
                <a:ext cx="38925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256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FFFF"/>
                    </a:solidFill>
                  </a:rPr>
                  <a:t>shots/super-gather,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FFFF"/>
                    </a:solidFill>
                  </a:rPr>
                  <a:t>iterations</a:t>
                </a:r>
              </a:p>
            </p:txBody>
          </p:sp>
          <p:sp>
            <p:nvSpPr>
              <p:cNvPr id="24587" name="Rectangle 35"/>
              <p:cNvSpPr>
                <a:spLocks noChangeArrowheads="1"/>
              </p:cNvSpPr>
              <p:nvPr/>
            </p:nvSpPr>
            <p:spPr bwMode="auto">
              <a:xfrm>
                <a:off x="5070475" y="5454650"/>
                <a:ext cx="356700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8 </a:t>
                </a:r>
                <a:r>
                  <a:rPr lang="en-US" sz="2400" dirty="0" smtClean="0">
                    <a:latin typeface="Arial" charset="0"/>
                  </a:rPr>
                  <a:t>x gain in computational</a:t>
                </a:r>
              </a:p>
              <a:p>
                <a:r>
                  <a:rPr lang="en-US" sz="2400" dirty="0" smtClean="0">
                    <a:latin typeface="Arial" charset="0"/>
                  </a:rPr>
                  <a:t> efficiency</a:t>
                </a:r>
                <a:endParaRPr lang="en-US" sz="2400" dirty="0">
                  <a:latin typeface="Arial" charset="0"/>
                </a:endParaRPr>
              </a:p>
            </p:txBody>
          </p:sp>
        </p:grpSp>
      </p:grp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-68488" y="2654366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3.7 km</a:t>
            </a:r>
          </a:p>
        </p:txBody>
      </p:sp>
      <p:cxnSp>
        <p:nvCxnSpPr>
          <p:cNvPr id="32" name="Straight Arrow Connector 18"/>
          <p:cNvCxnSpPr>
            <a:cxnSpLocks noChangeShapeType="1"/>
          </p:cNvCxnSpPr>
          <p:nvPr/>
        </p:nvCxnSpPr>
        <p:spPr bwMode="auto">
          <a:xfrm flipV="1">
            <a:off x="447450" y="1804910"/>
            <a:ext cx="0" cy="84151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20"/>
          <p:cNvCxnSpPr>
            <a:cxnSpLocks noChangeShapeType="1"/>
          </p:cNvCxnSpPr>
          <p:nvPr/>
        </p:nvCxnSpPr>
        <p:spPr bwMode="auto">
          <a:xfrm>
            <a:off x="436337" y="3111566"/>
            <a:ext cx="0" cy="100791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2051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-381000" y="24384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Examples of LSM: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63741" y="3708834"/>
            <a:ext cx="7545904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Gulf of Mexico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497542" y="1447800"/>
            <a:ext cx="6535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Least Squares Migration: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9" y="1447800"/>
            <a:ext cx="3767351" cy="5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62" y="2362200"/>
            <a:ext cx="1649738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31304" y="990599"/>
            <a:ext cx="9806608" cy="8372633"/>
            <a:chOff x="-227822" y="999967"/>
            <a:chExt cx="9806608" cy="700103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-203249" y="4220294"/>
              <a:ext cx="9782035" cy="3780706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-227822" y="999967"/>
              <a:ext cx="9782035" cy="2464203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8526996"/>
      </p:ext>
    </p:ext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8743950" y="1452563"/>
            <a:ext cx="381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367099"/>
            <a:ext cx="9124950" cy="6713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 anchor="ctr">
            <a:spAutoFit/>
          </a:bodyPr>
          <a:lstStyle/>
          <a:p>
            <a:pPr algn="ctr" defTabSz="857250" eaLnBrk="0" hangingPunct="0">
              <a:defRPr/>
            </a:pP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Plane-wave LSRTM of 2D GOM Data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60092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09673" y="6009286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805646" y="5928974"/>
            <a:ext cx="4528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16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227986" y="2918360"/>
            <a:ext cx="310141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-175718" y="4367605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117275" y="5728674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800" y="3013964"/>
            <a:ext cx="469960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2.1</a:t>
            </a:r>
            <a:endParaRPr lang="en-US" altLang="zh-CN" sz="16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97625" y="5737754"/>
            <a:ext cx="469960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1.5</a:t>
            </a:r>
            <a:endParaRPr lang="en-US" altLang="zh-CN" sz="16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0354" y="2819400"/>
            <a:ext cx="652702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km/s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3401" y="12954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Model size: 16 x 2.5 km.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00601" y="12954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Source </a:t>
            </a:r>
            <a:r>
              <a:rPr lang="en-GB" altLang="zh-CN" sz="2800" dirty="0" err="1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freq</a:t>
            </a: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: 25 </a:t>
            </a:r>
            <a:r>
              <a:rPr lang="en-GB" altLang="zh-CN" sz="2800" dirty="0" err="1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hz</a:t>
            </a:r>
            <a:endParaRPr lang="en-GB" altLang="zh-CN" sz="2800" dirty="0" smtClean="0">
              <a:solidFill>
                <a:srgbClr val="FFFF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3401" y="1828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Shots: 515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00601" y="1828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Cable: 6km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3401" y="23622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Receivers: 480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7807" r="20150" b="12158"/>
          <a:stretch/>
        </p:blipFill>
        <p:spPr>
          <a:xfrm>
            <a:off x="587830" y="3156177"/>
            <a:ext cx="7565570" cy="27508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9" t="7807" r="13136" b="12158"/>
          <a:stretch/>
        </p:blipFill>
        <p:spPr>
          <a:xfrm>
            <a:off x="8484077" y="3156177"/>
            <a:ext cx="202723" cy="27508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" name="矩形 1"/>
          <p:cNvSpPr/>
          <p:nvPr/>
        </p:nvSpPr>
        <p:spPr bwMode="auto">
          <a:xfrm>
            <a:off x="2514600" y="3791209"/>
            <a:ext cx="2438400" cy="7807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92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622782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9673" y="6227826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53400" y="6162140"/>
            <a:ext cx="4528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16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334971" y="7213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rot="16200000">
            <a:off x="-33833" y="16235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 rot="16200000">
            <a:off x="228373" y="2742973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9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Conventional GOM RTM (cost: 1)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(Wei Dai)</a:t>
            </a:r>
            <a:endParaRPr lang="en-US" altLang="zh-CN" sz="2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 rot="16200000">
            <a:off x="-23316" y="47477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 rot="16200000">
            <a:off x="238890" y="5867173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Plane-wave RTM (cost: 0.2)</a:t>
            </a:r>
            <a:endParaRPr lang="en-US" altLang="zh-CN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6" name="图片 3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3782" r="2777" b="77672"/>
          <a:stretch/>
        </p:blipFill>
        <p:spPr>
          <a:xfrm>
            <a:off x="762000" y="914400"/>
            <a:ext cx="7632000" cy="21392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7" name="图片 3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7830" r="2777" b="53623"/>
          <a:stretch/>
        </p:blipFill>
        <p:spPr>
          <a:xfrm>
            <a:off x="762000" y="4039200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41" name="组合 40"/>
          <p:cNvGrpSpPr/>
          <p:nvPr/>
        </p:nvGrpSpPr>
        <p:grpSpPr>
          <a:xfrm>
            <a:off x="0" y="3427800"/>
            <a:ext cx="9144000" cy="2744400"/>
            <a:chOff x="0" y="304800"/>
            <a:chExt cx="9144000" cy="2744400"/>
          </a:xfrm>
        </p:grpSpPr>
        <p:sp useBgFill="1"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0" y="304800"/>
              <a:ext cx="9144000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Plane-wave LSRTM (cost: 12)</a:t>
              </a:r>
              <a:endParaRPr lang="en-US" altLang="zh-CN" sz="3200" dirty="0">
                <a:solidFill>
                  <a:srgbClr val="FFFF0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43" name="图片 42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51673" r="2777" b="29781"/>
            <a:stretch/>
          </p:blipFill>
          <p:spPr>
            <a:xfrm>
              <a:off x="762000" y="9144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6000" y="3382995"/>
            <a:ext cx="9144000" cy="2819400"/>
            <a:chOff x="0" y="3354600"/>
            <a:chExt cx="9144000" cy="2819400"/>
          </a:xfrm>
        </p:grpSpPr>
        <p:sp useBgFill="1"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0" y="3354600"/>
              <a:ext cx="9144000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Encoded Plane-wave LSRTM (cost: 0.4)</a:t>
              </a:r>
              <a:endParaRPr lang="en-US" altLang="zh-CN" sz="3200" dirty="0">
                <a:solidFill>
                  <a:srgbClr val="FFFF0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50" name="图片 4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75849" r="2777" b="5693"/>
            <a:stretch/>
          </p:blipFill>
          <p:spPr>
            <a:xfrm>
              <a:off x="762000" y="40392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345488" y="38455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05000" y="917070"/>
            <a:ext cx="1066800" cy="16737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05000" y="4041270"/>
            <a:ext cx="1066800" cy="16737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81600" y="4496400"/>
            <a:ext cx="1600200" cy="15665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81600" y="1401770"/>
            <a:ext cx="1600200" cy="15665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414536" y="965372"/>
            <a:ext cx="1066800" cy="788563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29000" y="4071356"/>
            <a:ext cx="1066800" cy="788563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362513" y="3202822"/>
            <a:ext cx="9687697" cy="3591697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63741" y="3708834"/>
            <a:ext cx="7545904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Gulf of Mexico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97542" y="1447800"/>
            <a:ext cx="9489142" cy="584775"/>
            <a:chOff x="-497542" y="1447800"/>
            <a:chExt cx="9489142" cy="584775"/>
          </a:xfrm>
        </p:grpSpPr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-497542" y="1447800"/>
              <a:ext cx="65352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Least Squares Migration: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249" y="1447800"/>
              <a:ext cx="3767351" cy="51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-381000" y="2362200"/>
            <a:ext cx="6400800" cy="878860"/>
            <a:chOff x="-381000" y="2362200"/>
            <a:chExt cx="6400800" cy="878860"/>
          </a:xfrm>
        </p:grpSpPr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-381000" y="2438400"/>
              <a:ext cx="5105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Examples of LSM: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062" y="2362200"/>
              <a:ext cx="1649738" cy="87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9780" y="2209800"/>
            <a:ext cx="9146620" cy="4648200"/>
          </a:xfrm>
          <a:prstGeom prst="rect">
            <a:avLst/>
          </a:prstGeom>
          <a:solidFill>
            <a:srgbClr val="000082">
              <a:alpha val="5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503120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67" grpId="0"/>
      <p:bldP spid="10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622782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9673" y="6227826"/>
            <a:ext cx="94332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53400" y="6162140"/>
            <a:ext cx="4528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16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334971" y="7213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rot="16200000">
            <a:off x="-33833" y="16235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 rot="16200000">
            <a:off x="228373" y="2742973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 rot="16200000">
            <a:off x="-23316" y="47477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 rot="16200000">
            <a:off x="238890" y="5867173"/>
            <a:ext cx="5233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Plane-wave RTM (cost: 0.2)</a:t>
            </a:r>
            <a:endParaRPr lang="en-US" altLang="zh-CN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6" name="图片 3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3782" r="2777" b="77672"/>
          <a:stretch/>
        </p:blipFill>
        <p:spPr>
          <a:xfrm>
            <a:off x="762000" y="908713"/>
            <a:ext cx="7632000" cy="21392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7" name="图片 3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7830" r="2777" b="53623"/>
          <a:stretch/>
        </p:blipFill>
        <p:spPr>
          <a:xfrm>
            <a:off x="762000" y="4039200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41" name="组合 40"/>
          <p:cNvGrpSpPr/>
          <p:nvPr/>
        </p:nvGrpSpPr>
        <p:grpSpPr>
          <a:xfrm>
            <a:off x="0" y="3427800"/>
            <a:ext cx="9144000" cy="2744400"/>
            <a:chOff x="0" y="304800"/>
            <a:chExt cx="9144000" cy="2744400"/>
          </a:xfrm>
        </p:grpSpPr>
        <p:sp useBgFill="1"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0" y="304800"/>
              <a:ext cx="9144000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Plane-wave LSRTM (cost: 12)</a:t>
              </a:r>
              <a:endParaRPr lang="en-US" altLang="zh-CN" sz="3200" dirty="0">
                <a:solidFill>
                  <a:srgbClr val="FFFF0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43" name="图片 42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51673" r="2777" b="29781"/>
            <a:stretch/>
          </p:blipFill>
          <p:spPr>
            <a:xfrm>
              <a:off x="762000" y="9144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6000" y="3382995"/>
            <a:ext cx="9144000" cy="2819400"/>
            <a:chOff x="0" y="3354600"/>
            <a:chExt cx="9144000" cy="2819400"/>
          </a:xfrm>
        </p:grpSpPr>
        <p:sp useBgFill="1"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0" y="3354600"/>
              <a:ext cx="9144000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00"/>
                  </a:solidFill>
                  <a:latin typeface="+mn-lt"/>
                  <a:cs typeface="Times New Roman" pitchFamily="18" charset="0"/>
                </a:rPr>
                <a:t>Encoded Plane-wave LSRTM (cost: 0.4)</a:t>
              </a:r>
              <a:endParaRPr lang="en-US" altLang="zh-CN" sz="3200" dirty="0">
                <a:solidFill>
                  <a:srgbClr val="FFFF0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50" name="图片 4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75849" r="2777" b="5693"/>
            <a:stretch/>
          </p:blipFill>
          <p:spPr>
            <a:xfrm>
              <a:off x="762000" y="40392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345488" y="38455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05000" y="4041270"/>
            <a:ext cx="1066800" cy="16737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81600" y="4496400"/>
            <a:ext cx="1600200" cy="1566530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29000" y="4071356"/>
            <a:ext cx="1066800" cy="788563"/>
          </a:xfrm>
          <a:prstGeom prst="rect">
            <a:avLst/>
          </a:prstGeom>
          <a:solidFill>
            <a:srgbClr val="FF0000">
              <a:alpha val="1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1442" y="2343150"/>
            <a:ext cx="1480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RTM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6624" y="917070"/>
            <a:ext cx="7632000" cy="2144938"/>
            <a:chOff x="748551" y="916842"/>
            <a:chExt cx="7632000" cy="2144938"/>
          </a:xfrm>
        </p:grpSpPr>
        <p:pic>
          <p:nvPicPr>
            <p:cNvPr id="30" name="图片 4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75849" r="2777" b="5693"/>
            <a:stretch/>
          </p:blipFill>
          <p:spPr>
            <a:xfrm>
              <a:off x="748551" y="916842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655725" y="2292339"/>
              <a:ext cx="14077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LSM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000" y="917070"/>
            <a:ext cx="4876800" cy="2051230"/>
            <a:chOff x="1905000" y="917070"/>
            <a:chExt cx="4876800" cy="2051230"/>
          </a:xfrm>
        </p:grpSpPr>
        <p:sp>
          <p:nvSpPr>
            <p:cNvPr id="2" name="Rectangle 1"/>
            <p:cNvSpPr/>
            <p:nvPr/>
          </p:nvSpPr>
          <p:spPr bwMode="auto">
            <a:xfrm>
              <a:off x="1905000" y="917070"/>
              <a:ext cx="1066800" cy="167373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414536" y="965372"/>
              <a:ext cx="1066800" cy="7885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181600" y="1401770"/>
              <a:ext cx="1600200" cy="156653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9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Conventional GOM RTM (cost: 1)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(Wei Dai)</a:t>
            </a:r>
            <a:endParaRPr lang="en-US" altLang="zh-CN" sz="24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-381000" y="24384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Examples of LSM: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34151" y="3708834"/>
            <a:ext cx="7409649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3D SEG Salt Model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497542" y="1447800"/>
            <a:ext cx="6535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Least Squares Migration: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9" y="1447800"/>
            <a:ext cx="3767351" cy="5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62" y="2362200"/>
            <a:ext cx="1649738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31304" y="990599"/>
            <a:ext cx="9806608" cy="8372633"/>
            <a:chOff x="-227822" y="999967"/>
            <a:chExt cx="9806608" cy="7001033"/>
          </a:xfrm>
        </p:grpSpPr>
        <p:sp>
          <p:nvSpPr>
            <p:cNvPr id="13" name="Rectangle 12"/>
            <p:cNvSpPr/>
            <p:nvPr/>
          </p:nvSpPr>
          <p:spPr bwMode="auto">
            <a:xfrm>
              <a:off x="-203249" y="4950419"/>
              <a:ext cx="9782035" cy="3050581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227822" y="999967"/>
              <a:ext cx="9782035" cy="3220327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6544938"/>
      </p:ext>
    </p:ext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0" y="762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Viscoacoustic</a:t>
            </a:r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Least Squares Migration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2619374"/>
            <a:ext cx="6678614" cy="962026"/>
            <a:chOff x="912" y="3096"/>
            <a:chExt cx="4207" cy="606"/>
          </a:xfrm>
        </p:grpSpPr>
        <p:sp>
          <p:nvSpPr>
            <p:cNvPr id="648205" name="Rectangle 13"/>
            <p:cNvSpPr>
              <a:spLocks noChangeArrowheads="1"/>
            </p:cNvSpPr>
            <p:nvPr/>
          </p:nvSpPr>
          <p:spPr bwMode="auto">
            <a:xfrm>
              <a:off x="912" y="3120"/>
              <a:ext cx="420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5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5400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(k+1)</a:t>
              </a:r>
              <a:r>
                <a:rPr lang="en-US" sz="54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5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= 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54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 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+ 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5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L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54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en-US" sz="54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</a:t>
              </a:r>
              <a:r>
                <a:rPr lang="en-US" sz="54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</a:t>
              </a:r>
              <a:endParaRPr lang="en-US" sz="54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sp>
          <p:nvSpPr>
            <p:cNvPr id="648207" name="Rectangle 15"/>
            <p:cNvSpPr>
              <a:spLocks noChangeArrowheads="1"/>
            </p:cNvSpPr>
            <p:nvPr/>
          </p:nvSpPr>
          <p:spPr bwMode="auto">
            <a:xfrm>
              <a:off x="3921" y="3096"/>
              <a:ext cx="2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</a:t>
              </a:r>
            </a:p>
          </p:txBody>
        </p:sp>
      </p:grpSp>
      <p:sp>
        <p:nvSpPr>
          <p:cNvPr id="648223" name="Line 31"/>
          <p:cNvSpPr>
            <a:spLocks noChangeShapeType="1"/>
          </p:cNvSpPr>
          <p:nvPr/>
        </p:nvSpPr>
        <p:spPr bwMode="auto">
          <a:xfrm>
            <a:off x="-4509294" y="-1658012"/>
            <a:ext cx="6858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226" name="Line 34"/>
          <p:cNvSpPr>
            <a:spLocks noChangeShapeType="1"/>
          </p:cNvSpPr>
          <p:nvPr/>
        </p:nvSpPr>
        <p:spPr bwMode="auto">
          <a:xfrm flipV="1">
            <a:off x="-2814996" y="-1957927"/>
            <a:ext cx="208393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810000"/>
            <a:ext cx="7873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viscoacoustic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wave equation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524000" y="3429000"/>
            <a:ext cx="4300539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780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-49887" y="457200"/>
            <a:ext cx="430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Z (km)             1.5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107579" y="3048000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          X (km)                        2</a:t>
            </a:r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08708" y="6400800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          X (km)                        2</a:t>
            </a:r>
          </a:p>
        </p:txBody>
      </p:sp>
      <p:pic>
        <p:nvPicPr>
          <p:cNvPr id="30727" name="Picture 13" descr="vini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0" t="7262" r="12268" b="10794"/>
          <a:stretch>
            <a:fillRect/>
          </a:stretch>
        </p:blipFill>
        <p:spPr bwMode="auto">
          <a:xfrm>
            <a:off x="4242508" y="3886200"/>
            <a:ext cx="198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4"/>
          <p:cNvSpPr>
            <a:spLocks noChangeArrowheads="1"/>
          </p:cNvSpPr>
          <p:nvPr/>
        </p:nvSpPr>
        <p:spPr bwMode="auto">
          <a:xfrm>
            <a:off x="4497421" y="3886200"/>
            <a:ext cx="430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600" b="1" dirty="0" smtClean="0">
                <a:latin typeface="Arial" charset="0"/>
                <a:ea typeface="宋体" pitchFamily="2" charset="-122"/>
              </a:rPr>
              <a:t>1.0                                  -1.0</a:t>
            </a:r>
            <a:endParaRPr lang="en-US" altLang="zh-CN" sz="16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762000" y="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True </a:t>
            </a: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Reflectivity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1010729" y="335280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Acoustic LSRTM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9165" name="Picture 13" descr="multi20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7927" r="18602" b="11050"/>
          <a:stretch>
            <a:fillRect/>
          </a:stretch>
        </p:blipFill>
        <p:spPr bwMode="auto">
          <a:xfrm>
            <a:off x="4831979" y="3963988"/>
            <a:ext cx="3503613" cy="243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9579" y="6521450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          X (km)                        2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4997821" y="3352800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Viscoacoustic</a:t>
            </a: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 LSRTM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0" y="3879012"/>
            <a:ext cx="3518858" cy="24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56" y="3943350"/>
            <a:ext cx="351885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4" y="577970"/>
            <a:ext cx="3514545" cy="242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87" y="3903513"/>
            <a:ext cx="267865" cy="24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489579" y="4038600"/>
            <a:ext cx="730621" cy="2743200"/>
            <a:chOff x="7651379" y="3886200"/>
            <a:chExt cx="730621" cy="2743200"/>
          </a:xfrm>
        </p:grpSpPr>
        <p:pic>
          <p:nvPicPr>
            <p:cNvPr id="20" name="Picture 13" descr="vinit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20" t="7262" r="12268" b="10794"/>
            <a:stretch>
              <a:fillRect/>
            </a:stretch>
          </p:blipFill>
          <p:spPr bwMode="auto">
            <a:xfrm>
              <a:off x="7696200" y="3886200"/>
              <a:ext cx="1984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951113" y="3886200"/>
              <a:ext cx="430887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1600" b="1" dirty="0" smtClean="0">
                  <a:latin typeface="Arial" charset="0"/>
                  <a:ea typeface="宋体" pitchFamily="2" charset="-122"/>
                </a:rPr>
                <a:t>1.0                                  -1.0</a:t>
              </a:r>
              <a:endParaRPr lang="en-US" altLang="zh-CN" sz="1600" b="1" dirty="0"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79" y="3903513"/>
              <a:ext cx="267865" cy="242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21" y="654170"/>
            <a:ext cx="3514545" cy="239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-49887" y="3810000"/>
            <a:ext cx="430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600" b="1" dirty="0">
                <a:latin typeface="Arial" charset="0"/>
                <a:ea typeface="宋体" pitchFamily="2" charset="-122"/>
              </a:rPr>
              <a:t>0              Z (km)             1.5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493538" y="501650"/>
            <a:ext cx="430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Z (km)             1.5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651004" y="3092450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0                        X (km)                        2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5912221" y="4445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Q Model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193" y="22098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Q=20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0076" y="838200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Q=20000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0" y="3884594"/>
            <a:ext cx="351885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00200" y="5105400"/>
            <a:ext cx="2133600" cy="1236644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1200" y="5145156"/>
            <a:ext cx="2133600" cy="1236644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544936" y="3353766"/>
            <a:ext cx="10515600" cy="43434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5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arsmoveus.com/wp-content/uploads/2012/06/road-a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0"/>
            <a:ext cx="9448800" cy="72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0" y="76200"/>
            <a:ext cx="922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Road Ahead Summary</a:t>
            </a:r>
            <a:endParaRPr lang="en-US" altLang="zh-CN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28600" y="25146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Sensitivity: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Quality LSM = RTM if inaccurate v(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x,y,z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28600" y="12192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LSM Benefits: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Anti-aliasing, better resolution, focusing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56882" y="29718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2400" y="35814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28600" y="47244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514350" indent="-514350">
              <a:buAutoNum type="arabicPeriod" startAt="5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Broken LSM: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Multiples. Quality degrades below 2 km? 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Collect 4:1 data?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2057400"/>
            <a:ext cx="9144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Cost: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MLSM ~ RTM, MLSM has better resolution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36576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Required if Q&lt;25?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3547" y="5410200"/>
            <a:ext cx="10242175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 Road Ahead: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Iterative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MVA+MLSM+Statics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82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5" grpId="0"/>
      <p:bldP spid="36" grpId="0"/>
      <p:bldP spid="37" grpId="0"/>
      <p:bldP spid="9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200"/>
            <a:ext cx="1219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13017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1222375" y="1619250"/>
            <a:ext cx="685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ea typeface="宋体" pitchFamily="2" charset="-122"/>
              </a:rPr>
              <a:t>IO               </a:t>
            </a:r>
            <a:r>
              <a:rPr lang="en-US" altLang="zh-CN" sz="3600" b="1" dirty="0">
                <a:solidFill>
                  <a:srgbClr val="FFFFFF"/>
                </a:solidFill>
                <a:ea typeface="宋体" pitchFamily="2" charset="-122"/>
              </a:rPr>
              <a:t>1          </a:t>
            </a:r>
            <a:r>
              <a:rPr lang="en-US" altLang="zh-CN" sz="3600" b="1" dirty="0" smtClean="0">
                <a:solidFill>
                  <a:srgbClr val="FFFFFF"/>
                </a:solidFill>
                <a:ea typeface="宋体" pitchFamily="2" charset="-122"/>
              </a:rPr>
              <a:t>~1/36</a:t>
            </a:r>
            <a:endParaRPr lang="en-US" altLang="zh-CN" sz="36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auto">
          <a:xfrm>
            <a:off x="914400" y="283845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ea typeface="宋体" pitchFamily="2" charset="-122"/>
              </a:rPr>
              <a:t>Cost </a:t>
            </a: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0" y="4724400"/>
            <a:ext cx="685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ea typeface="宋体" pitchFamily="2" charset="-122"/>
              </a:rPr>
              <a:t>Resolution </a:t>
            </a:r>
            <a:r>
              <a:rPr lang="en-US" altLang="zh-CN" sz="3600" b="1" dirty="0" err="1">
                <a:solidFill>
                  <a:srgbClr val="FFFF00"/>
                </a:solidFill>
                <a:ea typeface="宋体" pitchFamily="2" charset="-122"/>
              </a:rPr>
              <a:t>dx</a:t>
            </a:r>
            <a:r>
              <a:rPr lang="en-US" altLang="zh-CN" sz="3600" b="1" dirty="0">
                <a:solidFill>
                  <a:srgbClr val="FFFF00"/>
                </a:solidFill>
                <a:ea typeface="宋体" pitchFamily="2" charset="-122"/>
              </a:rPr>
              <a:t>       </a:t>
            </a:r>
            <a:r>
              <a:rPr lang="en-US" altLang="zh-CN" sz="3600" b="1" dirty="0" smtClean="0">
                <a:solidFill>
                  <a:srgbClr val="FFFFFF"/>
                </a:solidFill>
                <a:ea typeface="宋体" pitchFamily="2" charset="-122"/>
              </a:rPr>
              <a:t>1        ~double</a:t>
            </a:r>
            <a:endParaRPr lang="en-US" altLang="zh-CN" sz="36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728775" y="3537040"/>
            <a:ext cx="6854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ea typeface="宋体" pitchFamily="2" charset="-122"/>
              </a:rPr>
              <a:t>Migration</a:t>
            </a:r>
          </a:p>
          <a:p>
            <a:r>
              <a:rPr lang="en-US" altLang="zh-CN" sz="3600" b="1" dirty="0" smtClean="0">
                <a:solidFill>
                  <a:srgbClr val="FFFF00"/>
                </a:solidFill>
                <a:ea typeface="宋体" pitchFamily="2" charset="-122"/>
              </a:rPr>
              <a:t>SNR</a:t>
            </a:r>
            <a:endParaRPr lang="en-US" altLang="zh-CN" sz="3600" b="1" dirty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90800" y="11430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Stnd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Mig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Multsrc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LSM</a:t>
            </a: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2400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77"/>
          <p:cNvSpPr txBox="1">
            <a:spLocks noChangeArrowheads="1"/>
          </p:cNvSpPr>
          <p:nvPr/>
        </p:nvSpPr>
        <p:spPr bwMode="auto">
          <a:xfrm>
            <a:off x="5179749" y="3725863"/>
            <a:ext cx="769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~1</a:t>
            </a:r>
          </a:p>
        </p:txBody>
      </p:sp>
      <p:sp>
        <p:nvSpPr>
          <p:cNvPr id="25611" name="TextBox 77"/>
          <p:cNvSpPr txBox="1">
            <a:spLocks noChangeArrowheads="1"/>
          </p:cNvSpPr>
          <p:nvPr/>
        </p:nvSpPr>
        <p:spPr bwMode="auto">
          <a:xfrm>
            <a:off x="3483592" y="2702256"/>
            <a:ext cx="24881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        </a:t>
            </a:r>
            <a:r>
              <a:rPr lang="en-US" dirty="0" smtClean="0">
                <a:solidFill>
                  <a:srgbClr val="FFFFFF"/>
                </a:solidFill>
              </a:rPr>
              <a:t>.1-8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612" name="Rectangle 32"/>
          <p:cNvSpPr>
            <a:spLocks noChangeArrowheads="1"/>
          </p:cNvSpPr>
          <p:nvPr/>
        </p:nvSpPr>
        <p:spPr bwMode="auto">
          <a:xfrm>
            <a:off x="2895600" y="1600200"/>
            <a:ext cx="3505200" cy="39624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5613" name="Straight Connector 37"/>
          <p:cNvCxnSpPr>
            <a:cxnSpLocks noChangeShapeType="1"/>
            <a:stCxn id="25612" idx="0"/>
            <a:endCxn id="25617" idx="2"/>
          </p:cNvCxnSpPr>
          <p:nvPr/>
        </p:nvCxnSpPr>
        <p:spPr bwMode="auto">
          <a:xfrm rot="16200000" flipH="1">
            <a:off x="2667000" y="3581400"/>
            <a:ext cx="396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4" name="Rectangle 38"/>
          <p:cNvSpPr>
            <a:spLocks noChangeArrowheads="1"/>
          </p:cNvSpPr>
          <p:nvPr/>
        </p:nvSpPr>
        <p:spPr bwMode="auto">
          <a:xfrm>
            <a:off x="2895600" y="1600200"/>
            <a:ext cx="3505200" cy="990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15" name="Rectangle 39"/>
          <p:cNvSpPr>
            <a:spLocks noChangeArrowheads="1"/>
          </p:cNvSpPr>
          <p:nvPr/>
        </p:nvSpPr>
        <p:spPr bwMode="auto">
          <a:xfrm>
            <a:off x="2895600" y="2590800"/>
            <a:ext cx="3505200" cy="990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16" name="Rectangle 40"/>
          <p:cNvSpPr>
            <a:spLocks noChangeArrowheads="1"/>
          </p:cNvSpPr>
          <p:nvPr/>
        </p:nvSpPr>
        <p:spPr bwMode="auto">
          <a:xfrm>
            <a:off x="2895600" y="3581400"/>
            <a:ext cx="3505200" cy="990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17" name="Rectangle 41"/>
          <p:cNvSpPr>
            <a:spLocks noChangeArrowheads="1"/>
          </p:cNvSpPr>
          <p:nvPr/>
        </p:nvSpPr>
        <p:spPr bwMode="auto">
          <a:xfrm>
            <a:off x="2895600" y="4572000"/>
            <a:ext cx="3505200" cy="990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" y="5715000"/>
            <a:ext cx="906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vs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Quality: Can I&lt;&lt;S? </a:t>
            </a:r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Yes.</a:t>
            </a:r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304800" y="405825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What have we empirically 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learned about MLSM?</a:t>
            </a:r>
            <a:endParaRPr lang="en-US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5620" name="TextBox 31"/>
          <p:cNvSpPr txBox="1">
            <a:spLocks noChangeArrowheads="1"/>
          </p:cNvSpPr>
          <p:nvPr/>
        </p:nvSpPr>
        <p:spPr bwMode="auto">
          <a:xfrm>
            <a:off x="3495675" y="373380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7924800" y="5736610"/>
            <a:ext cx="1219200" cy="6858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5622" name="Picture 1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388" y="3657600"/>
            <a:ext cx="1219200" cy="8382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44936" y="3581400"/>
            <a:ext cx="7543800" cy="10668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38200" y="2614613"/>
            <a:ext cx="7543800" cy="966787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0" y="4648200"/>
            <a:ext cx="8915400" cy="9906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-152400" y="5513388"/>
            <a:ext cx="9525000" cy="134461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683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38" grpId="0" animBg="1"/>
      <p:bldP spid="39" grpId="0" animBg="1"/>
      <p:bldP spid="4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Conventional Least Squares Solution:  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L=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    &amp; 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d =  </a:t>
            </a:r>
            <a:endParaRPr lang="ja-JP" altLang="en-US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-1447800" y="1295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Given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: </a:t>
            </a:r>
            <a:r>
              <a:rPr lang="en-US" altLang="ja-JP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m=d</a:t>
            </a:r>
            <a:endParaRPr lang="ja-JP" altLang="en-US" sz="4000" b="1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-381000" y="1981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Find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: m </a:t>
            </a:r>
            <a:r>
              <a:rPr lang="en-US" altLang="ja-JP" sz="4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s.t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. min||</a:t>
            </a:r>
            <a:r>
              <a:rPr lang="en-US" altLang="ja-JP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m-d||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5715000" y="21336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2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914400" y="2819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Solution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: m = [</a:t>
            </a:r>
            <a:r>
              <a:rPr lang="en-US" altLang="ja-JP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 </a:t>
            </a:r>
            <a:r>
              <a:rPr lang="en-US" altLang="ja-JP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] </a:t>
            </a:r>
            <a:r>
              <a:rPr lang="en-US" altLang="ja-JP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d </a:t>
            </a:r>
          </a:p>
        </p:txBody>
      </p:sp>
      <p:grpSp>
        <p:nvGrpSpPr>
          <p:cNvPr id="8199" name="Group 11"/>
          <p:cNvGrpSpPr>
            <a:grpSpLocks/>
          </p:cNvGrpSpPr>
          <p:nvPr/>
        </p:nvGrpSpPr>
        <p:grpSpPr bwMode="auto">
          <a:xfrm>
            <a:off x="3429000" y="2938463"/>
            <a:ext cx="2057400" cy="490537"/>
            <a:chOff x="3276600" y="2937804"/>
            <a:chExt cx="2057400" cy="491196"/>
          </a:xfrm>
        </p:grpSpPr>
        <p:sp>
          <p:nvSpPr>
            <p:cNvPr id="9" name="タイトル 1"/>
            <p:cNvSpPr txBox="1">
              <a:spLocks/>
            </p:cNvSpPr>
            <p:nvPr/>
          </p:nvSpPr>
          <p:spPr bwMode="auto">
            <a:xfrm>
              <a:off x="3276600" y="2971186"/>
              <a:ext cx="914400" cy="4578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ja-JP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T</a:t>
              </a:r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 bwMode="auto">
            <a:xfrm>
              <a:off x="4419600" y="2971186"/>
              <a:ext cx="914400" cy="4578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ja-JP" sz="24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T</a:t>
              </a:r>
            </a:p>
          </p:txBody>
        </p:sp>
        <p:sp>
          <p:nvSpPr>
            <p:cNvPr id="11" name="タイトル 1"/>
            <p:cNvSpPr txBox="1">
              <a:spLocks/>
            </p:cNvSpPr>
            <p:nvPr/>
          </p:nvSpPr>
          <p:spPr bwMode="auto">
            <a:xfrm>
              <a:off x="3976688" y="2937804"/>
              <a:ext cx="914400" cy="4578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ja-JP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-1</a:t>
              </a:r>
            </a:p>
          </p:txBody>
        </p:sp>
      </p:grp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28600" y="4191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   =   m  – 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34" charset="-128"/>
                <a:cs typeface="+mj-cs"/>
              </a:rPr>
              <a:t>a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</a:t>
            </a:r>
            <a:r>
              <a:rPr lang="en-US" altLang="ja-JP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(</a:t>
            </a:r>
            <a:r>
              <a:rPr lang="en-US" altLang="ja-JP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   - d) 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4191000" y="4343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T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1219200" y="4343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(k+1)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90800" y="4343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(k)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5638800" y="4343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(k)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3581400" y="4343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(k)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-76200" y="3429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or if </a:t>
            </a: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is too big</a:t>
            </a:r>
            <a:endParaRPr lang="ja-JP" altLang="en-US" sz="2800" b="1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609600"/>
            <a:ext cx="423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486400" y="866775"/>
            <a:ext cx="2619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1076325"/>
            <a:ext cx="423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486400" y="1323975"/>
            <a:ext cx="2619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</a:t>
            </a:r>
            <a:endParaRPr lang="en-US" sz="1200" dirty="0"/>
          </a:p>
        </p:txBody>
      </p:sp>
      <p:cxnSp>
        <p:nvCxnSpPr>
          <p:cNvPr id="8211" name="Straight Connector 31"/>
          <p:cNvCxnSpPr>
            <a:cxnSpLocks noChangeShapeType="1"/>
          </p:cNvCxnSpPr>
          <p:nvPr/>
        </p:nvCxnSpPr>
        <p:spPr bwMode="auto">
          <a:xfrm rot="5400000">
            <a:off x="4838700" y="1104900"/>
            <a:ext cx="838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2" name="Straight Connector 32"/>
          <p:cNvCxnSpPr>
            <a:cxnSpLocks noChangeShapeType="1"/>
          </p:cNvCxnSpPr>
          <p:nvPr/>
        </p:nvCxnSpPr>
        <p:spPr bwMode="auto">
          <a:xfrm rot="5400000">
            <a:off x="5295900" y="1104900"/>
            <a:ext cx="838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Rectangle 33"/>
          <p:cNvSpPr/>
          <p:nvPr/>
        </p:nvSpPr>
        <p:spPr>
          <a:xfrm>
            <a:off x="7434263" y="609600"/>
            <a:ext cx="3857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2863" y="866775"/>
            <a:ext cx="2619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34263" y="1076325"/>
            <a:ext cx="3857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62863" y="1323975"/>
            <a:ext cx="2619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8217" name="Straight Connector 37"/>
          <p:cNvCxnSpPr>
            <a:cxnSpLocks noChangeShapeType="1"/>
          </p:cNvCxnSpPr>
          <p:nvPr/>
        </p:nvCxnSpPr>
        <p:spPr bwMode="auto">
          <a:xfrm rot="5400000">
            <a:off x="7015163" y="1104900"/>
            <a:ext cx="838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8" name="Straight Connector 38"/>
          <p:cNvCxnSpPr>
            <a:cxnSpLocks noChangeShapeType="1"/>
          </p:cNvCxnSpPr>
          <p:nvPr/>
        </p:nvCxnSpPr>
        <p:spPr bwMode="auto">
          <a:xfrm rot="5400000">
            <a:off x="7472363" y="1104900"/>
            <a:ext cx="838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タイトル 1"/>
          <p:cNvSpPr txBox="1">
            <a:spLocks/>
          </p:cNvSpPr>
          <p:nvPr/>
        </p:nvSpPr>
        <p:spPr bwMode="auto">
          <a:xfrm>
            <a:off x="76200" y="4800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=   m  – 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34" charset="-128"/>
                <a:cs typeface="+mj-cs"/>
              </a:rPr>
              <a:t>a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</a:t>
            </a: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</a:t>
            </a: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(</a:t>
            </a: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L </a:t>
            </a: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   - d )    </a:t>
            </a:r>
            <a:endParaRPr lang="en-US" altLang="ja-JP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41" name="タイトル 1"/>
          <p:cNvSpPr txBox="1">
            <a:spLocks/>
          </p:cNvSpPr>
          <p:nvPr/>
        </p:nvSpPr>
        <p:spPr bwMode="auto">
          <a:xfrm>
            <a:off x="3657600" y="49530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(k)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77000" y="5181600"/>
            <a:ext cx="27162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+ L</a:t>
            </a: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 (</a:t>
            </a: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 </a:t>
            </a:r>
            <a:r>
              <a:rPr lang="en-US" altLang="ja-JP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m   - d  ) 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486400"/>
            <a:ext cx="25558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5078413" y="5499100"/>
            <a:ext cx="255587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</a:t>
            </a:r>
            <a:endParaRPr lang="en-US" sz="1050" dirty="0"/>
          </a:p>
        </p:txBody>
      </p:sp>
      <p:sp>
        <p:nvSpPr>
          <p:cNvPr id="45" name="Rectangle 44"/>
          <p:cNvSpPr/>
          <p:nvPr/>
        </p:nvSpPr>
        <p:spPr>
          <a:xfrm>
            <a:off x="7059613" y="5511800"/>
            <a:ext cx="255587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</a:t>
            </a:r>
            <a:endParaRPr lang="en-US" sz="1050" dirty="0"/>
          </a:p>
        </p:txBody>
      </p:sp>
      <p:sp>
        <p:nvSpPr>
          <p:cNvPr id="46" name="Rectangle 45"/>
          <p:cNvSpPr/>
          <p:nvPr/>
        </p:nvSpPr>
        <p:spPr>
          <a:xfrm>
            <a:off x="7543800" y="5526088"/>
            <a:ext cx="255588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8610600" y="5538788"/>
            <a:ext cx="255588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69013" y="5503863"/>
            <a:ext cx="255587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4200" y="5181600"/>
            <a:ext cx="2746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</a:t>
            </a:r>
            <a:endParaRPr lang="en-US" sz="1050" dirty="0"/>
          </a:p>
        </p:txBody>
      </p:sp>
      <p:sp>
        <p:nvSpPr>
          <p:cNvPr id="50" name="Rectangle 49"/>
          <p:cNvSpPr/>
          <p:nvPr/>
        </p:nvSpPr>
        <p:spPr>
          <a:xfrm>
            <a:off x="4419600" y="5181600"/>
            <a:ext cx="2746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</a:t>
            </a:r>
            <a:endParaRPr lang="en-US" sz="1050" dirty="0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4114800" y="51054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[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8899525" y="51054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]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867400" y="1524000"/>
            <a:ext cx="2952750" cy="1211263"/>
            <a:chOff x="5867400" y="1524000"/>
            <a:chExt cx="2953511" cy="1211997"/>
          </a:xfrm>
        </p:grpSpPr>
        <p:cxnSp>
          <p:nvCxnSpPr>
            <p:cNvPr id="8250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5867400" y="1524000"/>
              <a:ext cx="609600" cy="381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251" name="TextBox 58"/>
            <p:cNvSpPr txBox="1">
              <a:spLocks noChangeArrowheads="1"/>
            </p:cNvSpPr>
            <p:nvPr/>
          </p:nvSpPr>
          <p:spPr bwMode="auto">
            <a:xfrm>
              <a:off x="6477000" y="1905000"/>
              <a:ext cx="2343911" cy="8309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In general, huge</a:t>
              </a:r>
            </a:p>
            <a:p>
              <a:r>
                <a:rPr lang="en-US" sz="2400"/>
                <a:t>dimension matrix</a:t>
              </a: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2286000"/>
            <a:ext cx="5791200" cy="7620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04800" y="2971800"/>
            <a:ext cx="5791200" cy="7620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0" y="3810000"/>
            <a:ext cx="5791200" cy="4572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7200" y="3581400"/>
            <a:ext cx="7086600" cy="7620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 rot="5400000">
            <a:off x="5257800" y="2895600"/>
            <a:ext cx="1752600" cy="1447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33400" y="4495800"/>
            <a:ext cx="8610600" cy="1676400"/>
          </a:xfrm>
          <a:prstGeom prst="rect">
            <a:avLst/>
          </a:prstGeom>
          <a:solidFill>
            <a:srgbClr val="00008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305800" y="381000"/>
            <a:ext cx="838200" cy="1143000"/>
            <a:chOff x="8305800" y="381000"/>
            <a:chExt cx="838200" cy="1143000"/>
          </a:xfrm>
        </p:grpSpPr>
        <p:grpSp>
          <p:nvGrpSpPr>
            <p:cNvPr id="8246" name="Group 59"/>
            <p:cNvGrpSpPr>
              <a:grpSpLocks/>
            </p:cNvGrpSpPr>
            <p:nvPr/>
          </p:nvGrpSpPr>
          <p:grpSpPr bwMode="auto">
            <a:xfrm flipH="1" flipV="1">
              <a:off x="8305800" y="990600"/>
              <a:ext cx="838200" cy="533400"/>
              <a:chOff x="2112" y="624"/>
              <a:chExt cx="816" cy="480"/>
            </a:xfrm>
          </p:grpSpPr>
          <p:pic>
            <p:nvPicPr>
              <p:cNvPr id="8248" name="Picture 60" descr="origin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978" t="10606" r="10112" b="9091"/>
              <a:stretch>
                <a:fillRect/>
              </a:stretch>
            </p:blipFill>
            <p:spPr bwMode="auto">
              <a:xfrm>
                <a:off x="2112" y="624"/>
                <a:ext cx="81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49" name="Rectangle 61"/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816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8247" name="Picture 2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 flipV="1">
              <a:off x="8317144" y="381000"/>
              <a:ext cx="826856" cy="54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4572000" y="5638800"/>
            <a:ext cx="4038600" cy="1219200"/>
            <a:chOff x="4572000" y="5638800"/>
            <a:chExt cx="4038600" cy="1219200"/>
          </a:xfrm>
        </p:grpSpPr>
        <p:sp>
          <p:nvSpPr>
            <p:cNvPr id="25" name="タイトル 1"/>
            <p:cNvSpPr txBox="1">
              <a:spLocks/>
            </p:cNvSpPr>
            <p:nvPr/>
          </p:nvSpPr>
          <p:spPr bwMode="auto">
            <a:xfrm>
              <a:off x="4572000" y="5638800"/>
              <a:ext cx="4038600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ja-JP" sz="1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Linear Optimization =</a:t>
              </a:r>
            </a:p>
            <a:p>
              <a:pPr algn="ctr" eaLnBrk="0" hangingPunct="0">
                <a:defRPr/>
              </a:pPr>
              <a:r>
                <a:rPr lang="en-US" altLang="ja-JP" sz="1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Least Squares Migration</a:t>
              </a:r>
              <a:endParaRPr lang="en-US" altLang="ja-JP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endParaRPr>
            </a:p>
          </p:txBody>
        </p:sp>
        <p:pic>
          <p:nvPicPr>
            <p:cNvPr id="824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6248400"/>
              <a:ext cx="1752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1524000" y="5638800"/>
            <a:ext cx="4038600" cy="1219200"/>
            <a:chOff x="1524000" y="5638800"/>
            <a:chExt cx="4038600" cy="1219200"/>
          </a:xfrm>
        </p:grpSpPr>
        <p:pic>
          <p:nvPicPr>
            <p:cNvPr id="8242" name="Picture 4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67000" y="6248400"/>
              <a:ext cx="175259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タイトル 1"/>
            <p:cNvSpPr txBox="1">
              <a:spLocks/>
            </p:cNvSpPr>
            <p:nvPr/>
          </p:nvSpPr>
          <p:spPr bwMode="auto">
            <a:xfrm>
              <a:off x="1524000" y="5638800"/>
              <a:ext cx="4038600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ja-JP" sz="1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Non-Linear Optimization =</a:t>
              </a:r>
            </a:p>
            <a:p>
              <a:pPr algn="ctr" eaLnBrk="0" hangingPunct="0">
                <a:defRPr/>
              </a:pPr>
              <a:r>
                <a:rPr lang="en-US" altLang="ja-JP" sz="1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ＭＳ Ｐゴシック" pitchFamily="34" charset="-128"/>
                  <a:cs typeface="+mj-cs"/>
                </a:rPr>
                <a:t>Full Waveform Inversion</a:t>
              </a:r>
              <a:endParaRPr lang="en-US" altLang="ja-JP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34" charset="-128"/>
                <a:cs typeface="+mj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048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Numerical Results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-1143000" y="2125663"/>
            <a:ext cx="982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 Land and Marine MLSM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381000" y="3268663"/>
            <a:ext cx="982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Multiscale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Waveform Inversion</a:t>
            </a:r>
          </a:p>
        </p:txBody>
      </p:sp>
      <p:sp>
        <p:nvSpPr>
          <p:cNvPr id="16389" name="Rectangle 72"/>
          <p:cNvSpPr>
            <a:spLocks noChangeArrowheads="1"/>
          </p:cNvSpPr>
          <p:nvPr/>
        </p:nvSpPr>
        <p:spPr bwMode="auto">
          <a:xfrm>
            <a:off x="228600" y="2133600"/>
            <a:ext cx="7239000" cy="7620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8600" y="3810000"/>
            <a:ext cx="982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3. Multisource Waveform Inversion</a:t>
            </a:r>
          </a:p>
        </p:txBody>
      </p:sp>
    </p:spTree>
    <p:custDataLst>
      <p:tags r:id="rId1"/>
    </p:custData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048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Numerical Results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-1143000" y="2125663"/>
            <a:ext cx="982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1. Land and Marine MLSM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381000" y="3268663"/>
            <a:ext cx="982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Multiscale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Waveform Inversion</a:t>
            </a:r>
          </a:p>
        </p:txBody>
      </p:sp>
      <p:sp>
        <p:nvSpPr>
          <p:cNvPr id="30725" name="Rectangle 72"/>
          <p:cNvSpPr>
            <a:spLocks noChangeArrowheads="1"/>
          </p:cNvSpPr>
          <p:nvPr/>
        </p:nvSpPr>
        <p:spPr bwMode="auto">
          <a:xfrm>
            <a:off x="304800" y="4495800"/>
            <a:ext cx="8686800" cy="7620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8600" y="3810000"/>
            <a:ext cx="982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3. Multisource Waveform Inversion</a:t>
            </a:r>
          </a:p>
        </p:txBody>
      </p:sp>
    </p:spTree>
    <p:custDataLst>
      <p:tags r:id="rId1"/>
    </p:custData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339596" y="867508"/>
            <a:ext cx="7288826" cy="518746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728334" y="5831012"/>
            <a:ext cx="6608536" cy="0"/>
          </a:xfrm>
          <a:prstGeom prst="line">
            <a:avLst/>
          </a:prstGeom>
          <a:noFill/>
          <a:ln w="57150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1461077" y="6027565"/>
            <a:ext cx="7301923" cy="461665"/>
            <a:chOff x="1924050" y="5715000"/>
            <a:chExt cx="5725269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1924050" y="57150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38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19896" y="57150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76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86375" y="5715000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152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6651" y="5715000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304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1339596" y="5829358"/>
            <a:ext cx="728882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809842" y="867508"/>
            <a:ext cx="6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9.4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9842" y="1196280"/>
            <a:ext cx="6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8.0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5319" y="1625461"/>
            <a:ext cx="6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8846" y="2023971"/>
            <a:ext cx="6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6487" y="2778895"/>
            <a:ext cx="6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3675" y="5628817"/>
            <a:ext cx="4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5200" y="6353502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Shots per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supergather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-635388" y="3036606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" pitchFamily="34" charset="0"/>
                <a:cs typeface="Arial" pitchFamily="34" charset="0"/>
              </a:rPr>
              <a:t>Computational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gain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0468" y="5263662"/>
            <a:ext cx="367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Conventional migration: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76600" y="239901"/>
            <a:ext cx="353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Sensitivity to input noise level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667753" y="1428162"/>
            <a:ext cx="6714552" cy="1610019"/>
            <a:chOff x="1667753" y="1428162"/>
            <a:chExt cx="6714552" cy="1610019"/>
          </a:xfrm>
        </p:grpSpPr>
        <p:grpSp>
          <p:nvGrpSpPr>
            <p:cNvPr id="88" name="Group 87"/>
            <p:cNvGrpSpPr/>
            <p:nvPr/>
          </p:nvGrpSpPr>
          <p:grpSpPr>
            <a:xfrm>
              <a:off x="1667753" y="1428162"/>
              <a:ext cx="6714552" cy="1610019"/>
              <a:chOff x="2086100" y="1552700"/>
              <a:chExt cx="5264725" cy="1395350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2113472" y="1595887"/>
                <a:ext cx="5193102" cy="1328468"/>
              </a:xfrm>
              <a:custGeom>
                <a:avLst/>
                <a:gdLst>
                  <a:gd name="connsiteX0" fmla="*/ 0 w 5193102"/>
                  <a:gd name="connsiteY0" fmla="*/ 1328468 h 1328468"/>
                  <a:gd name="connsiteX1" fmla="*/ 1725283 w 5193102"/>
                  <a:gd name="connsiteY1" fmla="*/ 923026 h 1328468"/>
                  <a:gd name="connsiteX2" fmla="*/ 3467819 w 5193102"/>
                  <a:gd name="connsiteY2" fmla="*/ 241539 h 1328468"/>
                  <a:gd name="connsiteX3" fmla="*/ 5193102 w 5193102"/>
                  <a:gd name="connsiteY3" fmla="*/ 0 h 1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102" h="1328468">
                    <a:moveTo>
                      <a:pt x="0" y="1328468"/>
                    </a:moveTo>
                    <a:lnTo>
                      <a:pt x="1725283" y="923026"/>
                    </a:lnTo>
                    <a:lnTo>
                      <a:pt x="3467819" y="241539"/>
                    </a:lnTo>
                    <a:lnTo>
                      <a:pt x="5193102" y="0"/>
                    </a:lnTo>
                  </a:path>
                </a:pathLst>
              </a:custGeom>
              <a:noFill/>
              <a:ln w="5715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274625" y="15527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6975" y="18001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10000" y="249085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86100" y="287185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5715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TextBox 8"/>
            <p:cNvSpPr txBox="1">
              <a:spLocks noChangeArrowheads="1"/>
            </p:cNvSpPr>
            <p:nvPr/>
          </p:nvSpPr>
          <p:spPr bwMode="auto">
            <a:xfrm rot="20651445">
              <a:off x="4294410" y="2306934"/>
              <a:ext cx="1883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SNR=10dB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67753" y="1057056"/>
            <a:ext cx="6714552" cy="1232048"/>
            <a:chOff x="1667753" y="1057056"/>
            <a:chExt cx="6714552" cy="1232048"/>
          </a:xfrm>
        </p:grpSpPr>
        <p:grpSp>
          <p:nvGrpSpPr>
            <p:cNvPr id="76" name="Group 75"/>
            <p:cNvGrpSpPr/>
            <p:nvPr/>
          </p:nvGrpSpPr>
          <p:grpSpPr>
            <a:xfrm>
              <a:off x="1667753" y="1057056"/>
              <a:ext cx="6714552" cy="1232048"/>
              <a:chOff x="2086100" y="1231075"/>
              <a:chExt cx="5264725" cy="1067775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104845" y="1285336"/>
                <a:ext cx="5201729" cy="983411"/>
              </a:xfrm>
              <a:custGeom>
                <a:avLst/>
                <a:gdLst>
                  <a:gd name="connsiteX0" fmla="*/ 0 w 5201729"/>
                  <a:gd name="connsiteY0" fmla="*/ 983411 h 983411"/>
                  <a:gd name="connsiteX1" fmla="*/ 1742536 w 5201729"/>
                  <a:gd name="connsiteY1" fmla="*/ 612475 h 983411"/>
                  <a:gd name="connsiteX2" fmla="*/ 3467819 w 5201729"/>
                  <a:gd name="connsiteY2" fmla="*/ 267419 h 983411"/>
                  <a:gd name="connsiteX3" fmla="*/ 5201729 w 5201729"/>
                  <a:gd name="connsiteY3" fmla="*/ 0 h 98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1729" h="983411">
                    <a:moveTo>
                      <a:pt x="0" y="983411"/>
                    </a:moveTo>
                    <a:lnTo>
                      <a:pt x="1742536" y="612475"/>
                    </a:lnTo>
                    <a:lnTo>
                      <a:pt x="3467819" y="267419"/>
                    </a:lnTo>
                    <a:lnTo>
                      <a:pt x="5201729" y="0"/>
                    </a:ln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2086100" y="2222650"/>
                <a:ext cx="76200" cy="76200"/>
              </a:xfrm>
              <a:prstGeom prst="triangle">
                <a:avLst/>
              </a:prstGeom>
              <a:solidFill>
                <a:srgbClr val="0000D7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3810000" y="1864425"/>
                <a:ext cx="76200" cy="76200"/>
              </a:xfrm>
              <a:prstGeom prst="triangle">
                <a:avLst/>
              </a:prstGeom>
              <a:solidFill>
                <a:srgbClr val="0000D7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5526975" y="1512125"/>
                <a:ext cx="76200" cy="76200"/>
              </a:xfrm>
              <a:prstGeom prst="triangle">
                <a:avLst/>
              </a:prstGeom>
              <a:solidFill>
                <a:srgbClr val="0000D7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7274625" y="1231075"/>
                <a:ext cx="76200" cy="76200"/>
              </a:xfrm>
              <a:prstGeom prst="triangle">
                <a:avLst/>
              </a:prstGeom>
              <a:solidFill>
                <a:srgbClr val="0000D7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TextBox 8"/>
            <p:cNvSpPr txBox="1">
              <a:spLocks noChangeArrowheads="1"/>
            </p:cNvSpPr>
            <p:nvPr/>
          </p:nvSpPr>
          <p:spPr bwMode="auto">
            <a:xfrm rot="20913292">
              <a:off x="1998057" y="1427703"/>
              <a:ext cx="1883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SNR=30dB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70293" y="1252315"/>
            <a:ext cx="6912012" cy="2501635"/>
            <a:chOff x="1470293" y="1252315"/>
            <a:chExt cx="6912012" cy="2501635"/>
          </a:xfrm>
        </p:grpSpPr>
        <p:grpSp>
          <p:nvGrpSpPr>
            <p:cNvPr id="82" name="Group 81"/>
            <p:cNvGrpSpPr/>
            <p:nvPr/>
          </p:nvGrpSpPr>
          <p:grpSpPr>
            <a:xfrm>
              <a:off x="1661440" y="1252315"/>
              <a:ext cx="6720865" cy="1461577"/>
              <a:chOff x="2081150" y="1400300"/>
              <a:chExt cx="5269675" cy="1266700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2113472" y="1431985"/>
                <a:ext cx="5193102" cy="1190445"/>
              </a:xfrm>
              <a:custGeom>
                <a:avLst/>
                <a:gdLst>
                  <a:gd name="connsiteX0" fmla="*/ 0 w 5193102"/>
                  <a:gd name="connsiteY0" fmla="*/ 1190445 h 1190445"/>
                  <a:gd name="connsiteX1" fmla="*/ 1733909 w 5193102"/>
                  <a:gd name="connsiteY1" fmla="*/ 897147 h 1190445"/>
                  <a:gd name="connsiteX2" fmla="*/ 3459192 w 5193102"/>
                  <a:gd name="connsiteY2" fmla="*/ 267419 h 1190445"/>
                  <a:gd name="connsiteX3" fmla="*/ 5193102 w 5193102"/>
                  <a:gd name="connsiteY3" fmla="*/ 0 h 119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102" h="1190445">
                    <a:moveTo>
                      <a:pt x="0" y="1190445"/>
                    </a:moveTo>
                    <a:lnTo>
                      <a:pt x="1733909" y="897147"/>
                    </a:lnTo>
                    <a:lnTo>
                      <a:pt x="3459192" y="267419"/>
                    </a:lnTo>
                    <a:lnTo>
                      <a:pt x="5193102" y="0"/>
                    </a:lnTo>
                  </a:path>
                </a:pathLst>
              </a:custGeom>
              <a:noFill/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081150" y="25908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21875" y="229787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22025" y="16764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274625" y="14003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8" name="TextBox 8"/>
            <p:cNvSpPr txBox="1">
              <a:spLocks noChangeArrowheads="1"/>
            </p:cNvSpPr>
            <p:nvPr/>
          </p:nvSpPr>
          <p:spPr bwMode="auto">
            <a:xfrm rot="21099113">
              <a:off x="2076033" y="3292285"/>
              <a:ext cx="18833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SNR=20dB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470293" y="2747242"/>
              <a:ext cx="613266" cy="891359"/>
            </a:xfrm>
            <a:custGeom>
              <a:avLst/>
              <a:gdLst>
                <a:gd name="connsiteX0" fmla="*/ 480848 w 480848"/>
                <a:gd name="connsiteY0" fmla="*/ 772511 h 772511"/>
                <a:gd name="connsiteX1" fmla="*/ 134007 w 480848"/>
                <a:gd name="connsiteY1" fmla="*/ 599090 h 772511"/>
                <a:gd name="connsiteX2" fmla="*/ 7883 w 480848"/>
                <a:gd name="connsiteY2" fmla="*/ 236483 h 772511"/>
                <a:gd name="connsiteX3" fmla="*/ 86710 w 480848"/>
                <a:gd name="connsiteY3" fmla="*/ 0 h 7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848" h="772511">
                  <a:moveTo>
                    <a:pt x="480848" y="772511"/>
                  </a:moveTo>
                  <a:cubicBezTo>
                    <a:pt x="346841" y="730469"/>
                    <a:pt x="212835" y="688428"/>
                    <a:pt x="134007" y="599090"/>
                  </a:cubicBezTo>
                  <a:cubicBezTo>
                    <a:pt x="55180" y="509752"/>
                    <a:pt x="15766" y="336331"/>
                    <a:pt x="7883" y="236483"/>
                  </a:cubicBezTo>
                  <a:cubicBezTo>
                    <a:pt x="0" y="136635"/>
                    <a:pt x="43355" y="68317"/>
                    <a:pt x="86710" y="0"/>
                  </a:cubicBez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54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572009" y="533400"/>
            <a:ext cx="2346947" cy="1981200"/>
            <a:chOff x="6572009" y="533400"/>
            <a:chExt cx="2346947" cy="19812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009" y="938211"/>
              <a:ext cx="2346947" cy="157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7543800" y="533400"/>
              <a:ext cx="997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x-y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38600" y="528935"/>
            <a:ext cx="2310412" cy="2000016"/>
            <a:chOff x="4038600" y="528935"/>
            <a:chExt cx="2310412" cy="20000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890881"/>
              <a:ext cx="2310412" cy="163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946529" y="528935"/>
              <a:ext cx="997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x-z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48194" name="Line 2"/>
          <p:cNvSpPr>
            <a:spLocks noChangeShapeType="1"/>
          </p:cNvSpPr>
          <p:nvPr/>
        </p:nvSpPr>
        <p:spPr bwMode="auto">
          <a:xfrm>
            <a:off x="3086100" y="5681063"/>
            <a:ext cx="132715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195" name="Line 3"/>
          <p:cNvSpPr>
            <a:spLocks noChangeShapeType="1"/>
          </p:cNvSpPr>
          <p:nvPr/>
        </p:nvSpPr>
        <p:spPr bwMode="auto">
          <a:xfrm>
            <a:off x="5791200" y="5681063"/>
            <a:ext cx="1325562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216782" y="1063585"/>
            <a:ext cx="3747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Problem: </a:t>
            </a:r>
            <a:r>
              <a:rPr lang="en-US" sz="3600" dirty="0" err="1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</a:t>
            </a:r>
            <a:r>
              <a:rPr lang="en-US" sz="3600" baseline="30000" dirty="0" err="1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mig</a:t>
            </a:r>
            <a:r>
              <a:rPr lang="en-US" sz="3600" dirty="0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=</a:t>
            </a:r>
            <a:r>
              <a:rPr lang="en-US" sz="3600" dirty="0" err="1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</a:t>
            </a:r>
            <a:r>
              <a:rPr lang="en-US" sz="3600" baseline="30000" dirty="0" err="1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</a:t>
            </a:r>
            <a:r>
              <a:rPr lang="en-US" sz="3600" dirty="0" err="1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-76200" y="-7620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Migration Problems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2" y="5641375"/>
            <a:ext cx="6403978" cy="746125"/>
            <a:chOff x="912" y="3096"/>
            <a:chExt cx="4034" cy="470"/>
          </a:xfrm>
        </p:grpSpPr>
        <p:sp>
          <p:nvSpPr>
            <p:cNvPr id="648205" name="Rectangle 13"/>
            <p:cNvSpPr>
              <a:spLocks noChangeArrowheads="1"/>
            </p:cNvSpPr>
            <p:nvPr/>
          </p:nvSpPr>
          <p:spPr bwMode="auto">
            <a:xfrm>
              <a:off x="912" y="3120"/>
              <a:ext cx="403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4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Soln</a:t>
              </a:r>
              <a:r>
                <a:rPr lang="en-US" sz="4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: 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4000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(k+1)</a:t>
              </a:r>
              <a:r>
                <a:rPr lang="en-US" sz="40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4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= </a:t>
              </a:r>
              <a:r>
                <a:rPr lang="en-US" sz="4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40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 </a:t>
              </a:r>
              <a:r>
                <a:rPr lang="en-US" sz="4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+ </a:t>
              </a:r>
              <a:r>
                <a:rPr lang="en-US" sz="4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  <a:r>
                <a:rPr lang="en-US" sz="4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L </a:t>
              </a:r>
              <a:r>
                <a:rPr lang="en-US" sz="4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en-US" sz="4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</a:t>
              </a:r>
              <a:r>
                <a:rPr lang="en-US" sz="40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</a:t>
              </a:r>
              <a:endParaRPr lang="en-US" sz="40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sp>
          <p:nvSpPr>
            <p:cNvPr id="648207" name="Rectangle 15"/>
            <p:cNvSpPr>
              <a:spLocks noChangeArrowheads="1"/>
            </p:cNvSpPr>
            <p:nvPr/>
          </p:nvSpPr>
          <p:spPr bwMode="auto">
            <a:xfrm>
              <a:off x="3923" y="3096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1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</a:t>
              </a:r>
            </a:p>
          </p:txBody>
        </p:sp>
      </p:grpSp>
      <p:sp>
        <p:nvSpPr>
          <p:cNvPr id="648223" name="Line 31"/>
          <p:cNvSpPr>
            <a:spLocks noChangeShapeType="1"/>
          </p:cNvSpPr>
          <p:nvPr/>
        </p:nvSpPr>
        <p:spPr bwMode="auto">
          <a:xfrm>
            <a:off x="-4509294" y="-1658012"/>
            <a:ext cx="6858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226" name="Line 34"/>
          <p:cNvSpPr>
            <a:spLocks noChangeShapeType="1"/>
          </p:cNvSpPr>
          <p:nvPr/>
        </p:nvSpPr>
        <p:spPr bwMode="auto">
          <a:xfrm flipV="1">
            <a:off x="-2814996" y="-1957927"/>
            <a:ext cx="208393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16782" y="2416314"/>
            <a:ext cx="7098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Solution: </a:t>
            </a:r>
            <a:r>
              <a:rPr lang="en-US" sz="4000" dirty="0" smtClean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Least squares migration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00688" y="3622214"/>
            <a:ext cx="3222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Given: </a:t>
            </a:r>
            <a:r>
              <a:rPr lang="en-US" sz="4000" dirty="0">
                <a:solidFill>
                  <a:srgbClr val="E6F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= L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57462" y="4634900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</a:t>
            </a:r>
            <a:r>
              <a:rPr lang="en-US" sz="1400" dirty="0" smtClean="0">
                <a:solidFill>
                  <a:srgbClr val="FFFFFF"/>
                </a:solidFill>
              </a:rPr>
              <a:t>redicted 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7878" y="4634900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observed 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65" y="5241578"/>
            <a:ext cx="2291735" cy="15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00" y="5216452"/>
            <a:ext cx="2340396" cy="15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423045" y="3110900"/>
            <a:ext cx="5535217" cy="1647825"/>
            <a:chOff x="3423045" y="3110900"/>
            <a:chExt cx="5535217" cy="1647825"/>
          </a:xfrm>
        </p:grpSpPr>
        <p:sp>
          <p:nvSpPr>
            <p:cNvPr id="8207" name="Rectangle 34"/>
            <p:cNvSpPr>
              <a:spLocks noChangeArrowheads="1"/>
            </p:cNvSpPr>
            <p:nvPr/>
          </p:nvSpPr>
          <p:spPr bwMode="auto">
            <a:xfrm>
              <a:off x="5834062" y="3110900"/>
              <a:ext cx="3124200" cy="533400"/>
            </a:xfrm>
            <a:prstGeom prst="rect">
              <a:avLst/>
            </a:prstGeom>
            <a:solidFill>
              <a:srgbClr val="000082"/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87" y="3263300"/>
              <a:ext cx="19335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5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 flipV="1">
              <a:off x="4204494" y="3703629"/>
              <a:ext cx="1166344" cy="7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5226662" y="3644300"/>
              <a:ext cx="1217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4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= L</a:t>
              </a:r>
              <a:endPara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1403" y="3263300"/>
              <a:ext cx="928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Modeling 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operator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4691062" y="326330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2800" dirty="0" smtClean="0">
                  <a:solidFill>
                    <a:srgbClr val="E6F1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423045" y="4050801"/>
              <a:ext cx="51421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52400" y="4558700"/>
            <a:ext cx="4538664" cy="1003900"/>
            <a:chOff x="152400" y="4558700"/>
            <a:chExt cx="4538664" cy="10039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52400" y="4558700"/>
              <a:ext cx="4538664" cy="882650"/>
              <a:chOff x="438" y="1905"/>
              <a:chExt cx="2859" cy="556"/>
            </a:xfrm>
          </p:grpSpPr>
          <p:sp>
            <p:nvSpPr>
              <p:cNvPr id="648200" name="Rectangle 8"/>
              <p:cNvSpPr>
                <a:spLocks noChangeArrowheads="1"/>
              </p:cNvSpPr>
              <p:nvPr/>
            </p:nvSpPr>
            <p:spPr bwMode="auto">
              <a:xfrm>
                <a:off x="438" y="2015"/>
                <a:ext cx="284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defRPr/>
                </a:pPr>
                <a:r>
                  <a: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 </a:t>
                </a:r>
                <a:r>
                  <a:rPr lang="en-US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Find: </a:t>
                </a:r>
                <a:r>
                  <a: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min </a:t>
                </a:r>
                <a:r>
                  <a:rPr lang="en-US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||L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m </a:t>
                </a:r>
                <a:r>
                  <a:rPr lang="en-US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- </a:t>
                </a:r>
                <a:r>
                  <a:rPr lang="en-US" sz="4000" dirty="0" smtClean="0">
                    <a:solidFill>
                      <a:srgbClr val="E6F10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d</a:t>
                </a:r>
                <a:r>
                  <a:rPr lang="en-US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 </a:t>
                </a:r>
                <a:r>
                  <a: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||</a:t>
                </a:r>
                <a:endPara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endParaRPr>
              </a:p>
            </p:txBody>
          </p:sp>
          <p:sp>
            <p:nvSpPr>
              <p:cNvPr id="648201" name="Rectangle 9"/>
              <p:cNvSpPr>
                <a:spLocks noChangeArrowheads="1"/>
              </p:cNvSpPr>
              <p:nvPr/>
            </p:nvSpPr>
            <p:spPr bwMode="auto">
              <a:xfrm>
                <a:off x="3068" y="1905"/>
                <a:ext cx="22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</a:rPr>
                  <a:t>2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750162" y="516249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endParaRPr lang="en-US" sz="2000" dirty="0"/>
            </a:p>
          </p:txBody>
        </p:sp>
      </p:grp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94" y="890881"/>
            <a:ext cx="2291735" cy="15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2337458" y="1465264"/>
            <a:ext cx="3033380" cy="879524"/>
            <a:chOff x="7226409" y="1849482"/>
            <a:chExt cx="3033380" cy="879524"/>
          </a:xfrm>
        </p:grpSpPr>
        <p:sp>
          <p:nvSpPr>
            <p:cNvPr id="80" name="TextBox 79"/>
            <p:cNvSpPr txBox="1"/>
            <p:nvPr/>
          </p:nvSpPr>
          <p:spPr>
            <a:xfrm>
              <a:off x="7226409" y="2328896"/>
              <a:ext cx="130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defocusing</a:t>
              </a:r>
              <a:endParaRPr lang="en-US" sz="2000" dirty="0"/>
            </a:p>
          </p:txBody>
        </p:sp>
        <p:cxnSp>
          <p:nvCxnSpPr>
            <p:cNvPr id="81" name="Straight Arrow Connector 80"/>
            <p:cNvCxnSpPr>
              <a:stCxn id="80" idx="3"/>
            </p:cNvCxnSpPr>
            <p:nvPr/>
          </p:nvCxnSpPr>
          <p:spPr bwMode="auto">
            <a:xfrm flipV="1">
              <a:off x="8534780" y="1849482"/>
              <a:ext cx="1227334" cy="6794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stCxn id="80" idx="3"/>
            </p:cNvCxnSpPr>
            <p:nvPr/>
          </p:nvCxnSpPr>
          <p:spPr bwMode="auto">
            <a:xfrm flipV="1">
              <a:off x="8534780" y="2526890"/>
              <a:ext cx="1725009" cy="20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60151"/>
            <a:ext cx="2340396" cy="15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665729" y="2144733"/>
            <a:ext cx="1292533" cy="700789"/>
            <a:chOff x="7665729" y="2144733"/>
            <a:chExt cx="1292533" cy="700789"/>
          </a:xfrm>
        </p:grpSpPr>
        <p:sp>
          <p:nvSpPr>
            <p:cNvPr id="63" name="TextBox 62"/>
            <p:cNvSpPr txBox="1"/>
            <p:nvPr/>
          </p:nvSpPr>
          <p:spPr>
            <a:xfrm>
              <a:off x="7978507" y="2445412"/>
              <a:ext cx="979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aliasing</a:t>
              </a:r>
              <a:endParaRPr lang="en-US" sz="200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8153400" y="2144733"/>
              <a:ext cx="1" cy="3842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7665729" y="2293176"/>
              <a:ext cx="487671" cy="2357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91" name="Straight Arrow Connector 90"/>
          <p:cNvCxnSpPr>
            <a:stCxn id="80" idx="3"/>
          </p:cNvCxnSpPr>
          <p:nvPr/>
        </p:nvCxnSpPr>
        <p:spPr bwMode="auto">
          <a:xfrm flipV="1">
            <a:off x="3645829" y="1944678"/>
            <a:ext cx="3470933" cy="20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687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-609600" y="-304800"/>
            <a:ext cx="979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Data Misfit Function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158" y="2893367"/>
            <a:ext cx="7494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=||D-d||</a:t>
            </a:r>
            <a:r>
              <a:rPr lang="en-US" baseline="30000" dirty="0" smtClean="0"/>
              <a:t>2</a:t>
            </a:r>
            <a:r>
              <a:rPr lang="en-US" dirty="0" smtClean="0"/>
              <a:t> = D</a:t>
            </a:r>
            <a:r>
              <a:rPr lang="en-US" baseline="30000" dirty="0" smtClean="0"/>
              <a:t>2</a:t>
            </a:r>
            <a:r>
              <a:rPr lang="en-US" dirty="0" smtClean="0"/>
              <a:t> + d</a:t>
            </a:r>
            <a:r>
              <a:rPr lang="en-US" baseline="30000" dirty="0" smtClean="0"/>
              <a:t>2</a:t>
            </a:r>
            <a:r>
              <a:rPr lang="en-US" dirty="0" smtClean="0"/>
              <a:t> – 2Re(D</a:t>
            </a:r>
            <a:r>
              <a:rPr lang="en-US" baseline="30000" dirty="0" smtClean="0"/>
              <a:t>*</a:t>
            </a:r>
            <a:r>
              <a:rPr lang="en-US" dirty="0" smtClean="0"/>
              <a:t>d)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04800" y="4105127"/>
            <a:ext cx="9041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=||D*d||</a:t>
            </a:r>
            <a:r>
              <a:rPr lang="en-US" baseline="30000" dirty="0" smtClean="0"/>
              <a:t>2</a:t>
            </a:r>
            <a:r>
              <a:rPr lang="en-US" dirty="0" smtClean="0"/>
              <a:t> = 2Re(D</a:t>
            </a:r>
            <a:r>
              <a:rPr lang="en-US" baseline="30000" dirty="0" smtClean="0"/>
              <a:t>*</a:t>
            </a:r>
            <a:r>
              <a:rPr lang="en-US" dirty="0" smtClean="0"/>
              <a:t>d) = |D||</a:t>
            </a:r>
            <a:r>
              <a:rPr lang="en-US" dirty="0" err="1" smtClean="0"/>
              <a:t>d|cos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066" y="5065693"/>
            <a:ext cx="7622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Correlation between predicted and observed traces.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phase, no need to match amplitudes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7662" y="1902768"/>
            <a:ext cx="751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Difference between predicted and observed traces.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 and amplitudes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48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-609600" y="-304800"/>
            <a:ext cx="979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Model Misfit Function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184" y="2893367"/>
            <a:ext cx="520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=1/2||</a:t>
            </a:r>
            <a:r>
              <a:rPr lang="en-US" dirty="0" err="1" smtClean="0"/>
              <a:t>mL</a:t>
            </a:r>
            <a:r>
              <a:rPr lang="en-US" baseline="30000" dirty="0" err="1" smtClean="0"/>
              <a:t>T</a:t>
            </a:r>
            <a:r>
              <a:rPr lang="en-US" dirty="0" smtClean="0"/>
              <a:t> Lm-</a:t>
            </a:r>
            <a:r>
              <a:rPr lang="en-US" dirty="0" err="1" smtClean="0"/>
              <a:t>m</a:t>
            </a:r>
            <a:r>
              <a:rPr lang="en-US" baseline="30000" dirty="0" err="1" smtClean="0"/>
              <a:t>mig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04800" y="4105127"/>
            <a:ext cx="3714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=1/2||</a:t>
            </a:r>
            <a:r>
              <a:rPr lang="en-US" dirty="0" err="1" smtClean="0"/>
              <a:t>m</a:t>
            </a:r>
            <a:r>
              <a:rPr lang="en-US" baseline="30000" dirty="0" err="1" smtClean="0"/>
              <a:t>mig</a:t>
            </a:r>
            <a:r>
              <a:rPr lang="en-US" dirty="0" smtClean="0"/>
              <a:t> m||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066" y="5065693"/>
            <a:ext cx="7622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Correlation between predicted and observed traces.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phase, no need to match amplitudes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2824" y="1902768"/>
            <a:ext cx="798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Difference between predicted and </a:t>
            </a:r>
            <a:r>
              <a:rPr lang="en-US" sz="2800" smtClean="0">
                <a:solidFill>
                  <a:srgbClr val="FFFFFF"/>
                </a:solidFill>
              </a:rPr>
              <a:t>observed migration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 and amplitudes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25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-609600" y="-304800"/>
            <a:ext cx="9791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Data Misfit Function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158" y="2893367"/>
            <a:ext cx="7494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=||D-d||</a:t>
            </a:r>
            <a:r>
              <a:rPr lang="en-US" baseline="30000" dirty="0" smtClean="0"/>
              <a:t>2</a:t>
            </a:r>
            <a:r>
              <a:rPr lang="en-US" dirty="0" smtClean="0"/>
              <a:t> = D</a:t>
            </a:r>
            <a:r>
              <a:rPr lang="en-US" baseline="30000" dirty="0" smtClean="0"/>
              <a:t>2</a:t>
            </a:r>
            <a:r>
              <a:rPr lang="en-US" dirty="0" smtClean="0"/>
              <a:t> + d</a:t>
            </a:r>
            <a:r>
              <a:rPr lang="en-US" baseline="30000" dirty="0" smtClean="0"/>
              <a:t>2</a:t>
            </a:r>
            <a:r>
              <a:rPr lang="en-US" dirty="0" smtClean="0"/>
              <a:t> – 2Re(D</a:t>
            </a:r>
            <a:r>
              <a:rPr lang="en-US" baseline="30000" dirty="0" smtClean="0"/>
              <a:t>*</a:t>
            </a:r>
            <a:r>
              <a:rPr lang="en-US" dirty="0" smtClean="0"/>
              <a:t>d)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04800" y="4105127"/>
            <a:ext cx="9041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=||D*d||</a:t>
            </a:r>
            <a:r>
              <a:rPr lang="en-US" baseline="30000" dirty="0" smtClean="0"/>
              <a:t>2</a:t>
            </a:r>
            <a:r>
              <a:rPr lang="en-US" dirty="0" smtClean="0"/>
              <a:t> = 2Re(D</a:t>
            </a:r>
            <a:r>
              <a:rPr lang="en-US" baseline="30000" dirty="0" smtClean="0"/>
              <a:t>*</a:t>
            </a:r>
            <a:r>
              <a:rPr lang="en-US" dirty="0" smtClean="0"/>
              <a:t>d) = |D||</a:t>
            </a:r>
            <a:r>
              <a:rPr lang="en-US" dirty="0" err="1" smtClean="0"/>
              <a:t>d|cos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066" y="5065693"/>
            <a:ext cx="7622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Correlation between predicted and observed traces.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phase, no need to match amplitudes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Zhang et al. (2013) Dutta et al. (2014)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7662" y="1902768"/>
            <a:ext cx="751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Difference between predicted and observed traces.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Match phase and amplitudes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4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-381000" y="24384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Examples of LSM: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34151" y="3708834"/>
            <a:ext cx="7409649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3D SEG Salt Model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-497542" y="1447800"/>
            <a:ext cx="6535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Least Squares Migration: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9" y="1447800"/>
            <a:ext cx="3767351" cy="5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62" y="2362200"/>
            <a:ext cx="1649738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342561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Line 3"/>
          <p:cNvSpPr>
            <a:spLocks noChangeShapeType="1"/>
          </p:cNvSpPr>
          <p:nvPr/>
        </p:nvSpPr>
        <p:spPr bwMode="auto">
          <a:xfrm>
            <a:off x="5867400" y="5293844"/>
            <a:ext cx="1325562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0" y="-533400"/>
            <a:ext cx="9144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Least Squares Migration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1300829"/>
            <a:ext cx="5954714" cy="868363"/>
            <a:chOff x="912" y="3096"/>
            <a:chExt cx="3751" cy="547"/>
          </a:xfrm>
        </p:grpSpPr>
        <p:sp>
          <p:nvSpPr>
            <p:cNvPr id="648205" name="Rectangle 13"/>
            <p:cNvSpPr>
              <a:spLocks noChangeArrowheads="1"/>
            </p:cNvSpPr>
            <p:nvPr/>
          </p:nvSpPr>
          <p:spPr bwMode="auto">
            <a:xfrm>
              <a:off x="912" y="3120"/>
              <a:ext cx="375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4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4800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(k+1)</a:t>
              </a:r>
              <a:r>
                <a:rPr lang="en-US" sz="48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4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= 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48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 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+ 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L </a:t>
              </a:r>
              <a:r>
                <a:rPr lang="en-US" sz="48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en-US" sz="48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</a:t>
              </a:r>
              <a:r>
                <a:rPr lang="en-US" sz="48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(k)</a:t>
              </a:r>
              <a:endParaRPr lang="en-US" sz="48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sp>
          <p:nvSpPr>
            <p:cNvPr id="648207" name="Rectangle 15"/>
            <p:cNvSpPr>
              <a:spLocks noChangeArrowheads="1"/>
            </p:cNvSpPr>
            <p:nvPr/>
          </p:nvSpPr>
          <p:spPr bwMode="auto">
            <a:xfrm>
              <a:off x="3606" y="3096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</a:t>
              </a:r>
            </a:p>
          </p:txBody>
        </p:sp>
      </p:grpSp>
      <p:sp>
        <p:nvSpPr>
          <p:cNvPr id="648223" name="Line 31"/>
          <p:cNvSpPr>
            <a:spLocks noChangeShapeType="1"/>
          </p:cNvSpPr>
          <p:nvPr/>
        </p:nvSpPr>
        <p:spPr bwMode="auto">
          <a:xfrm>
            <a:off x="-4509294" y="-1658012"/>
            <a:ext cx="6858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48226" name="Line 34"/>
          <p:cNvSpPr>
            <a:spLocks noChangeShapeType="1"/>
          </p:cNvSpPr>
          <p:nvPr/>
        </p:nvSpPr>
        <p:spPr bwMode="auto">
          <a:xfrm flipV="1">
            <a:off x="-2814996" y="-1957927"/>
            <a:ext cx="208393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33" y="2377210"/>
            <a:ext cx="1545238" cy="82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2406218" y="2104828"/>
            <a:ext cx="4299382" cy="1095572"/>
            <a:chOff x="2406218" y="2098609"/>
            <a:chExt cx="4299382" cy="109557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4572000" y="2098609"/>
              <a:ext cx="0" cy="2635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406218" y="2363184"/>
              <a:ext cx="42993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n-US" sz="4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m</a:t>
              </a:r>
              <a:r>
                <a:rPr lang="en-US" sz="48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sz="4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= 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</a:t>
              </a:r>
              <a:r>
                <a:rPr lang="en-US" sz="4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[L</a:t>
              </a:r>
              <a:r>
                <a:rPr lang="en-US" sz="48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</a:t>
              </a:r>
              <a:r>
                <a:rPr lang="en-US" sz="4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L]</a:t>
              </a:r>
              <a:r>
                <a:rPr lang="en-US" sz="48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-1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L</a:t>
              </a:r>
              <a:r>
                <a:rPr lang="en-US" sz="4800" baseline="30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T</a:t>
              </a:r>
              <a:r>
                <a:rPr lang="en-US" sz="4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d</a:t>
              </a:r>
              <a:endParaRPr lang="en-US" sz="48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-7701" y="4010295"/>
            <a:ext cx="6561170" cy="1263372"/>
            <a:chOff x="-7701" y="4010295"/>
            <a:chExt cx="6561170" cy="1263372"/>
          </a:xfrm>
        </p:grpSpPr>
        <p:sp>
          <p:nvSpPr>
            <p:cNvPr id="58" name="Rectangle 57"/>
            <p:cNvSpPr/>
            <p:nvPr/>
          </p:nvSpPr>
          <p:spPr>
            <a:xfrm>
              <a:off x="-7701" y="4010295"/>
              <a:ext cx="65533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</a:rPr>
                <a:t>Geom. Spreading: </a:t>
              </a:r>
              <a:r>
                <a:rPr lang="en-US" sz="4000" dirty="0">
                  <a:solidFill>
                    <a:srgbClr val="FFFFFF"/>
                  </a:solidFill>
                </a:rPr>
                <a:t>  </a:t>
              </a:r>
              <a:r>
                <a:rPr lang="en-US" sz="4000" dirty="0" smtClean="0">
                  <a:solidFill>
                    <a:srgbClr val="FFFFFF"/>
                  </a:solidFill>
                </a:rPr>
                <a:t>  1  </a:t>
              </a:r>
              <a:r>
                <a:rPr lang="en-US" sz="4000" baseline="30000" dirty="0" smtClean="0">
                  <a:solidFill>
                    <a:srgbClr val="FFFFFF"/>
                  </a:solidFill>
                </a:rPr>
                <a:t>-1  </a:t>
              </a:r>
              <a:r>
                <a:rPr lang="en-US" sz="4000" dirty="0" smtClean="0"/>
                <a:t>1</a:t>
              </a:r>
              <a:r>
                <a:rPr lang="en-US" sz="4000" dirty="0" smtClean="0">
                  <a:solidFill>
                    <a:srgbClr val="FFFFFF"/>
                  </a:solidFill>
                </a:rPr>
                <a:t>   </a:t>
              </a:r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72313" y="4565781"/>
              <a:ext cx="25811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</a:rPr>
                <a:t>   r</a:t>
              </a:r>
              <a:r>
                <a:rPr lang="en-US" sz="4000" baseline="30000" dirty="0" smtClean="0">
                  <a:solidFill>
                    <a:srgbClr val="FFFFFF"/>
                  </a:solidFill>
                </a:rPr>
                <a:t>4 </a:t>
              </a:r>
              <a:r>
                <a:rPr lang="en-US" sz="4000" dirty="0" smtClean="0">
                  <a:solidFill>
                    <a:srgbClr val="FFFFFF"/>
                  </a:solidFill>
                </a:rPr>
                <a:t>    </a:t>
              </a:r>
              <a:r>
                <a:rPr lang="en-US" sz="4000" dirty="0" smtClean="0"/>
                <a:t>r</a:t>
              </a:r>
              <a:r>
                <a:rPr lang="en-US" sz="4000" baseline="30000" dirty="0" smtClean="0"/>
                <a:t>2</a:t>
              </a:r>
              <a:r>
                <a:rPr lang="en-US" sz="4000" dirty="0" smtClean="0"/>
                <a:t>  </a:t>
              </a:r>
              <a:r>
                <a:rPr lang="en-US" sz="4000" dirty="0" err="1" smtClean="0"/>
                <a:t>r</a:t>
              </a:r>
              <a:r>
                <a:rPr lang="en-US" sz="4000" baseline="30000" dirty="0" err="1" smtClean="0"/>
                <a:t>2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190591" y="4690550"/>
              <a:ext cx="5338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257391" y="4680859"/>
              <a:ext cx="5338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943600" y="4671168"/>
              <a:ext cx="5338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4837922" y="4166120"/>
              <a:ext cx="0" cy="108888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4114800" y="4180242"/>
              <a:ext cx="0" cy="108888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Rectangle 68"/>
          <p:cNvSpPr/>
          <p:nvPr/>
        </p:nvSpPr>
        <p:spPr>
          <a:xfrm>
            <a:off x="116645" y="554051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Anti-aliasing:</a:t>
            </a:r>
            <a:endParaRPr lang="en-US" sz="4000" dirty="0"/>
          </a:p>
        </p:txBody>
      </p:sp>
      <p:grpSp>
        <p:nvGrpSpPr>
          <p:cNvPr id="1024" name="Group 1023"/>
          <p:cNvGrpSpPr/>
          <p:nvPr/>
        </p:nvGrpSpPr>
        <p:grpSpPr>
          <a:xfrm>
            <a:off x="-228600" y="3324495"/>
            <a:ext cx="9525000" cy="707886"/>
            <a:chOff x="-228600" y="3324495"/>
            <a:chExt cx="9525000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-228600" y="3346581"/>
              <a:ext cx="8063683" cy="646331"/>
              <a:chOff x="457200" y="3657600"/>
              <a:chExt cx="8063683" cy="6463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7200" y="3657600"/>
                <a:ext cx="8063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                        </a:t>
                </a:r>
                <a:r>
                  <a:rPr lang="en-US" sz="3600" dirty="0" smtClean="0">
                    <a:solidFill>
                      <a:srgbClr val="FFFFFF"/>
                    </a:solidFill>
                  </a:rPr>
                  <a:t>[w(t)   w(t)]</a:t>
                </a:r>
                <a:r>
                  <a:rPr lang="en-US" sz="3600" baseline="30000" dirty="0" smtClean="0">
                    <a:solidFill>
                      <a:srgbClr val="FFFFFF"/>
                    </a:solidFill>
                  </a:rPr>
                  <a:t>-1</a:t>
                </a:r>
                <a:r>
                  <a:rPr lang="en-US" sz="3600" dirty="0" smtClean="0"/>
                  <a:t>w(t)  w(t)  </a:t>
                </a:r>
                <a:endParaRPr lang="en-US" sz="3600" dirty="0"/>
              </a:p>
            </p:txBody>
          </p:sp>
          <p:sp>
            <p:nvSpPr>
              <p:cNvPr id="8" name="Flowchart: Summing Junction 7"/>
              <p:cNvSpPr/>
              <p:nvPr/>
            </p:nvSpPr>
            <p:spPr bwMode="auto">
              <a:xfrm>
                <a:off x="5072063" y="3943443"/>
                <a:ext cx="185737" cy="153162"/>
              </a:xfrm>
              <a:prstGeom prst="flowChartSummingJunction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Flowchart: Summing Junction 55"/>
              <p:cNvSpPr/>
              <p:nvPr/>
            </p:nvSpPr>
            <p:spPr bwMode="auto">
              <a:xfrm>
                <a:off x="7315200" y="3961638"/>
                <a:ext cx="185737" cy="153162"/>
              </a:xfrm>
              <a:prstGeom prst="flowChartSummingJunction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19222" y="3324495"/>
              <a:ext cx="33473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FFFF"/>
                  </a:solidFill>
                </a:rPr>
                <a:t>Source </a:t>
              </a:r>
              <a:r>
                <a:rPr lang="en-US" sz="4000" dirty="0" err="1" smtClean="0">
                  <a:solidFill>
                    <a:srgbClr val="FFFFFF"/>
                  </a:solidFill>
                </a:rPr>
                <a:t>Decon</a:t>
              </a:r>
              <a:r>
                <a:rPr lang="en-US" sz="4000" dirty="0">
                  <a:solidFill>
                    <a:srgbClr val="FFFFFF"/>
                  </a:solidFill>
                </a:rPr>
                <a:t>: 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01000" y="3414954"/>
              <a:ext cx="1295400" cy="465154"/>
              <a:chOff x="8001000" y="3414954"/>
              <a:chExt cx="1295400" cy="465154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8117633" y="3414954"/>
                <a:ext cx="205273" cy="298630"/>
              </a:xfrm>
              <a:custGeom>
                <a:avLst/>
                <a:gdLst>
                  <a:gd name="connsiteX0" fmla="*/ 0 w 205273"/>
                  <a:gd name="connsiteY0" fmla="*/ 279969 h 298630"/>
                  <a:gd name="connsiteX1" fmla="*/ 93306 w 205273"/>
                  <a:gd name="connsiteY1" fmla="*/ 50 h 298630"/>
                  <a:gd name="connsiteX2" fmla="*/ 205273 w 205273"/>
                  <a:gd name="connsiteY2" fmla="*/ 298630 h 2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273" h="298630">
                    <a:moveTo>
                      <a:pt x="0" y="279969"/>
                    </a:moveTo>
                    <a:cubicBezTo>
                      <a:pt x="29547" y="138454"/>
                      <a:pt x="59094" y="-3060"/>
                      <a:pt x="93306" y="50"/>
                    </a:cubicBezTo>
                    <a:cubicBezTo>
                      <a:pt x="127518" y="3160"/>
                      <a:pt x="166395" y="150895"/>
                      <a:pt x="205273" y="298630"/>
                    </a:cubicBezTo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8322906" y="3581400"/>
                <a:ext cx="242596" cy="298708"/>
              </a:xfrm>
              <a:custGeom>
                <a:avLst/>
                <a:gdLst>
                  <a:gd name="connsiteX0" fmla="*/ 0 w 242596"/>
                  <a:gd name="connsiteY0" fmla="*/ 0 h 149393"/>
                  <a:gd name="connsiteX1" fmla="*/ 149290 w 242596"/>
                  <a:gd name="connsiteY1" fmla="*/ 149289 h 149393"/>
                  <a:gd name="connsiteX2" fmla="*/ 242596 w 242596"/>
                  <a:gd name="connsiteY2" fmla="*/ 18661 h 14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596" h="149393">
                    <a:moveTo>
                      <a:pt x="0" y="0"/>
                    </a:moveTo>
                    <a:cubicBezTo>
                      <a:pt x="54428" y="73089"/>
                      <a:pt x="108857" y="146179"/>
                      <a:pt x="149290" y="149289"/>
                    </a:cubicBezTo>
                    <a:cubicBezTo>
                      <a:pt x="189723" y="152399"/>
                      <a:pt x="216159" y="85530"/>
                      <a:pt x="242596" y="18661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322906" y="3564269"/>
                <a:ext cx="668694" cy="144736"/>
              </a:xfrm>
              <a:prstGeom prst="rect">
                <a:avLst/>
              </a:prstGeom>
              <a:solidFill>
                <a:srgbClr val="00008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8557727" y="3581400"/>
                <a:ext cx="166967" cy="146230"/>
              </a:xfrm>
              <a:custGeom>
                <a:avLst/>
                <a:gdLst>
                  <a:gd name="connsiteX0" fmla="*/ 0 w 205273"/>
                  <a:gd name="connsiteY0" fmla="*/ 279969 h 298630"/>
                  <a:gd name="connsiteX1" fmla="*/ 93306 w 205273"/>
                  <a:gd name="connsiteY1" fmla="*/ 50 h 298630"/>
                  <a:gd name="connsiteX2" fmla="*/ 205273 w 205273"/>
                  <a:gd name="connsiteY2" fmla="*/ 298630 h 2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273" h="298630">
                    <a:moveTo>
                      <a:pt x="0" y="279969"/>
                    </a:moveTo>
                    <a:cubicBezTo>
                      <a:pt x="29547" y="138454"/>
                      <a:pt x="59094" y="-3060"/>
                      <a:pt x="93306" y="50"/>
                    </a:cubicBezTo>
                    <a:cubicBezTo>
                      <a:pt x="127518" y="3160"/>
                      <a:pt x="166395" y="150895"/>
                      <a:pt x="205273" y="298630"/>
                    </a:cubicBezTo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8627706" y="3733800"/>
                <a:ext cx="668694" cy="144736"/>
              </a:xfrm>
              <a:prstGeom prst="rect">
                <a:avLst/>
              </a:prstGeom>
              <a:solidFill>
                <a:srgbClr val="00008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001000" y="3715139"/>
                <a:ext cx="990600" cy="2838"/>
                <a:chOff x="8001000" y="3715139"/>
                <a:chExt cx="990600" cy="2838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8001000" y="3717977"/>
                  <a:ext cx="533809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8457791" y="3715139"/>
                  <a:ext cx="533809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036" name="Group 1035"/>
          <p:cNvGrpSpPr/>
          <p:nvPr/>
        </p:nvGrpSpPr>
        <p:grpSpPr>
          <a:xfrm>
            <a:off x="6836207" y="4184781"/>
            <a:ext cx="1509645" cy="1096346"/>
            <a:chOff x="6836207" y="4184781"/>
            <a:chExt cx="1509645" cy="1096346"/>
          </a:xfrm>
        </p:grpSpPr>
        <p:grpSp>
          <p:nvGrpSpPr>
            <p:cNvPr id="41" name="Group 40"/>
            <p:cNvGrpSpPr/>
            <p:nvPr/>
          </p:nvGrpSpPr>
          <p:grpSpPr>
            <a:xfrm>
              <a:off x="7040562" y="4184781"/>
              <a:ext cx="946442" cy="1096346"/>
              <a:chOff x="7040562" y="4184781"/>
              <a:chExt cx="946442" cy="1096346"/>
            </a:xfrm>
          </p:grpSpPr>
          <p:sp>
            <p:nvSpPr>
              <p:cNvPr id="37" name="Explosion 2 36"/>
              <p:cNvSpPr/>
              <p:nvPr/>
            </p:nvSpPr>
            <p:spPr bwMode="auto">
              <a:xfrm>
                <a:off x="7040562" y="4184781"/>
                <a:ext cx="274638" cy="381000"/>
              </a:xfrm>
              <a:prstGeom prst="irregularSeal2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9" name="Straight Arrow Connector 38"/>
              <p:cNvCxnSpPr>
                <a:stCxn id="37" idx="2"/>
              </p:cNvCxnSpPr>
              <p:nvPr/>
            </p:nvCxnSpPr>
            <p:spPr bwMode="auto">
              <a:xfrm>
                <a:off x="7188205" y="4517133"/>
                <a:ext cx="290509" cy="73787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Freeform 39"/>
              <p:cNvSpPr/>
              <p:nvPr/>
            </p:nvSpPr>
            <p:spPr bwMode="auto">
              <a:xfrm>
                <a:off x="7464490" y="4385388"/>
                <a:ext cx="522514" cy="895739"/>
              </a:xfrm>
              <a:custGeom>
                <a:avLst/>
                <a:gdLst>
                  <a:gd name="connsiteX0" fmla="*/ 0 w 522514"/>
                  <a:gd name="connsiteY0" fmla="*/ 895739 h 895739"/>
                  <a:gd name="connsiteX1" fmla="*/ 55983 w 522514"/>
                  <a:gd name="connsiteY1" fmla="*/ 802432 h 895739"/>
                  <a:gd name="connsiteX2" fmla="*/ 111967 w 522514"/>
                  <a:gd name="connsiteY2" fmla="*/ 709126 h 895739"/>
                  <a:gd name="connsiteX3" fmla="*/ 93306 w 522514"/>
                  <a:gd name="connsiteY3" fmla="*/ 541175 h 895739"/>
                  <a:gd name="connsiteX4" fmla="*/ 149290 w 522514"/>
                  <a:gd name="connsiteY4" fmla="*/ 522514 h 895739"/>
                  <a:gd name="connsiteX5" fmla="*/ 261257 w 522514"/>
                  <a:gd name="connsiteY5" fmla="*/ 466530 h 895739"/>
                  <a:gd name="connsiteX6" fmla="*/ 317241 w 522514"/>
                  <a:gd name="connsiteY6" fmla="*/ 354563 h 895739"/>
                  <a:gd name="connsiteX7" fmla="*/ 391886 w 522514"/>
                  <a:gd name="connsiteY7" fmla="*/ 186612 h 895739"/>
                  <a:gd name="connsiteX8" fmla="*/ 466530 w 522514"/>
                  <a:gd name="connsiteY8" fmla="*/ 74645 h 895739"/>
                  <a:gd name="connsiteX9" fmla="*/ 522514 w 522514"/>
                  <a:gd name="connsiteY9" fmla="*/ 0 h 89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514" h="895739">
                    <a:moveTo>
                      <a:pt x="0" y="895739"/>
                    </a:moveTo>
                    <a:cubicBezTo>
                      <a:pt x="18661" y="864637"/>
                      <a:pt x="39762" y="834874"/>
                      <a:pt x="55983" y="802432"/>
                    </a:cubicBezTo>
                    <a:cubicBezTo>
                      <a:pt x="104432" y="705535"/>
                      <a:pt x="39070" y="782025"/>
                      <a:pt x="111967" y="709126"/>
                    </a:cubicBezTo>
                    <a:cubicBezTo>
                      <a:pt x="105747" y="653142"/>
                      <a:pt x="82259" y="596409"/>
                      <a:pt x="93306" y="541175"/>
                    </a:cubicBezTo>
                    <a:cubicBezTo>
                      <a:pt x="97164" y="521886"/>
                      <a:pt x="131696" y="531311"/>
                      <a:pt x="149290" y="522514"/>
                    </a:cubicBezTo>
                    <a:cubicBezTo>
                      <a:pt x="293999" y="450160"/>
                      <a:pt x="120532" y="513440"/>
                      <a:pt x="261257" y="466530"/>
                    </a:cubicBezTo>
                    <a:cubicBezTo>
                      <a:pt x="291137" y="421710"/>
                      <a:pt x="307584" y="407678"/>
                      <a:pt x="317241" y="354563"/>
                    </a:cubicBezTo>
                    <a:cubicBezTo>
                      <a:pt x="348553" y="182351"/>
                      <a:pt x="284320" y="222467"/>
                      <a:pt x="391886" y="186612"/>
                    </a:cubicBezTo>
                    <a:cubicBezTo>
                      <a:pt x="416767" y="149290"/>
                      <a:pt x="434812" y="106363"/>
                      <a:pt x="466530" y="74645"/>
                    </a:cubicBezTo>
                    <a:cubicBezTo>
                      <a:pt x="513688" y="27487"/>
                      <a:pt x="495985" y="53059"/>
                      <a:pt x="522514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836207" y="4723523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1/r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48600" y="4629090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1/r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895600" y="5293844"/>
            <a:ext cx="1600978" cy="1335556"/>
            <a:chOff x="3009900" y="5293844"/>
            <a:chExt cx="1600978" cy="1335556"/>
          </a:xfrm>
        </p:grpSpPr>
        <p:sp>
          <p:nvSpPr>
            <p:cNvPr id="648194" name="Line 2"/>
            <p:cNvSpPr>
              <a:spLocks noChangeShapeType="1"/>
            </p:cNvSpPr>
            <p:nvPr/>
          </p:nvSpPr>
          <p:spPr bwMode="auto">
            <a:xfrm>
              <a:off x="3009900" y="5293844"/>
              <a:ext cx="1327150" cy="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293844" y="6073914"/>
              <a:ext cx="12781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Explosion 2 96"/>
            <p:cNvSpPr/>
            <p:nvPr/>
          </p:nvSpPr>
          <p:spPr bwMode="auto">
            <a:xfrm>
              <a:off x="3429000" y="5845314"/>
              <a:ext cx="274638" cy="381000"/>
            </a:xfrm>
            <a:prstGeom prst="irregularSeal2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V="1">
              <a:off x="4096139" y="5540514"/>
              <a:ext cx="0" cy="5147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/>
            <p:nvPr/>
          </p:nvSpPr>
          <p:spPr bwMode="auto">
            <a:xfrm>
              <a:off x="3803241" y="6477000"/>
              <a:ext cx="169072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Straight Arrow Connector 67"/>
            <p:cNvCxnSpPr>
              <a:stCxn id="97" idx="2"/>
              <a:endCxn id="65" idx="1"/>
            </p:cNvCxnSpPr>
            <p:nvPr/>
          </p:nvCxnSpPr>
          <p:spPr bwMode="auto">
            <a:xfrm>
              <a:off x="3576643" y="6177666"/>
              <a:ext cx="251358" cy="3216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5" idx="0"/>
            </p:cNvCxnSpPr>
            <p:nvPr/>
          </p:nvCxnSpPr>
          <p:spPr bwMode="auto">
            <a:xfrm flipV="1">
              <a:off x="3887777" y="6073914"/>
              <a:ext cx="208362" cy="4030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5" idx="6"/>
            </p:cNvCxnSpPr>
            <p:nvPr/>
          </p:nvCxnSpPr>
          <p:spPr bwMode="auto">
            <a:xfrm flipV="1">
              <a:off x="3972313" y="6073914"/>
              <a:ext cx="484609" cy="4792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4419600" y="5562600"/>
              <a:ext cx="0" cy="5147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Isosceles Triangle 84"/>
            <p:cNvSpPr/>
            <p:nvPr/>
          </p:nvSpPr>
          <p:spPr bwMode="auto">
            <a:xfrm>
              <a:off x="4133461" y="5722810"/>
              <a:ext cx="159192" cy="22079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Isosceles Triangle 110"/>
            <p:cNvSpPr/>
            <p:nvPr/>
          </p:nvSpPr>
          <p:spPr bwMode="auto">
            <a:xfrm>
              <a:off x="4451686" y="5543939"/>
              <a:ext cx="159192" cy="220790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04622" y="5293844"/>
            <a:ext cx="1600978" cy="1335556"/>
            <a:chOff x="4952222" y="5276461"/>
            <a:chExt cx="1600978" cy="1335556"/>
          </a:xfrm>
        </p:grpSpPr>
        <p:grpSp>
          <p:nvGrpSpPr>
            <p:cNvPr id="113" name="Group 112"/>
            <p:cNvGrpSpPr/>
            <p:nvPr/>
          </p:nvGrpSpPr>
          <p:grpSpPr>
            <a:xfrm>
              <a:off x="4952222" y="5276461"/>
              <a:ext cx="1600978" cy="1335556"/>
              <a:chOff x="3009900" y="5293844"/>
              <a:chExt cx="1600978" cy="1335556"/>
            </a:xfrm>
          </p:grpSpPr>
          <p:sp>
            <p:nvSpPr>
              <p:cNvPr id="114" name="Line 2"/>
              <p:cNvSpPr>
                <a:spLocks noChangeShapeType="1"/>
              </p:cNvSpPr>
              <p:nvPr/>
            </p:nvSpPr>
            <p:spPr bwMode="auto">
              <a:xfrm>
                <a:off x="3009900" y="5293844"/>
                <a:ext cx="1327150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 bwMode="auto">
              <a:xfrm>
                <a:off x="3293844" y="6073914"/>
                <a:ext cx="127815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Explosion 2 115"/>
              <p:cNvSpPr/>
              <p:nvPr/>
            </p:nvSpPr>
            <p:spPr bwMode="auto">
              <a:xfrm>
                <a:off x="3429000" y="5845314"/>
                <a:ext cx="274638" cy="381000"/>
              </a:xfrm>
              <a:prstGeom prst="irregularSeal2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 bwMode="auto">
              <a:xfrm flipV="1">
                <a:off x="4096139" y="5540514"/>
                <a:ext cx="0" cy="5147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8" name="Oval 117"/>
              <p:cNvSpPr/>
              <p:nvPr/>
            </p:nvSpPr>
            <p:spPr bwMode="auto">
              <a:xfrm>
                <a:off x="3803241" y="6477000"/>
                <a:ext cx="169072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4419600" y="5562600"/>
                <a:ext cx="0" cy="5147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Isosceles Triangle 122"/>
              <p:cNvSpPr/>
              <p:nvPr/>
            </p:nvSpPr>
            <p:spPr bwMode="auto">
              <a:xfrm>
                <a:off x="4133461" y="5722810"/>
                <a:ext cx="159192" cy="220790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4" name="Isosceles Triangle 123"/>
              <p:cNvSpPr/>
              <p:nvPr/>
            </p:nvSpPr>
            <p:spPr bwMode="auto">
              <a:xfrm>
                <a:off x="4451686" y="5543939"/>
                <a:ext cx="159192" cy="220790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7" name="Freeform 86"/>
            <p:cNvSpPr/>
            <p:nvPr/>
          </p:nvSpPr>
          <p:spPr bwMode="auto">
            <a:xfrm>
              <a:off x="5209592" y="6083559"/>
              <a:ext cx="989045" cy="466661"/>
            </a:xfrm>
            <a:custGeom>
              <a:avLst/>
              <a:gdLst>
                <a:gd name="connsiteX0" fmla="*/ 0 w 989045"/>
                <a:gd name="connsiteY0" fmla="*/ 37323 h 466661"/>
                <a:gd name="connsiteX1" fmla="*/ 559837 w 989045"/>
                <a:gd name="connsiteY1" fmla="*/ 466531 h 466661"/>
                <a:gd name="connsiteX2" fmla="*/ 989045 w 989045"/>
                <a:gd name="connsiteY2" fmla="*/ 0 h 4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045" h="466661">
                  <a:moveTo>
                    <a:pt x="0" y="37323"/>
                  </a:moveTo>
                  <a:cubicBezTo>
                    <a:pt x="197498" y="255037"/>
                    <a:pt x="394996" y="472751"/>
                    <a:pt x="559837" y="466531"/>
                  </a:cubicBezTo>
                  <a:cubicBezTo>
                    <a:pt x="724678" y="460311"/>
                    <a:pt x="856861" y="230155"/>
                    <a:pt x="989045" y="0"/>
                  </a:cubicBezTo>
                </a:path>
              </a:pathLst>
            </a:custGeom>
            <a:noFill/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099461" y="6096000"/>
              <a:ext cx="1377539" cy="466661"/>
            </a:xfrm>
            <a:custGeom>
              <a:avLst/>
              <a:gdLst>
                <a:gd name="connsiteX0" fmla="*/ 0 w 989045"/>
                <a:gd name="connsiteY0" fmla="*/ 37323 h 466661"/>
                <a:gd name="connsiteX1" fmla="*/ 559837 w 989045"/>
                <a:gd name="connsiteY1" fmla="*/ 466531 h 466661"/>
                <a:gd name="connsiteX2" fmla="*/ 989045 w 989045"/>
                <a:gd name="connsiteY2" fmla="*/ 0 h 4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045" h="466661">
                  <a:moveTo>
                    <a:pt x="0" y="37323"/>
                  </a:moveTo>
                  <a:cubicBezTo>
                    <a:pt x="197498" y="255037"/>
                    <a:pt x="394996" y="472751"/>
                    <a:pt x="559837" y="466531"/>
                  </a:cubicBezTo>
                  <a:cubicBezTo>
                    <a:pt x="724678" y="460311"/>
                    <a:pt x="856861" y="230155"/>
                    <a:pt x="989045" y="0"/>
                  </a:cubicBezTo>
                </a:path>
              </a:pathLst>
            </a:custGeom>
            <a:noFill/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4" name="Freeform 143"/>
          <p:cNvSpPr/>
          <p:nvPr/>
        </p:nvSpPr>
        <p:spPr bwMode="auto">
          <a:xfrm>
            <a:off x="6162776" y="6029130"/>
            <a:ext cx="525549" cy="447870"/>
          </a:xfrm>
          <a:custGeom>
            <a:avLst/>
            <a:gdLst>
              <a:gd name="connsiteX0" fmla="*/ 522514 w 525549"/>
              <a:gd name="connsiteY0" fmla="*/ 130629 h 447870"/>
              <a:gd name="connsiteX1" fmla="*/ 503853 w 525549"/>
              <a:gd name="connsiteY1" fmla="*/ 223935 h 447870"/>
              <a:gd name="connsiteX2" fmla="*/ 447869 w 525549"/>
              <a:gd name="connsiteY2" fmla="*/ 261257 h 447870"/>
              <a:gd name="connsiteX3" fmla="*/ 410547 w 525549"/>
              <a:gd name="connsiteY3" fmla="*/ 298580 h 447870"/>
              <a:gd name="connsiteX4" fmla="*/ 373225 w 525549"/>
              <a:gd name="connsiteY4" fmla="*/ 354563 h 447870"/>
              <a:gd name="connsiteX5" fmla="*/ 279918 w 525549"/>
              <a:gd name="connsiteY5" fmla="*/ 429208 h 447870"/>
              <a:gd name="connsiteX6" fmla="*/ 186612 w 525549"/>
              <a:gd name="connsiteY6" fmla="*/ 447870 h 447870"/>
              <a:gd name="connsiteX7" fmla="*/ 18661 w 525549"/>
              <a:gd name="connsiteY7" fmla="*/ 391886 h 447870"/>
              <a:gd name="connsiteX8" fmla="*/ 0 w 525549"/>
              <a:gd name="connsiteY8" fmla="*/ 335902 h 447870"/>
              <a:gd name="connsiteX9" fmla="*/ 37323 w 525549"/>
              <a:gd name="connsiteY9" fmla="*/ 130629 h 447870"/>
              <a:gd name="connsiteX10" fmla="*/ 74645 w 525549"/>
              <a:gd name="connsiteY10" fmla="*/ 93306 h 447870"/>
              <a:gd name="connsiteX11" fmla="*/ 242596 w 525549"/>
              <a:gd name="connsiteY11" fmla="*/ 18661 h 447870"/>
              <a:gd name="connsiteX12" fmla="*/ 298580 w 525549"/>
              <a:gd name="connsiteY12" fmla="*/ 0 h 447870"/>
              <a:gd name="connsiteX13" fmla="*/ 485192 w 525549"/>
              <a:gd name="connsiteY13" fmla="*/ 37323 h 447870"/>
              <a:gd name="connsiteX14" fmla="*/ 522514 w 525549"/>
              <a:gd name="connsiteY14" fmla="*/ 130629 h 4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5549" h="447870">
                <a:moveTo>
                  <a:pt x="522514" y="130629"/>
                </a:moveTo>
                <a:cubicBezTo>
                  <a:pt x="525624" y="161731"/>
                  <a:pt x="519590" y="196396"/>
                  <a:pt x="503853" y="223935"/>
                </a:cubicBezTo>
                <a:cubicBezTo>
                  <a:pt x="492726" y="243408"/>
                  <a:pt x="465382" y="247246"/>
                  <a:pt x="447869" y="261257"/>
                </a:cubicBezTo>
                <a:cubicBezTo>
                  <a:pt x="434130" y="272248"/>
                  <a:pt x="421538" y="284841"/>
                  <a:pt x="410547" y="298580"/>
                </a:cubicBezTo>
                <a:cubicBezTo>
                  <a:pt x="396537" y="316093"/>
                  <a:pt x="387236" y="337050"/>
                  <a:pt x="373225" y="354563"/>
                </a:cubicBezTo>
                <a:cubicBezTo>
                  <a:pt x="353704" y="378964"/>
                  <a:pt x="307632" y="418815"/>
                  <a:pt x="279918" y="429208"/>
                </a:cubicBezTo>
                <a:cubicBezTo>
                  <a:pt x="250220" y="440345"/>
                  <a:pt x="217714" y="441649"/>
                  <a:pt x="186612" y="447870"/>
                </a:cubicBezTo>
                <a:cubicBezTo>
                  <a:pt x="113409" y="437412"/>
                  <a:pt x="57149" y="456033"/>
                  <a:pt x="18661" y="391886"/>
                </a:cubicBezTo>
                <a:cubicBezTo>
                  <a:pt x="8540" y="375019"/>
                  <a:pt x="6220" y="354563"/>
                  <a:pt x="0" y="335902"/>
                </a:cubicBezTo>
                <a:cubicBezTo>
                  <a:pt x="2574" y="315311"/>
                  <a:pt x="10068" y="176054"/>
                  <a:pt x="37323" y="130629"/>
                </a:cubicBezTo>
                <a:cubicBezTo>
                  <a:pt x="46375" y="115542"/>
                  <a:pt x="60906" y="104297"/>
                  <a:pt x="74645" y="93306"/>
                </a:cubicBezTo>
                <a:cubicBezTo>
                  <a:pt x="138012" y="42612"/>
                  <a:pt x="153821" y="48253"/>
                  <a:pt x="242596" y="18661"/>
                </a:cubicBezTo>
                <a:lnTo>
                  <a:pt x="298580" y="0"/>
                </a:lnTo>
                <a:cubicBezTo>
                  <a:pt x="309650" y="1581"/>
                  <a:pt x="449658" y="13634"/>
                  <a:pt x="485192" y="37323"/>
                </a:cubicBezTo>
                <a:cubicBezTo>
                  <a:pt x="545575" y="77578"/>
                  <a:pt x="519404" y="99527"/>
                  <a:pt x="522514" y="130629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7305776" y="5293844"/>
            <a:ext cx="1609624" cy="1335556"/>
            <a:chOff x="7305776" y="5293844"/>
            <a:chExt cx="1609624" cy="1335556"/>
          </a:xfrm>
        </p:grpSpPr>
        <p:grpSp>
          <p:nvGrpSpPr>
            <p:cNvPr id="128" name="Group 127"/>
            <p:cNvGrpSpPr/>
            <p:nvPr/>
          </p:nvGrpSpPr>
          <p:grpSpPr>
            <a:xfrm>
              <a:off x="7314422" y="5293844"/>
              <a:ext cx="1600978" cy="1335556"/>
              <a:chOff x="4952222" y="5276461"/>
              <a:chExt cx="1600978" cy="1335556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4952222" y="5276461"/>
                <a:ext cx="1600978" cy="1335556"/>
                <a:chOff x="3009900" y="5293844"/>
                <a:chExt cx="1600978" cy="1335556"/>
              </a:xfrm>
            </p:grpSpPr>
            <p:sp>
              <p:nvSpPr>
                <p:cNvPr id="132" name="Line 2"/>
                <p:cNvSpPr>
                  <a:spLocks noChangeShapeType="1"/>
                </p:cNvSpPr>
                <p:nvPr/>
              </p:nvSpPr>
              <p:spPr bwMode="auto">
                <a:xfrm>
                  <a:off x="3009900" y="5293844"/>
                  <a:ext cx="1327150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</a:endParaRPr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3293844" y="6073914"/>
                  <a:ext cx="127815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4" name="Explosion 2 133"/>
                <p:cNvSpPr/>
                <p:nvPr/>
              </p:nvSpPr>
              <p:spPr bwMode="auto">
                <a:xfrm>
                  <a:off x="3429000" y="5845314"/>
                  <a:ext cx="274638" cy="381000"/>
                </a:xfrm>
                <a:prstGeom prst="irregularSeal2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 bwMode="auto">
                <a:xfrm flipV="1">
                  <a:off x="4096139" y="5540514"/>
                  <a:ext cx="0" cy="51473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6" name="Oval 135"/>
                <p:cNvSpPr/>
                <p:nvPr/>
              </p:nvSpPr>
              <p:spPr bwMode="auto">
                <a:xfrm>
                  <a:off x="3803241" y="6477000"/>
                  <a:ext cx="169072" cy="1524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 bwMode="auto">
                <a:xfrm flipV="1">
                  <a:off x="4419600" y="5562600"/>
                  <a:ext cx="0" cy="51473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8" name="Isosceles Triangle 137"/>
                <p:cNvSpPr/>
                <p:nvPr/>
              </p:nvSpPr>
              <p:spPr bwMode="auto">
                <a:xfrm>
                  <a:off x="4133461" y="5722810"/>
                  <a:ext cx="159192" cy="220790"/>
                </a:xfrm>
                <a:prstGeom prst="triangl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9" name="Isosceles Triangle 138"/>
                <p:cNvSpPr/>
                <p:nvPr/>
              </p:nvSpPr>
              <p:spPr bwMode="auto">
                <a:xfrm>
                  <a:off x="4451686" y="5543939"/>
                  <a:ext cx="159192" cy="220790"/>
                </a:xfrm>
                <a:prstGeom prst="triangl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 bwMode="auto">
                <a:xfrm>
                  <a:off x="4135017" y="5562600"/>
                  <a:ext cx="96701" cy="164806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2" name="Isosceles Triangle 141"/>
                <p:cNvSpPr/>
                <p:nvPr/>
              </p:nvSpPr>
              <p:spPr bwMode="auto">
                <a:xfrm>
                  <a:off x="4458478" y="5778794"/>
                  <a:ext cx="96701" cy="164806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0" name="Freeform 129"/>
              <p:cNvSpPr/>
              <p:nvPr/>
            </p:nvSpPr>
            <p:spPr bwMode="auto">
              <a:xfrm>
                <a:off x="5209592" y="6083559"/>
                <a:ext cx="989045" cy="466661"/>
              </a:xfrm>
              <a:custGeom>
                <a:avLst/>
                <a:gdLst>
                  <a:gd name="connsiteX0" fmla="*/ 0 w 989045"/>
                  <a:gd name="connsiteY0" fmla="*/ 37323 h 466661"/>
                  <a:gd name="connsiteX1" fmla="*/ 559837 w 989045"/>
                  <a:gd name="connsiteY1" fmla="*/ 466531 h 466661"/>
                  <a:gd name="connsiteX2" fmla="*/ 989045 w 989045"/>
                  <a:gd name="connsiteY2" fmla="*/ 0 h 46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045" h="466661">
                    <a:moveTo>
                      <a:pt x="0" y="37323"/>
                    </a:moveTo>
                    <a:cubicBezTo>
                      <a:pt x="197498" y="255037"/>
                      <a:pt x="394996" y="472751"/>
                      <a:pt x="559837" y="466531"/>
                    </a:cubicBezTo>
                    <a:cubicBezTo>
                      <a:pt x="724678" y="460311"/>
                      <a:pt x="856861" y="230155"/>
                      <a:pt x="989045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5099461" y="6096000"/>
                <a:ext cx="1377539" cy="466661"/>
              </a:xfrm>
              <a:custGeom>
                <a:avLst/>
                <a:gdLst>
                  <a:gd name="connsiteX0" fmla="*/ 0 w 989045"/>
                  <a:gd name="connsiteY0" fmla="*/ 37323 h 466661"/>
                  <a:gd name="connsiteX1" fmla="*/ 559837 w 989045"/>
                  <a:gd name="connsiteY1" fmla="*/ 466531 h 466661"/>
                  <a:gd name="connsiteX2" fmla="*/ 989045 w 989045"/>
                  <a:gd name="connsiteY2" fmla="*/ 0 h 46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9045" h="466661">
                    <a:moveTo>
                      <a:pt x="0" y="37323"/>
                    </a:moveTo>
                    <a:cubicBezTo>
                      <a:pt x="197498" y="255037"/>
                      <a:pt x="394996" y="472751"/>
                      <a:pt x="559837" y="466531"/>
                    </a:cubicBezTo>
                    <a:cubicBezTo>
                      <a:pt x="724678" y="460311"/>
                      <a:pt x="856861" y="230155"/>
                      <a:pt x="989045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041"/>
            <p:cNvGrpSpPr/>
            <p:nvPr/>
          </p:nvGrpSpPr>
          <p:grpSpPr>
            <a:xfrm>
              <a:off x="7305776" y="6083559"/>
              <a:ext cx="1578353" cy="460311"/>
              <a:chOff x="7305776" y="6083559"/>
              <a:chExt cx="1578353" cy="460311"/>
            </a:xfrm>
          </p:grpSpPr>
          <p:sp>
            <p:nvSpPr>
              <p:cNvPr id="90" name="Freeform 89"/>
              <p:cNvSpPr/>
              <p:nvPr/>
            </p:nvSpPr>
            <p:spPr bwMode="auto">
              <a:xfrm>
                <a:off x="8358580" y="6083559"/>
                <a:ext cx="525549" cy="447870"/>
              </a:xfrm>
              <a:custGeom>
                <a:avLst/>
                <a:gdLst>
                  <a:gd name="connsiteX0" fmla="*/ 522514 w 525549"/>
                  <a:gd name="connsiteY0" fmla="*/ 130629 h 447870"/>
                  <a:gd name="connsiteX1" fmla="*/ 503853 w 525549"/>
                  <a:gd name="connsiteY1" fmla="*/ 223935 h 447870"/>
                  <a:gd name="connsiteX2" fmla="*/ 447869 w 525549"/>
                  <a:gd name="connsiteY2" fmla="*/ 261257 h 447870"/>
                  <a:gd name="connsiteX3" fmla="*/ 410547 w 525549"/>
                  <a:gd name="connsiteY3" fmla="*/ 298580 h 447870"/>
                  <a:gd name="connsiteX4" fmla="*/ 373225 w 525549"/>
                  <a:gd name="connsiteY4" fmla="*/ 354563 h 447870"/>
                  <a:gd name="connsiteX5" fmla="*/ 279918 w 525549"/>
                  <a:gd name="connsiteY5" fmla="*/ 429208 h 447870"/>
                  <a:gd name="connsiteX6" fmla="*/ 186612 w 525549"/>
                  <a:gd name="connsiteY6" fmla="*/ 447870 h 447870"/>
                  <a:gd name="connsiteX7" fmla="*/ 18661 w 525549"/>
                  <a:gd name="connsiteY7" fmla="*/ 391886 h 447870"/>
                  <a:gd name="connsiteX8" fmla="*/ 0 w 525549"/>
                  <a:gd name="connsiteY8" fmla="*/ 335902 h 447870"/>
                  <a:gd name="connsiteX9" fmla="*/ 37323 w 525549"/>
                  <a:gd name="connsiteY9" fmla="*/ 130629 h 447870"/>
                  <a:gd name="connsiteX10" fmla="*/ 74645 w 525549"/>
                  <a:gd name="connsiteY10" fmla="*/ 93306 h 447870"/>
                  <a:gd name="connsiteX11" fmla="*/ 242596 w 525549"/>
                  <a:gd name="connsiteY11" fmla="*/ 18661 h 447870"/>
                  <a:gd name="connsiteX12" fmla="*/ 298580 w 525549"/>
                  <a:gd name="connsiteY12" fmla="*/ 0 h 447870"/>
                  <a:gd name="connsiteX13" fmla="*/ 485192 w 525549"/>
                  <a:gd name="connsiteY13" fmla="*/ 37323 h 447870"/>
                  <a:gd name="connsiteX14" fmla="*/ 522514 w 525549"/>
                  <a:gd name="connsiteY14" fmla="*/ 130629 h 44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549" h="447870">
                    <a:moveTo>
                      <a:pt x="522514" y="130629"/>
                    </a:moveTo>
                    <a:cubicBezTo>
                      <a:pt x="525624" y="161731"/>
                      <a:pt x="519590" y="196396"/>
                      <a:pt x="503853" y="223935"/>
                    </a:cubicBezTo>
                    <a:cubicBezTo>
                      <a:pt x="492726" y="243408"/>
                      <a:pt x="465382" y="247246"/>
                      <a:pt x="447869" y="261257"/>
                    </a:cubicBezTo>
                    <a:cubicBezTo>
                      <a:pt x="434130" y="272248"/>
                      <a:pt x="421538" y="284841"/>
                      <a:pt x="410547" y="298580"/>
                    </a:cubicBezTo>
                    <a:cubicBezTo>
                      <a:pt x="396537" y="316093"/>
                      <a:pt x="387236" y="337050"/>
                      <a:pt x="373225" y="354563"/>
                    </a:cubicBezTo>
                    <a:cubicBezTo>
                      <a:pt x="353704" y="378964"/>
                      <a:pt x="307632" y="418815"/>
                      <a:pt x="279918" y="429208"/>
                    </a:cubicBezTo>
                    <a:cubicBezTo>
                      <a:pt x="250220" y="440345"/>
                      <a:pt x="217714" y="441649"/>
                      <a:pt x="186612" y="447870"/>
                    </a:cubicBezTo>
                    <a:cubicBezTo>
                      <a:pt x="113409" y="437412"/>
                      <a:pt x="57149" y="456033"/>
                      <a:pt x="18661" y="391886"/>
                    </a:cubicBezTo>
                    <a:cubicBezTo>
                      <a:pt x="8540" y="375019"/>
                      <a:pt x="6220" y="354563"/>
                      <a:pt x="0" y="335902"/>
                    </a:cubicBezTo>
                    <a:cubicBezTo>
                      <a:pt x="2574" y="315311"/>
                      <a:pt x="10068" y="176054"/>
                      <a:pt x="37323" y="130629"/>
                    </a:cubicBezTo>
                    <a:cubicBezTo>
                      <a:pt x="46375" y="115542"/>
                      <a:pt x="60906" y="104297"/>
                      <a:pt x="74645" y="93306"/>
                    </a:cubicBezTo>
                    <a:cubicBezTo>
                      <a:pt x="138012" y="42612"/>
                      <a:pt x="153821" y="48253"/>
                      <a:pt x="242596" y="18661"/>
                    </a:cubicBezTo>
                    <a:lnTo>
                      <a:pt x="298580" y="0"/>
                    </a:lnTo>
                    <a:cubicBezTo>
                      <a:pt x="309650" y="1581"/>
                      <a:pt x="449658" y="13634"/>
                      <a:pt x="485192" y="37323"/>
                    </a:cubicBezTo>
                    <a:cubicBezTo>
                      <a:pt x="545575" y="77578"/>
                      <a:pt x="519404" y="99527"/>
                      <a:pt x="522514" y="130629"/>
                    </a:cubicBezTo>
                    <a:close/>
                  </a:path>
                </a:pathLst>
              </a:custGeom>
              <a:solidFill>
                <a:srgbClr val="FFFF00">
                  <a:alpha val="24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 bwMode="auto">
              <a:xfrm>
                <a:off x="7305776" y="6096000"/>
                <a:ext cx="525549" cy="447870"/>
              </a:xfrm>
              <a:custGeom>
                <a:avLst/>
                <a:gdLst>
                  <a:gd name="connsiteX0" fmla="*/ 522514 w 525549"/>
                  <a:gd name="connsiteY0" fmla="*/ 130629 h 447870"/>
                  <a:gd name="connsiteX1" fmla="*/ 503853 w 525549"/>
                  <a:gd name="connsiteY1" fmla="*/ 223935 h 447870"/>
                  <a:gd name="connsiteX2" fmla="*/ 447869 w 525549"/>
                  <a:gd name="connsiteY2" fmla="*/ 261257 h 447870"/>
                  <a:gd name="connsiteX3" fmla="*/ 410547 w 525549"/>
                  <a:gd name="connsiteY3" fmla="*/ 298580 h 447870"/>
                  <a:gd name="connsiteX4" fmla="*/ 373225 w 525549"/>
                  <a:gd name="connsiteY4" fmla="*/ 354563 h 447870"/>
                  <a:gd name="connsiteX5" fmla="*/ 279918 w 525549"/>
                  <a:gd name="connsiteY5" fmla="*/ 429208 h 447870"/>
                  <a:gd name="connsiteX6" fmla="*/ 186612 w 525549"/>
                  <a:gd name="connsiteY6" fmla="*/ 447870 h 447870"/>
                  <a:gd name="connsiteX7" fmla="*/ 18661 w 525549"/>
                  <a:gd name="connsiteY7" fmla="*/ 391886 h 447870"/>
                  <a:gd name="connsiteX8" fmla="*/ 0 w 525549"/>
                  <a:gd name="connsiteY8" fmla="*/ 335902 h 447870"/>
                  <a:gd name="connsiteX9" fmla="*/ 37323 w 525549"/>
                  <a:gd name="connsiteY9" fmla="*/ 130629 h 447870"/>
                  <a:gd name="connsiteX10" fmla="*/ 74645 w 525549"/>
                  <a:gd name="connsiteY10" fmla="*/ 93306 h 447870"/>
                  <a:gd name="connsiteX11" fmla="*/ 242596 w 525549"/>
                  <a:gd name="connsiteY11" fmla="*/ 18661 h 447870"/>
                  <a:gd name="connsiteX12" fmla="*/ 298580 w 525549"/>
                  <a:gd name="connsiteY12" fmla="*/ 0 h 447870"/>
                  <a:gd name="connsiteX13" fmla="*/ 485192 w 525549"/>
                  <a:gd name="connsiteY13" fmla="*/ 37323 h 447870"/>
                  <a:gd name="connsiteX14" fmla="*/ 522514 w 525549"/>
                  <a:gd name="connsiteY14" fmla="*/ 130629 h 44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5549" h="447870">
                    <a:moveTo>
                      <a:pt x="522514" y="130629"/>
                    </a:moveTo>
                    <a:cubicBezTo>
                      <a:pt x="525624" y="161731"/>
                      <a:pt x="519590" y="196396"/>
                      <a:pt x="503853" y="223935"/>
                    </a:cubicBezTo>
                    <a:cubicBezTo>
                      <a:pt x="492726" y="243408"/>
                      <a:pt x="465382" y="247246"/>
                      <a:pt x="447869" y="261257"/>
                    </a:cubicBezTo>
                    <a:cubicBezTo>
                      <a:pt x="434130" y="272248"/>
                      <a:pt x="421538" y="284841"/>
                      <a:pt x="410547" y="298580"/>
                    </a:cubicBezTo>
                    <a:cubicBezTo>
                      <a:pt x="396537" y="316093"/>
                      <a:pt x="387236" y="337050"/>
                      <a:pt x="373225" y="354563"/>
                    </a:cubicBezTo>
                    <a:cubicBezTo>
                      <a:pt x="353704" y="378964"/>
                      <a:pt x="307632" y="418815"/>
                      <a:pt x="279918" y="429208"/>
                    </a:cubicBezTo>
                    <a:cubicBezTo>
                      <a:pt x="250220" y="440345"/>
                      <a:pt x="217714" y="441649"/>
                      <a:pt x="186612" y="447870"/>
                    </a:cubicBezTo>
                    <a:cubicBezTo>
                      <a:pt x="113409" y="437412"/>
                      <a:pt x="57149" y="456033"/>
                      <a:pt x="18661" y="391886"/>
                    </a:cubicBezTo>
                    <a:cubicBezTo>
                      <a:pt x="8540" y="375019"/>
                      <a:pt x="6220" y="354563"/>
                      <a:pt x="0" y="335902"/>
                    </a:cubicBezTo>
                    <a:cubicBezTo>
                      <a:pt x="2574" y="315311"/>
                      <a:pt x="10068" y="176054"/>
                      <a:pt x="37323" y="130629"/>
                    </a:cubicBezTo>
                    <a:cubicBezTo>
                      <a:pt x="46375" y="115542"/>
                      <a:pt x="60906" y="104297"/>
                      <a:pt x="74645" y="93306"/>
                    </a:cubicBezTo>
                    <a:cubicBezTo>
                      <a:pt x="138012" y="42612"/>
                      <a:pt x="153821" y="48253"/>
                      <a:pt x="242596" y="18661"/>
                    </a:cubicBezTo>
                    <a:lnTo>
                      <a:pt x="298580" y="0"/>
                    </a:lnTo>
                    <a:cubicBezTo>
                      <a:pt x="309650" y="1581"/>
                      <a:pt x="449658" y="13634"/>
                      <a:pt x="485192" y="37323"/>
                    </a:cubicBezTo>
                    <a:cubicBezTo>
                      <a:pt x="545575" y="77578"/>
                      <a:pt x="519404" y="99527"/>
                      <a:pt x="522514" y="130629"/>
                    </a:cubicBezTo>
                    <a:close/>
                  </a:path>
                </a:pathLst>
              </a:custGeom>
              <a:solidFill>
                <a:srgbClr val="FFFF00">
                  <a:alpha val="24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4876800" y="6019800"/>
            <a:ext cx="881973" cy="914400"/>
            <a:chOff x="4876800" y="6019800"/>
            <a:chExt cx="881973" cy="914400"/>
          </a:xfrm>
        </p:grpSpPr>
        <p:sp>
          <p:nvSpPr>
            <p:cNvPr id="146" name="Freeform 145"/>
            <p:cNvSpPr/>
            <p:nvPr/>
          </p:nvSpPr>
          <p:spPr bwMode="auto">
            <a:xfrm>
              <a:off x="5095976" y="6019800"/>
              <a:ext cx="525549" cy="447870"/>
            </a:xfrm>
            <a:custGeom>
              <a:avLst/>
              <a:gdLst>
                <a:gd name="connsiteX0" fmla="*/ 522514 w 525549"/>
                <a:gd name="connsiteY0" fmla="*/ 130629 h 447870"/>
                <a:gd name="connsiteX1" fmla="*/ 503853 w 525549"/>
                <a:gd name="connsiteY1" fmla="*/ 223935 h 447870"/>
                <a:gd name="connsiteX2" fmla="*/ 447869 w 525549"/>
                <a:gd name="connsiteY2" fmla="*/ 261257 h 447870"/>
                <a:gd name="connsiteX3" fmla="*/ 410547 w 525549"/>
                <a:gd name="connsiteY3" fmla="*/ 298580 h 447870"/>
                <a:gd name="connsiteX4" fmla="*/ 373225 w 525549"/>
                <a:gd name="connsiteY4" fmla="*/ 354563 h 447870"/>
                <a:gd name="connsiteX5" fmla="*/ 279918 w 525549"/>
                <a:gd name="connsiteY5" fmla="*/ 429208 h 447870"/>
                <a:gd name="connsiteX6" fmla="*/ 186612 w 525549"/>
                <a:gd name="connsiteY6" fmla="*/ 447870 h 447870"/>
                <a:gd name="connsiteX7" fmla="*/ 18661 w 525549"/>
                <a:gd name="connsiteY7" fmla="*/ 391886 h 447870"/>
                <a:gd name="connsiteX8" fmla="*/ 0 w 525549"/>
                <a:gd name="connsiteY8" fmla="*/ 335902 h 447870"/>
                <a:gd name="connsiteX9" fmla="*/ 37323 w 525549"/>
                <a:gd name="connsiteY9" fmla="*/ 130629 h 447870"/>
                <a:gd name="connsiteX10" fmla="*/ 74645 w 525549"/>
                <a:gd name="connsiteY10" fmla="*/ 93306 h 447870"/>
                <a:gd name="connsiteX11" fmla="*/ 242596 w 525549"/>
                <a:gd name="connsiteY11" fmla="*/ 18661 h 447870"/>
                <a:gd name="connsiteX12" fmla="*/ 298580 w 525549"/>
                <a:gd name="connsiteY12" fmla="*/ 0 h 447870"/>
                <a:gd name="connsiteX13" fmla="*/ 485192 w 525549"/>
                <a:gd name="connsiteY13" fmla="*/ 37323 h 447870"/>
                <a:gd name="connsiteX14" fmla="*/ 522514 w 525549"/>
                <a:gd name="connsiteY14" fmla="*/ 130629 h 44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5549" h="447870">
                  <a:moveTo>
                    <a:pt x="522514" y="130629"/>
                  </a:moveTo>
                  <a:cubicBezTo>
                    <a:pt x="525624" y="161731"/>
                    <a:pt x="519590" y="196396"/>
                    <a:pt x="503853" y="223935"/>
                  </a:cubicBezTo>
                  <a:cubicBezTo>
                    <a:pt x="492726" y="243408"/>
                    <a:pt x="465382" y="247246"/>
                    <a:pt x="447869" y="261257"/>
                  </a:cubicBezTo>
                  <a:cubicBezTo>
                    <a:pt x="434130" y="272248"/>
                    <a:pt x="421538" y="284841"/>
                    <a:pt x="410547" y="298580"/>
                  </a:cubicBezTo>
                  <a:cubicBezTo>
                    <a:pt x="396537" y="316093"/>
                    <a:pt x="387236" y="337050"/>
                    <a:pt x="373225" y="354563"/>
                  </a:cubicBezTo>
                  <a:cubicBezTo>
                    <a:pt x="353704" y="378964"/>
                    <a:pt x="307632" y="418815"/>
                    <a:pt x="279918" y="429208"/>
                  </a:cubicBezTo>
                  <a:cubicBezTo>
                    <a:pt x="250220" y="440345"/>
                    <a:pt x="217714" y="441649"/>
                    <a:pt x="186612" y="447870"/>
                  </a:cubicBezTo>
                  <a:cubicBezTo>
                    <a:pt x="113409" y="437412"/>
                    <a:pt x="57149" y="456033"/>
                    <a:pt x="18661" y="391886"/>
                  </a:cubicBezTo>
                  <a:cubicBezTo>
                    <a:pt x="8540" y="375019"/>
                    <a:pt x="6220" y="354563"/>
                    <a:pt x="0" y="335902"/>
                  </a:cubicBezTo>
                  <a:cubicBezTo>
                    <a:pt x="2574" y="315311"/>
                    <a:pt x="10068" y="176054"/>
                    <a:pt x="37323" y="130629"/>
                  </a:cubicBezTo>
                  <a:cubicBezTo>
                    <a:pt x="46375" y="115542"/>
                    <a:pt x="60906" y="104297"/>
                    <a:pt x="74645" y="93306"/>
                  </a:cubicBezTo>
                  <a:cubicBezTo>
                    <a:pt x="138012" y="42612"/>
                    <a:pt x="153821" y="48253"/>
                    <a:pt x="242596" y="18661"/>
                  </a:cubicBezTo>
                  <a:lnTo>
                    <a:pt x="298580" y="0"/>
                  </a:lnTo>
                  <a:cubicBezTo>
                    <a:pt x="309650" y="1581"/>
                    <a:pt x="449658" y="13634"/>
                    <a:pt x="485192" y="37323"/>
                  </a:cubicBezTo>
                  <a:cubicBezTo>
                    <a:pt x="545575" y="77578"/>
                    <a:pt x="519404" y="99527"/>
                    <a:pt x="522514" y="130629"/>
                  </a:cubicBezTo>
                  <a:close/>
                </a:path>
              </a:pathLst>
            </a:custGeom>
            <a:solidFill>
              <a:srgbClr val="FFFF00">
                <a:alpha val="24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76800" y="6349425"/>
              <a:ext cx="881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Aliasing</a:t>
              </a:r>
            </a:p>
            <a:p>
              <a:r>
                <a:rPr lang="en-US" sz="1600" dirty="0" smtClean="0"/>
                <a:t>artifacts</a:t>
              </a:r>
              <a:endParaRPr lang="en-US" sz="16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495800" y="5712023"/>
            <a:ext cx="732893" cy="307777"/>
            <a:chOff x="4495800" y="5712023"/>
            <a:chExt cx="732893" cy="307777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>
              <a:off x="4648200" y="6018431"/>
              <a:ext cx="517756" cy="1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495800" y="571202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migrate</a:t>
              </a:r>
              <a:endParaRPr lang="en-US" sz="1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757893" y="5715000"/>
            <a:ext cx="633507" cy="307777"/>
            <a:chOff x="4548093" y="5712023"/>
            <a:chExt cx="633507" cy="307777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4648200" y="6018431"/>
              <a:ext cx="517756" cy="1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4548093" y="5712023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model</a:t>
              </a:r>
              <a:endParaRPr lang="en-US" sz="1400" dirty="0"/>
            </a:p>
          </p:txBody>
        </p:sp>
      </p:grpSp>
      <p:grpSp>
        <p:nvGrpSpPr>
          <p:cNvPr id="1041" name="Group 1040"/>
          <p:cNvGrpSpPr/>
          <p:nvPr/>
        </p:nvGrpSpPr>
        <p:grpSpPr>
          <a:xfrm>
            <a:off x="7315200" y="5181600"/>
            <a:ext cx="1757212" cy="485969"/>
            <a:chOff x="7315200" y="5181600"/>
            <a:chExt cx="1757212" cy="485969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977997" y="5654334"/>
              <a:ext cx="34490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7962122" y="5410200"/>
              <a:ext cx="0" cy="257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>
              <a:off x="7315200" y="5181600"/>
              <a:ext cx="1757212" cy="338554"/>
            </a:xfrm>
            <a:prstGeom prst="rect">
              <a:avLst/>
            </a:prstGeom>
            <a:solidFill>
              <a:srgbClr val="000082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Inconsistent events</a:t>
              </a:r>
              <a:endParaRPr lang="en-US" sz="16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169607" y="6117709"/>
            <a:ext cx="1916244" cy="606089"/>
            <a:chOff x="7192963" y="6093853"/>
            <a:chExt cx="1916244" cy="606089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7192963" y="6093853"/>
              <a:ext cx="873352" cy="603942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8382000" y="6096000"/>
              <a:ext cx="727207" cy="603942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29" name="Straight Arrow Connector 1028"/>
          <p:cNvCxnSpPr/>
          <p:nvPr/>
        </p:nvCxnSpPr>
        <p:spPr bwMode="auto">
          <a:xfrm>
            <a:off x="6514322" y="3158431"/>
            <a:ext cx="343678" cy="4058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>
            <a:off x="5867400" y="3158431"/>
            <a:ext cx="199635" cy="4058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4" name="Rectangle 1033"/>
          <p:cNvSpPr/>
          <p:nvPr/>
        </p:nvSpPr>
        <p:spPr bwMode="auto">
          <a:xfrm>
            <a:off x="3352800" y="3414954"/>
            <a:ext cx="2445560" cy="53999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5" name="Straight Arrow Connector 174"/>
          <p:cNvCxnSpPr/>
          <p:nvPr/>
        </p:nvCxnSpPr>
        <p:spPr bwMode="auto">
          <a:xfrm>
            <a:off x="4648200" y="3124200"/>
            <a:ext cx="0" cy="4058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 bwMode="auto">
          <a:xfrm flipH="1">
            <a:off x="5621526" y="3954944"/>
            <a:ext cx="276437" cy="229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6595389" y="3961163"/>
            <a:ext cx="276437" cy="229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3819377" y="3910625"/>
            <a:ext cx="1374203" cy="139990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Arrow Connector 183"/>
          <p:cNvCxnSpPr>
            <a:stCxn id="1034" idx="2"/>
          </p:cNvCxnSpPr>
          <p:nvPr/>
        </p:nvCxnSpPr>
        <p:spPr bwMode="auto">
          <a:xfrm flipH="1">
            <a:off x="4495800" y="3954944"/>
            <a:ext cx="79780" cy="1846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64" y="1219200"/>
            <a:ext cx="156614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Explosion 2 193"/>
          <p:cNvSpPr/>
          <p:nvPr/>
        </p:nvSpPr>
        <p:spPr bwMode="auto">
          <a:xfrm>
            <a:off x="7732058" y="5849471"/>
            <a:ext cx="274638" cy="381000"/>
          </a:xfrm>
          <a:prstGeom prst="irregularSeal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8098716" y="6466242"/>
            <a:ext cx="169072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0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44" grpId="0" animBg="1"/>
      <p:bldP spid="1034" grpId="0" animBg="1"/>
      <p:bldP spid="183" grpId="0" animBg="1"/>
      <p:bldP spid="194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-609600" y="-250865"/>
            <a:ext cx="10287000" cy="1317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4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algn="ctr" defTabSz="857250">
              <a:defRPr/>
            </a:pPr>
            <a:r>
              <a:rPr lang="en-US" sz="4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Brief </a:t>
            </a:r>
            <a:r>
              <a:rPr lang="en-US" sz="4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History of Least Squares Migration</a:t>
            </a:r>
            <a:endParaRPr lang="en-US" sz="40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291" name="TextBox 80"/>
          <p:cNvSpPr txBox="1">
            <a:spLocks noChangeArrowheads="1"/>
          </p:cNvSpPr>
          <p:nvPr/>
        </p:nvSpPr>
        <p:spPr bwMode="auto">
          <a:xfrm>
            <a:off x="403778" y="4644330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/>
              <a:t>Romero</a:t>
            </a:r>
            <a:r>
              <a:rPr lang="en-US" sz="2800" dirty="0"/>
              <a:t> </a:t>
            </a:r>
            <a:r>
              <a:rPr lang="en-US" sz="2800" dirty="0" smtClean="0"/>
              <a:t>et al. </a:t>
            </a:r>
            <a:r>
              <a:rPr lang="en-US" sz="2800" dirty="0"/>
              <a:t>(2000)</a:t>
            </a:r>
          </a:p>
        </p:txBody>
      </p:sp>
      <p:sp>
        <p:nvSpPr>
          <p:cNvPr id="12294" name="TextBox 85"/>
          <p:cNvSpPr txBox="1">
            <a:spLocks noChangeArrowheads="1"/>
          </p:cNvSpPr>
          <p:nvPr/>
        </p:nvSpPr>
        <p:spPr bwMode="auto">
          <a:xfrm>
            <a:off x="304800" y="5701605"/>
            <a:ext cx="90733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/>
              <a:t>Tang &amp; </a:t>
            </a:r>
            <a:r>
              <a:rPr lang="en-US" sz="2800" dirty="0" err="1" smtClean="0"/>
              <a:t>Biondi</a:t>
            </a:r>
            <a:r>
              <a:rPr lang="en-US" sz="2800" dirty="0" smtClean="0"/>
              <a:t> (2009), Dai &amp;  GTS</a:t>
            </a:r>
            <a:r>
              <a:rPr lang="en-US" sz="2800" dirty="0"/>
              <a:t> </a:t>
            </a:r>
            <a:r>
              <a:rPr lang="en-US" sz="2800" dirty="0" smtClean="0"/>
              <a:t>(2009), Dai (2011, 2012),</a:t>
            </a:r>
          </a:p>
          <a:p>
            <a:pPr eaLnBrk="1" hangingPunct="1"/>
            <a:r>
              <a:rPr lang="en-US" sz="2800" dirty="0" smtClean="0"/>
              <a:t>Zhang et al. (2013), Dai et al. (2013),  Dutta et al (2014)</a:t>
            </a:r>
          </a:p>
          <a:p>
            <a:pPr eaLnBrk="1" hangingPunct="1"/>
            <a:endParaRPr lang="en-US" sz="2800" dirty="0"/>
          </a:p>
        </p:txBody>
      </p:sp>
      <p:sp>
        <p:nvSpPr>
          <p:cNvPr id="12295" name="TextBox 88"/>
          <p:cNvSpPr txBox="1">
            <a:spLocks noChangeArrowheads="1"/>
          </p:cNvSpPr>
          <p:nvPr/>
        </p:nvSpPr>
        <p:spPr bwMode="auto">
          <a:xfrm>
            <a:off x="152400" y="4191000"/>
            <a:ext cx="3913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</a:rPr>
              <a:t>Multisource Migration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296" name="TextBox 89"/>
          <p:cNvSpPr txBox="1">
            <a:spLocks noChangeArrowheads="1"/>
          </p:cNvSpPr>
          <p:nvPr/>
        </p:nvSpPr>
        <p:spPr bwMode="auto">
          <a:xfrm>
            <a:off x="155418" y="5203210"/>
            <a:ext cx="6308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</a:rPr>
              <a:t>Multisource Least </a:t>
            </a:r>
            <a:r>
              <a:rPr lang="en-US" sz="3200" dirty="0">
                <a:solidFill>
                  <a:srgbClr val="FFFFFF"/>
                </a:solidFill>
              </a:rPr>
              <a:t>Squares Migration</a:t>
            </a:r>
          </a:p>
        </p:txBody>
      </p:sp>
      <p:sp>
        <p:nvSpPr>
          <p:cNvPr id="10" name="TextBox 80"/>
          <p:cNvSpPr txBox="1">
            <a:spLocks noChangeArrowheads="1"/>
          </p:cNvSpPr>
          <p:nvPr/>
        </p:nvSpPr>
        <p:spPr bwMode="auto">
          <a:xfrm>
            <a:off x="327578" y="1752600"/>
            <a:ext cx="4659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 smtClean="0"/>
              <a:t>Lailly</a:t>
            </a:r>
            <a:r>
              <a:rPr lang="en-US" sz="2800" dirty="0" smtClean="0"/>
              <a:t> (1983), </a:t>
            </a:r>
            <a:r>
              <a:rPr lang="en-US" sz="2800" dirty="0" err="1" smtClean="0"/>
              <a:t>Tarantola</a:t>
            </a:r>
            <a:r>
              <a:rPr lang="en-US" sz="2800" dirty="0" smtClean="0"/>
              <a:t> (1984)</a:t>
            </a:r>
            <a:endParaRPr lang="en-US" sz="2800" dirty="0"/>
          </a:p>
        </p:txBody>
      </p:sp>
      <p:sp>
        <p:nvSpPr>
          <p:cNvPr id="11" name="TextBox 88"/>
          <p:cNvSpPr txBox="1">
            <a:spLocks noChangeArrowheads="1"/>
          </p:cNvSpPr>
          <p:nvPr/>
        </p:nvSpPr>
        <p:spPr bwMode="auto">
          <a:xfrm>
            <a:off x="217350" y="1219200"/>
            <a:ext cx="359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</a:rPr>
              <a:t>Linearized Inversion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TextBox 88"/>
          <p:cNvSpPr txBox="1">
            <a:spLocks noChangeArrowheads="1"/>
          </p:cNvSpPr>
          <p:nvPr/>
        </p:nvSpPr>
        <p:spPr bwMode="auto">
          <a:xfrm>
            <a:off x="164201" y="2337138"/>
            <a:ext cx="4221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</a:rPr>
              <a:t>Least Squares Migration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TextBox 80"/>
          <p:cNvSpPr txBox="1">
            <a:spLocks noChangeArrowheads="1"/>
          </p:cNvSpPr>
          <p:nvPr/>
        </p:nvSpPr>
        <p:spPr bwMode="auto">
          <a:xfrm>
            <a:off x="346628" y="2779693"/>
            <a:ext cx="831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/>
              <a:t>Cole &amp; </a:t>
            </a:r>
            <a:r>
              <a:rPr lang="en-US" sz="2800" dirty="0" err="1" smtClean="0"/>
              <a:t>Karrenbach</a:t>
            </a:r>
            <a:r>
              <a:rPr lang="en-US" sz="2800" dirty="0" smtClean="0"/>
              <a:t> (1992), GTS (1993), Nemeth (1996)</a:t>
            </a:r>
            <a:endParaRPr lang="en-US" sz="2800" dirty="0"/>
          </a:p>
        </p:txBody>
      </p:sp>
      <p:sp>
        <p:nvSpPr>
          <p:cNvPr id="14" name="TextBox 80"/>
          <p:cNvSpPr txBox="1">
            <a:spLocks noChangeArrowheads="1"/>
          </p:cNvSpPr>
          <p:nvPr/>
        </p:nvSpPr>
        <p:spPr bwMode="auto">
          <a:xfrm>
            <a:off x="346628" y="3236893"/>
            <a:ext cx="89226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/>
              <a:t>Nemeth et al (1999), </a:t>
            </a:r>
            <a:r>
              <a:rPr lang="en-US" sz="2800" dirty="0" err="1" smtClean="0"/>
              <a:t>Duquet</a:t>
            </a:r>
            <a:r>
              <a:rPr lang="en-US" sz="2800" dirty="0" smtClean="0"/>
              <a:t> et al (2000), </a:t>
            </a:r>
            <a:r>
              <a:rPr lang="en-US" sz="2800" dirty="0" err="1" smtClean="0"/>
              <a:t>Sacchi</a:t>
            </a:r>
            <a:r>
              <a:rPr lang="en-US" sz="2800" dirty="0" smtClean="0"/>
              <a:t> et al (2006)</a:t>
            </a:r>
          </a:p>
          <a:p>
            <a:pPr eaLnBrk="1" hangingPunct="1"/>
            <a:r>
              <a:rPr lang="en-US" sz="2800" dirty="0" err="1" smtClean="0"/>
              <a:t>Guitton</a:t>
            </a:r>
            <a:r>
              <a:rPr lang="en-US" sz="2800" dirty="0" smtClean="0"/>
              <a:t> et al (2006),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2337138"/>
            <a:ext cx="9378181" cy="185386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-457200" y="4191000"/>
            <a:ext cx="9378181" cy="101221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914400" y="5203210"/>
            <a:ext cx="10591800" cy="185386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3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63741" y="3708834"/>
            <a:ext cx="7545904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Gulf of Mexico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97542" y="1447800"/>
            <a:ext cx="9489142" cy="584775"/>
            <a:chOff x="-497542" y="1447800"/>
            <a:chExt cx="9489142" cy="584775"/>
          </a:xfrm>
        </p:grpSpPr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-497542" y="1447800"/>
              <a:ext cx="65352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Least Squares Migration: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249" y="1447800"/>
              <a:ext cx="3767351" cy="51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-381000" y="2362200"/>
            <a:ext cx="6400800" cy="878860"/>
            <a:chOff x="-381000" y="2362200"/>
            <a:chExt cx="6400800" cy="878860"/>
          </a:xfrm>
        </p:grpSpPr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-381000" y="2438400"/>
              <a:ext cx="5105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Examples of LSM: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062" y="2362200"/>
              <a:ext cx="1649738" cy="87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27822" y="999968"/>
            <a:ext cx="9806608" cy="7001032"/>
            <a:chOff x="-227822" y="999968"/>
            <a:chExt cx="9806608" cy="7001032"/>
          </a:xfrm>
        </p:grpSpPr>
        <p:sp>
          <p:nvSpPr>
            <p:cNvPr id="4" name="Rectangle 3"/>
            <p:cNvSpPr/>
            <p:nvPr/>
          </p:nvSpPr>
          <p:spPr bwMode="auto">
            <a:xfrm>
              <a:off x="-203249" y="3352800"/>
              <a:ext cx="9782035" cy="4648200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227822" y="999968"/>
              <a:ext cx="9782035" cy="1209832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1141101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utam.gg.utah.edu/UTAMtheses/ShuqianDong/html/Fig/seg3d_v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26" y1="27076" x2="2626" y2="27076"/>
                        <a14:backgroundMark x1="4475" y1="47841" x2="4475" y2="47841"/>
                        <a14:backgroundMark x1="58852" y1="96346" x2="58852" y2="96346"/>
                        <a14:backgroundMark x1="98541" y1="64950" x2="98541" y2="64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58" y="-152400"/>
            <a:ext cx="3668842" cy="21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-762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Acquisition Footprint Mitigation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833972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0                                     10   0                                   10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9352" y="602998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(km)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461" y="2517877"/>
            <a:ext cx="5437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0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-228600" y="3974632"/>
            <a:ext cx="1219693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Y (km)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2057400"/>
            <a:ext cx="338746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Standard Migration</a:t>
            </a:r>
            <a:endParaRPr lang="en-US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9" y="2664098"/>
            <a:ext cx="3705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69707"/>
            <a:ext cx="36290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58755" y="2082225"/>
            <a:ext cx="102784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LSM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2170" y="6009619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(km)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392110" y="1447293"/>
            <a:ext cx="1751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sail lines</a:t>
            </a:r>
          </a:p>
          <a:p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receivers/shot</a:t>
            </a:r>
          </a:p>
          <a:p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shot gathers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398896"/>
      </p:ext>
    </p:extLst>
  </p:cSld>
  <p:clrMapOvr>
    <a:masterClrMapping/>
  </p:clrMapOvr>
  <p:transition spd="med" advTm="399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-762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RTM </a:t>
            </a:r>
            <a:r>
              <a:rPr lang="en-US" sz="6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vs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LSM 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132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58" y="4259451"/>
            <a:ext cx="5713214" cy="16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887760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6.3                                                        9.9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4770" y="610618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(km)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9093" y="4214098"/>
            <a:ext cx="6335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0.8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1.2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810780"/>
            <a:ext cx="123303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Z (km)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939463"/>
            <a:ext cx="419916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Reverse Time Migration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19093" y="1384518"/>
            <a:ext cx="6335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0.8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1.2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1981200"/>
            <a:ext cx="123303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Z (km)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991496" y="3768805"/>
            <a:ext cx="31045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Plane-Wave LSM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86835" y="2971800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6.3                                                        9.9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087605" y="319022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(km)</a:t>
            </a:r>
            <a:endParaRPr lang="en-US" sz="28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13214" cy="16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20615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Outline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170329" y="5405556"/>
            <a:ext cx="5385890" cy="1071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r>
              <a:rPr lang="en-US" sz="32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</a:t>
            </a:r>
            <a:r>
              <a:rPr lang="en-US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Road Ahead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251013" y="3352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Problems with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Cost and V(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x,z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 Sensitivity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63741" y="3708834"/>
            <a:ext cx="7545904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Multisource LSM: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Gulf of Mexico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97542" y="1447800"/>
            <a:ext cx="9489142" cy="584775"/>
            <a:chOff x="-497542" y="1447800"/>
            <a:chExt cx="9489142" cy="584775"/>
          </a:xfrm>
        </p:grpSpPr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-497542" y="1447800"/>
              <a:ext cx="65352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Least Squares Migration: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249" y="1447800"/>
              <a:ext cx="3767351" cy="51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-381000" y="2362200"/>
            <a:ext cx="6400800" cy="878860"/>
            <a:chOff x="-381000" y="2362200"/>
            <a:chExt cx="6400800" cy="878860"/>
          </a:xfrm>
        </p:grpSpPr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-381000" y="2438400"/>
              <a:ext cx="5105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Examples of LSM: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062" y="2362200"/>
              <a:ext cx="1649738" cy="87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9780" y="4582001"/>
            <a:ext cx="8496678" cy="1132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>
              <a:defRPr/>
            </a:pP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 defTabSz="857250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Viscoacoustic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LSM: </a:t>
            </a: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GOM data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27822" y="999968"/>
            <a:ext cx="9806608" cy="7001031"/>
            <a:chOff x="-227822" y="999968"/>
            <a:chExt cx="9806608" cy="7001031"/>
          </a:xfrm>
        </p:grpSpPr>
        <p:sp>
          <p:nvSpPr>
            <p:cNvPr id="4" name="Rectangle 3"/>
            <p:cNvSpPr/>
            <p:nvPr/>
          </p:nvSpPr>
          <p:spPr bwMode="auto">
            <a:xfrm>
              <a:off x="-203249" y="4275332"/>
              <a:ext cx="9782035" cy="3725667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227822" y="999968"/>
              <a:ext cx="9782035" cy="2352832"/>
            </a:xfrm>
            <a:prstGeom prst="rect">
              <a:avLst/>
            </a:prstGeom>
            <a:solidFill>
              <a:srgbClr val="000082">
                <a:alpha val="56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0677077"/>
      </p:ext>
    </p:extLst>
  </p:cSld>
  <p:clrMapOvr>
    <a:masterClrMapping/>
  </p:clrMapOvr>
  <p:transition spd="med" advTm="3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9.5"/>
</p:tagLst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AFD00"/>
      </a:lt1>
      <a:dk2>
        <a:srgbClr val="3365FB"/>
      </a:dk2>
      <a:lt2>
        <a:srgbClr val="FAFD00"/>
      </a:lt2>
      <a:accent1>
        <a:srgbClr val="618FFD"/>
      </a:accent1>
      <a:accent2>
        <a:srgbClr val="00AE00"/>
      </a:accent2>
      <a:accent3>
        <a:srgbClr val="ADB8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52950</TotalTime>
  <Words>1747</Words>
  <Application>Microsoft Office PowerPoint</Application>
  <PresentationFormat>On-screen Show (4:3)</PresentationFormat>
  <Paragraphs>453</Paragraphs>
  <Slides>33</Slides>
  <Notes>6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Conventional Least Squares Solution:   L=     &amp; d =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KITS</cp:lastModifiedBy>
  <cp:revision>1113</cp:revision>
  <dcterms:created xsi:type="dcterms:W3CDTF">1999-02-02T06:33:16Z</dcterms:created>
  <dcterms:modified xsi:type="dcterms:W3CDTF">2014-10-27T14:49:18Z</dcterms:modified>
</cp:coreProperties>
</file>