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68" r:id="rId3"/>
    <p:sldId id="280" r:id="rId4"/>
    <p:sldId id="294" r:id="rId5"/>
    <p:sldId id="295" r:id="rId6"/>
    <p:sldId id="261" r:id="rId7"/>
    <p:sldId id="281" r:id="rId8"/>
    <p:sldId id="262" r:id="rId9"/>
    <p:sldId id="282" r:id="rId10"/>
    <p:sldId id="283" r:id="rId11"/>
    <p:sldId id="293" r:id="rId12"/>
    <p:sldId id="257" r:id="rId13"/>
    <p:sldId id="259" r:id="rId14"/>
    <p:sldId id="276" r:id="rId15"/>
    <p:sldId id="287" r:id="rId16"/>
    <p:sldId id="285" r:id="rId17"/>
    <p:sldId id="292" r:id="rId18"/>
    <p:sldId id="288" r:id="rId19"/>
    <p:sldId id="296" r:id="rId20"/>
    <p:sldId id="278" r:id="rId21"/>
    <p:sldId id="286" r:id="rId22"/>
    <p:sldId id="297" r:id="rId23"/>
    <p:sldId id="298" r:id="rId24"/>
    <p:sldId id="289" r:id="rId25"/>
    <p:sldId id="266" r:id="rId26"/>
    <p:sldId id="29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1C04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728" autoAdjust="0"/>
  </p:normalViewPr>
  <p:slideViewPr>
    <p:cSldViewPr snapToGrid="0" snapToObjects="1">
      <p:cViewPr>
        <p:scale>
          <a:sx n="80" d="100"/>
          <a:sy n="80" d="100"/>
        </p:scale>
        <p:origin x="335" y="10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5E0A2-44EA-7446-87ED-224EC10E8FC3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A9C1D-F4BB-5E41-92EC-7C0918B266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52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lIns="82342" tIns="41171" rIns="82342" bIns="4117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F1EE512-EA94-43C9-948A-016336FBD946}" type="slidenum">
              <a:rPr lang="en-US" altLang="zh-CN">
                <a:latin typeface="Calibri" panose="020F0502020204030204" pitchFamily="34" charset="0"/>
              </a:rPr>
              <a:pPr eaLnBrk="1" hangingPunct="1"/>
              <a:t>5</a:t>
            </a:fld>
            <a:endParaRPr lang="en-US" altLang="zh-CN">
              <a:latin typeface="Calibri" panose="020F0502020204030204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3738"/>
            <a:ext cx="4570413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The solution is the convolve the redatumed shot record with a real trace recorded at y from a new source position.  The unknown time advance is cancelled out and result of the convolution is a virtual trace located at z.</a:t>
            </a:r>
          </a:p>
        </p:txBody>
      </p:sp>
    </p:spTree>
    <p:extLst>
      <p:ext uri="{BB962C8B-B14F-4D97-AF65-F5344CB8AC3E}">
        <p14:creationId xmlns:p14="http://schemas.microsoft.com/office/powerpoint/2010/main" val="517052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A9C1D-F4BB-5E41-92EC-7C0918B2663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28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A9C1D-F4BB-5E41-92EC-7C0918B2663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83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A9C1D-F4BB-5E41-92EC-7C0918B2663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5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1019-F7C1-BE4F-93D5-186301C04FD7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A6087-EBF8-D24F-B779-E175757B1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14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1019-F7C1-BE4F-93D5-186301C04FD7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A6087-EBF8-D24F-B779-E175757B1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3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1019-F7C1-BE4F-93D5-186301C04FD7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A6087-EBF8-D24F-B779-E175757B1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6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1019-F7C1-BE4F-93D5-186301C04FD7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A6087-EBF8-D24F-B779-E175757B1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96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1019-F7C1-BE4F-93D5-186301C04FD7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A6087-EBF8-D24F-B779-E175757B1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2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1019-F7C1-BE4F-93D5-186301C04FD7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A6087-EBF8-D24F-B779-E175757B1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54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1019-F7C1-BE4F-93D5-186301C04FD7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A6087-EBF8-D24F-B779-E175757B1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6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1019-F7C1-BE4F-93D5-186301C04FD7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A6087-EBF8-D24F-B779-E175757B1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42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1019-F7C1-BE4F-93D5-186301C04FD7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A6087-EBF8-D24F-B779-E175757B1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34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1019-F7C1-BE4F-93D5-186301C04FD7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A6087-EBF8-D24F-B779-E175757B1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6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1019-F7C1-BE4F-93D5-186301C04FD7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A6087-EBF8-D24F-B779-E175757B1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7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04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E1019-F7C1-BE4F-93D5-186301C04FD7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A6087-EBF8-D24F-B779-E175757B1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0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3D Super-virtual Refraction Interferometry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8351856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Kai Lu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King Abdullah University of Science and Technology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3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Stationary Phase Integration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2637" y="1417638"/>
            <a:ext cx="7878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Stationary phase analysis (</a:t>
            </a:r>
            <a:r>
              <a:rPr lang="en-US" altLang="zh-CN" sz="2800" dirty="0" err="1" smtClean="0">
                <a:solidFill>
                  <a:schemeClr val="bg1"/>
                </a:solidFill>
              </a:rPr>
              <a:t>Bleistein</a:t>
            </a:r>
            <a:r>
              <a:rPr lang="en-US" altLang="zh-CN" sz="2800" dirty="0" smtClean="0">
                <a:solidFill>
                  <a:schemeClr val="bg1"/>
                </a:solidFill>
              </a:rPr>
              <a:t>, 1984) applied to the line integral: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1329069" y="2372433"/>
                <a:ext cx="6581553" cy="7968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C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l-GR" altLang="zh-C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l-GR" altLang="zh-C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  <m:r>
                                <a:rPr lang="en-US" altLang="zh-C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zh-CN" alt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l-GR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l-GR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sup>
                      </m:sSup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069" y="2372433"/>
                <a:ext cx="6581553" cy="79682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457200" y="4826493"/>
                <a:ext cx="8569842" cy="8762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  <m:e>
                          <m: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altLang="zh-C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C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altLang="zh-C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𝑑𝑆</m:t>
                          </m:r>
                        </m:e>
                      </m:nary>
                      <m:r>
                        <a:rPr lang="en-US" altLang="zh-C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altLang="zh-C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sSup>
                            <m:sSupPr>
                              <m:ctrlPr>
                                <a:rPr lang="en-US" altLang="zh-CN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sSup>
                            <m:sSupPr>
                              <m:ctrlPr>
                                <a:rPr lang="en-US" altLang="zh-CN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sz="2400" i="1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826493"/>
                <a:ext cx="8569842" cy="87620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文本框 35"/>
          <p:cNvSpPr txBox="1"/>
          <p:nvPr/>
        </p:nvSpPr>
        <p:spPr>
          <a:xfrm>
            <a:off x="702274" y="3595640"/>
            <a:ext cx="3243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Applied to SVI: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516491" y="5912310"/>
            <a:ext cx="1711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Virtual trace AB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H="1" flipV="1">
            <a:off x="6244454" y="5561126"/>
            <a:ext cx="202579" cy="3693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立方体 40"/>
          <p:cNvSpPr/>
          <p:nvPr/>
        </p:nvSpPr>
        <p:spPr>
          <a:xfrm>
            <a:off x="4366790" y="3431063"/>
            <a:ext cx="4011535" cy="1020630"/>
          </a:xfrm>
          <a:prstGeom prst="cube">
            <a:avLst>
              <a:gd name="adj" fmla="val 56196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5-Point Star 10"/>
          <p:cNvSpPr/>
          <p:nvPr/>
        </p:nvSpPr>
        <p:spPr>
          <a:xfrm>
            <a:off x="4984175" y="3883083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9"/>
          <p:cNvSpPr/>
          <p:nvPr/>
        </p:nvSpPr>
        <p:spPr>
          <a:xfrm>
            <a:off x="6899677" y="3513250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4" name="Isosceles Triangle 9"/>
          <p:cNvSpPr/>
          <p:nvPr/>
        </p:nvSpPr>
        <p:spPr>
          <a:xfrm>
            <a:off x="7289818" y="3358490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5" name="直接连接符 44"/>
          <p:cNvCxnSpPr>
            <a:stCxn id="44" idx="1"/>
          </p:cNvCxnSpPr>
          <p:nvPr/>
        </p:nvCxnSpPr>
        <p:spPr>
          <a:xfrm flipH="1">
            <a:off x="4619845" y="3431062"/>
            <a:ext cx="2715330" cy="480947"/>
          </a:xfrm>
          <a:prstGeom prst="line">
            <a:avLst/>
          </a:prstGeom>
          <a:ln>
            <a:solidFill>
              <a:srgbClr val="FFFF00"/>
            </a:solidFill>
            <a:prstDash val="dash"/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199"/>
          <p:cNvSpPr txBox="1"/>
          <p:nvPr/>
        </p:nvSpPr>
        <p:spPr>
          <a:xfrm>
            <a:off x="7348713" y="3042498"/>
            <a:ext cx="43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" name="TextBox 199"/>
          <p:cNvSpPr txBox="1"/>
          <p:nvPr/>
        </p:nvSpPr>
        <p:spPr>
          <a:xfrm>
            <a:off x="6494130" y="3289061"/>
            <a:ext cx="43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8" name="5-Point Star 10"/>
          <p:cNvSpPr/>
          <p:nvPr/>
        </p:nvSpPr>
        <p:spPr>
          <a:xfrm>
            <a:off x="5295261" y="3876542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10"/>
          <p:cNvSpPr/>
          <p:nvPr/>
        </p:nvSpPr>
        <p:spPr>
          <a:xfrm>
            <a:off x="5618379" y="3890260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10"/>
          <p:cNvSpPr/>
          <p:nvPr/>
        </p:nvSpPr>
        <p:spPr>
          <a:xfrm>
            <a:off x="5917943" y="3893687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10"/>
          <p:cNvSpPr/>
          <p:nvPr/>
        </p:nvSpPr>
        <p:spPr>
          <a:xfrm>
            <a:off x="4716336" y="3890968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-Point Star 10"/>
          <p:cNvSpPr/>
          <p:nvPr/>
        </p:nvSpPr>
        <p:spPr>
          <a:xfrm>
            <a:off x="4460548" y="3888216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5-Point Star 10"/>
          <p:cNvSpPr/>
          <p:nvPr/>
        </p:nvSpPr>
        <p:spPr>
          <a:xfrm>
            <a:off x="6736365" y="3890729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-Point Star 10"/>
          <p:cNvSpPr/>
          <p:nvPr/>
        </p:nvSpPr>
        <p:spPr>
          <a:xfrm>
            <a:off x="7047451" y="3884188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5-Point Star 10"/>
          <p:cNvSpPr/>
          <p:nvPr/>
        </p:nvSpPr>
        <p:spPr>
          <a:xfrm>
            <a:off x="7370569" y="3900541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5-Point Star 10"/>
          <p:cNvSpPr/>
          <p:nvPr/>
        </p:nvSpPr>
        <p:spPr>
          <a:xfrm>
            <a:off x="6468526" y="3898614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-Point Star 10"/>
          <p:cNvSpPr/>
          <p:nvPr/>
        </p:nvSpPr>
        <p:spPr>
          <a:xfrm>
            <a:off x="6212738" y="3895862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199"/>
          <p:cNvSpPr txBox="1"/>
          <p:nvPr/>
        </p:nvSpPr>
        <p:spPr>
          <a:xfrm>
            <a:off x="6878378" y="3205056"/>
            <a:ext cx="43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cxnSp>
        <p:nvCxnSpPr>
          <p:cNvPr id="59" name="直接连接符 58"/>
          <p:cNvCxnSpPr/>
          <p:nvPr/>
        </p:nvCxnSpPr>
        <p:spPr>
          <a:xfrm flipH="1">
            <a:off x="4643298" y="3653689"/>
            <a:ext cx="2242676" cy="282646"/>
          </a:xfrm>
          <a:prstGeom prst="line">
            <a:avLst/>
          </a:prstGeom>
          <a:ln>
            <a:solidFill>
              <a:srgbClr val="FFFF00"/>
            </a:solidFill>
            <a:prstDash val="dash"/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199"/>
          <p:cNvSpPr txBox="1"/>
          <p:nvPr/>
        </p:nvSpPr>
        <p:spPr>
          <a:xfrm>
            <a:off x="4272176" y="4012865"/>
            <a:ext cx="43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</a:t>
            </a:r>
            <a:r>
              <a:rPr lang="en-US" sz="1600" dirty="0" smtClean="0">
                <a:solidFill>
                  <a:schemeClr val="bg1"/>
                </a:solidFill>
              </a:rPr>
              <a:t>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1" name="TextBox 199"/>
          <p:cNvSpPr txBox="1"/>
          <p:nvPr/>
        </p:nvSpPr>
        <p:spPr>
          <a:xfrm>
            <a:off x="4608455" y="4006733"/>
            <a:ext cx="43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</a:t>
            </a:r>
            <a:r>
              <a:rPr lang="en-US" sz="16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2" name="TextBox 199"/>
          <p:cNvSpPr txBox="1"/>
          <p:nvPr/>
        </p:nvSpPr>
        <p:spPr>
          <a:xfrm>
            <a:off x="4927620" y="4007732"/>
            <a:ext cx="43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</a:t>
            </a:r>
            <a:r>
              <a:rPr lang="en-US" sz="1600" dirty="0" smtClean="0">
                <a:solidFill>
                  <a:schemeClr val="bg1"/>
                </a:solidFill>
              </a:rPr>
              <a:t>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3" name="TextBox 199"/>
          <p:cNvSpPr txBox="1"/>
          <p:nvPr/>
        </p:nvSpPr>
        <p:spPr>
          <a:xfrm>
            <a:off x="7289818" y="4005627"/>
            <a:ext cx="43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</a:t>
            </a:r>
            <a:r>
              <a:rPr lang="en-US" sz="1600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64" name="TextBox 199"/>
          <p:cNvSpPr txBox="1"/>
          <p:nvPr/>
        </p:nvSpPr>
        <p:spPr>
          <a:xfrm>
            <a:off x="6510826" y="4023263"/>
            <a:ext cx="801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• • •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65" name="直接连接符 64"/>
          <p:cNvCxnSpPr/>
          <p:nvPr/>
        </p:nvCxnSpPr>
        <p:spPr>
          <a:xfrm flipH="1">
            <a:off x="4825250" y="3503633"/>
            <a:ext cx="2470011" cy="440572"/>
          </a:xfrm>
          <a:prstGeom prst="line">
            <a:avLst/>
          </a:prstGeom>
          <a:ln>
            <a:solidFill>
              <a:srgbClr val="FFFF00"/>
            </a:solidFill>
            <a:prstDash val="dash"/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>
            <a:endCxn id="51" idx="4"/>
          </p:cNvCxnSpPr>
          <p:nvPr/>
        </p:nvCxnSpPr>
        <p:spPr>
          <a:xfrm flipH="1">
            <a:off x="4899086" y="3638065"/>
            <a:ext cx="1993801" cy="324247"/>
          </a:xfrm>
          <a:prstGeom prst="line">
            <a:avLst/>
          </a:prstGeom>
          <a:ln>
            <a:solidFill>
              <a:srgbClr val="FFFF00"/>
            </a:solidFill>
            <a:prstDash val="dash"/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>
            <a:stCxn id="44" idx="2"/>
            <a:endCxn id="41" idx="1"/>
          </p:cNvCxnSpPr>
          <p:nvPr/>
        </p:nvCxnSpPr>
        <p:spPr>
          <a:xfrm flipH="1">
            <a:off x="6085781" y="3503633"/>
            <a:ext cx="1204037" cy="500983"/>
          </a:xfrm>
          <a:prstGeom prst="line">
            <a:avLst/>
          </a:prstGeom>
          <a:ln>
            <a:solidFill>
              <a:srgbClr val="FFFF00"/>
            </a:solidFill>
            <a:prstDash val="dash"/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>
            <a:stCxn id="44" idx="3"/>
          </p:cNvCxnSpPr>
          <p:nvPr/>
        </p:nvCxnSpPr>
        <p:spPr>
          <a:xfrm>
            <a:off x="7380533" y="3503633"/>
            <a:ext cx="72330" cy="408278"/>
          </a:xfrm>
          <a:prstGeom prst="line">
            <a:avLst/>
          </a:prstGeom>
          <a:ln>
            <a:solidFill>
              <a:srgbClr val="FFFF00"/>
            </a:solidFill>
            <a:prstDash val="dash"/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>
            <a:stCxn id="43" idx="4"/>
          </p:cNvCxnSpPr>
          <p:nvPr/>
        </p:nvCxnSpPr>
        <p:spPr>
          <a:xfrm>
            <a:off x="7081106" y="3658393"/>
            <a:ext cx="348323" cy="289426"/>
          </a:xfrm>
          <a:prstGeom prst="line">
            <a:avLst/>
          </a:prstGeom>
          <a:ln>
            <a:solidFill>
              <a:srgbClr val="FFFF00"/>
            </a:solidFill>
            <a:prstDash val="dash"/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199"/>
          <p:cNvSpPr txBox="1"/>
          <p:nvPr/>
        </p:nvSpPr>
        <p:spPr>
          <a:xfrm>
            <a:off x="5813515" y="3986638"/>
            <a:ext cx="43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</a:t>
            </a:r>
            <a:r>
              <a:rPr lang="en-US" sz="1600" dirty="0">
                <a:solidFill>
                  <a:schemeClr val="bg1"/>
                </a:solidFill>
              </a:rPr>
              <a:t>*</a:t>
            </a:r>
          </a:p>
        </p:txBody>
      </p:sp>
      <p:cxnSp>
        <p:nvCxnSpPr>
          <p:cNvPr id="71" name="直接连接符 70"/>
          <p:cNvCxnSpPr>
            <a:stCxn id="44" idx="2"/>
            <a:endCxn id="50" idx="4"/>
          </p:cNvCxnSpPr>
          <p:nvPr/>
        </p:nvCxnSpPr>
        <p:spPr>
          <a:xfrm flipH="1">
            <a:off x="6100693" y="3503633"/>
            <a:ext cx="1189125" cy="461398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>
            <a:stCxn id="43" idx="2"/>
            <a:endCxn id="70" idx="0"/>
          </p:cNvCxnSpPr>
          <p:nvPr/>
        </p:nvCxnSpPr>
        <p:spPr>
          <a:xfrm flipH="1">
            <a:off x="6030310" y="3658393"/>
            <a:ext cx="869367" cy="328245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>
            <a:stCxn id="43" idx="2"/>
          </p:cNvCxnSpPr>
          <p:nvPr/>
        </p:nvCxnSpPr>
        <p:spPr>
          <a:xfrm flipH="1">
            <a:off x="6096543" y="3658393"/>
            <a:ext cx="803134" cy="336102"/>
          </a:xfrm>
          <a:prstGeom prst="line">
            <a:avLst/>
          </a:prstGeom>
          <a:ln>
            <a:solidFill>
              <a:srgbClr val="FFFF00"/>
            </a:solidFill>
            <a:prstDash val="dash"/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>
            <a:off x="3566866" y="3133860"/>
            <a:ext cx="372999" cy="18234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3287059" y="2486212"/>
            <a:ext cx="1538191" cy="502023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矩形 73"/>
          <p:cNvSpPr/>
          <p:nvPr/>
        </p:nvSpPr>
        <p:spPr>
          <a:xfrm>
            <a:off x="2517963" y="5054468"/>
            <a:ext cx="1988296" cy="502023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5042043" y="2547427"/>
            <a:ext cx="187369" cy="436265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矩形 75"/>
          <p:cNvSpPr/>
          <p:nvPr/>
        </p:nvSpPr>
        <p:spPr>
          <a:xfrm>
            <a:off x="4693789" y="5083698"/>
            <a:ext cx="187369" cy="436265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236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8" grpId="0" animBg="1"/>
      <p:bldP spid="36" grpId="0"/>
      <p:bldP spid="39" grpId="0"/>
      <p:bldP spid="41" grpId="0" animBg="1"/>
      <p:bldP spid="42" grpId="0" animBg="1"/>
      <p:bldP spid="43" grpId="0" animBg="1"/>
      <p:bldP spid="44" grpId="0" animBg="1"/>
      <p:bldP spid="46" grpId="0"/>
      <p:bldP spid="47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/>
      <p:bldP spid="60" grpId="0"/>
      <p:bldP spid="61" grpId="0"/>
      <p:bldP spid="62" grpId="0"/>
      <p:bldP spid="63" grpId="0"/>
      <p:bldP spid="64" grpId="0"/>
      <p:bldP spid="70" grpId="0"/>
      <p:bldP spid="70" grpId="1"/>
      <p:bldP spid="12" grpId="0" animBg="1"/>
      <p:bldP spid="74" grpId="0" animBg="1"/>
      <p:bldP spid="75" grpId="0" animBg="1"/>
      <p:bldP spid="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6977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Cross-correlation Type</a:t>
            </a:r>
            <a:endParaRPr lang="zh-CN" altLang="en-US" dirty="0">
              <a:solidFill>
                <a:srgbClr val="FFFF00"/>
              </a:solidFill>
            </a:endParaRPr>
          </a:p>
        </p:txBody>
      </p:sp>
      <p:cxnSp>
        <p:nvCxnSpPr>
          <p:cNvPr id="27" name="Straight Connector 14"/>
          <p:cNvCxnSpPr>
            <a:stCxn id="46" idx="1"/>
          </p:cNvCxnSpPr>
          <p:nvPr/>
        </p:nvCxnSpPr>
        <p:spPr>
          <a:xfrm flipH="1">
            <a:off x="898198" y="2698422"/>
            <a:ext cx="1122002" cy="4087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4"/>
          <p:cNvCxnSpPr/>
          <p:nvPr/>
        </p:nvCxnSpPr>
        <p:spPr>
          <a:xfrm flipH="1" flipV="1">
            <a:off x="645814" y="2859451"/>
            <a:ext cx="293399" cy="2476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4"/>
          <p:cNvCxnSpPr>
            <a:endCxn id="26" idx="3"/>
          </p:cNvCxnSpPr>
          <p:nvPr/>
        </p:nvCxnSpPr>
        <p:spPr>
          <a:xfrm flipV="1">
            <a:off x="2791447" y="1939588"/>
            <a:ext cx="224045" cy="459974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14"/>
          <p:cNvCxnSpPr/>
          <p:nvPr/>
        </p:nvCxnSpPr>
        <p:spPr>
          <a:xfrm flipH="1" flipV="1">
            <a:off x="1143378" y="2800503"/>
            <a:ext cx="267280" cy="2710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14"/>
          <p:cNvCxnSpPr/>
          <p:nvPr/>
        </p:nvCxnSpPr>
        <p:spPr>
          <a:xfrm flipH="1">
            <a:off x="1394711" y="2724269"/>
            <a:ext cx="865340" cy="3599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14"/>
          <p:cNvCxnSpPr>
            <a:endCxn id="26" idx="3"/>
          </p:cNvCxnSpPr>
          <p:nvPr/>
        </p:nvCxnSpPr>
        <p:spPr>
          <a:xfrm flipV="1">
            <a:off x="2900784" y="1939588"/>
            <a:ext cx="114708" cy="46636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14"/>
          <p:cNvCxnSpPr/>
          <p:nvPr/>
        </p:nvCxnSpPr>
        <p:spPr>
          <a:xfrm flipH="1" flipV="1">
            <a:off x="1629247" y="2733353"/>
            <a:ext cx="267280" cy="3018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14"/>
          <p:cNvCxnSpPr/>
          <p:nvPr/>
        </p:nvCxnSpPr>
        <p:spPr>
          <a:xfrm flipH="1">
            <a:off x="1886561" y="2710845"/>
            <a:ext cx="629290" cy="3081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14"/>
          <p:cNvCxnSpPr/>
          <p:nvPr/>
        </p:nvCxnSpPr>
        <p:spPr>
          <a:xfrm flipV="1">
            <a:off x="3004665" y="1995982"/>
            <a:ext cx="10827" cy="453582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14"/>
          <p:cNvCxnSpPr/>
          <p:nvPr/>
        </p:nvCxnSpPr>
        <p:spPr>
          <a:xfrm flipH="1">
            <a:off x="2515851" y="2449564"/>
            <a:ext cx="488814" cy="245535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14"/>
          <p:cNvCxnSpPr/>
          <p:nvPr/>
        </p:nvCxnSpPr>
        <p:spPr>
          <a:xfrm flipH="1">
            <a:off x="2295734" y="2387193"/>
            <a:ext cx="629290" cy="308191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14"/>
          <p:cNvCxnSpPr/>
          <p:nvPr/>
        </p:nvCxnSpPr>
        <p:spPr>
          <a:xfrm flipH="1">
            <a:off x="2027116" y="2387193"/>
            <a:ext cx="733142" cy="296542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3"/>
          <p:cNvCxnSpPr/>
          <p:nvPr/>
        </p:nvCxnSpPr>
        <p:spPr>
          <a:xfrm>
            <a:off x="1194849" y="2053620"/>
            <a:ext cx="32011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3"/>
          <p:cNvCxnSpPr/>
          <p:nvPr/>
        </p:nvCxnSpPr>
        <p:spPr>
          <a:xfrm>
            <a:off x="816897" y="2236500"/>
            <a:ext cx="32011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3"/>
          <p:cNvCxnSpPr/>
          <p:nvPr/>
        </p:nvCxnSpPr>
        <p:spPr>
          <a:xfrm>
            <a:off x="426753" y="2455956"/>
            <a:ext cx="32011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平行四边形 18"/>
          <p:cNvSpPr/>
          <p:nvPr/>
        </p:nvSpPr>
        <p:spPr>
          <a:xfrm>
            <a:off x="-82795" y="1890506"/>
            <a:ext cx="4835782" cy="798833"/>
          </a:xfrm>
          <a:prstGeom prst="parallelogram">
            <a:avLst>
              <a:gd name="adj" fmla="val 198077"/>
            </a:avLst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solidFill>
              <a:schemeClr val="accent5">
                <a:shade val="95000"/>
                <a:satMod val="10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Isosceles Triangle 9"/>
          <p:cNvSpPr/>
          <p:nvPr/>
        </p:nvSpPr>
        <p:spPr>
          <a:xfrm>
            <a:off x="2936152" y="1817666"/>
            <a:ext cx="158680" cy="121922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5-Point Star 10"/>
          <p:cNvSpPr/>
          <p:nvPr/>
        </p:nvSpPr>
        <p:spPr>
          <a:xfrm>
            <a:off x="512097" y="2638253"/>
            <a:ext cx="159835" cy="156899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10"/>
          <p:cNvSpPr/>
          <p:nvPr/>
        </p:nvSpPr>
        <p:spPr>
          <a:xfrm>
            <a:off x="1026552" y="2632396"/>
            <a:ext cx="159835" cy="156899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10"/>
          <p:cNvSpPr/>
          <p:nvPr/>
        </p:nvSpPr>
        <p:spPr>
          <a:xfrm>
            <a:off x="1508136" y="2638492"/>
            <a:ext cx="159835" cy="156899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10"/>
          <p:cNvSpPr/>
          <p:nvPr/>
        </p:nvSpPr>
        <p:spPr>
          <a:xfrm>
            <a:off x="2020200" y="2638492"/>
            <a:ext cx="159835" cy="156899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10"/>
          <p:cNvSpPr/>
          <p:nvPr/>
        </p:nvSpPr>
        <p:spPr>
          <a:xfrm>
            <a:off x="2569046" y="2638492"/>
            <a:ext cx="159835" cy="156899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14"/>
          <p:cNvCxnSpPr>
            <a:stCxn id="100" idx="1"/>
          </p:cNvCxnSpPr>
          <p:nvPr/>
        </p:nvCxnSpPr>
        <p:spPr>
          <a:xfrm flipH="1">
            <a:off x="5214166" y="2733352"/>
            <a:ext cx="1122002" cy="4087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14"/>
          <p:cNvCxnSpPr/>
          <p:nvPr/>
        </p:nvCxnSpPr>
        <p:spPr>
          <a:xfrm flipH="1" flipV="1">
            <a:off x="4961782" y="2894381"/>
            <a:ext cx="293399" cy="2476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14"/>
          <p:cNvCxnSpPr/>
          <p:nvPr/>
        </p:nvCxnSpPr>
        <p:spPr>
          <a:xfrm flipV="1">
            <a:off x="7107415" y="2172771"/>
            <a:ext cx="213218" cy="261722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14"/>
          <p:cNvCxnSpPr/>
          <p:nvPr/>
        </p:nvCxnSpPr>
        <p:spPr>
          <a:xfrm flipH="1" flipV="1">
            <a:off x="5459346" y="2835433"/>
            <a:ext cx="267280" cy="2710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14"/>
          <p:cNvCxnSpPr/>
          <p:nvPr/>
        </p:nvCxnSpPr>
        <p:spPr>
          <a:xfrm flipH="1">
            <a:off x="5710679" y="2759199"/>
            <a:ext cx="865340" cy="3599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14"/>
          <p:cNvCxnSpPr/>
          <p:nvPr/>
        </p:nvCxnSpPr>
        <p:spPr>
          <a:xfrm flipV="1">
            <a:off x="7230136" y="2182877"/>
            <a:ext cx="90497" cy="253791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14"/>
          <p:cNvCxnSpPr/>
          <p:nvPr/>
        </p:nvCxnSpPr>
        <p:spPr>
          <a:xfrm flipH="1" flipV="1">
            <a:off x="5945215" y="2768283"/>
            <a:ext cx="267280" cy="3018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14"/>
          <p:cNvCxnSpPr/>
          <p:nvPr/>
        </p:nvCxnSpPr>
        <p:spPr>
          <a:xfrm flipH="1">
            <a:off x="6202529" y="2745775"/>
            <a:ext cx="629290" cy="3081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14"/>
          <p:cNvCxnSpPr>
            <a:endCxn id="96" idx="3"/>
          </p:cNvCxnSpPr>
          <p:nvPr/>
        </p:nvCxnSpPr>
        <p:spPr>
          <a:xfrm flipV="1">
            <a:off x="7320633" y="2132875"/>
            <a:ext cx="50035" cy="351619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14"/>
          <p:cNvCxnSpPr/>
          <p:nvPr/>
        </p:nvCxnSpPr>
        <p:spPr>
          <a:xfrm flipH="1">
            <a:off x="6831819" y="2484494"/>
            <a:ext cx="488814" cy="245535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14"/>
          <p:cNvCxnSpPr/>
          <p:nvPr/>
        </p:nvCxnSpPr>
        <p:spPr>
          <a:xfrm flipH="1">
            <a:off x="6611702" y="2422123"/>
            <a:ext cx="629290" cy="308191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14"/>
          <p:cNvCxnSpPr/>
          <p:nvPr/>
        </p:nvCxnSpPr>
        <p:spPr>
          <a:xfrm flipH="1">
            <a:off x="6343084" y="2422123"/>
            <a:ext cx="733142" cy="296542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3"/>
          <p:cNvCxnSpPr/>
          <p:nvPr/>
        </p:nvCxnSpPr>
        <p:spPr>
          <a:xfrm>
            <a:off x="5510817" y="2088550"/>
            <a:ext cx="32011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3"/>
          <p:cNvCxnSpPr/>
          <p:nvPr/>
        </p:nvCxnSpPr>
        <p:spPr>
          <a:xfrm>
            <a:off x="5132865" y="2271430"/>
            <a:ext cx="32011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3"/>
          <p:cNvCxnSpPr/>
          <p:nvPr/>
        </p:nvCxnSpPr>
        <p:spPr>
          <a:xfrm>
            <a:off x="4742721" y="2490886"/>
            <a:ext cx="32011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Isosceles Triangle 9"/>
          <p:cNvSpPr/>
          <p:nvPr/>
        </p:nvSpPr>
        <p:spPr>
          <a:xfrm>
            <a:off x="7291328" y="2010953"/>
            <a:ext cx="158680" cy="121922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5" name="平行四边形 94"/>
          <p:cNvSpPr/>
          <p:nvPr/>
        </p:nvSpPr>
        <p:spPr>
          <a:xfrm>
            <a:off x="4233173" y="1925436"/>
            <a:ext cx="4835782" cy="798833"/>
          </a:xfrm>
          <a:prstGeom prst="parallelogram">
            <a:avLst>
              <a:gd name="adj" fmla="val 198077"/>
            </a:avLst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solidFill>
              <a:schemeClr val="accent5">
                <a:shade val="95000"/>
                <a:satMod val="10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5-Point Star 10"/>
          <p:cNvSpPr/>
          <p:nvPr/>
        </p:nvSpPr>
        <p:spPr>
          <a:xfrm>
            <a:off x="4828065" y="2673183"/>
            <a:ext cx="159835" cy="156899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5-Point Star 10"/>
          <p:cNvSpPr/>
          <p:nvPr/>
        </p:nvSpPr>
        <p:spPr>
          <a:xfrm>
            <a:off x="5342520" y="2667326"/>
            <a:ext cx="159835" cy="156899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5-Point Star 10"/>
          <p:cNvSpPr/>
          <p:nvPr/>
        </p:nvSpPr>
        <p:spPr>
          <a:xfrm>
            <a:off x="5824104" y="2673422"/>
            <a:ext cx="159835" cy="156899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5-Point Star 10"/>
          <p:cNvSpPr/>
          <p:nvPr/>
        </p:nvSpPr>
        <p:spPr>
          <a:xfrm>
            <a:off x="6336168" y="2673422"/>
            <a:ext cx="159835" cy="156899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5-Point Star 10"/>
          <p:cNvSpPr/>
          <p:nvPr/>
        </p:nvSpPr>
        <p:spPr>
          <a:xfrm>
            <a:off x="6885014" y="2673422"/>
            <a:ext cx="159835" cy="156899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文本框 108"/>
          <p:cNvSpPr txBox="1"/>
          <p:nvPr/>
        </p:nvSpPr>
        <p:spPr>
          <a:xfrm>
            <a:off x="4039755" y="320444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p:sp>
        <p:nvSpPr>
          <p:cNvPr id="111" name="流程图: 汇总连接 110"/>
          <p:cNvSpPr/>
          <p:nvPr/>
        </p:nvSpPr>
        <p:spPr>
          <a:xfrm>
            <a:off x="4287681" y="2182877"/>
            <a:ext cx="266700" cy="266700"/>
          </a:xfrm>
          <a:prstGeom prst="flowChartSummingJunction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lumMod val="9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TextBox 199"/>
          <p:cNvSpPr txBox="1"/>
          <p:nvPr/>
        </p:nvSpPr>
        <p:spPr>
          <a:xfrm>
            <a:off x="3047438" y="1587843"/>
            <a:ext cx="43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3" name="TextBox 199"/>
          <p:cNvSpPr txBox="1"/>
          <p:nvPr/>
        </p:nvSpPr>
        <p:spPr>
          <a:xfrm>
            <a:off x="7397510" y="1828787"/>
            <a:ext cx="43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pic>
        <p:nvPicPr>
          <p:cNvPr id="114" name="图片 1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73" y="3896397"/>
            <a:ext cx="1873433" cy="2004956"/>
          </a:xfrm>
          <a:prstGeom prst="rect">
            <a:avLst/>
          </a:prstGeom>
        </p:spPr>
      </p:pic>
      <p:pic>
        <p:nvPicPr>
          <p:cNvPr id="115" name="图片 1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711" y="3896397"/>
            <a:ext cx="1816233" cy="2009428"/>
          </a:xfrm>
          <a:prstGeom prst="rect">
            <a:avLst/>
          </a:prstGeom>
        </p:spPr>
      </p:pic>
      <p:sp>
        <p:nvSpPr>
          <p:cNvPr id="116" name="流程图: 汇总连接 115"/>
          <p:cNvSpPr/>
          <p:nvPr/>
        </p:nvSpPr>
        <p:spPr>
          <a:xfrm>
            <a:off x="2376551" y="4751059"/>
            <a:ext cx="266700" cy="266700"/>
          </a:xfrm>
          <a:prstGeom prst="flowChartSummingJunction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lumMod val="9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17" name="图片 1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520" y="3872711"/>
            <a:ext cx="1905954" cy="2028642"/>
          </a:xfrm>
          <a:prstGeom prst="rect">
            <a:avLst/>
          </a:prstGeom>
        </p:spPr>
      </p:pic>
      <p:cxnSp>
        <p:nvCxnSpPr>
          <p:cNvPr id="118" name="直接箭头连接符 117"/>
          <p:cNvCxnSpPr/>
          <p:nvPr/>
        </p:nvCxnSpPr>
        <p:spPr>
          <a:xfrm flipH="1">
            <a:off x="1778189" y="3060978"/>
            <a:ext cx="348915" cy="36207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直接箭头连接符 118"/>
          <p:cNvCxnSpPr/>
          <p:nvPr/>
        </p:nvCxnSpPr>
        <p:spPr>
          <a:xfrm flipH="1">
            <a:off x="4430166" y="3008720"/>
            <a:ext cx="348915" cy="36207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直接箭头连接符 119"/>
          <p:cNvCxnSpPr/>
          <p:nvPr/>
        </p:nvCxnSpPr>
        <p:spPr>
          <a:xfrm>
            <a:off x="4723564" y="4898875"/>
            <a:ext cx="476435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文本框 127"/>
          <p:cNvSpPr txBox="1"/>
          <p:nvPr/>
        </p:nvSpPr>
        <p:spPr>
          <a:xfrm>
            <a:off x="614163" y="3447288"/>
            <a:ext cx="1201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</a:rPr>
              <a:t>CRG A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29" name="文本框 128"/>
          <p:cNvSpPr txBox="1"/>
          <p:nvPr/>
        </p:nvSpPr>
        <p:spPr>
          <a:xfrm>
            <a:off x="3110166" y="3481441"/>
            <a:ext cx="1201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</a:rPr>
              <a:t>CRG B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4628392" y="3460218"/>
            <a:ext cx="3034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</a:rPr>
              <a:t>Cross-correlation Results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cxnSp>
        <p:nvCxnSpPr>
          <p:cNvPr id="69" name="直接箭头连接符 68"/>
          <p:cNvCxnSpPr/>
          <p:nvPr/>
        </p:nvCxnSpPr>
        <p:spPr>
          <a:xfrm>
            <a:off x="7320633" y="4884409"/>
            <a:ext cx="476435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5"/>
          <p:cNvSpPr txBox="1">
            <a:spLocks noChangeArrowheads="1"/>
          </p:cNvSpPr>
          <p:nvPr/>
        </p:nvSpPr>
        <p:spPr bwMode="auto">
          <a:xfrm>
            <a:off x="7354321" y="4326269"/>
            <a:ext cx="349693" cy="61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3600" dirty="0" err="1">
                <a:solidFill>
                  <a:schemeClr val="bg1"/>
                </a:solidFill>
                <a:latin typeface="Times" charset="0"/>
              </a:rPr>
              <a:t>Ʃ</a:t>
            </a:r>
            <a:endParaRPr lang="en-US" sz="3600" dirty="0">
              <a:solidFill>
                <a:schemeClr val="bg1"/>
              </a:solidFill>
              <a:latin typeface="Times" charset="0"/>
            </a:endParaRPr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90871" y="4366105"/>
            <a:ext cx="2021273" cy="1058174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90161" y="4354972"/>
            <a:ext cx="2028641" cy="1064124"/>
          </a:xfrm>
          <a:prstGeom prst="rect">
            <a:avLst/>
          </a:prstGeom>
        </p:spPr>
      </p:pic>
      <p:sp>
        <p:nvSpPr>
          <p:cNvPr id="78" name="文本框 77"/>
          <p:cNvSpPr txBox="1"/>
          <p:nvPr/>
        </p:nvSpPr>
        <p:spPr>
          <a:xfrm>
            <a:off x="7074688" y="3243542"/>
            <a:ext cx="2144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</a:rPr>
              <a:t>Correlation of S*A and S*B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7390995" y="3468281"/>
            <a:ext cx="1948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</a:rPr>
              <a:t>Virtual trace AB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884496" y="5870693"/>
            <a:ext cx="782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Source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146868" y="5866968"/>
            <a:ext cx="33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1907939" y="5855304"/>
            <a:ext cx="61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180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4462" y="4472088"/>
            <a:ext cx="430887" cy="10045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Time (s)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85401" y="3708202"/>
            <a:ext cx="33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0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96966" y="5686529"/>
            <a:ext cx="33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4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3315866" y="5855304"/>
            <a:ext cx="861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Source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2570629" y="5851579"/>
            <a:ext cx="33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1" name="文本框 120"/>
          <p:cNvSpPr txBox="1"/>
          <p:nvPr/>
        </p:nvSpPr>
        <p:spPr>
          <a:xfrm>
            <a:off x="4331700" y="5839915"/>
            <a:ext cx="61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180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3" name="文本框 122"/>
          <p:cNvSpPr txBox="1"/>
          <p:nvPr/>
        </p:nvSpPr>
        <p:spPr>
          <a:xfrm>
            <a:off x="5961327" y="5839915"/>
            <a:ext cx="825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Source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25" name="文本框 124"/>
          <p:cNvSpPr txBox="1"/>
          <p:nvPr/>
        </p:nvSpPr>
        <p:spPr>
          <a:xfrm>
            <a:off x="5181615" y="5836190"/>
            <a:ext cx="33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7" name="文本框 126"/>
          <p:cNvSpPr txBox="1"/>
          <p:nvPr/>
        </p:nvSpPr>
        <p:spPr>
          <a:xfrm>
            <a:off x="6942686" y="5824526"/>
            <a:ext cx="61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180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1" name="文本框 130"/>
          <p:cNvSpPr txBox="1"/>
          <p:nvPr/>
        </p:nvSpPr>
        <p:spPr>
          <a:xfrm>
            <a:off x="7884229" y="5855304"/>
            <a:ext cx="1125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Amplitude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36" name="文本框 135"/>
          <p:cNvSpPr txBox="1"/>
          <p:nvPr/>
        </p:nvSpPr>
        <p:spPr>
          <a:xfrm>
            <a:off x="7608437" y="5839753"/>
            <a:ext cx="418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-1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7" name="文本框 136"/>
          <p:cNvSpPr txBox="1"/>
          <p:nvPr/>
        </p:nvSpPr>
        <p:spPr>
          <a:xfrm>
            <a:off x="8848639" y="5839753"/>
            <a:ext cx="61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0" name="TextBox 224"/>
          <p:cNvSpPr txBox="1"/>
          <p:nvPr/>
        </p:nvSpPr>
        <p:spPr>
          <a:xfrm>
            <a:off x="291637" y="2664974"/>
            <a:ext cx="433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</a:t>
            </a:r>
            <a:r>
              <a:rPr lang="en-US" sz="1400" baseline="-25000" dirty="0" smtClean="0">
                <a:solidFill>
                  <a:schemeClr val="bg1"/>
                </a:solidFill>
              </a:rPr>
              <a:t>1</a:t>
            </a:r>
            <a:endParaRPr lang="en-US" sz="1400" baseline="-25000" dirty="0">
              <a:solidFill>
                <a:schemeClr val="bg1"/>
              </a:solidFill>
            </a:endParaRPr>
          </a:p>
        </p:txBody>
      </p:sp>
      <p:sp>
        <p:nvSpPr>
          <p:cNvPr id="141" name="TextBox 224"/>
          <p:cNvSpPr txBox="1"/>
          <p:nvPr/>
        </p:nvSpPr>
        <p:spPr>
          <a:xfrm>
            <a:off x="4599498" y="2689213"/>
            <a:ext cx="433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</a:t>
            </a:r>
            <a:r>
              <a:rPr lang="en-US" sz="1400" baseline="-25000" dirty="0" smtClean="0">
                <a:solidFill>
                  <a:schemeClr val="bg1"/>
                </a:solidFill>
              </a:rPr>
              <a:t>1</a:t>
            </a:r>
            <a:endParaRPr lang="en-US" sz="1400" baseline="-25000" dirty="0">
              <a:solidFill>
                <a:schemeClr val="bg1"/>
              </a:solidFill>
            </a:endParaRPr>
          </a:p>
        </p:txBody>
      </p:sp>
      <p:sp>
        <p:nvSpPr>
          <p:cNvPr id="142" name="TextBox 227"/>
          <p:cNvSpPr txBox="1"/>
          <p:nvPr/>
        </p:nvSpPr>
        <p:spPr>
          <a:xfrm>
            <a:off x="2648673" y="2712381"/>
            <a:ext cx="433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S</a:t>
            </a:r>
            <a:r>
              <a:rPr lang="en-US" altLang="zh-CN" sz="1400" baseline="-25000" dirty="0" err="1" smtClean="0">
                <a:solidFill>
                  <a:schemeClr val="bg1"/>
                </a:solidFill>
              </a:rPr>
              <a:t>n</a:t>
            </a:r>
            <a:endParaRPr lang="en-US" sz="1400" baseline="-25000" dirty="0">
              <a:solidFill>
                <a:schemeClr val="bg1"/>
              </a:solidFill>
            </a:endParaRPr>
          </a:p>
        </p:txBody>
      </p:sp>
      <p:sp>
        <p:nvSpPr>
          <p:cNvPr id="143" name="TextBox 227"/>
          <p:cNvSpPr txBox="1"/>
          <p:nvPr/>
        </p:nvSpPr>
        <p:spPr>
          <a:xfrm>
            <a:off x="6996305" y="2724269"/>
            <a:ext cx="433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S</a:t>
            </a:r>
            <a:r>
              <a:rPr lang="en-US" altLang="zh-CN" sz="1400" baseline="-25000" dirty="0" err="1" smtClean="0">
                <a:solidFill>
                  <a:schemeClr val="bg1"/>
                </a:solidFill>
              </a:rPr>
              <a:t>n</a:t>
            </a:r>
            <a:endParaRPr lang="en-US" sz="1400" baseline="-25000" dirty="0">
              <a:solidFill>
                <a:schemeClr val="bg1"/>
              </a:solidFill>
            </a:endParaRPr>
          </a:p>
        </p:txBody>
      </p:sp>
      <p:sp>
        <p:nvSpPr>
          <p:cNvPr id="144" name="TextBox 224"/>
          <p:cNvSpPr txBox="1"/>
          <p:nvPr/>
        </p:nvSpPr>
        <p:spPr>
          <a:xfrm>
            <a:off x="1298499" y="2649340"/>
            <a:ext cx="433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S*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145" name="TextBox 224"/>
          <p:cNvSpPr txBox="1"/>
          <p:nvPr/>
        </p:nvSpPr>
        <p:spPr>
          <a:xfrm>
            <a:off x="5625530" y="2681107"/>
            <a:ext cx="433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S*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cxnSp>
        <p:nvCxnSpPr>
          <p:cNvPr id="146" name="直接箭头连接符 145"/>
          <p:cNvCxnSpPr/>
          <p:nvPr/>
        </p:nvCxnSpPr>
        <p:spPr>
          <a:xfrm>
            <a:off x="8410836" y="3559382"/>
            <a:ext cx="153946" cy="5402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24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6" grpId="0" animBg="1"/>
      <p:bldP spid="25" grpId="0" animBg="1"/>
      <p:bldP spid="35" grpId="0" animBg="1"/>
      <p:bldP spid="45" grpId="0" animBg="1"/>
      <p:bldP spid="46" grpId="0" animBg="1"/>
      <p:bldP spid="47" grpId="0" animBg="1"/>
      <p:bldP spid="96" grpId="0" animBg="1"/>
      <p:bldP spid="95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11" grpId="0" animBg="1"/>
      <p:bldP spid="112" grpId="0"/>
      <p:bldP spid="113" grpId="0"/>
      <p:bldP spid="116" grpId="0" animBg="1"/>
      <p:bldP spid="128" grpId="0"/>
      <p:bldP spid="129" grpId="0"/>
      <p:bldP spid="75" grpId="0"/>
      <p:bldP spid="71" grpId="0"/>
      <p:bldP spid="78" grpId="0"/>
      <p:bldP spid="79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10" grpId="0"/>
      <p:bldP spid="121" grpId="0"/>
      <p:bldP spid="123" grpId="0"/>
      <p:bldP spid="125" grpId="0"/>
      <p:bldP spid="127" grpId="0"/>
      <p:bldP spid="131" grpId="0"/>
      <p:bldP spid="136" grpId="0"/>
      <p:bldP spid="137" grpId="0"/>
      <p:bldP spid="140" grpId="0"/>
      <p:bldP spid="141" grpId="0"/>
      <p:bldP spid="142" grpId="0"/>
      <p:bldP spid="143" grpId="0"/>
      <p:bldP spid="144" grpId="0"/>
      <p:bldP spid="144" grpId="1"/>
      <p:bldP spid="145" grpId="0"/>
      <p:bldP spid="14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57199" y="290713"/>
            <a:ext cx="8474149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Virtual Trace Stacking over Source Lines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7" name="流程图: 数据 56"/>
          <p:cNvSpPr/>
          <p:nvPr/>
        </p:nvSpPr>
        <p:spPr>
          <a:xfrm>
            <a:off x="1988371" y="3680672"/>
            <a:ext cx="5887538" cy="2255610"/>
          </a:xfrm>
          <a:prstGeom prst="flowChartInputOutp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58" name="Straight Connector 7"/>
          <p:cNvCxnSpPr/>
          <p:nvPr/>
        </p:nvCxnSpPr>
        <p:spPr>
          <a:xfrm>
            <a:off x="2996087" y="4028884"/>
            <a:ext cx="471726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8"/>
          <p:cNvCxnSpPr/>
          <p:nvPr/>
        </p:nvCxnSpPr>
        <p:spPr>
          <a:xfrm>
            <a:off x="2827244" y="4327876"/>
            <a:ext cx="47250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9"/>
          <p:cNvCxnSpPr/>
          <p:nvPr/>
        </p:nvCxnSpPr>
        <p:spPr>
          <a:xfrm>
            <a:off x="2668733" y="4626526"/>
            <a:ext cx="472945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12"/>
          <p:cNvCxnSpPr/>
          <p:nvPr/>
        </p:nvCxnSpPr>
        <p:spPr>
          <a:xfrm>
            <a:off x="2515244" y="4901331"/>
            <a:ext cx="47001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13"/>
          <p:cNvCxnSpPr/>
          <p:nvPr/>
        </p:nvCxnSpPr>
        <p:spPr>
          <a:xfrm>
            <a:off x="2346516" y="5227904"/>
            <a:ext cx="47276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14"/>
          <p:cNvCxnSpPr/>
          <p:nvPr/>
        </p:nvCxnSpPr>
        <p:spPr>
          <a:xfrm>
            <a:off x="2178078" y="5549637"/>
            <a:ext cx="47552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15"/>
          <p:cNvCxnSpPr/>
          <p:nvPr/>
        </p:nvCxnSpPr>
        <p:spPr>
          <a:xfrm>
            <a:off x="1988370" y="5900335"/>
            <a:ext cx="4740986" cy="463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Isosceles Triangle 186"/>
          <p:cNvSpPr/>
          <p:nvPr/>
        </p:nvSpPr>
        <p:spPr>
          <a:xfrm>
            <a:off x="5673412" y="3608100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6" name="5-Point Star 187"/>
          <p:cNvSpPr/>
          <p:nvPr/>
        </p:nvSpPr>
        <p:spPr>
          <a:xfrm>
            <a:off x="3627493" y="5806944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7" name="Isosceles Triangle 188"/>
          <p:cNvSpPr/>
          <p:nvPr/>
        </p:nvSpPr>
        <p:spPr>
          <a:xfrm>
            <a:off x="5013607" y="4255304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8" name="5-Point Star 189"/>
          <p:cNvSpPr/>
          <p:nvPr/>
        </p:nvSpPr>
        <p:spPr>
          <a:xfrm>
            <a:off x="4062403" y="5806944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" name="5-Point Star 190"/>
          <p:cNvSpPr/>
          <p:nvPr/>
        </p:nvSpPr>
        <p:spPr>
          <a:xfrm>
            <a:off x="4566084" y="5806944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0" name="5-Point Star 191"/>
          <p:cNvSpPr/>
          <p:nvPr/>
        </p:nvSpPr>
        <p:spPr>
          <a:xfrm>
            <a:off x="5012286" y="5806944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1" name="5-Point Star 192"/>
          <p:cNvSpPr/>
          <p:nvPr/>
        </p:nvSpPr>
        <p:spPr>
          <a:xfrm>
            <a:off x="3102560" y="5806944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2" name="5-Point Star 193"/>
          <p:cNvSpPr/>
          <p:nvPr/>
        </p:nvSpPr>
        <p:spPr>
          <a:xfrm>
            <a:off x="2655036" y="5806944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3" name="5-Point Star 194"/>
          <p:cNvSpPr/>
          <p:nvPr/>
        </p:nvSpPr>
        <p:spPr>
          <a:xfrm>
            <a:off x="2231703" y="5806944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4" name="5-Point Star 196"/>
          <p:cNvSpPr/>
          <p:nvPr/>
        </p:nvSpPr>
        <p:spPr>
          <a:xfrm>
            <a:off x="5430498" y="5806944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5" name="5-Point Star 197"/>
          <p:cNvSpPr/>
          <p:nvPr/>
        </p:nvSpPr>
        <p:spPr>
          <a:xfrm>
            <a:off x="5934179" y="5806944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6" name="5-Point Star 198"/>
          <p:cNvSpPr/>
          <p:nvPr/>
        </p:nvSpPr>
        <p:spPr>
          <a:xfrm>
            <a:off x="6392476" y="5806944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7" name="TextBox 199"/>
          <p:cNvSpPr txBox="1"/>
          <p:nvPr/>
        </p:nvSpPr>
        <p:spPr>
          <a:xfrm>
            <a:off x="5456617" y="3410470"/>
            <a:ext cx="433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8" name="TextBox 223"/>
          <p:cNvSpPr txBox="1"/>
          <p:nvPr/>
        </p:nvSpPr>
        <p:spPr>
          <a:xfrm>
            <a:off x="4796812" y="4082903"/>
            <a:ext cx="433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79" name="TextBox 224"/>
          <p:cNvSpPr txBox="1"/>
          <p:nvPr/>
        </p:nvSpPr>
        <p:spPr>
          <a:xfrm>
            <a:off x="2169562" y="5913476"/>
            <a:ext cx="433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</a:t>
            </a:r>
            <a:r>
              <a:rPr lang="en-US" sz="1400" baseline="-25000" dirty="0" smtClean="0">
                <a:solidFill>
                  <a:schemeClr val="bg1"/>
                </a:solidFill>
              </a:rPr>
              <a:t>1</a:t>
            </a:r>
            <a:endParaRPr lang="en-US" sz="1400" baseline="-25000" dirty="0">
              <a:solidFill>
                <a:schemeClr val="bg1"/>
              </a:solidFill>
            </a:endParaRPr>
          </a:p>
        </p:txBody>
      </p:sp>
      <p:sp>
        <p:nvSpPr>
          <p:cNvPr id="80" name="TextBox 225"/>
          <p:cNvSpPr txBox="1"/>
          <p:nvPr/>
        </p:nvSpPr>
        <p:spPr>
          <a:xfrm>
            <a:off x="2651471" y="5911345"/>
            <a:ext cx="433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</a:t>
            </a:r>
            <a:r>
              <a:rPr lang="en-US" sz="1400" baseline="-25000" dirty="0" smtClean="0">
                <a:solidFill>
                  <a:schemeClr val="bg1"/>
                </a:solidFill>
              </a:rPr>
              <a:t>2</a:t>
            </a:r>
            <a:endParaRPr lang="en-US" sz="1400" baseline="-25000" dirty="0">
              <a:solidFill>
                <a:schemeClr val="bg1"/>
              </a:solidFill>
            </a:endParaRPr>
          </a:p>
        </p:txBody>
      </p:sp>
      <p:sp>
        <p:nvSpPr>
          <p:cNvPr id="81" name="TextBox 226"/>
          <p:cNvSpPr txBox="1"/>
          <p:nvPr/>
        </p:nvSpPr>
        <p:spPr>
          <a:xfrm>
            <a:off x="3098847" y="5910409"/>
            <a:ext cx="433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</a:t>
            </a:r>
            <a:r>
              <a:rPr lang="en-US" sz="1400" baseline="-25000" dirty="0" smtClean="0">
                <a:solidFill>
                  <a:schemeClr val="bg1"/>
                </a:solidFill>
              </a:rPr>
              <a:t>3</a:t>
            </a:r>
            <a:endParaRPr lang="en-US" sz="1400" baseline="-25000" dirty="0">
              <a:solidFill>
                <a:schemeClr val="bg1"/>
              </a:solidFill>
            </a:endParaRPr>
          </a:p>
        </p:txBody>
      </p:sp>
      <p:sp>
        <p:nvSpPr>
          <p:cNvPr id="82" name="TextBox 227"/>
          <p:cNvSpPr txBox="1"/>
          <p:nvPr/>
        </p:nvSpPr>
        <p:spPr>
          <a:xfrm>
            <a:off x="6330227" y="5900249"/>
            <a:ext cx="433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S</a:t>
            </a:r>
            <a:r>
              <a:rPr lang="en-US" altLang="zh-CN" sz="1400" baseline="-25000" dirty="0" err="1" smtClean="0">
                <a:solidFill>
                  <a:schemeClr val="bg1"/>
                </a:solidFill>
              </a:rPr>
              <a:t>n</a:t>
            </a:r>
            <a:endParaRPr lang="en-US" sz="1400" baseline="-25000" dirty="0">
              <a:solidFill>
                <a:schemeClr val="bg1"/>
              </a:solidFill>
            </a:endParaRPr>
          </a:p>
        </p:txBody>
      </p:sp>
      <p:sp>
        <p:nvSpPr>
          <p:cNvPr id="83" name="TextBox 229"/>
          <p:cNvSpPr txBox="1"/>
          <p:nvPr/>
        </p:nvSpPr>
        <p:spPr>
          <a:xfrm>
            <a:off x="4389123" y="5946646"/>
            <a:ext cx="433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6" name="5-Point Star 236"/>
          <p:cNvSpPr/>
          <p:nvPr/>
        </p:nvSpPr>
        <p:spPr>
          <a:xfrm>
            <a:off x="3789775" y="5456246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7" name="5-Point Star 237"/>
          <p:cNvSpPr/>
          <p:nvPr/>
        </p:nvSpPr>
        <p:spPr>
          <a:xfrm>
            <a:off x="4224685" y="5456246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8" name="5-Point Star 238"/>
          <p:cNvSpPr/>
          <p:nvPr/>
        </p:nvSpPr>
        <p:spPr>
          <a:xfrm>
            <a:off x="4728366" y="5456246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9" name="5-Point Star 239"/>
          <p:cNvSpPr/>
          <p:nvPr/>
        </p:nvSpPr>
        <p:spPr>
          <a:xfrm>
            <a:off x="5174568" y="5456246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0" name="5-Point Star 240"/>
          <p:cNvSpPr/>
          <p:nvPr/>
        </p:nvSpPr>
        <p:spPr>
          <a:xfrm>
            <a:off x="3264842" y="5456246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1" name="5-Point Star 241"/>
          <p:cNvSpPr/>
          <p:nvPr/>
        </p:nvSpPr>
        <p:spPr>
          <a:xfrm>
            <a:off x="2817318" y="5456246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2" name="5-Point Star 242"/>
          <p:cNvSpPr/>
          <p:nvPr/>
        </p:nvSpPr>
        <p:spPr>
          <a:xfrm>
            <a:off x="2393985" y="5456246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3" name="5-Point Star 243"/>
          <p:cNvSpPr/>
          <p:nvPr/>
        </p:nvSpPr>
        <p:spPr>
          <a:xfrm>
            <a:off x="5592780" y="5456246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4" name="5-Point Star 244"/>
          <p:cNvSpPr/>
          <p:nvPr/>
        </p:nvSpPr>
        <p:spPr>
          <a:xfrm>
            <a:off x="6096461" y="5456246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5" name="5-Point Star 245"/>
          <p:cNvSpPr/>
          <p:nvPr/>
        </p:nvSpPr>
        <p:spPr>
          <a:xfrm>
            <a:off x="6554758" y="5456246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6" name="5-Point Star 246"/>
          <p:cNvSpPr/>
          <p:nvPr/>
        </p:nvSpPr>
        <p:spPr>
          <a:xfrm>
            <a:off x="4106613" y="4819553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7" name="5-Point Star 247"/>
          <p:cNvSpPr/>
          <p:nvPr/>
        </p:nvSpPr>
        <p:spPr>
          <a:xfrm>
            <a:off x="4541523" y="4819553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8" name="5-Point Star 248"/>
          <p:cNvSpPr/>
          <p:nvPr/>
        </p:nvSpPr>
        <p:spPr>
          <a:xfrm>
            <a:off x="5045204" y="4819553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9" name="5-Point Star 249"/>
          <p:cNvSpPr/>
          <p:nvPr/>
        </p:nvSpPr>
        <p:spPr>
          <a:xfrm>
            <a:off x="5491406" y="4819553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0" name="5-Point Star 250"/>
          <p:cNvSpPr/>
          <p:nvPr/>
        </p:nvSpPr>
        <p:spPr>
          <a:xfrm>
            <a:off x="3581680" y="4819553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1" name="5-Point Star 251"/>
          <p:cNvSpPr/>
          <p:nvPr/>
        </p:nvSpPr>
        <p:spPr>
          <a:xfrm>
            <a:off x="3134156" y="4819553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2" name="5-Point Star 252"/>
          <p:cNvSpPr/>
          <p:nvPr/>
        </p:nvSpPr>
        <p:spPr>
          <a:xfrm>
            <a:off x="2710823" y="4819553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3" name="5-Point Star 253"/>
          <p:cNvSpPr/>
          <p:nvPr/>
        </p:nvSpPr>
        <p:spPr>
          <a:xfrm>
            <a:off x="5909618" y="4819553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4" name="5-Point Star 254"/>
          <p:cNvSpPr/>
          <p:nvPr/>
        </p:nvSpPr>
        <p:spPr>
          <a:xfrm>
            <a:off x="6413299" y="4819553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5" name="5-Point Star 255"/>
          <p:cNvSpPr/>
          <p:nvPr/>
        </p:nvSpPr>
        <p:spPr>
          <a:xfrm>
            <a:off x="6871596" y="4819553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6" name="TextBox 69"/>
          <p:cNvSpPr txBox="1"/>
          <p:nvPr/>
        </p:nvSpPr>
        <p:spPr>
          <a:xfrm>
            <a:off x="4551683" y="5946646"/>
            <a:ext cx="433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7" name="TextBox 70"/>
          <p:cNvSpPr txBox="1"/>
          <p:nvPr/>
        </p:nvSpPr>
        <p:spPr>
          <a:xfrm>
            <a:off x="4724403" y="5946646"/>
            <a:ext cx="433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8" name="TextBox 71"/>
          <p:cNvSpPr txBox="1"/>
          <p:nvPr/>
        </p:nvSpPr>
        <p:spPr>
          <a:xfrm>
            <a:off x="2157148" y="4930493"/>
            <a:ext cx="433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9" name="TextBox 72"/>
          <p:cNvSpPr txBox="1"/>
          <p:nvPr/>
        </p:nvSpPr>
        <p:spPr>
          <a:xfrm>
            <a:off x="2092624" y="5033375"/>
            <a:ext cx="433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0" name="TextBox 73"/>
          <p:cNvSpPr txBox="1"/>
          <p:nvPr/>
        </p:nvSpPr>
        <p:spPr>
          <a:xfrm>
            <a:off x="2031516" y="5151652"/>
            <a:ext cx="433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1" name="TextBox 24"/>
          <p:cNvSpPr txBox="1"/>
          <p:nvPr/>
        </p:nvSpPr>
        <p:spPr>
          <a:xfrm>
            <a:off x="2010899" y="4684994"/>
            <a:ext cx="101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lineN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2" name="TextBox 75"/>
          <p:cNvSpPr txBox="1"/>
          <p:nvPr/>
        </p:nvSpPr>
        <p:spPr>
          <a:xfrm>
            <a:off x="1522727" y="5685949"/>
            <a:ext cx="101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line1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3" name="TextBox 76"/>
          <p:cNvSpPr txBox="1"/>
          <p:nvPr/>
        </p:nvSpPr>
        <p:spPr>
          <a:xfrm>
            <a:off x="1691550" y="5357852"/>
            <a:ext cx="101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line2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5774" y="1615594"/>
            <a:ext cx="4671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2D: Stacking over sources: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22" name="文本框 121"/>
          <p:cNvSpPr txBox="1"/>
          <p:nvPr/>
        </p:nvSpPr>
        <p:spPr>
          <a:xfrm>
            <a:off x="676676" y="3276590"/>
            <a:ext cx="4671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3</a:t>
            </a:r>
            <a:r>
              <a:rPr lang="en-US" altLang="zh-CN" sz="2800" dirty="0" smtClean="0">
                <a:solidFill>
                  <a:schemeClr val="bg1"/>
                </a:solidFill>
              </a:rPr>
              <a:t>D: Stacking over source lines: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361592" y="6128067"/>
                <a:ext cx="2231188" cy="6936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zh-CN" alt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  <m:e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592" y="6128067"/>
                <a:ext cx="2231188" cy="69365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矩形 115"/>
              <p:cNvSpPr/>
              <p:nvPr/>
            </p:nvSpPr>
            <p:spPr>
              <a:xfrm>
                <a:off x="2649314" y="6117703"/>
                <a:ext cx="1171090" cy="7016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zh-CN" alt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𝑙𝑖𝑛𝑒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𝑙𝑖𝑛𝑒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  <m:e/>
                      </m:nary>
                    </m:oMath>
                  </m:oMathPara>
                </a14:m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6" name="矩形 1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314" y="6117703"/>
                <a:ext cx="1171090" cy="70166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5359863" y="6274365"/>
                <a:ext cx="1514132" cy="378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sSup>
                        <m:sSupPr>
                          <m:ctrlP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𝑣𝑖𝑟𝑡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863" y="6274365"/>
                <a:ext cx="1514132" cy="378245"/>
              </a:xfrm>
              <a:prstGeom prst="rect">
                <a:avLst/>
              </a:prstGeom>
              <a:blipFill rotWithShape="0">
                <a:blip r:embed="rId5"/>
                <a:stretch>
                  <a:fillRect b="-145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ectangle 76"/>
          <p:cNvSpPr>
            <a:spLocks noChangeArrowheads="1"/>
          </p:cNvSpPr>
          <p:nvPr/>
        </p:nvSpPr>
        <p:spPr bwMode="auto">
          <a:xfrm>
            <a:off x="778417" y="2588416"/>
            <a:ext cx="2870890" cy="587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4" name="Rectangle 77"/>
          <p:cNvSpPr>
            <a:spLocks noChangeArrowheads="1"/>
          </p:cNvSpPr>
          <p:nvPr/>
        </p:nvSpPr>
        <p:spPr bwMode="auto">
          <a:xfrm>
            <a:off x="778418" y="3156632"/>
            <a:ext cx="2860730" cy="102414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24" name="Line 43"/>
          <p:cNvSpPr>
            <a:spLocks noChangeShapeType="1"/>
          </p:cNvSpPr>
          <p:nvPr/>
        </p:nvSpPr>
        <p:spPr bwMode="auto">
          <a:xfrm>
            <a:off x="2084929" y="3109116"/>
            <a:ext cx="914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125" name="Line 44"/>
          <p:cNvSpPr>
            <a:spLocks noChangeShapeType="1"/>
          </p:cNvSpPr>
          <p:nvPr/>
        </p:nvSpPr>
        <p:spPr bwMode="auto">
          <a:xfrm flipH="1">
            <a:off x="3006257" y="2661400"/>
            <a:ext cx="363538" cy="4254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126" name="Text Box 45"/>
          <p:cNvSpPr txBox="1">
            <a:spLocks noChangeArrowheads="1"/>
          </p:cNvSpPr>
          <p:nvPr/>
        </p:nvSpPr>
        <p:spPr bwMode="auto">
          <a:xfrm>
            <a:off x="3251402" y="2203187"/>
            <a:ext cx="351556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C</a:t>
            </a:r>
            <a:endParaRPr lang="en-GB" sz="1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8" name="Text Box 47"/>
          <p:cNvSpPr txBox="1">
            <a:spLocks noChangeArrowheads="1"/>
          </p:cNvSpPr>
          <p:nvPr/>
        </p:nvSpPr>
        <p:spPr bwMode="auto">
          <a:xfrm>
            <a:off x="689869" y="2197895"/>
            <a:ext cx="401387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A1</a:t>
            </a:r>
            <a:endParaRPr lang="en-GB" sz="1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0" name="Line 42"/>
          <p:cNvSpPr>
            <a:spLocks noChangeShapeType="1"/>
          </p:cNvSpPr>
          <p:nvPr/>
        </p:nvSpPr>
        <p:spPr bwMode="auto">
          <a:xfrm>
            <a:off x="911767" y="2683666"/>
            <a:ext cx="325437" cy="4254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134" name="Line 43"/>
          <p:cNvSpPr>
            <a:spLocks noChangeShapeType="1"/>
          </p:cNvSpPr>
          <p:nvPr/>
        </p:nvSpPr>
        <p:spPr bwMode="auto">
          <a:xfrm>
            <a:off x="1627729" y="3109116"/>
            <a:ext cx="458788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135" name="Line 43"/>
          <p:cNvSpPr>
            <a:spLocks noChangeShapeType="1"/>
          </p:cNvSpPr>
          <p:nvPr/>
        </p:nvSpPr>
        <p:spPr bwMode="auto">
          <a:xfrm>
            <a:off x="1237204" y="3109116"/>
            <a:ext cx="39052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137" name="Isosceles Triangle 188"/>
          <p:cNvSpPr/>
          <p:nvPr/>
        </p:nvSpPr>
        <p:spPr>
          <a:xfrm>
            <a:off x="2774709" y="2506844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8" name="Isosceles Triangle 188"/>
          <p:cNvSpPr/>
          <p:nvPr/>
        </p:nvSpPr>
        <p:spPr>
          <a:xfrm>
            <a:off x="3284901" y="2495637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9" name="5-Point Star 251"/>
          <p:cNvSpPr/>
          <p:nvPr/>
        </p:nvSpPr>
        <p:spPr>
          <a:xfrm>
            <a:off x="820392" y="2482313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2" name="Text Box 45"/>
          <p:cNvSpPr txBox="1">
            <a:spLocks noChangeArrowheads="1"/>
          </p:cNvSpPr>
          <p:nvPr/>
        </p:nvSpPr>
        <p:spPr bwMode="auto">
          <a:xfrm>
            <a:off x="2692727" y="2204310"/>
            <a:ext cx="351556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B</a:t>
            </a:r>
            <a:endParaRPr lang="en-GB" sz="1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3" name="Rectangle 76"/>
          <p:cNvSpPr>
            <a:spLocks noChangeArrowheads="1"/>
          </p:cNvSpPr>
          <p:nvPr/>
        </p:nvSpPr>
        <p:spPr bwMode="auto">
          <a:xfrm>
            <a:off x="4005877" y="2599936"/>
            <a:ext cx="2870890" cy="587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44" name="Rectangle 77"/>
          <p:cNvSpPr>
            <a:spLocks noChangeArrowheads="1"/>
          </p:cNvSpPr>
          <p:nvPr/>
        </p:nvSpPr>
        <p:spPr bwMode="auto">
          <a:xfrm>
            <a:off x="4005878" y="3168152"/>
            <a:ext cx="2860730" cy="102414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46" name="Line 43"/>
          <p:cNvSpPr>
            <a:spLocks noChangeShapeType="1"/>
          </p:cNvSpPr>
          <p:nvPr/>
        </p:nvSpPr>
        <p:spPr bwMode="auto">
          <a:xfrm flipV="1">
            <a:off x="5312389" y="3114134"/>
            <a:ext cx="407132" cy="650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148" name="Text Box 45"/>
          <p:cNvSpPr txBox="1">
            <a:spLocks noChangeArrowheads="1"/>
          </p:cNvSpPr>
          <p:nvPr/>
        </p:nvSpPr>
        <p:spPr bwMode="auto">
          <a:xfrm>
            <a:off x="6478862" y="2214707"/>
            <a:ext cx="351556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C</a:t>
            </a:r>
            <a:endParaRPr lang="en-GB" sz="1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9" name="Line 46"/>
          <p:cNvSpPr>
            <a:spLocks noChangeShapeType="1"/>
          </p:cNvSpPr>
          <p:nvPr/>
        </p:nvSpPr>
        <p:spPr bwMode="auto">
          <a:xfrm flipH="1">
            <a:off x="5719521" y="2672920"/>
            <a:ext cx="363537" cy="4254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150" name="Text Box 47"/>
          <p:cNvSpPr txBox="1">
            <a:spLocks noChangeArrowheads="1"/>
          </p:cNvSpPr>
          <p:nvPr/>
        </p:nvSpPr>
        <p:spPr bwMode="auto">
          <a:xfrm>
            <a:off x="3917329" y="2209415"/>
            <a:ext cx="401387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A1</a:t>
            </a:r>
            <a:endParaRPr lang="en-GB" sz="1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2" name="Line 42"/>
          <p:cNvSpPr>
            <a:spLocks noChangeShapeType="1"/>
          </p:cNvSpPr>
          <p:nvPr/>
        </p:nvSpPr>
        <p:spPr bwMode="auto">
          <a:xfrm>
            <a:off x="4139227" y="2695186"/>
            <a:ext cx="325437" cy="4254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153" name="Line 43"/>
          <p:cNvSpPr>
            <a:spLocks noChangeShapeType="1"/>
          </p:cNvSpPr>
          <p:nvPr/>
        </p:nvSpPr>
        <p:spPr bwMode="auto">
          <a:xfrm>
            <a:off x="4855189" y="3120636"/>
            <a:ext cx="458788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154" name="Line 43"/>
          <p:cNvSpPr>
            <a:spLocks noChangeShapeType="1"/>
          </p:cNvSpPr>
          <p:nvPr/>
        </p:nvSpPr>
        <p:spPr bwMode="auto">
          <a:xfrm>
            <a:off x="4464664" y="3120636"/>
            <a:ext cx="39052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155" name="Isosceles Triangle 188"/>
          <p:cNvSpPr/>
          <p:nvPr/>
        </p:nvSpPr>
        <p:spPr>
          <a:xfrm>
            <a:off x="6002169" y="2518364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6" name="Isosceles Triangle 188"/>
          <p:cNvSpPr/>
          <p:nvPr/>
        </p:nvSpPr>
        <p:spPr>
          <a:xfrm>
            <a:off x="6512361" y="2507157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7" name="5-Point Star 251"/>
          <p:cNvSpPr/>
          <p:nvPr/>
        </p:nvSpPr>
        <p:spPr>
          <a:xfrm>
            <a:off x="4047852" y="2493833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0" name="Text Box 45"/>
          <p:cNvSpPr txBox="1">
            <a:spLocks noChangeArrowheads="1"/>
          </p:cNvSpPr>
          <p:nvPr/>
        </p:nvSpPr>
        <p:spPr bwMode="auto">
          <a:xfrm>
            <a:off x="5920187" y="2215830"/>
            <a:ext cx="351556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B</a:t>
            </a:r>
            <a:endParaRPr lang="en-GB" sz="1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1" name="Flowchart: Summing Junction 140"/>
          <p:cNvSpPr>
            <a:spLocks noChangeArrowheads="1"/>
          </p:cNvSpPr>
          <p:nvPr/>
        </p:nvSpPr>
        <p:spPr bwMode="auto">
          <a:xfrm>
            <a:off x="3702393" y="2769148"/>
            <a:ext cx="260350" cy="261937"/>
          </a:xfrm>
          <a:prstGeom prst="flowChartSummingJunction">
            <a:avLst/>
          </a:prstGeom>
          <a:solidFill>
            <a:srgbClr val="FFFF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62" name="Rectangle 76"/>
          <p:cNvSpPr>
            <a:spLocks noChangeArrowheads="1"/>
          </p:cNvSpPr>
          <p:nvPr/>
        </p:nvSpPr>
        <p:spPr bwMode="auto">
          <a:xfrm>
            <a:off x="7353611" y="2546880"/>
            <a:ext cx="1477340" cy="587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63" name="Rectangle 77"/>
          <p:cNvSpPr>
            <a:spLocks noChangeArrowheads="1"/>
          </p:cNvSpPr>
          <p:nvPr/>
        </p:nvSpPr>
        <p:spPr bwMode="auto">
          <a:xfrm>
            <a:off x="7353610" y="3115096"/>
            <a:ext cx="1467181" cy="14069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65" name="Line 43"/>
          <p:cNvSpPr>
            <a:spLocks noChangeShapeType="1"/>
          </p:cNvSpPr>
          <p:nvPr/>
        </p:nvSpPr>
        <p:spPr bwMode="auto">
          <a:xfrm>
            <a:off x="7651906" y="3067580"/>
            <a:ext cx="574021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166" name="Text Box 45"/>
          <p:cNvSpPr txBox="1">
            <a:spLocks noChangeArrowheads="1"/>
          </p:cNvSpPr>
          <p:nvPr/>
        </p:nvSpPr>
        <p:spPr bwMode="auto">
          <a:xfrm>
            <a:off x="8454848" y="2150846"/>
            <a:ext cx="351556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C</a:t>
            </a:r>
            <a:endParaRPr lang="en-GB" sz="1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7" name="Line 46"/>
          <p:cNvSpPr>
            <a:spLocks noChangeShapeType="1"/>
          </p:cNvSpPr>
          <p:nvPr/>
        </p:nvSpPr>
        <p:spPr bwMode="auto">
          <a:xfrm flipH="1">
            <a:off x="7673705" y="2619864"/>
            <a:ext cx="363537" cy="425450"/>
          </a:xfrm>
          <a:prstGeom prst="line">
            <a:avLst/>
          </a:prstGeom>
          <a:noFill/>
          <a:ln w="25400">
            <a:solidFill>
              <a:srgbClr val="FFFFFF"/>
            </a:solidFill>
            <a:prstDash val="dash"/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173" name="Isosceles Triangle 188"/>
          <p:cNvSpPr/>
          <p:nvPr/>
        </p:nvSpPr>
        <p:spPr>
          <a:xfrm>
            <a:off x="7956353" y="2465308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4" name="Isosceles Triangle 188"/>
          <p:cNvSpPr/>
          <p:nvPr/>
        </p:nvSpPr>
        <p:spPr>
          <a:xfrm>
            <a:off x="8466545" y="2454101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8" name="Text Box 45"/>
          <p:cNvSpPr txBox="1">
            <a:spLocks noChangeArrowheads="1"/>
          </p:cNvSpPr>
          <p:nvPr/>
        </p:nvSpPr>
        <p:spPr bwMode="auto">
          <a:xfrm>
            <a:off x="7896173" y="2151969"/>
            <a:ext cx="351556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B</a:t>
            </a:r>
            <a:endParaRPr lang="en-GB" sz="1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9" name="Line 46"/>
          <p:cNvSpPr>
            <a:spLocks noChangeShapeType="1"/>
          </p:cNvSpPr>
          <p:nvPr/>
        </p:nvSpPr>
        <p:spPr bwMode="auto">
          <a:xfrm flipH="1">
            <a:off x="8193722" y="2652812"/>
            <a:ext cx="363537" cy="4254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180" name="Text Box 35"/>
          <p:cNvSpPr txBox="1">
            <a:spLocks noChangeArrowheads="1"/>
          </p:cNvSpPr>
          <p:nvPr/>
        </p:nvSpPr>
        <p:spPr bwMode="auto">
          <a:xfrm>
            <a:off x="6961055" y="2625243"/>
            <a:ext cx="390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900" dirty="0">
                <a:solidFill>
                  <a:srgbClr val="FFFFFF"/>
                </a:solidFill>
                <a:latin typeface="Calibri" panose="020F0502020204030204" pitchFamily="34" charset="0"/>
              </a:rPr>
              <a:t>=</a:t>
            </a:r>
          </a:p>
        </p:txBody>
      </p:sp>
      <p:sp>
        <p:nvSpPr>
          <p:cNvPr id="185" name="Line 42"/>
          <p:cNvSpPr>
            <a:spLocks noChangeShapeType="1"/>
          </p:cNvSpPr>
          <p:nvPr/>
        </p:nvSpPr>
        <p:spPr bwMode="auto">
          <a:xfrm>
            <a:off x="1302292" y="2652812"/>
            <a:ext cx="325437" cy="4254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186" name="Line 42"/>
          <p:cNvSpPr>
            <a:spLocks noChangeShapeType="1"/>
          </p:cNvSpPr>
          <p:nvPr/>
        </p:nvSpPr>
        <p:spPr bwMode="auto">
          <a:xfrm>
            <a:off x="4530861" y="2682557"/>
            <a:ext cx="325437" cy="4254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187" name="Text Box 47"/>
          <p:cNvSpPr txBox="1">
            <a:spLocks noChangeArrowheads="1"/>
          </p:cNvSpPr>
          <p:nvPr/>
        </p:nvSpPr>
        <p:spPr bwMode="auto">
          <a:xfrm>
            <a:off x="1090140" y="2178409"/>
            <a:ext cx="401387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A2</a:t>
            </a:r>
            <a:endParaRPr lang="en-GB" sz="1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8" name="5-Point Star 251"/>
          <p:cNvSpPr/>
          <p:nvPr/>
        </p:nvSpPr>
        <p:spPr>
          <a:xfrm>
            <a:off x="1220663" y="2462827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9" name="Text Box 47"/>
          <p:cNvSpPr txBox="1">
            <a:spLocks noChangeArrowheads="1"/>
          </p:cNvSpPr>
          <p:nvPr/>
        </p:nvSpPr>
        <p:spPr bwMode="auto">
          <a:xfrm>
            <a:off x="4318897" y="2197895"/>
            <a:ext cx="401387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A2</a:t>
            </a:r>
            <a:endParaRPr lang="en-GB" sz="1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0" name="5-Point Star 251"/>
          <p:cNvSpPr/>
          <p:nvPr/>
        </p:nvSpPr>
        <p:spPr>
          <a:xfrm>
            <a:off x="4449420" y="2482313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1" name="Line 42"/>
          <p:cNvSpPr>
            <a:spLocks noChangeShapeType="1"/>
          </p:cNvSpPr>
          <p:nvPr/>
        </p:nvSpPr>
        <p:spPr bwMode="auto">
          <a:xfrm>
            <a:off x="1730753" y="2652812"/>
            <a:ext cx="325437" cy="4254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192" name="Text Box 47"/>
          <p:cNvSpPr txBox="1">
            <a:spLocks noChangeArrowheads="1"/>
          </p:cNvSpPr>
          <p:nvPr/>
        </p:nvSpPr>
        <p:spPr bwMode="auto">
          <a:xfrm>
            <a:off x="1518601" y="2178409"/>
            <a:ext cx="401387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A3</a:t>
            </a:r>
            <a:endParaRPr lang="en-GB" sz="1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3" name="5-Point Star 251"/>
          <p:cNvSpPr/>
          <p:nvPr/>
        </p:nvSpPr>
        <p:spPr>
          <a:xfrm>
            <a:off x="1649124" y="2462827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4" name="Line 42"/>
          <p:cNvSpPr>
            <a:spLocks noChangeShapeType="1"/>
          </p:cNvSpPr>
          <p:nvPr/>
        </p:nvSpPr>
        <p:spPr bwMode="auto">
          <a:xfrm>
            <a:off x="4968719" y="2691614"/>
            <a:ext cx="325437" cy="4254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195" name="Text Box 47"/>
          <p:cNvSpPr txBox="1">
            <a:spLocks noChangeArrowheads="1"/>
          </p:cNvSpPr>
          <p:nvPr/>
        </p:nvSpPr>
        <p:spPr bwMode="auto">
          <a:xfrm>
            <a:off x="4708942" y="2188636"/>
            <a:ext cx="401387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A3</a:t>
            </a:r>
            <a:endParaRPr lang="en-GB" sz="1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6" name="5-Point Star 251"/>
          <p:cNvSpPr/>
          <p:nvPr/>
        </p:nvSpPr>
        <p:spPr>
          <a:xfrm>
            <a:off x="4839465" y="2473054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5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57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/>
      <p:bldP spid="78" grpId="0"/>
      <p:bldP spid="79" grpId="0"/>
      <p:bldP spid="80" grpId="0"/>
      <p:bldP spid="81" grpId="0"/>
      <p:bldP spid="82" grpId="0"/>
      <p:bldP spid="83" grpId="0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3" grpId="0"/>
      <p:bldP spid="122" grpId="0"/>
      <p:bldP spid="2" grpId="0" animBg="1"/>
      <p:bldP spid="116" grpId="0" animBg="1"/>
      <p:bldP spid="4" grpId="0" animBg="1"/>
      <p:bldP spid="84" grpId="0" animBg="1"/>
      <p:bldP spid="114" grpId="0" animBg="1"/>
      <p:bldP spid="124" grpId="0" animBg="1"/>
      <p:bldP spid="125" grpId="0" animBg="1"/>
      <p:bldP spid="126" grpId="0"/>
      <p:bldP spid="128" grpId="0"/>
      <p:bldP spid="128" grpId="1"/>
      <p:bldP spid="130" grpId="0" animBg="1"/>
      <p:bldP spid="130" grpId="1" animBg="1"/>
      <p:bldP spid="134" grpId="0" animBg="1"/>
      <p:bldP spid="134" grpId="1" animBg="1"/>
      <p:bldP spid="135" grpId="0" animBg="1"/>
      <p:bldP spid="135" grpId="1" animBg="1"/>
      <p:bldP spid="137" grpId="0" animBg="1"/>
      <p:bldP spid="138" grpId="0" animBg="1"/>
      <p:bldP spid="139" grpId="0" animBg="1"/>
      <p:bldP spid="139" grpId="1" animBg="1"/>
      <p:bldP spid="142" grpId="0"/>
      <p:bldP spid="143" grpId="0" animBg="1"/>
      <p:bldP spid="144" grpId="0" animBg="1"/>
      <p:bldP spid="146" grpId="0" animBg="1"/>
      <p:bldP spid="148" grpId="0"/>
      <p:bldP spid="149" grpId="0" animBg="1"/>
      <p:bldP spid="150" grpId="0"/>
      <p:bldP spid="150" grpId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6" grpId="0" animBg="1"/>
      <p:bldP spid="157" grpId="0" animBg="1"/>
      <p:bldP spid="157" grpId="1" animBg="1"/>
      <p:bldP spid="160" grpId="0"/>
      <p:bldP spid="161" grpId="0" animBg="1"/>
      <p:bldP spid="162" grpId="0" animBg="1"/>
      <p:bldP spid="163" grpId="0" animBg="1"/>
      <p:bldP spid="165" grpId="0" animBg="1"/>
      <p:bldP spid="166" grpId="0"/>
      <p:bldP spid="167" grpId="0" animBg="1"/>
      <p:bldP spid="173" grpId="0" animBg="1"/>
      <p:bldP spid="174" grpId="0" animBg="1"/>
      <p:bldP spid="178" grpId="0"/>
      <p:bldP spid="179" grpId="0" animBg="1"/>
      <p:bldP spid="180" grpId="0"/>
      <p:bldP spid="185" grpId="0" animBg="1"/>
      <p:bldP spid="185" grpId="1" animBg="1"/>
      <p:bldP spid="186" grpId="0" animBg="1"/>
      <p:bldP spid="186" grpId="1" animBg="1"/>
      <p:bldP spid="187" grpId="0"/>
      <p:bldP spid="187" grpId="1"/>
      <p:bldP spid="188" grpId="0" animBg="1"/>
      <p:bldP spid="188" grpId="1" animBg="1"/>
      <p:bldP spid="189" grpId="0"/>
      <p:bldP spid="189" grpId="1"/>
      <p:bldP spid="190" grpId="0" animBg="1"/>
      <p:bldP spid="190" grpId="1" animBg="1"/>
      <p:bldP spid="191" grpId="0" animBg="1"/>
      <p:bldP spid="192" grpId="0"/>
      <p:bldP spid="193" grpId="0" animBg="1"/>
      <p:bldP spid="194" grpId="0" animBg="1"/>
      <p:bldP spid="195" grpId="0"/>
      <p:bldP spid="19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1"/>
          <p:cNvSpPr>
            <a:spLocks noGrp="1"/>
          </p:cNvSpPr>
          <p:nvPr>
            <p:ph type="title"/>
          </p:nvPr>
        </p:nvSpPr>
        <p:spPr>
          <a:xfrm>
            <a:off x="457200" y="2907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Super Virtual Trace – Convolution Type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7" name="流程图: 数据 1"/>
          <p:cNvSpPr/>
          <p:nvPr/>
        </p:nvSpPr>
        <p:spPr>
          <a:xfrm>
            <a:off x="2026677" y="3890376"/>
            <a:ext cx="5887538" cy="2255610"/>
          </a:xfrm>
          <a:prstGeom prst="flowChartInputOutp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58" name="Straight Connector 80"/>
          <p:cNvCxnSpPr/>
          <p:nvPr/>
        </p:nvCxnSpPr>
        <p:spPr>
          <a:xfrm>
            <a:off x="3034393" y="4238588"/>
            <a:ext cx="471726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81"/>
          <p:cNvCxnSpPr/>
          <p:nvPr/>
        </p:nvCxnSpPr>
        <p:spPr>
          <a:xfrm>
            <a:off x="2865550" y="4537580"/>
            <a:ext cx="47250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82"/>
          <p:cNvCxnSpPr/>
          <p:nvPr/>
        </p:nvCxnSpPr>
        <p:spPr>
          <a:xfrm>
            <a:off x="2707039" y="4836230"/>
            <a:ext cx="472945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85"/>
          <p:cNvCxnSpPr/>
          <p:nvPr/>
        </p:nvCxnSpPr>
        <p:spPr>
          <a:xfrm>
            <a:off x="2553550" y="5111035"/>
            <a:ext cx="47001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86"/>
          <p:cNvCxnSpPr/>
          <p:nvPr/>
        </p:nvCxnSpPr>
        <p:spPr>
          <a:xfrm>
            <a:off x="2363556" y="5437608"/>
            <a:ext cx="47276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87"/>
          <p:cNvCxnSpPr/>
          <p:nvPr/>
        </p:nvCxnSpPr>
        <p:spPr>
          <a:xfrm>
            <a:off x="2195118" y="5759341"/>
            <a:ext cx="47552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88"/>
          <p:cNvCxnSpPr/>
          <p:nvPr/>
        </p:nvCxnSpPr>
        <p:spPr>
          <a:xfrm>
            <a:off x="2026676" y="6110039"/>
            <a:ext cx="4740986" cy="463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Isosceles Triangle 89"/>
          <p:cNvSpPr/>
          <p:nvPr/>
        </p:nvSpPr>
        <p:spPr>
          <a:xfrm>
            <a:off x="5711718" y="3817804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7" name="5-Point Star 92"/>
          <p:cNvSpPr/>
          <p:nvPr/>
        </p:nvSpPr>
        <p:spPr>
          <a:xfrm>
            <a:off x="4100709" y="6016648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8" name="TextBox 101"/>
          <p:cNvSpPr txBox="1"/>
          <p:nvPr/>
        </p:nvSpPr>
        <p:spPr>
          <a:xfrm>
            <a:off x="5494923" y="3620174"/>
            <a:ext cx="433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9" name="TextBox 102"/>
          <p:cNvSpPr txBox="1"/>
          <p:nvPr/>
        </p:nvSpPr>
        <p:spPr>
          <a:xfrm>
            <a:off x="4180374" y="6095515"/>
            <a:ext cx="433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0" name="TextBox 103"/>
          <p:cNvSpPr txBox="1"/>
          <p:nvPr/>
        </p:nvSpPr>
        <p:spPr>
          <a:xfrm>
            <a:off x="3190786" y="5129830"/>
            <a:ext cx="433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B</a:t>
            </a:r>
            <a:r>
              <a:rPr lang="en-US" sz="1400" baseline="-25000" dirty="0" smtClean="0">
                <a:solidFill>
                  <a:schemeClr val="bg1"/>
                </a:solidFill>
              </a:rPr>
              <a:t>1</a:t>
            </a:r>
            <a:endParaRPr lang="en-US" sz="1400" baseline="-25000" dirty="0">
              <a:solidFill>
                <a:schemeClr val="bg1"/>
              </a:solidFill>
            </a:endParaRPr>
          </a:p>
        </p:txBody>
      </p:sp>
      <p:sp>
        <p:nvSpPr>
          <p:cNvPr id="71" name="TextBox 104"/>
          <p:cNvSpPr txBox="1"/>
          <p:nvPr/>
        </p:nvSpPr>
        <p:spPr>
          <a:xfrm>
            <a:off x="3594130" y="5111035"/>
            <a:ext cx="433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B</a:t>
            </a:r>
            <a:r>
              <a:rPr lang="en-US" sz="1400" baseline="-25000" dirty="0" smtClean="0">
                <a:solidFill>
                  <a:schemeClr val="bg1"/>
                </a:solidFill>
              </a:rPr>
              <a:t>2</a:t>
            </a:r>
            <a:endParaRPr lang="en-US" sz="1400" baseline="-25000" dirty="0">
              <a:solidFill>
                <a:schemeClr val="bg1"/>
              </a:solidFill>
            </a:endParaRPr>
          </a:p>
        </p:txBody>
      </p:sp>
      <p:sp>
        <p:nvSpPr>
          <p:cNvPr id="72" name="TextBox 105"/>
          <p:cNvSpPr txBox="1"/>
          <p:nvPr/>
        </p:nvSpPr>
        <p:spPr>
          <a:xfrm>
            <a:off x="4002270" y="5115353"/>
            <a:ext cx="433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B</a:t>
            </a:r>
            <a:r>
              <a:rPr lang="en-US" sz="1400" baseline="-25000" dirty="0" smtClean="0">
                <a:solidFill>
                  <a:schemeClr val="bg1"/>
                </a:solidFill>
              </a:rPr>
              <a:t>3</a:t>
            </a:r>
            <a:endParaRPr lang="en-US" sz="1400" baseline="-25000" dirty="0">
              <a:solidFill>
                <a:schemeClr val="bg1"/>
              </a:solidFill>
            </a:endParaRPr>
          </a:p>
        </p:txBody>
      </p:sp>
      <p:sp>
        <p:nvSpPr>
          <p:cNvPr id="73" name="TextBox 106"/>
          <p:cNvSpPr txBox="1"/>
          <p:nvPr/>
        </p:nvSpPr>
        <p:spPr>
          <a:xfrm>
            <a:off x="6319996" y="5087018"/>
            <a:ext cx="433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>
                <a:solidFill>
                  <a:schemeClr val="bg1"/>
                </a:solidFill>
              </a:rPr>
              <a:t>B</a:t>
            </a:r>
            <a:r>
              <a:rPr lang="en-US" altLang="zh-CN" sz="1400" baseline="-25000" dirty="0" err="1" smtClean="0">
                <a:solidFill>
                  <a:schemeClr val="bg1"/>
                </a:solidFill>
              </a:rPr>
              <a:t>n</a:t>
            </a:r>
            <a:endParaRPr lang="en-US" sz="1400" baseline="-25000" dirty="0">
              <a:solidFill>
                <a:schemeClr val="bg1"/>
              </a:solidFill>
            </a:endParaRPr>
          </a:p>
        </p:txBody>
      </p:sp>
      <p:sp>
        <p:nvSpPr>
          <p:cNvPr id="74" name="TextBox 107"/>
          <p:cNvSpPr txBox="1"/>
          <p:nvPr/>
        </p:nvSpPr>
        <p:spPr>
          <a:xfrm>
            <a:off x="4905213" y="5146507"/>
            <a:ext cx="433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5" name="TextBox 128"/>
          <p:cNvSpPr txBox="1"/>
          <p:nvPr/>
        </p:nvSpPr>
        <p:spPr>
          <a:xfrm>
            <a:off x="5067773" y="5146507"/>
            <a:ext cx="433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9" name="TextBox 129"/>
          <p:cNvSpPr txBox="1"/>
          <p:nvPr/>
        </p:nvSpPr>
        <p:spPr>
          <a:xfrm>
            <a:off x="5240493" y="5146507"/>
            <a:ext cx="433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0" name="TextBox 130"/>
          <p:cNvSpPr txBox="1"/>
          <p:nvPr/>
        </p:nvSpPr>
        <p:spPr>
          <a:xfrm>
            <a:off x="2630416" y="4229190"/>
            <a:ext cx="433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1" name="TextBox 131"/>
          <p:cNvSpPr txBox="1"/>
          <p:nvPr/>
        </p:nvSpPr>
        <p:spPr>
          <a:xfrm>
            <a:off x="2565892" y="4332072"/>
            <a:ext cx="433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2" name="TextBox 132"/>
          <p:cNvSpPr txBox="1"/>
          <p:nvPr/>
        </p:nvSpPr>
        <p:spPr>
          <a:xfrm>
            <a:off x="2504784" y="4450349"/>
            <a:ext cx="433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3" name="TextBox 133"/>
          <p:cNvSpPr txBox="1"/>
          <p:nvPr/>
        </p:nvSpPr>
        <p:spPr>
          <a:xfrm>
            <a:off x="2459458" y="4033899"/>
            <a:ext cx="101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lineN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4" name="TextBox 134"/>
          <p:cNvSpPr txBox="1"/>
          <p:nvPr/>
        </p:nvSpPr>
        <p:spPr>
          <a:xfrm>
            <a:off x="2027569" y="4909404"/>
            <a:ext cx="101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line1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5" name="TextBox 135"/>
          <p:cNvSpPr txBox="1"/>
          <p:nvPr/>
        </p:nvSpPr>
        <p:spPr>
          <a:xfrm>
            <a:off x="2187974" y="4636206"/>
            <a:ext cx="101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line2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7" name="Isosceles Triangle 137"/>
          <p:cNvSpPr/>
          <p:nvPr/>
        </p:nvSpPr>
        <p:spPr>
          <a:xfrm>
            <a:off x="4818046" y="5031324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Isosceles Triangle 138"/>
          <p:cNvSpPr/>
          <p:nvPr/>
        </p:nvSpPr>
        <p:spPr>
          <a:xfrm>
            <a:off x="5249391" y="5022131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9" name="Isosceles Triangle 139"/>
          <p:cNvSpPr/>
          <p:nvPr/>
        </p:nvSpPr>
        <p:spPr>
          <a:xfrm>
            <a:off x="5643695" y="5022131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0" name="Isosceles Triangle 140"/>
          <p:cNvSpPr/>
          <p:nvPr/>
        </p:nvSpPr>
        <p:spPr>
          <a:xfrm>
            <a:off x="6032761" y="5022131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1" name="Isosceles Triangle 141"/>
          <p:cNvSpPr/>
          <p:nvPr/>
        </p:nvSpPr>
        <p:spPr>
          <a:xfrm>
            <a:off x="6378685" y="5022131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2" name="Isosceles Triangle 142"/>
          <p:cNvSpPr/>
          <p:nvPr/>
        </p:nvSpPr>
        <p:spPr>
          <a:xfrm>
            <a:off x="3255163" y="5029388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3" name="Isosceles Triangle 143"/>
          <p:cNvSpPr/>
          <p:nvPr/>
        </p:nvSpPr>
        <p:spPr>
          <a:xfrm>
            <a:off x="3649467" y="5029388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4" name="Isosceles Triangle 144"/>
          <p:cNvSpPr/>
          <p:nvPr/>
        </p:nvSpPr>
        <p:spPr>
          <a:xfrm>
            <a:off x="4038533" y="5029388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5" name="Isosceles Triangle 145"/>
          <p:cNvSpPr/>
          <p:nvPr/>
        </p:nvSpPr>
        <p:spPr>
          <a:xfrm>
            <a:off x="4384457" y="5029388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6" name="Isosceles Triangle 146"/>
          <p:cNvSpPr/>
          <p:nvPr/>
        </p:nvSpPr>
        <p:spPr>
          <a:xfrm>
            <a:off x="5014869" y="4751609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7" name="Isosceles Triangle 147"/>
          <p:cNvSpPr/>
          <p:nvPr/>
        </p:nvSpPr>
        <p:spPr>
          <a:xfrm>
            <a:off x="5446214" y="4742416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8" name="Isosceles Triangle 148"/>
          <p:cNvSpPr/>
          <p:nvPr/>
        </p:nvSpPr>
        <p:spPr>
          <a:xfrm>
            <a:off x="5840518" y="4742416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9" name="Isosceles Triangle 149"/>
          <p:cNvSpPr/>
          <p:nvPr/>
        </p:nvSpPr>
        <p:spPr>
          <a:xfrm>
            <a:off x="6229584" y="4742416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0" name="Isosceles Triangle 150"/>
          <p:cNvSpPr/>
          <p:nvPr/>
        </p:nvSpPr>
        <p:spPr>
          <a:xfrm>
            <a:off x="6575508" y="4742416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1" name="Isosceles Triangle 151"/>
          <p:cNvSpPr/>
          <p:nvPr/>
        </p:nvSpPr>
        <p:spPr>
          <a:xfrm>
            <a:off x="3451986" y="4749673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2" name="Isosceles Triangle 152"/>
          <p:cNvSpPr/>
          <p:nvPr/>
        </p:nvSpPr>
        <p:spPr>
          <a:xfrm>
            <a:off x="3846290" y="4749673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3" name="Isosceles Triangle 153"/>
          <p:cNvSpPr/>
          <p:nvPr/>
        </p:nvSpPr>
        <p:spPr>
          <a:xfrm>
            <a:off x="4235356" y="4749673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4" name="Isosceles Triangle 154"/>
          <p:cNvSpPr/>
          <p:nvPr/>
        </p:nvSpPr>
        <p:spPr>
          <a:xfrm>
            <a:off x="4581280" y="4749673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5" name="Isosceles Triangle 155"/>
          <p:cNvSpPr/>
          <p:nvPr/>
        </p:nvSpPr>
        <p:spPr>
          <a:xfrm>
            <a:off x="5347281" y="4155856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6" name="Isosceles Triangle 156"/>
          <p:cNvSpPr/>
          <p:nvPr/>
        </p:nvSpPr>
        <p:spPr>
          <a:xfrm>
            <a:off x="5778626" y="4146663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7" name="Isosceles Triangle 157"/>
          <p:cNvSpPr/>
          <p:nvPr/>
        </p:nvSpPr>
        <p:spPr>
          <a:xfrm>
            <a:off x="6172930" y="4146663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8" name="Isosceles Triangle 158"/>
          <p:cNvSpPr/>
          <p:nvPr/>
        </p:nvSpPr>
        <p:spPr>
          <a:xfrm>
            <a:off x="6561996" y="4146663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9" name="Isosceles Triangle 159"/>
          <p:cNvSpPr/>
          <p:nvPr/>
        </p:nvSpPr>
        <p:spPr>
          <a:xfrm>
            <a:off x="6907920" y="4146663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0" name="Isosceles Triangle 160"/>
          <p:cNvSpPr/>
          <p:nvPr/>
        </p:nvSpPr>
        <p:spPr>
          <a:xfrm>
            <a:off x="3784398" y="4153920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1" name="Isosceles Triangle 161"/>
          <p:cNvSpPr/>
          <p:nvPr/>
        </p:nvSpPr>
        <p:spPr>
          <a:xfrm>
            <a:off x="4178702" y="4153920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2" name="Isosceles Triangle 162"/>
          <p:cNvSpPr/>
          <p:nvPr/>
        </p:nvSpPr>
        <p:spPr>
          <a:xfrm>
            <a:off x="4567768" y="4153920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3" name="Isosceles Triangle 163"/>
          <p:cNvSpPr/>
          <p:nvPr/>
        </p:nvSpPr>
        <p:spPr>
          <a:xfrm>
            <a:off x="4913692" y="4153920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4" name="文本框 133"/>
          <p:cNvSpPr txBox="1"/>
          <p:nvPr/>
        </p:nvSpPr>
        <p:spPr>
          <a:xfrm>
            <a:off x="685774" y="1615594"/>
            <a:ext cx="4671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2D: Stacking over receivers: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35" name="文本框 134"/>
          <p:cNvSpPr txBox="1"/>
          <p:nvPr/>
        </p:nvSpPr>
        <p:spPr>
          <a:xfrm>
            <a:off x="685774" y="3150355"/>
            <a:ext cx="5543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3</a:t>
            </a:r>
            <a:r>
              <a:rPr lang="en-US" altLang="zh-CN" sz="2800" dirty="0" smtClean="0">
                <a:solidFill>
                  <a:schemeClr val="bg1"/>
                </a:solidFill>
              </a:rPr>
              <a:t>D: Stacking over receiver lines: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矩形 62"/>
              <p:cNvSpPr/>
              <p:nvPr/>
            </p:nvSpPr>
            <p:spPr>
              <a:xfrm>
                <a:off x="2661880" y="6156350"/>
                <a:ext cx="2607893" cy="7164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zh-CN" alt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  <m:e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𝑣𝑖𝑟𝑡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3" name="矩形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880" y="6156350"/>
                <a:ext cx="2607893" cy="71641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矩形 75"/>
              <p:cNvSpPr/>
              <p:nvPr/>
            </p:nvSpPr>
            <p:spPr>
              <a:xfrm>
                <a:off x="1987566" y="6129735"/>
                <a:ext cx="1171090" cy="7016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zh-CN" alt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𝑙𝑖𝑛𝑒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𝑙𝑖𝑛𝑒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  <m:e/>
                      </m:nary>
                    </m:oMath>
                  </m:oMathPara>
                </a14:m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6" name="矩形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566" y="6129735"/>
                <a:ext cx="1171090" cy="70166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矩形 76"/>
              <p:cNvSpPr/>
              <p:nvPr/>
            </p:nvSpPr>
            <p:spPr>
              <a:xfrm>
                <a:off x="4997396" y="6298502"/>
                <a:ext cx="2367508" cy="378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sSup>
                        <m:sSupPr>
                          <m:ctrlP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𝑠𝑢𝑝𝑒𝑟</m:t>
                          </m:r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𝑣𝑖𝑟𝑡𝑢𝑎𝑙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7" name="矩形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396" y="6298502"/>
                <a:ext cx="2367508" cy="378245"/>
              </a:xfrm>
              <a:prstGeom prst="rect">
                <a:avLst/>
              </a:prstGeom>
              <a:blipFill rotWithShape="0">
                <a:blip r:embed="rId5"/>
                <a:stretch>
                  <a:fillRect b="-145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 76"/>
          <p:cNvSpPr>
            <a:spLocks noChangeArrowheads="1"/>
          </p:cNvSpPr>
          <p:nvPr/>
        </p:nvSpPr>
        <p:spPr bwMode="auto">
          <a:xfrm>
            <a:off x="521242" y="2588416"/>
            <a:ext cx="2854998" cy="587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79" name="Rectangle 77"/>
          <p:cNvSpPr>
            <a:spLocks noChangeArrowheads="1"/>
          </p:cNvSpPr>
          <p:nvPr/>
        </p:nvSpPr>
        <p:spPr bwMode="auto">
          <a:xfrm>
            <a:off x="521243" y="3156632"/>
            <a:ext cx="2860730" cy="102414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80" name="Line 43"/>
          <p:cNvSpPr>
            <a:spLocks noChangeShapeType="1"/>
          </p:cNvSpPr>
          <p:nvPr/>
        </p:nvSpPr>
        <p:spPr bwMode="auto">
          <a:xfrm>
            <a:off x="1011780" y="3117897"/>
            <a:ext cx="407445" cy="3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81" name="Line 44"/>
          <p:cNvSpPr>
            <a:spLocks noChangeShapeType="1"/>
          </p:cNvSpPr>
          <p:nvPr/>
        </p:nvSpPr>
        <p:spPr bwMode="auto">
          <a:xfrm flipH="1">
            <a:off x="2277620" y="2661512"/>
            <a:ext cx="363538" cy="4254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82" name="Text Box 45"/>
          <p:cNvSpPr txBox="1">
            <a:spLocks noChangeArrowheads="1"/>
          </p:cNvSpPr>
          <p:nvPr/>
        </p:nvSpPr>
        <p:spPr bwMode="auto">
          <a:xfrm>
            <a:off x="2994227" y="2203187"/>
            <a:ext cx="351556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C</a:t>
            </a:r>
            <a:endParaRPr lang="en-GB" sz="1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3" name="Text Box 47"/>
          <p:cNvSpPr txBox="1">
            <a:spLocks noChangeArrowheads="1"/>
          </p:cNvSpPr>
          <p:nvPr/>
        </p:nvSpPr>
        <p:spPr bwMode="auto">
          <a:xfrm>
            <a:off x="432694" y="2197895"/>
            <a:ext cx="401387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</a:t>
            </a:r>
            <a:endParaRPr lang="en-GB" sz="1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4" name="Isosceles Triangle 188"/>
          <p:cNvSpPr/>
          <p:nvPr/>
        </p:nvSpPr>
        <p:spPr>
          <a:xfrm>
            <a:off x="2517534" y="2506844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5" name="Isosceles Triangle 188"/>
          <p:cNvSpPr/>
          <p:nvPr/>
        </p:nvSpPr>
        <p:spPr>
          <a:xfrm>
            <a:off x="3027726" y="2495637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6" name="5-Point Star 251"/>
          <p:cNvSpPr/>
          <p:nvPr/>
        </p:nvSpPr>
        <p:spPr>
          <a:xfrm>
            <a:off x="563217" y="2482313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7" name="Text Box 45"/>
          <p:cNvSpPr txBox="1">
            <a:spLocks noChangeArrowheads="1"/>
          </p:cNvSpPr>
          <p:nvPr/>
        </p:nvSpPr>
        <p:spPr bwMode="auto">
          <a:xfrm>
            <a:off x="2435552" y="2204310"/>
            <a:ext cx="437868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B1</a:t>
            </a:r>
            <a:endParaRPr lang="en-GB" sz="1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8" name="Line 42"/>
          <p:cNvSpPr>
            <a:spLocks noChangeShapeType="1"/>
          </p:cNvSpPr>
          <p:nvPr/>
        </p:nvSpPr>
        <p:spPr bwMode="auto">
          <a:xfrm>
            <a:off x="686343" y="2692451"/>
            <a:ext cx="325437" cy="4254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89" name="Line 43"/>
          <p:cNvSpPr>
            <a:spLocks noChangeShapeType="1"/>
          </p:cNvSpPr>
          <p:nvPr/>
        </p:nvSpPr>
        <p:spPr bwMode="auto">
          <a:xfrm flipV="1">
            <a:off x="1419225" y="3117897"/>
            <a:ext cx="457677" cy="3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90" name="Line 43"/>
          <p:cNvSpPr>
            <a:spLocks noChangeShapeType="1"/>
          </p:cNvSpPr>
          <p:nvPr/>
        </p:nvSpPr>
        <p:spPr bwMode="auto">
          <a:xfrm flipV="1">
            <a:off x="1867854" y="3108992"/>
            <a:ext cx="416493" cy="890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91" name="Rectangle 76"/>
          <p:cNvSpPr>
            <a:spLocks noChangeArrowheads="1"/>
          </p:cNvSpPr>
          <p:nvPr/>
        </p:nvSpPr>
        <p:spPr bwMode="auto">
          <a:xfrm>
            <a:off x="6033879" y="2607466"/>
            <a:ext cx="2854998" cy="587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92" name="Rectangle 77"/>
          <p:cNvSpPr>
            <a:spLocks noChangeArrowheads="1"/>
          </p:cNvSpPr>
          <p:nvPr/>
        </p:nvSpPr>
        <p:spPr bwMode="auto">
          <a:xfrm>
            <a:off x="6033880" y="3175682"/>
            <a:ext cx="2860730" cy="102414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93" name="Line 43"/>
          <p:cNvSpPr>
            <a:spLocks noChangeShapeType="1"/>
          </p:cNvSpPr>
          <p:nvPr/>
        </p:nvSpPr>
        <p:spPr bwMode="auto">
          <a:xfrm flipV="1">
            <a:off x="6524417" y="3134306"/>
            <a:ext cx="1775328" cy="264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94" name="Line 44"/>
          <p:cNvSpPr>
            <a:spLocks noChangeShapeType="1"/>
          </p:cNvSpPr>
          <p:nvPr/>
        </p:nvSpPr>
        <p:spPr bwMode="auto">
          <a:xfrm flipH="1">
            <a:off x="8299745" y="2708855"/>
            <a:ext cx="363538" cy="4254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95" name="Text Box 45"/>
          <p:cNvSpPr txBox="1">
            <a:spLocks noChangeArrowheads="1"/>
          </p:cNvSpPr>
          <p:nvPr/>
        </p:nvSpPr>
        <p:spPr bwMode="auto">
          <a:xfrm>
            <a:off x="8506864" y="2222237"/>
            <a:ext cx="351556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C</a:t>
            </a:r>
            <a:endParaRPr lang="en-GB" sz="1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6" name="Text Box 47"/>
          <p:cNvSpPr txBox="1">
            <a:spLocks noChangeArrowheads="1"/>
          </p:cNvSpPr>
          <p:nvPr/>
        </p:nvSpPr>
        <p:spPr bwMode="auto">
          <a:xfrm>
            <a:off x="5945331" y="2216945"/>
            <a:ext cx="401387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</a:t>
            </a:r>
            <a:endParaRPr lang="en-GB" sz="1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7" name="Isosceles Triangle 188"/>
          <p:cNvSpPr/>
          <p:nvPr/>
        </p:nvSpPr>
        <p:spPr>
          <a:xfrm>
            <a:off x="8030171" y="2525894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6" name="Isosceles Triangle 188"/>
          <p:cNvSpPr/>
          <p:nvPr/>
        </p:nvSpPr>
        <p:spPr>
          <a:xfrm>
            <a:off x="8540363" y="2514687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9" name="5-Point Star 251"/>
          <p:cNvSpPr/>
          <p:nvPr/>
        </p:nvSpPr>
        <p:spPr>
          <a:xfrm>
            <a:off x="6075854" y="2501363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0" name="Text Box 45"/>
          <p:cNvSpPr txBox="1">
            <a:spLocks noChangeArrowheads="1"/>
          </p:cNvSpPr>
          <p:nvPr/>
        </p:nvSpPr>
        <p:spPr bwMode="auto">
          <a:xfrm>
            <a:off x="7948189" y="2223360"/>
            <a:ext cx="351556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B</a:t>
            </a:r>
            <a:endParaRPr lang="en-GB" sz="1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1" name="Line 42"/>
          <p:cNvSpPr>
            <a:spLocks noChangeShapeType="1"/>
          </p:cNvSpPr>
          <p:nvPr/>
        </p:nvSpPr>
        <p:spPr bwMode="auto">
          <a:xfrm>
            <a:off x="6198980" y="2711501"/>
            <a:ext cx="325437" cy="4254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144" name="Rectangle 76"/>
          <p:cNvSpPr>
            <a:spLocks noChangeArrowheads="1"/>
          </p:cNvSpPr>
          <p:nvPr/>
        </p:nvSpPr>
        <p:spPr bwMode="auto">
          <a:xfrm>
            <a:off x="3705100" y="2597544"/>
            <a:ext cx="2028535" cy="587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45" name="Rectangle 77"/>
          <p:cNvSpPr>
            <a:spLocks noChangeArrowheads="1"/>
          </p:cNvSpPr>
          <p:nvPr/>
        </p:nvSpPr>
        <p:spPr bwMode="auto">
          <a:xfrm>
            <a:off x="3705101" y="3183584"/>
            <a:ext cx="2034268" cy="84589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47" name="Line 44"/>
          <p:cNvSpPr>
            <a:spLocks noChangeShapeType="1"/>
          </p:cNvSpPr>
          <p:nvPr/>
        </p:nvSpPr>
        <p:spPr bwMode="auto">
          <a:xfrm flipH="1">
            <a:off x="4625491" y="2708740"/>
            <a:ext cx="363538" cy="425450"/>
          </a:xfrm>
          <a:prstGeom prst="line">
            <a:avLst/>
          </a:prstGeom>
          <a:noFill/>
          <a:ln w="25400">
            <a:solidFill>
              <a:srgbClr val="FFFFFF"/>
            </a:solidFill>
            <a:prstDash val="dash"/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148" name="Text Box 45"/>
          <p:cNvSpPr txBox="1">
            <a:spLocks noChangeArrowheads="1"/>
          </p:cNvSpPr>
          <p:nvPr/>
        </p:nvSpPr>
        <p:spPr bwMode="auto">
          <a:xfrm>
            <a:off x="5314438" y="2193211"/>
            <a:ext cx="351556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C</a:t>
            </a:r>
            <a:endParaRPr lang="en-GB" sz="1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0" name="Isosceles Triangle 188"/>
          <p:cNvSpPr/>
          <p:nvPr/>
        </p:nvSpPr>
        <p:spPr>
          <a:xfrm>
            <a:off x="4874930" y="2515972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1" name="Isosceles Triangle 188"/>
          <p:cNvSpPr/>
          <p:nvPr/>
        </p:nvSpPr>
        <p:spPr>
          <a:xfrm>
            <a:off x="5385122" y="2504765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3" name="Text Box 45"/>
          <p:cNvSpPr txBox="1">
            <a:spLocks noChangeArrowheads="1"/>
          </p:cNvSpPr>
          <p:nvPr/>
        </p:nvSpPr>
        <p:spPr bwMode="auto">
          <a:xfrm>
            <a:off x="4792527" y="2194240"/>
            <a:ext cx="437120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B1</a:t>
            </a:r>
            <a:endParaRPr lang="en-GB" sz="1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6" name="Line 43"/>
          <p:cNvSpPr>
            <a:spLocks noChangeShapeType="1"/>
          </p:cNvSpPr>
          <p:nvPr/>
        </p:nvSpPr>
        <p:spPr bwMode="auto">
          <a:xfrm flipV="1">
            <a:off x="4624834" y="3152445"/>
            <a:ext cx="510553" cy="41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157" name="Line 44"/>
          <p:cNvSpPr>
            <a:spLocks noChangeShapeType="1"/>
          </p:cNvSpPr>
          <p:nvPr/>
        </p:nvSpPr>
        <p:spPr bwMode="auto">
          <a:xfrm flipH="1">
            <a:off x="5119200" y="2697235"/>
            <a:ext cx="363538" cy="4254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158" name="Text Box 36"/>
          <p:cNvSpPr txBox="1">
            <a:spLocks noChangeArrowheads="1"/>
          </p:cNvSpPr>
          <p:nvPr/>
        </p:nvSpPr>
        <p:spPr bwMode="auto">
          <a:xfrm>
            <a:off x="3334017" y="2687669"/>
            <a:ext cx="3921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dirty="0">
                <a:solidFill>
                  <a:srgbClr val="FFFFFF"/>
                </a:solidFill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59" name="Text Box 35"/>
          <p:cNvSpPr txBox="1">
            <a:spLocks noChangeArrowheads="1"/>
          </p:cNvSpPr>
          <p:nvPr/>
        </p:nvSpPr>
        <p:spPr bwMode="auto">
          <a:xfrm>
            <a:off x="5703981" y="2635020"/>
            <a:ext cx="390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900" dirty="0">
                <a:solidFill>
                  <a:srgbClr val="FFFFFF"/>
                </a:solidFill>
                <a:latin typeface="Calibri" panose="020F0502020204030204" pitchFamily="34" charset="0"/>
              </a:rPr>
              <a:t>=</a:t>
            </a:r>
          </a:p>
        </p:txBody>
      </p:sp>
      <p:sp>
        <p:nvSpPr>
          <p:cNvPr id="160" name="Line 44"/>
          <p:cNvSpPr>
            <a:spLocks noChangeShapeType="1"/>
          </p:cNvSpPr>
          <p:nvPr/>
        </p:nvSpPr>
        <p:spPr bwMode="auto">
          <a:xfrm flipH="1">
            <a:off x="1895950" y="2671037"/>
            <a:ext cx="363538" cy="4254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161" name="Isosceles Triangle 188"/>
          <p:cNvSpPr/>
          <p:nvPr/>
        </p:nvSpPr>
        <p:spPr>
          <a:xfrm>
            <a:off x="2154914" y="2516369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2" name="Text Box 45"/>
          <p:cNvSpPr txBox="1">
            <a:spLocks noChangeArrowheads="1"/>
          </p:cNvSpPr>
          <p:nvPr/>
        </p:nvSpPr>
        <p:spPr bwMode="auto">
          <a:xfrm>
            <a:off x="2072932" y="2213835"/>
            <a:ext cx="500350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B2</a:t>
            </a:r>
            <a:endParaRPr lang="en-GB" sz="1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" name="Line 44"/>
          <p:cNvSpPr>
            <a:spLocks noChangeShapeType="1"/>
          </p:cNvSpPr>
          <p:nvPr/>
        </p:nvSpPr>
        <p:spPr bwMode="auto">
          <a:xfrm flipH="1">
            <a:off x="4301218" y="2699760"/>
            <a:ext cx="363538" cy="425450"/>
          </a:xfrm>
          <a:prstGeom prst="line">
            <a:avLst/>
          </a:prstGeom>
          <a:noFill/>
          <a:ln w="25400">
            <a:solidFill>
              <a:srgbClr val="FFFFFF"/>
            </a:solidFill>
            <a:prstDash val="dash"/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164" name="Isosceles Triangle 188"/>
          <p:cNvSpPr/>
          <p:nvPr/>
        </p:nvSpPr>
        <p:spPr>
          <a:xfrm>
            <a:off x="4550657" y="2526042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5" name="Text Box 45"/>
          <p:cNvSpPr txBox="1">
            <a:spLocks noChangeArrowheads="1"/>
          </p:cNvSpPr>
          <p:nvPr/>
        </p:nvSpPr>
        <p:spPr bwMode="auto">
          <a:xfrm>
            <a:off x="4439678" y="2204310"/>
            <a:ext cx="453927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B2</a:t>
            </a:r>
            <a:endParaRPr lang="en-GB" sz="1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6" name="Line 43"/>
          <p:cNvSpPr>
            <a:spLocks noChangeShapeType="1"/>
          </p:cNvSpPr>
          <p:nvPr/>
        </p:nvSpPr>
        <p:spPr bwMode="auto">
          <a:xfrm flipV="1">
            <a:off x="4249854" y="3154106"/>
            <a:ext cx="490722" cy="2526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167" name="Line 44"/>
          <p:cNvSpPr>
            <a:spLocks noChangeShapeType="1"/>
          </p:cNvSpPr>
          <p:nvPr/>
        </p:nvSpPr>
        <p:spPr bwMode="auto">
          <a:xfrm flipH="1">
            <a:off x="1448167" y="2671037"/>
            <a:ext cx="363538" cy="4254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168" name="Isosceles Triangle 188"/>
          <p:cNvSpPr/>
          <p:nvPr/>
        </p:nvSpPr>
        <p:spPr>
          <a:xfrm>
            <a:off x="1707131" y="2516369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9" name="Text Box 45"/>
          <p:cNvSpPr txBox="1">
            <a:spLocks noChangeArrowheads="1"/>
          </p:cNvSpPr>
          <p:nvPr/>
        </p:nvSpPr>
        <p:spPr bwMode="auto">
          <a:xfrm>
            <a:off x="1625148" y="2213835"/>
            <a:ext cx="485387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B3</a:t>
            </a:r>
            <a:endParaRPr lang="en-GB" sz="1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0" name="Line 44"/>
          <p:cNvSpPr>
            <a:spLocks noChangeShapeType="1"/>
          </p:cNvSpPr>
          <p:nvPr/>
        </p:nvSpPr>
        <p:spPr bwMode="auto">
          <a:xfrm flipH="1">
            <a:off x="3873380" y="2699760"/>
            <a:ext cx="363538" cy="425450"/>
          </a:xfrm>
          <a:prstGeom prst="line">
            <a:avLst/>
          </a:prstGeom>
          <a:noFill/>
          <a:ln w="25400">
            <a:solidFill>
              <a:srgbClr val="FFFFFF"/>
            </a:solidFill>
            <a:prstDash val="dash"/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171" name="Isosceles Triangle 188"/>
          <p:cNvSpPr/>
          <p:nvPr/>
        </p:nvSpPr>
        <p:spPr>
          <a:xfrm>
            <a:off x="4113294" y="2526042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2" name="Line 43"/>
          <p:cNvSpPr>
            <a:spLocks noChangeShapeType="1"/>
          </p:cNvSpPr>
          <p:nvPr/>
        </p:nvSpPr>
        <p:spPr bwMode="auto">
          <a:xfrm>
            <a:off x="3846290" y="3152445"/>
            <a:ext cx="47695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174" name="Text Box 45"/>
          <p:cNvSpPr txBox="1">
            <a:spLocks noChangeArrowheads="1"/>
          </p:cNvSpPr>
          <p:nvPr/>
        </p:nvSpPr>
        <p:spPr bwMode="auto">
          <a:xfrm>
            <a:off x="4047897" y="2195063"/>
            <a:ext cx="440164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B3</a:t>
            </a:r>
            <a:endParaRPr lang="en-GB" sz="1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42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57" grpId="0" animBg="1"/>
      <p:bldP spid="66" grpId="0" animBg="1"/>
      <p:bldP spid="67" grpId="0" animBg="1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/>
      <p:bldP spid="135" grpId="0"/>
      <p:bldP spid="63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1" grpId="1" animBg="1"/>
      <p:bldP spid="82" grpId="0"/>
      <p:bldP spid="83" grpId="0"/>
      <p:bldP spid="84" grpId="0" animBg="1"/>
      <p:bldP spid="84" grpId="1" animBg="1"/>
      <p:bldP spid="85" grpId="0" animBg="1"/>
      <p:bldP spid="86" grpId="0" animBg="1"/>
      <p:bldP spid="87" grpId="0"/>
      <p:bldP spid="87" grpId="1"/>
      <p:bldP spid="88" grpId="0" animBg="1"/>
      <p:bldP spid="89" grpId="0" animBg="1"/>
      <p:bldP spid="89" grpId="1" animBg="1"/>
      <p:bldP spid="90" grpId="0" animBg="1"/>
      <p:bldP spid="90" grpId="1" animBg="1"/>
      <p:bldP spid="91" grpId="0" animBg="1"/>
      <p:bldP spid="92" grpId="0" animBg="1"/>
      <p:bldP spid="93" grpId="0" animBg="1"/>
      <p:bldP spid="94" grpId="0" animBg="1"/>
      <p:bldP spid="95" grpId="0"/>
      <p:bldP spid="96" grpId="0"/>
      <p:bldP spid="97" grpId="0" animBg="1"/>
      <p:bldP spid="106" grpId="0" animBg="1"/>
      <p:bldP spid="139" grpId="0" animBg="1"/>
      <p:bldP spid="140" grpId="0"/>
      <p:bldP spid="141" grpId="0" animBg="1"/>
      <p:bldP spid="144" grpId="0" animBg="1"/>
      <p:bldP spid="145" grpId="0" animBg="1"/>
      <p:bldP spid="147" grpId="0" animBg="1"/>
      <p:bldP spid="147" grpId="1" animBg="1"/>
      <p:bldP spid="148" grpId="0"/>
      <p:bldP spid="150" grpId="0" animBg="1"/>
      <p:bldP spid="150" grpId="1" animBg="1"/>
      <p:bldP spid="151" grpId="0" animBg="1"/>
      <p:bldP spid="153" grpId="0"/>
      <p:bldP spid="153" grpId="1"/>
      <p:bldP spid="156" grpId="0" animBg="1"/>
      <p:bldP spid="157" grpId="0" animBg="1"/>
      <p:bldP spid="158" grpId="0"/>
      <p:bldP spid="159" grpId="0"/>
      <p:bldP spid="160" grpId="0" animBg="1"/>
      <p:bldP spid="160" grpId="1" animBg="1"/>
      <p:bldP spid="161" grpId="0" animBg="1"/>
      <p:bldP spid="161" grpId="1" animBg="1"/>
      <p:bldP spid="162" grpId="0"/>
      <p:bldP spid="162" grpId="1"/>
      <p:bldP spid="163" grpId="0" animBg="1"/>
      <p:bldP spid="163" grpId="1" animBg="1"/>
      <p:bldP spid="164" grpId="0" animBg="1"/>
      <p:bldP spid="164" grpId="1" animBg="1"/>
      <p:bldP spid="165" grpId="0"/>
      <p:bldP spid="165" grpId="1"/>
      <p:bldP spid="166" grpId="0" animBg="1"/>
      <p:bldP spid="167" grpId="0" animBg="1"/>
      <p:bldP spid="168" grpId="0" animBg="1"/>
      <p:bldP spid="169" grpId="0"/>
      <p:bldP spid="170" grpId="0" animBg="1"/>
      <p:bldP spid="171" grpId="0" animBg="1"/>
      <p:bldP spid="172" grpId="0" animBg="1"/>
      <p:bldP spid="1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9389" y="37723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Workflow of 3D SVI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5" name="Rounded Rectangle 6"/>
          <p:cNvSpPr>
            <a:spLocks noChangeArrowheads="1"/>
          </p:cNvSpPr>
          <p:nvPr/>
        </p:nvSpPr>
        <p:spPr bwMode="auto">
          <a:xfrm>
            <a:off x="891615" y="1929975"/>
            <a:ext cx="2986087" cy="49688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500" dirty="0">
                <a:solidFill>
                  <a:srgbClr val="FFFFFF"/>
                </a:solidFill>
                <a:latin typeface="Times" charset="0"/>
              </a:rPr>
              <a:t>Window around </a:t>
            </a:r>
            <a:r>
              <a:rPr lang="en-US" sz="1500" dirty="0" smtClean="0">
                <a:solidFill>
                  <a:srgbClr val="FFFFFF"/>
                </a:solidFill>
                <a:latin typeface="Times" charset="0"/>
              </a:rPr>
              <a:t>the targeted refraction</a:t>
            </a:r>
            <a:endParaRPr lang="en-US" sz="1500" dirty="0">
              <a:solidFill>
                <a:srgbClr val="FFFFFF"/>
              </a:solidFill>
              <a:latin typeface="Time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7"/>
              <p:cNvSpPr>
                <a:spLocks noChangeArrowheads="1"/>
              </p:cNvSpPr>
              <p:nvPr/>
            </p:nvSpPr>
            <p:spPr bwMode="auto">
              <a:xfrm>
                <a:off x="891615" y="2624884"/>
                <a:ext cx="2986087" cy="699670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82945" tIns="41473" rIns="82945" bIns="41473"/>
              <a:lstStyle/>
              <a:p>
                <a:pPr algn="ctr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lang="zh-CN" altLang="en-US" sz="16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1600" dirty="0" smtClean="0">
                    <a:solidFill>
                      <a:schemeClr val="bg1"/>
                    </a:solidFill>
                  </a:rPr>
                  <a:t>Generate virtual trace AB: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zh-CN" alt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p>
                      <m:e>
                        <m: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sSup>
                          <m:sSupPr>
                            <m:ctrlP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1500" dirty="0">
                  <a:solidFill>
                    <a:srgbClr val="FFFFFF"/>
                  </a:solidFill>
                  <a:latin typeface="Times" charset="0"/>
                </a:endParaRPr>
              </a:p>
            </p:txBody>
          </p:sp>
        </mc:Choice>
        <mc:Fallback xmlns="">
          <p:sp>
            <p:nvSpPr>
              <p:cNvPr id="6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1615" y="2624884"/>
                <a:ext cx="2986087" cy="699670"/>
              </a:xfrm>
              <a:prstGeom prst="roundRect">
                <a:avLst>
                  <a:gd name="adj" fmla="val 16667"/>
                </a:avLst>
              </a:prstGeom>
              <a:blipFill rotWithShape="0">
                <a:blip r:embed="rId2"/>
                <a:stretch>
                  <a:fillRect t="-12069" b="-69828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8"/>
          <p:cNvSpPr>
            <a:spLocks noChangeArrowheads="1"/>
          </p:cNvSpPr>
          <p:nvPr/>
        </p:nvSpPr>
        <p:spPr bwMode="auto">
          <a:xfrm>
            <a:off x="891615" y="1320668"/>
            <a:ext cx="2986087" cy="41245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500" dirty="0">
                <a:solidFill>
                  <a:srgbClr val="FFFFFF"/>
                </a:solidFill>
                <a:latin typeface="Times" charset="0"/>
              </a:rPr>
              <a:t>Input </a:t>
            </a:r>
            <a:r>
              <a:rPr lang="en-US" sz="1500" dirty="0" smtClean="0">
                <a:solidFill>
                  <a:srgbClr val="FFFFFF"/>
                </a:solidFill>
                <a:latin typeface="Times" charset="0"/>
              </a:rPr>
              <a:t>Band-pass filtered Data</a:t>
            </a:r>
            <a:endParaRPr lang="en-US" sz="1500" dirty="0">
              <a:solidFill>
                <a:srgbClr val="FFFFFF"/>
              </a:solidFill>
              <a:latin typeface="Times" charset="0"/>
            </a:endParaRPr>
          </a:p>
        </p:txBody>
      </p:sp>
      <p:sp>
        <p:nvSpPr>
          <p:cNvPr id="8" name="Rounded Rectangle 9"/>
          <p:cNvSpPr>
            <a:spLocks noChangeArrowheads="1"/>
          </p:cNvSpPr>
          <p:nvPr/>
        </p:nvSpPr>
        <p:spPr bwMode="auto">
          <a:xfrm>
            <a:off x="1576707" y="6447332"/>
            <a:ext cx="1541463" cy="28733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500" dirty="0">
                <a:solidFill>
                  <a:srgbClr val="FFFFFF"/>
                </a:solidFill>
                <a:latin typeface="Times" charset="0"/>
              </a:rPr>
              <a:t>Output Data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10"/>
              <p:cNvSpPr>
                <a:spLocks noChangeArrowheads="1"/>
              </p:cNvSpPr>
              <p:nvPr/>
            </p:nvSpPr>
            <p:spPr bwMode="auto">
              <a:xfrm>
                <a:off x="892911" y="4299906"/>
                <a:ext cx="2986087" cy="730581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82945" tIns="41473" rIns="82945" bIns="41473"/>
              <a:lstStyle/>
              <a:p>
                <a:pPr algn="ctr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lang="en-US" altLang="zh-CN" sz="1600" dirty="0" smtClean="0">
                    <a:solidFill>
                      <a:schemeClr val="bg1"/>
                    </a:solidFill>
                  </a:rPr>
                  <a:t>Generate super-virtual trace SA: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zh-CN" alt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p>
                      <m:e>
                        <m: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e>
                            <m: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sSup>
                          <m:sSupPr>
                            <m:ctrlP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𝑣𝑖𝑟𝑡</m:t>
                            </m:r>
                          </m:sup>
                        </m:sSup>
                      </m:e>
                    </m:nary>
                  </m:oMath>
                </a14:m>
                <a:endParaRPr lang="en-US" sz="1500" dirty="0">
                  <a:solidFill>
                    <a:srgbClr val="FFFFFF"/>
                  </a:solidFill>
                  <a:latin typeface="Times" charset="0"/>
                </a:endParaRPr>
              </a:p>
            </p:txBody>
          </p:sp>
        </mc:Choice>
        <mc:Fallback xmlns="">
          <p:sp>
            <p:nvSpPr>
              <p:cNvPr id="9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2911" y="4299906"/>
                <a:ext cx="2986087" cy="730581"/>
              </a:xfrm>
              <a:prstGeom prst="roundRect">
                <a:avLst>
                  <a:gd name="adj" fmla="val 16667"/>
                </a:avLst>
              </a:prstGeom>
              <a:blipFill rotWithShape="0">
                <a:blip r:embed="rId3"/>
                <a:stretch>
                  <a:fillRect t="-10656" b="-62295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11"/>
          <p:cNvCxnSpPr>
            <a:cxnSpLocks noChangeShapeType="1"/>
          </p:cNvCxnSpPr>
          <p:nvPr/>
        </p:nvCxnSpPr>
        <p:spPr bwMode="auto">
          <a:xfrm flipH="1">
            <a:off x="2314015" y="1763288"/>
            <a:ext cx="0" cy="165100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" name="Straight Arrow Connector 17"/>
          <p:cNvCxnSpPr>
            <a:cxnSpLocks noChangeShapeType="1"/>
          </p:cNvCxnSpPr>
          <p:nvPr/>
        </p:nvCxnSpPr>
        <p:spPr bwMode="auto">
          <a:xfrm flipH="1">
            <a:off x="2314015" y="4108689"/>
            <a:ext cx="0" cy="166687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" name="Straight Arrow Connector 18"/>
          <p:cNvCxnSpPr>
            <a:cxnSpLocks noChangeShapeType="1"/>
          </p:cNvCxnSpPr>
          <p:nvPr/>
        </p:nvCxnSpPr>
        <p:spPr bwMode="auto">
          <a:xfrm flipH="1">
            <a:off x="2314595" y="5082242"/>
            <a:ext cx="0" cy="166688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" name="Straight Arrow Connector 20"/>
          <p:cNvCxnSpPr>
            <a:cxnSpLocks noChangeShapeType="1"/>
          </p:cNvCxnSpPr>
          <p:nvPr/>
        </p:nvCxnSpPr>
        <p:spPr bwMode="auto">
          <a:xfrm flipH="1">
            <a:off x="2316773" y="3331321"/>
            <a:ext cx="0" cy="168275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" name="Straight Arrow Connector 21"/>
          <p:cNvCxnSpPr>
            <a:cxnSpLocks noChangeShapeType="1"/>
          </p:cNvCxnSpPr>
          <p:nvPr/>
        </p:nvCxnSpPr>
        <p:spPr bwMode="auto">
          <a:xfrm flipH="1">
            <a:off x="2316773" y="2441150"/>
            <a:ext cx="0" cy="165100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10"/>
              <p:cNvSpPr>
                <a:spLocks noChangeArrowheads="1"/>
              </p:cNvSpPr>
              <p:nvPr/>
            </p:nvSpPr>
            <p:spPr bwMode="auto">
              <a:xfrm>
                <a:off x="892911" y="3547587"/>
                <a:ext cx="2986087" cy="548773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82945" tIns="41473" rIns="82945" bIns="41473"/>
              <a:lstStyle/>
              <a:p>
                <a:pPr algn="ctr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lang="en-US" sz="1500" dirty="0" smtClean="0">
                    <a:solidFill>
                      <a:srgbClr val="FFFFFF"/>
                    </a:solidFill>
                    <a:latin typeface="Times" charset="0"/>
                  </a:rPr>
                  <a:t>Stack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𝑣𝑖𝑟𝑡</m:t>
                        </m:r>
                      </m:sup>
                    </m:sSup>
                  </m:oMath>
                </a14:m>
                <a:r>
                  <a:rPr lang="en-US" sz="1500" dirty="0" smtClean="0">
                    <a:solidFill>
                      <a:srgbClr val="FFFFFF"/>
                    </a:solidFill>
                    <a:latin typeface="Times" charset="0"/>
                  </a:rPr>
                  <a:t> generated from different sources</a:t>
                </a:r>
                <a:endParaRPr lang="en-US" sz="1500" dirty="0">
                  <a:solidFill>
                    <a:srgbClr val="FFFFFF"/>
                  </a:solidFill>
                  <a:latin typeface="Times" charset="0"/>
                </a:endParaRPr>
              </a:p>
            </p:txBody>
          </p:sp>
        </mc:Choice>
        <mc:Fallback xmlns="">
          <p:sp>
            <p:nvSpPr>
              <p:cNvPr id="22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2911" y="3547587"/>
                <a:ext cx="2986087" cy="548773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4"/>
                <a:stretch>
                  <a:fillRect b="-2174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10"/>
              <p:cNvSpPr>
                <a:spLocks noChangeArrowheads="1"/>
              </p:cNvSpPr>
              <p:nvPr/>
            </p:nvSpPr>
            <p:spPr bwMode="auto">
              <a:xfrm>
                <a:off x="892911" y="5283610"/>
                <a:ext cx="2986087" cy="954585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82945" tIns="41473" rIns="82945" bIns="41473"/>
              <a:lstStyle/>
              <a:p>
                <a:pPr algn="ctr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lang="en-US" sz="1500" dirty="0" smtClean="0">
                    <a:solidFill>
                      <a:srgbClr val="FFFFFF"/>
                    </a:solidFill>
                    <a:latin typeface="Times" charset="0"/>
                  </a:rPr>
                  <a:t>Stack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𝑠𝑢𝑝𝑒𝑟</m:t>
                        </m:r>
                        <m: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𝑣𝑖𝑟𝑡𝑢𝑎𝑙</m:t>
                        </m:r>
                      </m:sup>
                    </m:sSup>
                  </m:oMath>
                </a14:m>
                <a:r>
                  <a:rPr lang="en-US" sz="1500" dirty="0" smtClean="0">
                    <a:solidFill>
                      <a:srgbClr val="FFFFFF"/>
                    </a:solidFill>
                    <a:latin typeface="Times" charset="0"/>
                  </a:rPr>
                  <a:t> generated from different receiver lines</a:t>
                </a:r>
                <a:endParaRPr lang="en-US" sz="1500" dirty="0">
                  <a:solidFill>
                    <a:srgbClr val="FFFFFF"/>
                  </a:solidFill>
                  <a:latin typeface="Times" charset="0"/>
                </a:endParaRPr>
              </a:p>
            </p:txBody>
          </p:sp>
        </mc:Choice>
        <mc:Fallback xmlns="">
          <p:sp>
            <p:nvSpPr>
              <p:cNvPr id="24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2911" y="5283610"/>
                <a:ext cx="2986087" cy="954585"/>
              </a:xfrm>
              <a:prstGeom prst="roundRect">
                <a:avLst>
                  <a:gd name="adj" fmla="val 16667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18"/>
          <p:cNvCxnSpPr>
            <a:cxnSpLocks noChangeShapeType="1"/>
          </p:cNvCxnSpPr>
          <p:nvPr/>
        </p:nvCxnSpPr>
        <p:spPr bwMode="auto">
          <a:xfrm flipH="1">
            <a:off x="2319531" y="6274291"/>
            <a:ext cx="0" cy="166688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4" name="Picture 3" descr="Screen Shot 2014-01-30 at 上午1.21.0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663" y="2445916"/>
            <a:ext cx="3945326" cy="1770809"/>
          </a:xfrm>
          <a:prstGeom prst="rect">
            <a:avLst/>
          </a:prstGeom>
        </p:spPr>
      </p:pic>
      <p:pic>
        <p:nvPicPr>
          <p:cNvPr id="11" name="Picture 10" descr="Screen Shot 2014-01-30 at 上午1.22.26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" t="-223"/>
          <a:stretch/>
        </p:blipFill>
        <p:spPr>
          <a:xfrm>
            <a:off x="4816698" y="4520486"/>
            <a:ext cx="3946182" cy="1753806"/>
          </a:xfrm>
          <a:prstGeom prst="rect">
            <a:avLst/>
          </a:prstGeom>
        </p:spPr>
      </p:pic>
      <p:sp>
        <p:nvSpPr>
          <p:cNvPr id="14" name="Right Brace 13"/>
          <p:cNvSpPr/>
          <p:nvPr/>
        </p:nvSpPr>
        <p:spPr>
          <a:xfrm>
            <a:off x="4111625" y="2867354"/>
            <a:ext cx="491289" cy="914400"/>
          </a:xfrm>
          <a:prstGeom prst="rightBrac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2" name="Right Brace 131"/>
          <p:cNvSpPr/>
          <p:nvPr/>
        </p:nvSpPr>
        <p:spPr>
          <a:xfrm>
            <a:off x="4111625" y="4791730"/>
            <a:ext cx="491289" cy="914400"/>
          </a:xfrm>
          <a:prstGeom prst="rightBrac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137553" y="3052506"/>
            <a:ext cx="639217" cy="0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>
            <a:off x="153428" y="6604165"/>
            <a:ext cx="1268364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flipV="1">
            <a:off x="153428" y="3082669"/>
            <a:ext cx="0" cy="3521496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-158006" y="2391450"/>
            <a:ext cx="1285187" cy="60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chemeClr val="bg1"/>
                </a:solidFill>
                <a:latin typeface="Times" charset="0"/>
              </a:rPr>
              <a:t>Iterative SV</a:t>
            </a:r>
            <a:r>
              <a:rPr lang="en-US" altLang="zh-CN" dirty="0" smtClean="0">
                <a:solidFill>
                  <a:schemeClr val="bg1"/>
                </a:solidFill>
                <a:latin typeface="Times" charset="0"/>
              </a:rPr>
              <a:t>I</a:t>
            </a:r>
            <a:endParaRPr lang="en-US" b="1" dirty="0">
              <a:solidFill>
                <a:schemeClr val="bg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36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22" grpId="0" animBg="1"/>
      <p:bldP spid="24" grpId="0" animBg="1"/>
      <p:bldP spid="14" grpId="0" animBg="1"/>
      <p:bldP spid="132" grpId="0" animBg="1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Outline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Introduction and Motivation</a:t>
            </a:r>
          </a:p>
          <a:p>
            <a:r>
              <a:rPr lang="en-US" altLang="zh-CN" dirty="0" smtClean="0"/>
              <a:t>Theory: conventional SVI with stationary phase integration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S</a:t>
            </a:r>
            <a:r>
              <a:rPr lang="en-US" altLang="zh-CN" dirty="0" smtClean="0">
                <a:solidFill>
                  <a:schemeClr val="bg1"/>
                </a:solidFill>
              </a:rPr>
              <a:t>ynthetic data example</a:t>
            </a:r>
          </a:p>
          <a:p>
            <a:r>
              <a:rPr lang="en-US" altLang="zh-CN" dirty="0" smtClean="0"/>
              <a:t>Field data example</a:t>
            </a:r>
          </a:p>
          <a:p>
            <a:r>
              <a:rPr lang="en-US" altLang="zh-CN" dirty="0" smtClean="0"/>
              <a:t>Conclusion</a:t>
            </a:r>
          </a:p>
          <a:p>
            <a:r>
              <a:rPr lang="en-US" altLang="zh-CN" dirty="0" smtClean="0"/>
              <a:t>Acknowledgement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819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立方体 2"/>
          <p:cNvSpPr/>
          <p:nvPr/>
        </p:nvSpPr>
        <p:spPr>
          <a:xfrm>
            <a:off x="980920" y="3097301"/>
            <a:ext cx="7621919" cy="1880506"/>
          </a:xfrm>
          <a:prstGeom prst="cube">
            <a:avLst>
              <a:gd name="adj" fmla="val 41213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240" y="274638"/>
            <a:ext cx="8536318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S</a:t>
            </a:r>
            <a:r>
              <a:rPr lang="en-US" dirty="0" smtClean="0">
                <a:solidFill>
                  <a:srgbClr val="FFFF00"/>
                </a:solidFill>
              </a:rPr>
              <a:t>ynthetic Test – Undulating Layer Model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53503" y="3082578"/>
            <a:ext cx="6837195" cy="26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491724" y="3303873"/>
            <a:ext cx="6888552" cy="1522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167425" y="3629842"/>
            <a:ext cx="6932917" cy="2896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26505" y="3861400"/>
            <a:ext cx="6788674" cy="223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Isosceles Triangle 7"/>
          <p:cNvSpPr/>
          <p:nvPr/>
        </p:nvSpPr>
        <p:spPr>
          <a:xfrm>
            <a:off x="4587027" y="3010006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5018372" y="2990653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5412676" y="2990653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5801742" y="2990653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6147666" y="2990653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3024144" y="2997910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>
          <a:xfrm>
            <a:off x="3418448" y="2997910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Isosceles Triangle 14"/>
          <p:cNvSpPr/>
          <p:nvPr/>
        </p:nvSpPr>
        <p:spPr>
          <a:xfrm>
            <a:off x="3807514" y="2997910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4153438" y="2997910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>
            <a:off x="4409469" y="3214369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4840814" y="3195016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5235118" y="3195016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Isosceles Triangle 21"/>
          <p:cNvSpPr/>
          <p:nvPr/>
        </p:nvSpPr>
        <p:spPr>
          <a:xfrm>
            <a:off x="5624184" y="3195016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Isosceles Triangle 22"/>
          <p:cNvSpPr/>
          <p:nvPr/>
        </p:nvSpPr>
        <p:spPr>
          <a:xfrm>
            <a:off x="5970108" y="3195016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Isosceles Triangle 23"/>
          <p:cNvSpPr/>
          <p:nvPr/>
        </p:nvSpPr>
        <p:spPr>
          <a:xfrm>
            <a:off x="2846586" y="3202273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Isosceles Triangle 24"/>
          <p:cNvSpPr/>
          <p:nvPr/>
        </p:nvSpPr>
        <p:spPr>
          <a:xfrm>
            <a:off x="3240890" y="3202273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Isosceles Triangle 25"/>
          <p:cNvSpPr/>
          <p:nvPr/>
        </p:nvSpPr>
        <p:spPr>
          <a:xfrm>
            <a:off x="3629956" y="3202273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Isosceles Triangle 26"/>
          <p:cNvSpPr/>
          <p:nvPr/>
        </p:nvSpPr>
        <p:spPr>
          <a:xfrm>
            <a:off x="3975880" y="3202273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Isosceles Triangle 27"/>
          <p:cNvSpPr/>
          <p:nvPr/>
        </p:nvSpPr>
        <p:spPr>
          <a:xfrm>
            <a:off x="4166699" y="3551188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Isosceles Triangle 28"/>
          <p:cNvSpPr/>
          <p:nvPr/>
        </p:nvSpPr>
        <p:spPr>
          <a:xfrm>
            <a:off x="4598044" y="3531835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Isosceles Triangle 29"/>
          <p:cNvSpPr/>
          <p:nvPr/>
        </p:nvSpPr>
        <p:spPr>
          <a:xfrm>
            <a:off x="4992348" y="3531835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Isosceles Triangle 30"/>
          <p:cNvSpPr/>
          <p:nvPr/>
        </p:nvSpPr>
        <p:spPr>
          <a:xfrm>
            <a:off x="5381414" y="3531835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>
          <a:xfrm>
            <a:off x="5727338" y="3531835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Isosceles Triangle 32"/>
          <p:cNvSpPr/>
          <p:nvPr/>
        </p:nvSpPr>
        <p:spPr>
          <a:xfrm>
            <a:off x="2603816" y="3539092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Isosceles Triangle 33"/>
          <p:cNvSpPr/>
          <p:nvPr/>
        </p:nvSpPr>
        <p:spPr>
          <a:xfrm>
            <a:off x="2998120" y="3539092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Isosceles Triangle 34"/>
          <p:cNvSpPr/>
          <p:nvPr/>
        </p:nvSpPr>
        <p:spPr>
          <a:xfrm>
            <a:off x="3387186" y="3539092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Isosceles Triangle 35"/>
          <p:cNvSpPr/>
          <p:nvPr/>
        </p:nvSpPr>
        <p:spPr>
          <a:xfrm>
            <a:off x="3733110" y="3539092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Isosceles Triangle 36"/>
          <p:cNvSpPr/>
          <p:nvPr/>
        </p:nvSpPr>
        <p:spPr>
          <a:xfrm>
            <a:off x="3946659" y="3823577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Isosceles Triangle 37"/>
          <p:cNvSpPr/>
          <p:nvPr/>
        </p:nvSpPr>
        <p:spPr>
          <a:xfrm>
            <a:off x="4378004" y="3804224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Isosceles Triangle 38"/>
          <p:cNvSpPr/>
          <p:nvPr/>
        </p:nvSpPr>
        <p:spPr>
          <a:xfrm>
            <a:off x="4772308" y="3804224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Isosceles Triangle 39"/>
          <p:cNvSpPr/>
          <p:nvPr/>
        </p:nvSpPr>
        <p:spPr>
          <a:xfrm>
            <a:off x="5161374" y="3804224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1" name="Isosceles Triangle 40"/>
          <p:cNvSpPr/>
          <p:nvPr/>
        </p:nvSpPr>
        <p:spPr>
          <a:xfrm>
            <a:off x="5507298" y="3804224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2" name="Isosceles Triangle 41"/>
          <p:cNvSpPr/>
          <p:nvPr/>
        </p:nvSpPr>
        <p:spPr>
          <a:xfrm>
            <a:off x="2383776" y="3811481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3" name="Isosceles Triangle 42"/>
          <p:cNvSpPr/>
          <p:nvPr/>
        </p:nvSpPr>
        <p:spPr>
          <a:xfrm>
            <a:off x="2778080" y="3811481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4" name="Isosceles Triangle 43"/>
          <p:cNvSpPr/>
          <p:nvPr/>
        </p:nvSpPr>
        <p:spPr>
          <a:xfrm>
            <a:off x="3167146" y="3811481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" name="Isosceles Triangle 44"/>
          <p:cNvSpPr/>
          <p:nvPr/>
        </p:nvSpPr>
        <p:spPr>
          <a:xfrm>
            <a:off x="3513070" y="3811481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4333568" y="3414998"/>
            <a:ext cx="277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•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439181" y="3268597"/>
            <a:ext cx="277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•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546774" y="3123263"/>
            <a:ext cx="277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•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3763651" y="3964449"/>
            <a:ext cx="2084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V</a:t>
            </a:r>
            <a:r>
              <a:rPr lang="en-US" altLang="zh-CN" sz="1200" dirty="0" smtClean="0"/>
              <a:t>1</a:t>
            </a:r>
            <a:r>
              <a:rPr lang="en-US" altLang="zh-CN" dirty="0" smtClean="0"/>
              <a:t>=1500m/s</a:t>
            </a:r>
            <a:endParaRPr lang="zh-CN" altLang="en-US" dirty="0"/>
          </a:p>
        </p:txBody>
      </p:sp>
      <p:sp>
        <p:nvSpPr>
          <p:cNvPr id="68" name="文本框 67"/>
          <p:cNvSpPr txBox="1"/>
          <p:nvPr/>
        </p:nvSpPr>
        <p:spPr>
          <a:xfrm>
            <a:off x="2673434" y="4509778"/>
            <a:ext cx="2084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V</a:t>
            </a:r>
            <a:r>
              <a:rPr lang="en-US" altLang="zh-CN" sz="1200" dirty="0" smtClean="0"/>
              <a:t>2</a:t>
            </a:r>
            <a:r>
              <a:rPr lang="en-US" altLang="zh-CN" dirty="0" smtClean="0"/>
              <a:t>=3000m/s</a:t>
            </a:r>
            <a:endParaRPr lang="zh-CN" altLang="en-US" dirty="0"/>
          </a:p>
        </p:txBody>
      </p:sp>
      <p:sp>
        <p:nvSpPr>
          <p:cNvPr id="57" name="Isosceles Triangle 8"/>
          <p:cNvSpPr/>
          <p:nvPr/>
        </p:nvSpPr>
        <p:spPr>
          <a:xfrm>
            <a:off x="6553163" y="2984861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8" name="Isosceles Triangle 9"/>
          <p:cNvSpPr/>
          <p:nvPr/>
        </p:nvSpPr>
        <p:spPr>
          <a:xfrm>
            <a:off x="6947467" y="2984861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9" name="Isosceles Triangle 10"/>
          <p:cNvSpPr/>
          <p:nvPr/>
        </p:nvSpPr>
        <p:spPr>
          <a:xfrm>
            <a:off x="7336533" y="2984861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0" name="Isosceles Triangle 11"/>
          <p:cNvSpPr/>
          <p:nvPr/>
        </p:nvSpPr>
        <p:spPr>
          <a:xfrm>
            <a:off x="7682457" y="2984861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3" name="Isosceles Triangle 8"/>
          <p:cNvSpPr/>
          <p:nvPr/>
        </p:nvSpPr>
        <p:spPr>
          <a:xfrm>
            <a:off x="6316988" y="3202273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4" name="Isosceles Triangle 9"/>
          <p:cNvSpPr/>
          <p:nvPr/>
        </p:nvSpPr>
        <p:spPr>
          <a:xfrm>
            <a:off x="6711292" y="3202273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5" name="Isosceles Triangle 10"/>
          <p:cNvSpPr/>
          <p:nvPr/>
        </p:nvSpPr>
        <p:spPr>
          <a:xfrm>
            <a:off x="7100358" y="3202273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6" name="Isosceles Triangle 11"/>
          <p:cNvSpPr/>
          <p:nvPr/>
        </p:nvSpPr>
        <p:spPr>
          <a:xfrm>
            <a:off x="7446282" y="3202273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9" name="Isosceles Triangle 8"/>
          <p:cNvSpPr/>
          <p:nvPr/>
        </p:nvSpPr>
        <p:spPr>
          <a:xfrm>
            <a:off x="6080101" y="3515231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0" name="Isosceles Triangle 9"/>
          <p:cNvSpPr/>
          <p:nvPr/>
        </p:nvSpPr>
        <p:spPr>
          <a:xfrm>
            <a:off x="6474405" y="3515231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1" name="Isosceles Triangle 10"/>
          <p:cNvSpPr/>
          <p:nvPr/>
        </p:nvSpPr>
        <p:spPr>
          <a:xfrm>
            <a:off x="6863471" y="3515231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2" name="Isosceles Triangle 11"/>
          <p:cNvSpPr/>
          <p:nvPr/>
        </p:nvSpPr>
        <p:spPr>
          <a:xfrm>
            <a:off x="7209395" y="3515231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3" name="Isosceles Triangle 8"/>
          <p:cNvSpPr/>
          <p:nvPr/>
        </p:nvSpPr>
        <p:spPr>
          <a:xfrm>
            <a:off x="5853689" y="3791589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4" name="Isosceles Triangle 9"/>
          <p:cNvSpPr/>
          <p:nvPr/>
        </p:nvSpPr>
        <p:spPr>
          <a:xfrm>
            <a:off x="6247993" y="3791589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5" name="Isosceles Triangle 10"/>
          <p:cNvSpPr/>
          <p:nvPr/>
        </p:nvSpPr>
        <p:spPr>
          <a:xfrm>
            <a:off x="6637059" y="3791589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6" name="Isosceles Triangle 11"/>
          <p:cNvSpPr/>
          <p:nvPr/>
        </p:nvSpPr>
        <p:spPr>
          <a:xfrm>
            <a:off x="6982983" y="3791589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7" name="Isosceles Triangle 10"/>
          <p:cNvSpPr/>
          <p:nvPr/>
        </p:nvSpPr>
        <p:spPr>
          <a:xfrm>
            <a:off x="2327510" y="3005694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8" name="Isosceles Triangle 11"/>
          <p:cNvSpPr/>
          <p:nvPr/>
        </p:nvSpPr>
        <p:spPr>
          <a:xfrm>
            <a:off x="2673434" y="3005694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9" name="Isosceles Triangle 10"/>
          <p:cNvSpPr/>
          <p:nvPr/>
        </p:nvSpPr>
        <p:spPr>
          <a:xfrm>
            <a:off x="2174400" y="3220847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0" name="Isosceles Triangle 11"/>
          <p:cNvSpPr/>
          <p:nvPr/>
        </p:nvSpPr>
        <p:spPr>
          <a:xfrm>
            <a:off x="2520324" y="3220847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1" name="Isosceles Triangle 10"/>
          <p:cNvSpPr/>
          <p:nvPr/>
        </p:nvSpPr>
        <p:spPr>
          <a:xfrm>
            <a:off x="1919190" y="3558861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2" name="Isosceles Triangle 11"/>
          <p:cNvSpPr/>
          <p:nvPr/>
        </p:nvSpPr>
        <p:spPr>
          <a:xfrm>
            <a:off x="2265114" y="3558861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3" name="Isosceles Triangle 10"/>
          <p:cNvSpPr/>
          <p:nvPr/>
        </p:nvSpPr>
        <p:spPr>
          <a:xfrm>
            <a:off x="1664587" y="3799260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4" name="Isosceles Triangle 11"/>
          <p:cNvSpPr/>
          <p:nvPr/>
        </p:nvSpPr>
        <p:spPr>
          <a:xfrm>
            <a:off x="2010511" y="3799260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6" name="Straight Connector 6"/>
          <p:cNvCxnSpPr/>
          <p:nvPr/>
        </p:nvCxnSpPr>
        <p:spPr>
          <a:xfrm flipV="1">
            <a:off x="7817702" y="3581969"/>
            <a:ext cx="749404" cy="7373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Freeform 76"/>
          <p:cNvSpPr/>
          <p:nvPr/>
        </p:nvSpPr>
        <p:spPr>
          <a:xfrm>
            <a:off x="980920" y="4156513"/>
            <a:ext cx="6836781" cy="449845"/>
          </a:xfrm>
          <a:custGeom>
            <a:avLst/>
            <a:gdLst>
              <a:gd name="connsiteX0" fmla="*/ 0 w 7556500"/>
              <a:gd name="connsiteY0" fmla="*/ 619142 h 1287295"/>
              <a:gd name="connsiteX1" fmla="*/ 1174750 w 7556500"/>
              <a:gd name="connsiteY1" fmla="*/ 1270017 h 1287295"/>
              <a:gd name="connsiteX2" fmla="*/ 2571750 w 7556500"/>
              <a:gd name="connsiteY2" fmla="*/ 17 h 1287295"/>
              <a:gd name="connsiteX3" fmla="*/ 3746500 w 7556500"/>
              <a:gd name="connsiteY3" fmla="*/ 1238267 h 1287295"/>
              <a:gd name="connsiteX4" fmla="*/ 5048250 w 7556500"/>
              <a:gd name="connsiteY4" fmla="*/ 158767 h 1287295"/>
              <a:gd name="connsiteX5" fmla="*/ 6350000 w 7556500"/>
              <a:gd name="connsiteY5" fmla="*/ 1238267 h 1287295"/>
              <a:gd name="connsiteX6" fmla="*/ 7556500 w 7556500"/>
              <a:gd name="connsiteY6" fmla="*/ 428642 h 128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56500" h="1287295">
                <a:moveTo>
                  <a:pt x="0" y="619142"/>
                </a:moveTo>
                <a:cubicBezTo>
                  <a:pt x="373062" y="996173"/>
                  <a:pt x="746125" y="1373204"/>
                  <a:pt x="1174750" y="1270017"/>
                </a:cubicBezTo>
                <a:cubicBezTo>
                  <a:pt x="1603375" y="1166830"/>
                  <a:pt x="2143125" y="5309"/>
                  <a:pt x="2571750" y="17"/>
                </a:cubicBezTo>
                <a:cubicBezTo>
                  <a:pt x="3000375" y="-5275"/>
                  <a:pt x="3333750" y="1211809"/>
                  <a:pt x="3746500" y="1238267"/>
                </a:cubicBezTo>
                <a:cubicBezTo>
                  <a:pt x="4159250" y="1264725"/>
                  <a:pt x="4614333" y="158767"/>
                  <a:pt x="5048250" y="158767"/>
                </a:cubicBezTo>
                <a:cubicBezTo>
                  <a:pt x="5482167" y="158767"/>
                  <a:pt x="5931958" y="1193288"/>
                  <a:pt x="6350000" y="1238267"/>
                </a:cubicBezTo>
                <a:cubicBezTo>
                  <a:pt x="6768042" y="1283246"/>
                  <a:pt x="7347479" y="560934"/>
                  <a:pt x="7556500" y="428642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975753" y="1855760"/>
            <a:ext cx="5659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151 receivers, 76 sources on every line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8" name="Right Brace 77"/>
          <p:cNvSpPr/>
          <p:nvPr/>
        </p:nvSpPr>
        <p:spPr>
          <a:xfrm rot="16200000">
            <a:off x="4641913" y="-257300"/>
            <a:ext cx="685778" cy="5835228"/>
          </a:xfrm>
          <a:prstGeom prst="rightBrac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ight Brace 79"/>
          <p:cNvSpPr/>
          <p:nvPr/>
        </p:nvSpPr>
        <p:spPr>
          <a:xfrm rot="13307661">
            <a:off x="752421" y="2685462"/>
            <a:ext cx="601185" cy="1091314"/>
          </a:xfrm>
          <a:prstGeom prst="rightBrac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-548573" y="2393143"/>
            <a:ext cx="2995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11 survey lines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9" name="5-Point Star 49"/>
          <p:cNvSpPr/>
          <p:nvPr/>
        </p:nvSpPr>
        <p:spPr>
          <a:xfrm>
            <a:off x="1658513" y="3784330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5-Point Star 49"/>
          <p:cNvSpPr/>
          <p:nvPr/>
        </p:nvSpPr>
        <p:spPr>
          <a:xfrm>
            <a:off x="2391981" y="3793746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5-Point Star 49"/>
          <p:cNvSpPr/>
          <p:nvPr/>
        </p:nvSpPr>
        <p:spPr>
          <a:xfrm>
            <a:off x="3180237" y="3787227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5-Point Star 49"/>
          <p:cNvSpPr/>
          <p:nvPr/>
        </p:nvSpPr>
        <p:spPr>
          <a:xfrm>
            <a:off x="3913705" y="3796643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5-Point Star 49"/>
          <p:cNvSpPr/>
          <p:nvPr/>
        </p:nvSpPr>
        <p:spPr>
          <a:xfrm>
            <a:off x="4774461" y="3787227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5-Point Star 49"/>
          <p:cNvSpPr/>
          <p:nvPr/>
        </p:nvSpPr>
        <p:spPr>
          <a:xfrm>
            <a:off x="5507929" y="3796643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5-Point Star 49"/>
          <p:cNvSpPr/>
          <p:nvPr/>
        </p:nvSpPr>
        <p:spPr>
          <a:xfrm>
            <a:off x="6252968" y="3781927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5-Point Star 49"/>
          <p:cNvSpPr/>
          <p:nvPr/>
        </p:nvSpPr>
        <p:spPr>
          <a:xfrm>
            <a:off x="6986436" y="3791343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5-Point Star 49"/>
          <p:cNvSpPr/>
          <p:nvPr/>
        </p:nvSpPr>
        <p:spPr>
          <a:xfrm>
            <a:off x="1906295" y="3518428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5-Point Star 49"/>
          <p:cNvSpPr/>
          <p:nvPr/>
        </p:nvSpPr>
        <p:spPr>
          <a:xfrm>
            <a:off x="2639763" y="3527844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5-Point Star 49"/>
          <p:cNvSpPr/>
          <p:nvPr/>
        </p:nvSpPr>
        <p:spPr>
          <a:xfrm>
            <a:off x="3428019" y="3521325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5-Point Star 49"/>
          <p:cNvSpPr/>
          <p:nvPr/>
        </p:nvSpPr>
        <p:spPr>
          <a:xfrm>
            <a:off x="4161487" y="3530741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5-Point Star 49"/>
          <p:cNvSpPr/>
          <p:nvPr/>
        </p:nvSpPr>
        <p:spPr>
          <a:xfrm>
            <a:off x="5022243" y="3521325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5-Point Star 49"/>
          <p:cNvSpPr/>
          <p:nvPr/>
        </p:nvSpPr>
        <p:spPr>
          <a:xfrm>
            <a:off x="5755711" y="3530741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5-Point Star 49"/>
          <p:cNvSpPr/>
          <p:nvPr/>
        </p:nvSpPr>
        <p:spPr>
          <a:xfrm>
            <a:off x="6500750" y="3516025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5-Point Star 49"/>
          <p:cNvSpPr/>
          <p:nvPr/>
        </p:nvSpPr>
        <p:spPr>
          <a:xfrm>
            <a:off x="7234218" y="3525441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5-Point Star 49"/>
          <p:cNvSpPr/>
          <p:nvPr/>
        </p:nvSpPr>
        <p:spPr>
          <a:xfrm>
            <a:off x="2162782" y="3184471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5-Point Star 49"/>
          <p:cNvSpPr/>
          <p:nvPr/>
        </p:nvSpPr>
        <p:spPr>
          <a:xfrm>
            <a:off x="2896250" y="3193887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5-Point Star 49"/>
          <p:cNvSpPr/>
          <p:nvPr/>
        </p:nvSpPr>
        <p:spPr>
          <a:xfrm>
            <a:off x="3684506" y="3187368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5-Point Star 49"/>
          <p:cNvSpPr/>
          <p:nvPr/>
        </p:nvSpPr>
        <p:spPr>
          <a:xfrm>
            <a:off x="4417974" y="3196784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5-Point Star 49"/>
          <p:cNvSpPr/>
          <p:nvPr/>
        </p:nvSpPr>
        <p:spPr>
          <a:xfrm>
            <a:off x="5278730" y="3187368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5-Point Star 49"/>
          <p:cNvSpPr/>
          <p:nvPr/>
        </p:nvSpPr>
        <p:spPr>
          <a:xfrm>
            <a:off x="6012198" y="3196784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5-Point Star 49"/>
          <p:cNvSpPr/>
          <p:nvPr/>
        </p:nvSpPr>
        <p:spPr>
          <a:xfrm>
            <a:off x="6757237" y="3182068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5-Point Star 49"/>
          <p:cNvSpPr/>
          <p:nvPr/>
        </p:nvSpPr>
        <p:spPr>
          <a:xfrm>
            <a:off x="7490705" y="3191484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5-Point Star 49"/>
          <p:cNvSpPr/>
          <p:nvPr/>
        </p:nvSpPr>
        <p:spPr>
          <a:xfrm>
            <a:off x="2341909" y="2979832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5-Point Star 49"/>
          <p:cNvSpPr/>
          <p:nvPr/>
        </p:nvSpPr>
        <p:spPr>
          <a:xfrm>
            <a:off x="3075377" y="2989248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5-Point Star 49"/>
          <p:cNvSpPr/>
          <p:nvPr/>
        </p:nvSpPr>
        <p:spPr>
          <a:xfrm>
            <a:off x="3863633" y="2982729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5-Point Star 49"/>
          <p:cNvSpPr/>
          <p:nvPr/>
        </p:nvSpPr>
        <p:spPr>
          <a:xfrm>
            <a:off x="4597101" y="2992145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5-Point Star 49"/>
          <p:cNvSpPr/>
          <p:nvPr/>
        </p:nvSpPr>
        <p:spPr>
          <a:xfrm>
            <a:off x="5457857" y="2982729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5-Point Star 49"/>
          <p:cNvSpPr/>
          <p:nvPr/>
        </p:nvSpPr>
        <p:spPr>
          <a:xfrm>
            <a:off x="6191325" y="2992145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5-Point Star 49"/>
          <p:cNvSpPr/>
          <p:nvPr/>
        </p:nvSpPr>
        <p:spPr>
          <a:xfrm>
            <a:off x="6936364" y="2977429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5-Point Star 49"/>
          <p:cNvSpPr/>
          <p:nvPr/>
        </p:nvSpPr>
        <p:spPr>
          <a:xfrm>
            <a:off x="7669832" y="2986845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1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4925338" y="800086"/>
            <a:ext cx="4184018" cy="271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94189" y="461538"/>
            <a:ext cx="95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Line1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57695" y="970984"/>
            <a:ext cx="95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Line11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351488"/>
            <a:ext cx="4299167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</a:t>
            </a:r>
            <a:r>
              <a:rPr lang="en-US" dirty="0" smtClean="0">
                <a:solidFill>
                  <a:srgbClr val="FFFF00"/>
                </a:solidFill>
              </a:rPr>
              <a:t>ynthetic Result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2" name="平行四边形 21"/>
          <p:cNvSpPr/>
          <p:nvPr/>
        </p:nvSpPr>
        <p:spPr>
          <a:xfrm>
            <a:off x="3978748" y="800799"/>
            <a:ext cx="5088202" cy="456558"/>
          </a:xfrm>
          <a:prstGeom prst="parallelogram">
            <a:avLst>
              <a:gd name="adj" fmla="val 198077"/>
            </a:avLst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solidFill>
              <a:schemeClr val="accent5">
                <a:shade val="95000"/>
                <a:satMod val="10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6373883" y="989854"/>
            <a:ext cx="53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•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486737" y="887147"/>
            <a:ext cx="53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•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582319" y="778679"/>
            <a:ext cx="53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•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8100318" y="708161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8489384" y="708161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>
          <a:xfrm>
            <a:off x="6106090" y="715418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Isosceles Triangle 14"/>
          <p:cNvSpPr/>
          <p:nvPr/>
        </p:nvSpPr>
        <p:spPr>
          <a:xfrm>
            <a:off x="6495156" y="715418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6841080" y="715418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5-Point Star 17"/>
          <p:cNvSpPr/>
          <p:nvPr/>
        </p:nvSpPr>
        <p:spPr>
          <a:xfrm>
            <a:off x="4613380" y="1163088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7274669" y="727514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7706014" y="708161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Isosceles Triangle 13"/>
          <p:cNvSpPr/>
          <p:nvPr/>
        </p:nvSpPr>
        <p:spPr>
          <a:xfrm>
            <a:off x="5040377" y="712554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Isosceles Triangle 14"/>
          <p:cNvSpPr/>
          <p:nvPr/>
        </p:nvSpPr>
        <p:spPr>
          <a:xfrm>
            <a:off x="5429443" y="712554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Isosceles Triangle 15"/>
          <p:cNvSpPr/>
          <p:nvPr/>
        </p:nvSpPr>
        <p:spPr>
          <a:xfrm>
            <a:off x="5775367" y="712554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文本框 22"/>
          <p:cNvSpPr txBox="1"/>
          <p:nvPr/>
        </p:nvSpPr>
        <p:spPr>
          <a:xfrm>
            <a:off x="1780635" y="1248999"/>
            <a:ext cx="1431758" cy="371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Original data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4" name="文本框 23"/>
          <p:cNvSpPr txBox="1"/>
          <p:nvPr/>
        </p:nvSpPr>
        <p:spPr>
          <a:xfrm>
            <a:off x="4704755" y="1271470"/>
            <a:ext cx="2802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Data with random noise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5" name="文本框 24"/>
          <p:cNvSpPr txBox="1"/>
          <p:nvPr/>
        </p:nvSpPr>
        <p:spPr>
          <a:xfrm>
            <a:off x="1218485" y="4083582"/>
            <a:ext cx="2802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Super-virtual refraction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6" name="文本框 28"/>
          <p:cNvSpPr txBox="1"/>
          <p:nvPr/>
        </p:nvSpPr>
        <p:spPr>
          <a:xfrm>
            <a:off x="3649713" y="4083582"/>
            <a:ext cx="5195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Iterative Super-virtual Refraction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84" y="1681761"/>
            <a:ext cx="2910523" cy="212875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431" y="1684718"/>
            <a:ext cx="2910523" cy="2151867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2149584" y="3763263"/>
            <a:ext cx="670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T</a:t>
            </a:r>
            <a:r>
              <a:rPr lang="en-US" altLang="zh-CN" sz="1600" dirty="0" smtClean="0">
                <a:solidFill>
                  <a:schemeClr val="bg1"/>
                </a:solidFill>
              </a:rPr>
              <a:t>race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54471" y="2258374"/>
            <a:ext cx="430887" cy="10045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Time (s)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5410" y="1494488"/>
            <a:ext cx="33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0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46975" y="3472815"/>
            <a:ext cx="33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3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01741" y="3759538"/>
            <a:ext cx="33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636076" y="3767498"/>
            <a:ext cx="61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151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801789" y="3785774"/>
            <a:ext cx="670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T</a:t>
            </a:r>
            <a:r>
              <a:rPr lang="en-US" altLang="zh-CN" sz="1600" dirty="0" smtClean="0">
                <a:solidFill>
                  <a:schemeClr val="bg1"/>
                </a:solidFill>
              </a:rPr>
              <a:t>race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306676" y="2280885"/>
            <a:ext cx="430887" cy="10045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Time (s)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387615" y="1516999"/>
            <a:ext cx="33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0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399180" y="3495326"/>
            <a:ext cx="33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3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553946" y="3782049"/>
            <a:ext cx="33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288281" y="3790009"/>
            <a:ext cx="61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151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2149584" y="6504541"/>
            <a:ext cx="670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T</a:t>
            </a:r>
            <a:r>
              <a:rPr lang="en-US" altLang="zh-CN" sz="1600" dirty="0" smtClean="0">
                <a:solidFill>
                  <a:schemeClr val="bg1"/>
                </a:solidFill>
              </a:rPr>
              <a:t>race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54471" y="4999652"/>
            <a:ext cx="430887" cy="10045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Time (s)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35410" y="4235766"/>
            <a:ext cx="33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0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46975" y="6214093"/>
            <a:ext cx="33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3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901741" y="6500816"/>
            <a:ext cx="33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3636076" y="6508776"/>
            <a:ext cx="61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151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851959" y="6532415"/>
            <a:ext cx="670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T</a:t>
            </a:r>
            <a:r>
              <a:rPr lang="en-US" altLang="zh-CN" sz="1600" dirty="0" smtClean="0">
                <a:solidFill>
                  <a:schemeClr val="bg1"/>
                </a:solidFill>
              </a:rPr>
              <a:t>race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4356846" y="5027526"/>
            <a:ext cx="430887" cy="10045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Time (s)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437785" y="4263640"/>
            <a:ext cx="33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0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449350" y="6241967"/>
            <a:ext cx="33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3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4604116" y="6528690"/>
            <a:ext cx="33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7338451" y="6536650"/>
            <a:ext cx="61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151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1" name="任意多边形 60"/>
          <p:cNvSpPr/>
          <p:nvPr/>
        </p:nvSpPr>
        <p:spPr>
          <a:xfrm>
            <a:off x="1750315" y="2452169"/>
            <a:ext cx="2146344" cy="470326"/>
          </a:xfrm>
          <a:custGeom>
            <a:avLst/>
            <a:gdLst>
              <a:gd name="connsiteX0" fmla="*/ 0 w 2151530"/>
              <a:gd name="connsiteY0" fmla="*/ 0 h 484094"/>
              <a:gd name="connsiteX1" fmla="*/ 227106 w 2151530"/>
              <a:gd name="connsiteY1" fmla="*/ 5976 h 484094"/>
              <a:gd name="connsiteX2" fmla="*/ 280895 w 2151530"/>
              <a:gd name="connsiteY2" fmla="*/ 17929 h 484094"/>
              <a:gd name="connsiteX3" fmla="*/ 310777 w 2151530"/>
              <a:gd name="connsiteY3" fmla="*/ 23906 h 484094"/>
              <a:gd name="connsiteX4" fmla="*/ 328706 w 2151530"/>
              <a:gd name="connsiteY4" fmla="*/ 29882 h 484094"/>
              <a:gd name="connsiteX5" fmla="*/ 358589 w 2151530"/>
              <a:gd name="connsiteY5" fmla="*/ 35859 h 484094"/>
              <a:gd name="connsiteX6" fmla="*/ 394447 w 2151530"/>
              <a:gd name="connsiteY6" fmla="*/ 47812 h 484094"/>
              <a:gd name="connsiteX7" fmla="*/ 412377 w 2151530"/>
              <a:gd name="connsiteY7" fmla="*/ 53788 h 484094"/>
              <a:gd name="connsiteX8" fmla="*/ 430306 w 2151530"/>
              <a:gd name="connsiteY8" fmla="*/ 59765 h 484094"/>
              <a:gd name="connsiteX9" fmla="*/ 454212 w 2151530"/>
              <a:gd name="connsiteY9" fmla="*/ 71718 h 484094"/>
              <a:gd name="connsiteX10" fmla="*/ 490071 w 2151530"/>
              <a:gd name="connsiteY10" fmla="*/ 77694 h 484094"/>
              <a:gd name="connsiteX11" fmla="*/ 573742 w 2151530"/>
              <a:gd name="connsiteY11" fmla="*/ 89647 h 484094"/>
              <a:gd name="connsiteX12" fmla="*/ 627530 w 2151530"/>
              <a:gd name="connsiteY12" fmla="*/ 101600 h 484094"/>
              <a:gd name="connsiteX13" fmla="*/ 669365 w 2151530"/>
              <a:gd name="connsiteY13" fmla="*/ 113553 h 484094"/>
              <a:gd name="connsiteX14" fmla="*/ 693271 w 2151530"/>
              <a:gd name="connsiteY14" fmla="*/ 119529 h 484094"/>
              <a:gd name="connsiteX15" fmla="*/ 711200 w 2151530"/>
              <a:gd name="connsiteY15" fmla="*/ 125506 h 484094"/>
              <a:gd name="connsiteX16" fmla="*/ 741083 w 2151530"/>
              <a:gd name="connsiteY16" fmla="*/ 131482 h 484094"/>
              <a:gd name="connsiteX17" fmla="*/ 788895 w 2151530"/>
              <a:gd name="connsiteY17" fmla="*/ 149412 h 484094"/>
              <a:gd name="connsiteX18" fmla="*/ 812800 w 2151530"/>
              <a:gd name="connsiteY18" fmla="*/ 155388 h 484094"/>
              <a:gd name="connsiteX19" fmla="*/ 830730 w 2151530"/>
              <a:gd name="connsiteY19" fmla="*/ 161365 h 484094"/>
              <a:gd name="connsiteX20" fmla="*/ 854636 w 2151530"/>
              <a:gd name="connsiteY20" fmla="*/ 167341 h 484094"/>
              <a:gd name="connsiteX21" fmla="*/ 890495 w 2151530"/>
              <a:gd name="connsiteY21" fmla="*/ 179294 h 484094"/>
              <a:gd name="connsiteX22" fmla="*/ 908424 w 2151530"/>
              <a:gd name="connsiteY22" fmla="*/ 185271 h 484094"/>
              <a:gd name="connsiteX23" fmla="*/ 932330 w 2151530"/>
              <a:gd name="connsiteY23" fmla="*/ 191247 h 484094"/>
              <a:gd name="connsiteX24" fmla="*/ 974165 w 2151530"/>
              <a:gd name="connsiteY24" fmla="*/ 209176 h 484094"/>
              <a:gd name="connsiteX25" fmla="*/ 992095 w 2151530"/>
              <a:gd name="connsiteY25" fmla="*/ 221129 h 484094"/>
              <a:gd name="connsiteX26" fmla="*/ 1010024 w 2151530"/>
              <a:gd name="connsiteY26" fmla="*/ 227106 h 484094"/>
              <a:gd name="connsiteX27" fmla="*/ 1063812 w 2151530"/>
              <a:gd name="connsiteY27" fmla="*/ 245035 h 484094"/>
              <a:gd name="connsiteX28" fmla="*/ 1081742 w 2151530"/>
              <a:gd name="connsiteY28" fmla="*/ 251012 h 484094"/>
              <a:gd name="connsiteX29" fmla="*/ 1129553 w 2151530"/>
              <a:gd name="connsiteY29" fmla="*/ 256988 h 484094"/>
              <a:gd name="connsiteX30" fmla="*/ 1171389 w 2151530"/>
              <a:gd name="connsiteY30" fmla="*/ 262965 h 484094"/>
              <a:gd name="connsiteX31" fmla="*/ 1255059 w 2151530"/>
              <a:gd name="connsiteY31" fmla="*/ 274918 h 484094"/>
              <a:gd name="connsiteX32" fmla="*/ 1368612 w 2151530"/>
              <a:gd name="connsiteY32" fmla="*/ 280894 h 484094"/>
              <a:gd name="connsiteX33" fmla="*/ 1398495 w 2151530"/>
              <a:gd name="connsiteY33" fmla="*/ 286871 h 484094"/>
              <a:gd name="connsiteX34" fmla="*/ 1434353 w 2151530"/>
              <a:gd name="connsiteY34" fmla="*/ 292847 h 484094"/>
              <a:gd name="connsiteX35" fmla="*/ 1500095 w 2151530"/>
              <a:gd name="connsiteY35" fmla="*/ 304800 h 484094"/>
              <a:gd name="connsiteX36" fmla="*/ 1565836 w 2151530"/>
              <a:gd name="connsiteY36" fmla="*/ 316753 h 484094"/>
              <a:gd name="connsiteX37" fmla="*/ 1613647 w 2151530"/>
              <a:gd name="connsiteY37" fmla="*/ 328706 h 484094"/>
              <a:gd name="connsiteX38" fmla="*/ 1643530 w 2151530"/>
              <a:gd name="connsiteY38" fmla="*/ 334682 h 484094"/>
              <a:gd name="connsiteX39" fmla="*/ 1661459 w 2151530"/>
              <a:gd name="connsiteY39" fmla="*/ 340659 h 484094"/>
              <a:gd name="connsiteX40" fmla="*/ 1703295 w 2151530"/>
              <a:gd name="connsiteY40" fmla="*/ 346635 h 484094"/>
              <a:gd name="connsiteX41" fmla="*/ 1727200 w 2151530"/>
              <a:gd name="connsiteY41" fmla="*/ 352612 h 484094"/>
              <a:gd name="connsiteX42" fmla="*/ 1757083 w 2151530"/>
              <a:gd name="connsiteY42" fmla="*/ 358588 h 484094"/>
              <a:gd name="connsiteX43" fmla="*/ 1775012 w 2151530"/>
              <a:gd name="connsiteY43" fmla="*/ 364565 h 484094"/>
              <a:gd name="connsiteX44" fmla="*/ 1798918 w 2151530"/>
              <a:gd name="connsiteY44" fmla="*/ 370541 h 484094"/>
              <a:gd name="connsiteX45" fmla="*/ 1828800 w 2151530"/>
              <a:gd name="connsiteY45" fmla="*/ 376518 h 484094"/>
              <a:gd name="connsiteX46" fmla="*/ 1864659 w 2151530"/>
              <a:gd name="connsiteY46" fmla="*/ 388471 h 484094"/>
              <a:gd name="connsiteX47" fmla="*/ 1894542 w 2151530"/>
              <a:gd name="connsiteY47" fmla="*/ 400423 h 484094"/>
              <a:gd name="connsiteX48" fmla="*/ 1924424 w 2151530"/>
              <a:gd name="connsiteY48" fmla="*/ 406400 h 484094"/>
              <a:gd name="connsiteX49" fmla="*/ 1996142 w 2151530"/>
              <a:gd name="connsiteY49" fmla="*/ 430306 h 484094"/>
              <a:gd name="connsiteX50" fmla="*/ 2032000 w 2151530"/>
              <a:gd name="connsiteY50" fmla="*/ 442259 h 484094"/>
              <a:gd name="connsiteX51" fmla="*/ 2055906 w 2151530"/>
              <a:gd name="connsiteY51" fmla="*/ 454212 h 484094"/>
              <a:gd name="connsiteX52" fmla="*/ 2079812 w 2151530"/>
              <a:gd name="connsiteY52" fmla="*/ 460188 h 484094"/>
              <a:gd name="connsiteX53" fmla="*/ 2127624 w 2151530"/>
              <a:gd name="connsiteY53" fmla="*/ 472141 h 484094"/>
              <a:gd name="connsiteX54" fmla="*/ 2151530 w 2151530"/>
              <a:gd name="connsiteY54" fmla="*/ 484094 h 48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151530" h="484094">
                <a:moveTo>
                  <a:pt x="0" y="0"/>
                </a:moveTo>
                <a:cubicBezTo>
                  <a:pt x="75702" y="1992"/>
                  <a:pt x="151460" y="2458"/>
                  <a:pt x="227106" y="5976"/>
                </a:cubicBezTo>
                <a:cubicBezTo>
                  <a:pt x="238497" y="6506"/>
                  <a:pt x="268599" y="15197"/>
                  <a:pt x="280895" y="17929"/>
                </a:cubicBezTo>
                <a:cubicBezTo>
                  <a:pt x="290811" y="20133"/>
                  <a:pt x="300922" y="21442"/>
                  <a:pt x="310777" y="23906"/>
                </a:cubicBezTo>
                <a:cubicBezTo>
                  <a:pt x="316888" y="25434"/>
                  <a:pt x="322595" y="28354"/>
                  <a:pt x="328706" y="29882"/>
                </a:cubicBezTo>
                <a:cubicBezTo>
                  <a:pt x="338561" y="32346"/>
                  <a:pt x="348789" y="33186"/>
                  <a:pt x="358589" y="35859"/>
                </a:cubicBezTo>
                <a:cubicBezTo>
                  <a:pt x="370744" y="39174"/>
                  <a:pt x="382494" y="43828"/>
                  <a:pt x="394447" y="47812"/>
                </a:cubicBezTo>
                <a:lnTo>
                  <a:pt x="412377" y="53788"/>
                </a:lnTo>
                <a:cubicBezTo>
                  <a:pt x="418353" y="55780"/>
                  <a:pt x="424671" y="56948"/>
                  <a:pt x="430306" y="59765"/>
                </a:cubicBezTo>
                <a:cubicBezTo>
                  <a:pt x="438275" y="63749"/>
                  <a:pt x="445678" y="69158"/>
                  <a:pt x="454212" y="71718"/>
                </a:cubicBezTo>
                <a:cubicBezTo>
                  <a:pt x="465819" y="75200"/>
                  <a:pt x="478087" y="75896"/>
                  <a:pt x="490071" y="77694"/>
                </a:cubicBezTo>
                <a:cubicBezTo>
                  <a:pt x="517933" y="81873"/>
                  <a:pt x="546410" y="82814"/>
                  <a:pt x="573742" y="89647"/>
                </a:cubicBezTo>
                <a:cubicBezTo>
                  <a:pt x="632032" y="104219"/>
                  <a:pt x="559255" y="86428"/>
                  <a:pt x="627530" y="101600"/>
                </a:cubicBezTo>
                <a:cubicBezTo>
                  <a:pt x="669593" y="110947"/>
                  <a:pt x="634405" y="103564"/>
                  <a:pt x="669365" y="113553"/>
                </a:cubicBezTo>
                <a:cubicBezTo>
                  <a:pt x="677263" y="115810"/>
                  <a:pt x="685373" y="117272"/>
                  <a:pt x="693271" y="119529"/>
                </a:cubicBezTo>
                <a:cubicBezTo>
                  <a:pt x="699328" y="121260"/>
                  <a:pt x="705088" y="123978"/>
                  <a:pt x="711200" y="125506"/>
                </a:cubicBezTo>
                <a:cubicBezTo>
                  <a:pt x="721055" y="127970"/>
                  <a:pt x="731228" y="129018"/>
                  <a:pt x="741083" y="131482"/>
                </a:cubicBezTo>
                <a:cubicBezTo>
                  <a:pt x="757855" y="135675"/>
                  <a:pt x="772466" y="143936"/>
                  <a:pt x="788895" y="149412"/>
                </a:cubicBezTo>
                <a:cubicBezTo>
                  <a:pt x="796687" y="152009"/>
                  <a:pt x="804902" y="153132"/>
                  <a:pt x="812800" y="155388"/>
                </a:cubicBezTo>
                <a:cubicBezTo>
                  <a:pt x="818858" y="157119"/>
                  <a:pt x="824672" y="159634"/>
                  <a:pt x="830730" y="161365"/>
                </a:cubicBezTo>
                <a:cubicBezTo>
                  <a:pt x="838628" y="163621"/>
                  <a:pt x="846769" y="164981"/>
                  <a:pt x="854636" y="167341"/>
                </a:cubicBezTo>
                <a:cubicBezTo>
                  <a:pt x="866704" y="170961"/>
                  <a:pt x="878542" y="175310"/>
                  <a:pt x="890495" y="179294"/>
                </a:cubicBezTo>
                <a:cubicBezTo>
                  <a:pt x="896471" y="181286"/>
                  <a:pt x="902312" y="183743"/>
                  <a:pt x="908424" y="185271"/>
                </a:cubicBezTo>
                <a:lnTo>
                  <a:pt x="932330" y="191247"/>
                </a:lnTo>
                <a:cubicBezTo>
                  <a:pt x="977340" y="221254"/>
                  <a:pt x="920138" y="186022"/>
                  <a:pt x="974165" y="209176"/>
                </a:cubicBezTo>
                <a:cubicBezTo>
                  <a:pt x="980767" y="212005"/>
                  <a:pt x="985670" y="217917"/>
                  <a:pt x="992095" y="221129"/>
                </a:cubicBezTo>
                <a:cubicBezTo>
                  <a:pt x="997730" y="223946"/>
                  <a:pt x="1004125" y="224894"/>
                  <a:pt x="1010024" y="227106"/>
                </a:cubicBezTo>
                <a:cubicBezTo>
                  <a:pt x="1075958" y="251833"/>
                  <a:pt x="1007734" y="229013"/>
                  <a:pt x="1063812" y="245035"/>
                </a:cubicBezTo>
                <a:cubicBezTo>
                  <a:pt x="1069870" y="246766"/>
                  <a:pt x="1075544" y="249885"/>
                  <a:pt x="1081742" y="251012"/>
                </a:cubicBezTo>
                <a:cubicBezTo>
                  <a:pt x="1097544" y="253885"/>
                  <a:pt x="1113633" y="254865"/>
                  <a:pt x="1129553" y="256988"/>
                </a:cubicBezTo>
                <a:lnTo>
                  <a:pt x="1171389" y="262965"/>
                </a:lnTo>
                <a:cubicBezTo>
                  <a:pt x="1202568" y="267762"/>
                  <a:pt x="1222425" y="272501"/>
                  <a:pt x="1255059" y="274918"/>
                </a:cubicBezTo>
                <a:cubicBezTo>
                  <a:pt x="1292859" y="277718"/>
                  <a:pt x="1330761" y="278902"/>
                  <a:pt x="1368612" y="280894"/>
                </a:cubicBezTo>
                <a:lnTo>
                  <a:pt x="1398495" y="286871"/>
                </a:lnTo>
                <a:cubicBezTo>
                  <a:pt x="1410417" y="289039"/>
                  <a:pt x="1422471" y="290471"/>
                  <a:pt x="1434353" y="292847"/>
                </a:cubicBezTo>
                <a:cubicBezTo>
                  <a:pt x="1504810" y="306937"/>
                  <a:pt x="1393730" y="289604"/>
                  <a:pt x="1500095" y="304800"/>
                </a:cubicBezTo>
                <a:cubicBezTo>
                  <a:pt x="1542350" y="318884"/>
                  <a:pt x="1488600" y="302271"/>
                  <a:pt x="1565836" y="316753"/>
                </a:cubicBezTo>
                <a:cubicBezTo>
                  <a:pt x="1581982" y="319781"/>
                  <a:pt x="1597538" y="325485"/>
                  <a:pt x="1613647" y="328706"/>
                </a:cubicBezTo>
                <a:cubicBezTo>
                  <a:pt x="1623608" y="330698"/>
                  <a:pt x="1633675" y="332218"/>
                  <a:pt x="1643530" y="334682"/>
                </a:cubicBezTo>
                <a:cubicBezTo>
                  <a:pt x="1649642" y="336210"/>
                  <a:pt x="1655282" y="339424"/>
                  <a:pt x="1661459" y="340659"/>
                </a:cubicBezTo>
                <a:cubicBezTo>
                  <a:pt x="1675272" y="343422"/>
                  <a:pt x="1689435" y="344115"/>
                  <a:pt x="1703295" y="346635"/>
                </a:cubicBezTo>
                <a:cubicBezTo>
                  <a:pt x="1711376" y="348104"/>
                  <a:pt x="1719182" y="350830"/>
                  <a:pt x="1727200" y="352612"/>
                </a:cubicBezTo>
                <a:cubicBezTo>
                  <a:pt x="1737116" y="354816"/>
                  <a:pt x="1747228" y="356124"/>
                  <a:pt x="1757083" y="358588"/>
                </a:cubicBezTo>
                <a:cubicBezTo>
                  <a:pt x="1763195" y="360116"/>
                  <a:pt x="1768955" y="362834"/>
                  <a:pt x="1775012" y="364565"/>
                </a:cubicBezTo>
                <a:cubicBezTo>
                  <a:pt x="1782910" y="366822"/>
                  <a:pt x="1790900" y="368759"/>
                  <a:pt x="1798918" y="370541"/>
                </a:cubicBezTo>
                <a:cubicBezTo>
                  <a:pt x="1808834" y="372745"/>
                  <a:pt x="1819000" y="373845"/>
                  <a:pt x="1828800" y="376518"/>
                </a:cubicBezTo>
                <a:cubicBezTo>
                  <a:pt x="1840956" y="379833"/>
                  <a:pt x="1852960" y="383792"/>
                  <a:pt x="1864659" y="388471"/>
                </a:cubicBezTo>
                <a:cubicBezTo>
                  <a:pt x="1874620" y="392455"/>
                  <a:pt x="1884266" y="397340"/>
                  <a:pt x="1894542" y="400423"/>
                </a:cubicBezTo>
                <a:cubicBezTo>
                  <a:pt x="1904272" y="403342"/>
                  <a:pt x="1914463" y="404408"/>
                  <a:pt x="1924424" y="406400"/>
                </a:cubicBezTo>
                <a:cubicBezTo>
                  <a:pt x="1978335" y="433355"/>
                  <a:pt x="1911454" y="402076"/>
                  <a:pt x="1996142" y="430306"/>
                </a:cubicBezTo>
                <a:cubicBezTo>
                  <a:pt x="2008095" y="434290"/>
                  <a:pt x="2020302" y="437580"/>
                  <a:pt x="2032000" y="442259"/>
                </a:cubicBezTo>
                <a:cubicBezTo>
                  <a:pt x="2040272" y="445568"/>
                  <a:pt x="2047564" y="451084"/>
                  <a:pt x="2055906" y="454212"/>
                </a:cubicBezTo>
                <a:cubicBezTo>
                  <a:pt x="2063597" y="457096"/>
                  <a:pt x="2071914" y="457932"/>
                  <a:pt x="2079812" y="460188"/>
                </a:cubicBezTo>
                <a:cubicBezTo>
                  <a:pt x="2122699" y="472441"/>
                  <a:pt x="2066863" y="459990"/>
                  <a:pt x="2127624" y="472141"/>
                </a:cubicBezTo>
                <a:lnTo>
                  <a:pt x="2151530" y="484094"/>
                </a:ln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2" name="任意多边形 61"/>
          <p:cNvSpPr/>
          <p:nvPr/>
        </p:nvSpPr>
        <p:spPr>
          <a:xfrm>
            <a:off x="5396914" y="2435414"/>
            <a:ext cx="2151530" cy="484094"/>
          </a:xfrm>
          <a:custGeom>
            <a:avLst/>
            <a:gdLst>
              <a:gd name="connsiteX0" fmla="*/ 0 w 2151530"/>
              <a:gd name="connsiteY0" fmla="*/ 0 h 484094"/>
              <a:gd name="connsiteX1" fmla="*/ 227106 w 2151530"/>
              <a:gd name="connsiteY1" fmla="*/ 5976 h 484094"/>
              <a:gd name="connsiteX2" fmla="*/ 280895 w 2151530"/>
              <a:gd name="connsiteY2" fmla="*/ 17929 h 484094"/>
              <a:gd name="connsiteX3" fmla="*/ 310777 w 2151530"/>
              <a:gd name="connsiteY3" fmla="*/ 23906 h 484094"/>
              <a:gd name="connsiteX4" fmla="*/ 328706 w 2151530"/>
              <a:gd name="connsiteY4" fmla="*/ 29882 h 484094"/>
              <a:gd name="connsiteX5" fmla="*/ 358589 w 2151530"/>
              <a:gd name="connsiteY5" fmla="*/ 35859 h 484094"/>
              <a:gd name="connsiteX6" fmla="*/ 394447 w 2151530"/>
              <a:gd name="connsiteY6" fmla="*/ 47812 h 484094"/>
              <a:gd name="connsiteX7" fmla="*/ 412377 w 2151530"/>
              <a:gd name="connsiteY7" fmla="*/ 53788 h 484094"/>
              <a:gd name="connsiteX8" fmla="*/ 430306 w 2151530"/>
              <a:gd name="connsiteY8" fmla="*/ 59765 h 484094"/>
              <a:gd name="connsiteX9" fmla="*/ 454212 w 2151530"/>
              <a:gd name="connsiteY9" fmla="*/ 71718 h 484094"/>
              <a:gd name="connsiteX10" fmla="*/ 490071 w 2151530"/>
              <a:gd name="connsiteY10" fmla="*/ 77694 h 484094"/>
              <a:gd name="connsiteX11" fmla="*/ 573742 w 2151530"/>
              <a:gd name="connsiteY11" fmla="*/ 89647 h 484094"/>
              <a:gd name="connsiteX12" fmla="*/ 627530 w 2151530"/>
              <a:gd name="connsiteY12" fmla="*/ 101600 h 484094"/>
              <a:gd name="connsiteX13" fmla="*/ 669365 w 2151530"/>
              <a:gd name="connsiteY13" fmla="*/ 113553 h 484094"/>
              <a:gd name="connsiteX14" fmla="*/ 693271 w 2151530"/>
              <a:gd name="connsiteY14" fmla="*/ 119529 h 484094"/>
              <a:gd name="connsiteX15" fmla="*/ 711200 w 2151530"/>
              <a:gd name="connsiteY15" fmla="*/ 125506 h 484094"/>
              <a:gd name="connsiteX16" fmla="*/ 741083 w 2151530"/>
              <a:gd name="connsiteY16" fmla="*/ 131482 h 484094"/>
              <a:gd name="connsiteX17" fmla="*/ 788895 w 2151530"/>
              <a:gd name="connsiteY17" fmla="*/ 149412 h 484094"/>
              <a:gd name="connsiteX18" fmla="*/ 812800 w 2151530"/>
              <a:gd name="connsiteY18" fmla="*/ 155388 h 484094"/>
              <a:gd name="connsiteX19" fmla="*/ 830730 w 2151530"/>
              <a:gd name="connsiteY19" fmla="*/ 161365 h 484094"/>
              <a:gd name="connsiteX20" fmla="*/ 854636 w 2151530"/>
              <a:gd name="connsiteY20" fmla="*/ 167341 h 484094"/>
              <a:gd name="connsiteX21" fmla="*/ 890495 w 2151530"/>
              <a:gd name="connsiteY21" fmla="*/ 179294 h 484094"/>
              <a:gd name="connsiteX22" fmla="*/ 908424 w 2151530"/>
              <a:gd name="connsiteY22" fmla="*/ 185271 h 484094"/>
              <a:gd name="connsiteX23" fmla="*/ 932330 w 2151530"/>
              <a:gd name="connsiteY23" fmla="*/ 191247 h 484094"/>
              <a:gd name="connsiteX24" fmla="*/ 974165 w 2151530"/>
              <a:gd name="connsiteY24" fmla="*/ 209176 h 484094"/>
              <a:gd name="connsiteX25" fmla="*/ 992095 w 2151530"/>
              <a:gd name="connsiteY25" fmla="*/ 221129 h 484094"/>
              <a:gd name="connsiteX26" fmla="*/ 1010024 w 2151530"/>
              <a:gd name="connsiteY26" fmla="*/ 227106 h 484094"/>
              <a:gd name="connsiteX27" fmla="*/ 1063812 w 2151530"/>
              <a:gd name="connsiteY27" fmla="*/ 245035 h 484094"/>
              <a:gd name="connsiteX28" fmla="*/ 1081742 w 2151530"/>
              <a:gd name="connsiteY28" fmla="*/ 251012 h 484094"/>
              <a:gd name="connsiteX29" fmla="*/ 1129553 w 2151530"/>
              <a:gd name="connsiteY29" fmla="*/ 256988 h 484094"/>
              <a:gd name="connsiteX30" fmla="*/ 1171389 w 2151530"/>
              <a:gd name="connsiteY30" fmla="*/ 262965 h 484094"/>
              <a:gd name="connsiteX31" fmla="*/ 1255059 w 2151530"/>
              <a:gd name="connsiteY31" fmla="*/ 274918 h 484094"/>
              <a:gd name="connsiteX32" fmla="*/ 1368612 w 2151530"/>
              <a:gd name="connsiteY32" fmla="*/ 280894 h 484094"/>
              <a:gd name="connsiteX33" fmla="*/ 1398495 w 2151530"/>
              <a:gd name="connsiteY33" fmla="*/ 286871 h 484094"/>
              <a:gd name="connsiteX34" fmla="*/ 1434353 w 2151530"/>
              <a:gd name="connsiteY34" fmla="*/ 292847 h 484094"/>
              <a:gd name="connsiteX35" fmla="*/ 1500095 w 2151530"/>
              <a:gd name="connsiteY35" fmla="*/ 304800 h 484094"/>
              <a:gd name="connsiteX36" fmla="*/ 1565836 w 2151530"/>
              <a:gd name="connsiteY36" fmla="*/ 316753 h 484094"/>
              <a:gd name="connsiteX37" fmla="*/ 1613647 w 2151530"/>
              <a:gd name="connsiteY37" fmla="*/ 328706 h 484094"/>
              <a:gd name="connsiteX38" fmla="*/ 1643530 w 2151530"/>
              <a:gd name="connsiteY38" fmla="*/ 334682 h 484094"/>
              <a:gd name="connsiteX39" fmla="*/ 1661459 w 2151530"/>
              <a:gd name="connsiteY39" fmla="*/ 340659 h 484094"/>
              <a:gd name="connsiteX40" fmla="*/ 1703295 w 2151530"/>
              <a:gd name="connsiteY40" fmla="*/ 346635 h 484094"/>
              <a:gd name="connsiteX41" fmla="*/ 1727200 w 2151530"/>
              <a:gd name="connsiteY41" fmla="*/ 352612 h 484094"/>
              <a:gd name="connsiteX42" fmla="*/ 1757083 w 2151530"/>
              <a:gd name="connsiteY42" fmla="*/ 358588 h 484094"/>
              <a:gd name="connsiteX43" fmla="*/ 1775012 w 2151530"/>
              <a:gd name="connsiteY43" fmla="*/ 364565 h 484094"/>
              <a:gd name="connsiteX44" fmla="*/ 1798918 w 2151530"/>
              <a:gd name="connsiteY44" fmla="*/ 370541 h 484094"/>
              <a:gd name="connsiteX45" fmla="*/ 1828800 w 2151530"/>
              <a:gd name="connsiteY45" fmla="*/ 376518 h 484094"/>
              <a:gd name="connsiteX46" fmla="*/ 1864659 w 2151530"/>
              <a:gd name="connsiteY46" fmla="*/ 388471 h 484094"/>
              <a:gd name="connsiteX47" fmla="*/ 1894542 w 2151530"/>
              <a:gd name="connsiteY47" fmla="*/ 400423 h 484094"/>
              <a:gd name="connsiteX48" fmla="*/ 1924424 w 2151530"/>
              <a:gd name="connsiteY48" fmla="*/ 406400 h 484094"/>
              <a:gd name="connsiteX49" fmla="*/ 1996142 w 2151530"/>
              <a:gd name="connsiteY49" fmla="*/ 430306 h 484094"/>
              <a:gd name="connsiteX50" fmla="*/ 2032000 w 2151530"/>
              <a:gd name="connsiteY50" fmla="*/ 442259 h 484094"/>
              <a:gd name="connsiteX51" fmla="*/ 2055906 w 2151530"/>
              <a:gd name="connsiteY51" fmla="*/ 454212 h 484094"/>
              <a:gd name="connsiteX52" fmla="*/ 2079812 w 2151530"/>
              <a:gd name="connsiteY52" fmla="*/ 460188 h 484094"/>
              <a:gd name="connsiteX53" fmla="*/ 2127624 w 2151530"/>
              <a:gd name="connsiteY53" fmla="*/ 472141 h 484094"/>
              <a:gd name="connsiteX54" fmla="*/ 2151530 w 2151530"/>
              <a:gd name="connsiteY54" fmla="*/ 484094 h 48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151530" h="484094">
                <a:moveTo>
                  <a:pt x="0" y="0"/>
                </a:moveTo>
                <a:cubicBezTo>
                  <a:pt x="75702" y="1992"/>
                  <a:pt x="151460" y="2458"/>
                  <a:pt x="227106" y="5976"/>
                </a:cubicBezTo>
                <a:cubicBezTo>
                  <a:pt x="238497" y="6506"/>
                  <a:pt x="268599" y="15197"/>
                  <a:pt x="280895" y="17929"/>
                </a:cubicBezTo>
                <a:cubicBezTo>
                  <a:pt x="290811" y="20133"/>
                  <a:pt x="300922" y="21442"/>
                  <a:pt x="310777" y="23906"/>
                </a:cubicBezTo>
                <a:cubicBezTo>
                  <a:pt x="316888" y="25434"/>
                  <a:pt x="322595" y="28354"/>
                  <a:pt x="328706" y="29882"/>
                </a:cubicBezTo>
                <a:cubicBezTo>
                  <a:pt x="338561" y="32346"/>
                  <a:pt x="348789" y="33186"/>
                  <a:pt x="358589" y="35859"/>
                </a:cubicBezTo>
                <a:cubicBezTo>
                  <a:pt x="370744" y="39174"/>
                  <a:pt x="382494" y="43828"/>
                  <a:pt x="394447" y="47812"/>
                </a:cubicBezTo>
                <a:lnTo>
                  <a:pt x="412377" y="53788"/>
                </a:lnTo>
                <a:cubicBezTo>
                  <a:pt x="418353" y="55780"/>
                  <a:pt x="424671" y="56948"/>
                  <a:pt x="430306" y="59765"/>
                </a:cubicBezTo>
                <a:cubicBezTo>
                  <a:pt x="438275" y="63749"/>
                  <a:pt x="445678" y="69158"/>
                  <a:pt x="454212" y="71718"/>
                </a:cubicBezTo>
                <a:cubicBezTo>
                  <a:pt x="465819" y="75200"/>
                  <a:pt x="478087" y="75896"/>
                  <a:pt x="490071" y="77694"/>
                </a:cubicBezTo>
                <a:cubicBezTo>
                  <a:pt x="517933" y="81873"/>
                  <a:pt x="546410" y="82814"/>
                  <a:pt x="573742" y="89647"/>
                </a:cubicBezTo>
                <a:cubicBezTo>
                  <a:pt x="632032" y="104219"/>
                  <a:pt x="559255" y="86428"/>
                  <a:pt x="627530" y="101600"/>
                </a:cubicBezTo>
                <a:cubicBezTo>
                  <a:pt x="669593" y="110947"/>
                  <a:pt x="634405" y="103564"/>
                  <a:pt x="669365" y="113553"/>
                </a:cubicBezTo>
                <a:cubicBezTo>
                  <a:pt x="677263" y="115810"/>
                  <a:pt x="685373" y="117272"/>
                  <a:pt x="693271" y="119529"/>
                </a:cubicBezTo>
                <a:cubicBezTo>
                  <a:pt x="699328" y="121260"/>
                  <a:pt x="705088" y="123978"/>
                  <a:pt x="711200" y="125506"/>
                </a:cubicBezTo>
                <a:cubicBezTo>
                  <a:pt x="721055" y="127970"/>
                  <a:pt x="731228" y="129018"/>
                  <a:pt x="741083" y="131482"/>
                </a:cubicBezTo>
                <a:cubicBezTo>
                  <a:pt x="757855" y="135675"/>
                  <a:pt x="772466" y="143936"/>
                  <a:pt x="788895" y="149412"/>
                </a:cubicBezTo>
                <a:cubicBezTo>
                  <a:pt x="796687" y="152009"/>
                  <a:pt x="804902" y="153132"/>
                  <a:pt x="812800" y="155388"/>
                </a:cubicBezTo>
                <a:cubicBezTo>
                  <a:pt x="818858" y="157119"/>
                  <a:pt x="824672" y="159634"/>
                  <a:pt x="830730" y="161365"/>
                </a:cubicBezTo>
                <a:cubicBezTo>
                  <a:pt x="838628" y="163621"/>
                  <a:pt x="846769" y="164981"/>
                  <a:pt x="854636" y="167341"/>
                </a:cubicBezTo>
                <a:cubicBezTo>
                  <a:pt x="866704" y="170961"/>
                  <a:pt x="878542" y="175310"/>
                  <a:pt x="890495" y="179294"/>
                </a:cubicBezTo>
                <a:cubicBezTo>
                  <a:pt x="896471" y="181286"/>
                  <a:pt x="902312" y="183743"/>
                  <a:pt x="908424" y="185271"/>
                </a:cubicBezTo>
                <a:lnTo>
                  <a:pt x="932330" y="191247"/>
                </a:lnTo>
                <a:cubicBezTo>
                  <a:pt x="977340" y="221254"/>
                  <a:pt x="920138" y="186022"/>
                  <a:pt x="974165" y="209176"/>
                </a:cubicBezTo>
                <a:cubicBezTo>
                  <a:pt x="980767" y="212005"/>
                  <a:pt x="985670" y="217917"/>
                  <a:pt x="992095" y="221129"/>
                </a:cubicBezTo>
                <a:cubicBezTo>
                  <a:pt x="997730" y="223946"/>
                  <a:pt x="1004125" y="224894"/>
                  <a:pt x="1010024" y="227106"/>
                </a:cubicBezTo>
                <a:cubicBezTo>
                  <a:pt x="1075958" y="251833"/>
                  <a:pt x="1007734" y="229013"/>
                  <a:pt x="1063812" y="245035"/>
                </a:cubicBezTo>
                <a:cubicBezTo>
                  <a:pt x="1069870" y="246766"/>
                  <a:pt x="1075544" y="249885"/>
                  <a:pt x="1081742" y="251012"/>
                </a:cubicBezTo>
                <a:cubicBezTo>
                  <a:pt x="1097544" y="253885"/>
                  <a:pt x="1113633" y="254865"/>
                  <a:pt x="1129553" y="256988"/>
                </a:cubicBezTo>
                <a:lnTo>
                  <a:pt x="1171389" y="262965"/>
                </a:lnTo>
                <a:cubicBezTo>
                  <a:pt x="1202568" y="267762"/>
                  <a:pt x="1222425" y="272501"/>
                  <a:pt x="1255059" y="274918"/>
                </a:cubicBezTo>
                <a:cubicBezTo>
                  <a:pt x="1292859" y="277718"/>
                  <a:pt x="1330761" y="278902"/>
                  <a:pt x="1368612" y="280894"/>
                </a:cubicBezTo>
                <a:lnTo>
                  <a:pt x="1398495" y="286871"/>
                </a:lnTo>
                <a:cubicBezTo>
                  <a:pt x="1410417" y="289039"/>
                  <a:pt x="1422471" y="290471"/>
                  <a:pt x="1434353" y="292847"/>
                </a:cubicBezTo>
                <a:cubicBezTo>
                  <a:pt x="1504810" y="306937"/>
                  <a:pt x="1393730" y="289604"/>
                  <a:pt x="1500095" y="304800"/>
                </a:cubicBezTo>
                <a:cubicBezTo>
                  <a:pt x="1542350" y="318884"/>
                  <a:pt x="1488600" y="302271"/>
                  <a:pt x="1565836" y="316753"/>
                </a:cubicBezTo>
                <a:cubicBezTo>
                  <a:pt x="1581982" y="319781"/>
                  <a:pt x="1597538" y="325485"/>
                  <a:pt x="1613647" y="328706"/>
                </a:cubicBezTo>
                <a:cubicBezTo>
                  <a:pt x="1623608" y="330698"/>
                  <a:pt x="1633675" y="332218"/>
                  <a:pt x="1643530" y="334682"/>
                </a:cubicBezTo>
                <a:cubicBezTo>
                  <a:pt x="1649642" y="336210"/>
                  <a:pt x="1655282" y="339424"/>
                  <a:pt x="1661459" y="340659"/>
                </a:cubicBezTo>
                <a:cubicBezTo>
                  <a:pt x="1675272" y="343422"/>
                  <a:pt x="1689435" y="344115"/>
                  <a:pt x="1703295" y="346635"/>
                </a:cubicBezTo>
                <a:cubicBezTo>
                  <a:pt x="1711376" y="348104"/>
                  <a:pt x="1719182" y="350830"/>
                  <a:pt x="1727200" y="352612"/>
                </a:cubicBezTo>
                <a:cubicBezTo>
                  <a:pt x="1737116" y="354816"/>
                  <a:pt x="1747228" y="356124"/>
                  <a:pt x="1757083" y="358588"/>
                </a:cubicBezTo>
                <a:cubicBezTo>
                  <a:pt x="1763195" y="360116"/>
                  <a:pt x="1768955" y="362834"/>
                  <a:pt x="1775012" y="364565"/>
                </a:cubicBezTo>
                <a:cubicBezTo>
                  <a:pt x="1782910" y="366822"/>
                  <a:pt x="1790900" y="368759"/>
                  <a:pt x="1798918" y="370541"/>
                </a:cubicBezTo>
                <a:cubicBezTo>
                  <a:pt x="1808834" y="372745"/>
                  <a:pt x="1819000" y="373845"/>
                  <a:pt x="1828800" y="376518"/>
                </a:cubicBezTo>
                <a:cubicBezTo>
                  <a:pt x="1840956" y="379833"/>
                  <a:pt x="1852960" y="383792"/>
                  <a:pt x="1864659" y="388471"/>
                </a:cubicBezTo>
                <a:cubicBezTo>
                  <a:pt x="1874620" y="392455"/>
                  <a:pt x="1884266" y="397340"/>
                  <a:pt x="1894542" y="400423"/>
                </a:cubicBezTo>
                <a:cubicBezTo>
                  <a:pt x="1904272" y="403342"/>
                  <a:pt x="1914463" y="404408"/>
                  <a:pt x="1924424" y="406400"/>
                </a:cubicBezTo>
                <a:cubicBezTo>
                  <a:pt x="1978335" y="433355"/>
                  <a:pt x="1911454" y="402076"/>
                  <a:pt x="1996142" y="430306"/>
                </a:cubicBezTo>
                <a:cubicBezTo>
                  <a:pt x="2008095" y="434290"/>
                  <a:pt x="2020302" y="437580"/>
                  <a:pt x="2032000" y="442259"/>
                </a:cubicBezTo>
                <a:cubicBezTo>
                  <a:pt x="2040272" y="445568"/>
                  <a:pt x="2047564" y="451084"/>
                  <a:pt x="2055906" y="454212"/>
                </a:cubicBezTo>
                <a:cubicBezTo>
                  <a:pt x="2063597" y="457096"/>
                  <a:pt x="2071914" y="457932"/>
                  <a:pt x="2079812" y="460188"/>
                </a:cubicBezTo>
                <a:cubicBezTo>
                  <a:pt x="2122699" y="472441"/>
                  <a:pt x="2066863" y="459990"/>
                  <a:pt x="2127624" y="472141"/>
                </a:cubicBezTo>
                <a:lnTo>
                  <a:pt x="2151530" y="484094"/>
                </a:ln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1639807" y="2210246"/>
            <a:ext cx="2278800" cy="89390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5248745" y="2214704"/>
            <a:ext cx="2320668" cy="88944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69" name="图片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28" y="1662217"/>
            <a:ext cx="2930157" cy="215284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692" y="1670801"/>
            <a:ext cx="2942039" cy="2166877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8" t="8022" r="9772" b="10893"/>
          <a:stretch/>
        </p:blipFill>
        <p:spPr>
          <a:xfrm>
            <a:off x="1011310" y="4458122"/>
            <a:ext cx="2913654" cy="212884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8" t="7883" r="9562" b="10891"/>
          <a:stretch/>
        </p:blipFill>
        <p:spPr>
          <a:xfrm>
            <a:off x="4728233" y="4463473"/>
            <a:ext cx="2920656" cy="2128570"/>
          </a:xfrm>
          <a:prstGeom prst="rect">
            <a:avLst/>
          </a:prstGeom>
        </p:spPr>
      </p:pic>
      <p:sp>
        <p:nvSpPr>
          <p:cNvPr id="74" name="任意多边形 73"/>
          <p:cNvSpPr/>
          <p:nvPr/>
        </p:nvSpPr>
        <p:spPr>
          <a:xfrm>
            <a:off x="1780635" y="5251057"/>
            <a:ext cx="2137972" cy="428541"/>
          </a:xfrm>
          <a:custGeom>
            <a:avLst/>
            <a:gdLst>
              <a:gd name="connsiteX0" fmla="*/ 0 w 2151530"/>
              <a:gd name="connsiteY0" fmla="*/ 0 h 484094"/>
              <a:gd name="connsiteX1" fmla="*/ 227106 w 2151530"/>
              <a:gd name="connsiteY1" fmla="*/ 5976 h 484094"/>
              <a:gd name="connsiteX2" fmla="*/ 280895 w 2151530"/>
              <a:gd name="connsiteY2" fmla="*/ 17929 h 484094"/>
              <a:gd name="connsiteX3" fmla="*/ 310777 w 2151530"/>
              <a:gd name="connsiteY3" fmla="*/ 23906 h 484094"/>
              <a:gd name="connsiteX4" fmla="*/ 328706 w 2151530"/>
              <a:gd name="connsiteY4" fmla="*/ 29882 h 484094"/>
              <a:gd name="connsiteX5" fmla="*/ 358589 w 2151530"/>
              <a:gd name="connsiteY5" fmla="*/ 35859 h 484094"/>
              <a:gd name="connsiteX6" fmla="*/ 394447 w 2151530"/>
              <a:gd name="connsiteY6" fmla="*/ 47812 h 484094"/>
              <a:gd name="connsiteX7" fmla="*/ 412377 w 2151530"/>
              <a:gd name="connsiteY7" fmla="*/ 53788 h 484094"/>
              <a:gd name="connsiteX8" fmla="*/ 430306 w 2151530"/>
              <a:gd name="connsiteY8" fmla="*/ 59765 h 484094"/>
              <a:gd name="connsiteX9" fmla="*/ 454212 w 2151530"/>
              <a:gd name="connsiteY9" fmla="*/ 71718 h 484094"/>
              <a:gd name="connsiteX10" fmla="*/ 490071 w 2151530"/>
              <a:gd name="connsiteY10" fmla="*/ 77694 h 484094"/>
              <a:gd name="connsiteX11" fmla="*/ 573742 w 2151530"/>
              <a:gd name="connsiteY11" fmla="*/ 89647 h 484094"/>
              <a:gd name="connsiteX12" fmla="*/ 627530 w 2151530"/>
              <a:gd name="connsiteY12" fmla="*/ 101600 h 484094"/>
              <a:gd name="connsiteX13" fmla="*/ 669365 w 2151530"/>
              <a:gd name="connsiteY13" fmla="*/ 113553 h 484094"/>
              <a:gd name="connsiteX14" fmla="*/ 693271 w 2151530"/>
              <a:gd name="connsiteY14" fmla="*/ 119529 h 484094"/>
              <a:gd name="connsiteX15" fmla="*/ 711200 w 2151530"/>
              <a:gd name="connsiteY15" fmla="*/ 125506 h 484094"/>
              <a:gd name="connsiteX16" fmla="*/ 741083 w 2151530"/>
              <a:gd name="connsiteY16" fmla="*/ 131482 h 484094"/>
              <a:gd name="connsiteX17" fmla="*/ 788895 w 2151530"/>
              <a:gd name="connsiteY17" fmla="*/ 149412 h 484094"/>
              <a:gd name="connsiteX18" fmla="*/ 812800 w 2151530"/>
              <a:gd name="connsiteY18" fmla="*/ 155388 h 484094"/>
              <a:gd name="connsiteX19" fmla="*/ 830730 w 2151530"/>
              <a:gd name="connsiteY19" fmla="*/ 161365 h 484094"/>
              <a:gd name="connsiteX20" fmla="*/ 854636 w 2151530"/>
              <a:gd name="connsiteY20" fmla="*/ 167341 h 484094"/>
              <a:gd name="connsiteX21" fmla="*/ 890495 w 2151530"/>
              <a:gd name="connsiteY21" fmla="*/ 179294 h 484094"/>
              <a:gd name="connsiteX22" fmla="*/ 908424 w 2151530"/>
              <a:gd name="connsiteY22" fmla="*/ 185271 h 484094"/>
              <a:gd name="connsiteX23" fmla="*/ 932330 w 2151530"/>
              <a:gd name="connsiteY23" fmla="*/ 191247 h 484094"/>
              <a:gd name="connsiteX24" fmla="*/ 974165 w 2151530"/>
              <a:gd name="connsiteY24" fmla="*/ 209176 h 484094"/>
              <a:gd name="connsiteX25" fmla="*/ 992095 w 2151530"/>
              <a:gd name="connsiteY25" fmla="*/ 221129 h 484094"/>
              <a:gd name="connsiteX26" fmla="*/ 1010024 w 2151530"/>
              <a:gd name="connsiteY26" fmla="*/ 227106 h 484094"/>
              <a:gd name="connsiteX27" fmla="*/ 1063812 w 2151530"/>
              <a:gd name="connsiteY27" fmla="*/ 245035 h 484094"/>
              <a:gd name="connsiteX28" fmla="*/ 1081742 w 2151530"/>
              <a:gd name="connsiteY28" fmla="*/ 251012 h 484094"/>
              <a:gd name="connsiteX29" fmla="*/ 1129553 w 2151530"/>
              <a:gd name="connsiteY29" fmla="*/ 256988 h 484094"/>
              <a:gd name="connsiteX30" fmla="*/ 1171389 w 2151530"/>
              <a:gd name="connsiteY30" fmla="*/ 262965 h 484094"/>
              <a:gd name="connsiteX31" fmla="*/ 1255059 w 2151530"/>
              <a:gd name="connsiteY31" fmla="*/ 274918 h 484094"/>
              <a:gd name="connsiteX32" fmla="*/ 1368612 w 2151530"/>
              <a:gd name="connsiteY32" fmla="*/ 280894 h 484094"/>
              <a:gd name="connsiteX33" fmla="*/ 1398495 w 2151530"/>
              <a:gd name="connsiteY33" fmla="*/ 286871 h 484094"/>
              <a:gd name="connsiteX34" fmla="*/ 1434353 w 2151530"/>
              <a:gd name="connsiteY34" fmla="*/ 292847 h 484094"/>
              <a:gd name="connsiteX35" fmla="*/ 1500095 w 2151530"/>
              <a:gd name="connsiteY35" fmla="*/ 304800 h 484094"/>
              <a:gd name="connsiteX36" fmla="*/ 1565836 w 2151530"/>
              <a:gd name="connsiteY36" fmla="*/ 316753 h 484094"/>
              <a:gd name="connsiteX37" fmla="*/ 1613647 w 2151530"/>
              <a:gd name="connsiteY37" fmla="*/ 328706 h 484094"/>
              <a:gd name="connsiteX38" fmla="*/ 1643530 w 2151530"/>
              <a:gd name="connsiteY38" fmla="*/ 334682 h 484094"/>
              <a:gd name="connsiteX39" fmla="*/ 1661459 w 2151530"/>
              <a:gd name="connsiteY39" fmla="*/ 340659 h 484094"/>
              <a:gd name="connsiteX40" fmla="*/ 1703295 w 2151530"/>
              <a:gd name="connsiteY40" fmla="*/ 346635 h 484094"/>
              <a:gd name="connsiteX41" fmla="*/ 1727200 w 2151530"/>
              <a:gd name="connsiteY41" fmla="*/ 352612 h 484094"/>
              <a:gd name="connsiteX42" fmla="*/ 1757083 w 2151530"/>
              <a:gd name="connsiteY42" fmla="*/ 358588 h 484094"/>
              <a:gd name="connsiteX43" fmla="*/ 1775012 w 2151530"/>
              <a:gd name="connsiteY43" fmla="*/ 364565 h 484094"/>
              <a:gd name="connsiteX44" fmla="*/ 1798918 w 2151530"/>
              <a:gd name="connsiteY44" fmla="*/ 370541 h 484094"/>
              <a:gd name="connsiteX45" fmla="*/ 1828800 w 2151530"/>
              <a:gd name="connsiteY45" fmla="*/ 376518 h 484094"/>
              <a:gd name="connsiteX46" fmla="*/ 1864659 w 2151530"/>
              <a:gd name="connsiteY46" fmla="*/ 388471 h 484094"/>
              <a:gd name="connsiteX47" fmla="*/ 1894542 w 2151530"/>
              <a:gd name="connsiteY47" fmla="*/ 400423 h 484094"/>
              <a:gd name="connsiteX48" fmla="*/ 1924424 w 2151530"/>
              <a:gd name="connsiteY48" fmla="*/ 406400 h 484094"/>
              <a:gd name="connsiteX49" fmla="*/ 1996142 w 2151530"/>
              <a:gd name="connsiteY49" fmla="*/ 430306 h 484094"/>
              <a:gd name="connsiteX50" fmla="*/ 2032000 w 2151530"/>
              <a:gd name="connsiteY50" fmla="*/ 442259 h 484094"/>
              <a:gd name="connsiteX51" fmla="*/ 2055906 w 2151530"/>
              <a:gd name="connsiteY51" fmla="*/ 454212 h 484094"/>
              <a:gd name="connsiteX52" fmla="*/ 2079812 w 2151530"/>
              <a:gd name="connsiteY52" fmla="*/ 460188 h 484094"/>
              <a:gd name="connsiteX53" fmla="*/ 2127624 w 2151530"/>
              <a:gd name="connsiteY53" fmla="*/ 472141 h 484094"/>
              <a:gd name="connsiteX54" fmla="*/ 2151530 w 2151530"/>
              <a:gd name="connsiteY54" fmla="*/ 484094 h 48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151530" h="484094">
                <a:moveTo>
                  <a:pt x="0" y="0"/>
                </a:moveTo>
                <a:cubicBezTo>
                  <a:pt x="75702" y="1992"/>
                  <a:pt x="151460" y="2458"/>
                  <a:pt x="227106" y="5976"/>
                </a:cubicBezTo>
                <a:cubicBezTo>
                  <a:pt x="238497" y="6506"/>
                  <a:pt x="268599" y="15197"/>
                  <a:pt x="280895" y="17929"/>
                </a:cubicBezTo>
                <a:cubicBezTo>
                  <a:pt x="290811" y="20133"/>
                  <a:pt x="300922" y="21442"/>
                  <a:pt x="310777" y="23906"/>
                </a:cubicBezTo>
                <a:cubicBezTo>
                  <a:pt x="316888" y="25434"/>
                  <a:pt x="322595" y="28354"/>
                  <a:pt x="328706" y="29882"/>
                </a:cubicBezTo>
                <a:cubicBezTo>
                  <a:pt x="338561" y="32346"/>
                  <a:pt x="348789" y="33186"/>
                  <a:pt x="358589" y="35859"/>
                </a:cubicBezTo>
                <a:cubicBezTo>
                  <a:pt x="370744" y="39174"/>
                  <a:pt x="382494" y="43828"/>
                  <a:pt x="394447" y="47812"/>
                </a:cubicBezTo>
                <a:lnTo>
                  <a:pt x="412377" y="53788"/>
                </a:lnTo>
                <a:cubicBezTo>
                  <a:pt x="418353" y="55780"/>
                  <a:pt x="424671" y="56948"/>
                  <a:pt x="430306" y="59765"/>
                </a:cubicBezTo>
                <a:cubicBezTo>
                  <a:pt x="438275" y="63749"/>
                  <a:pt x="445678" y="69158"/>
                  <a:pt x="454212" y="71718"/>
                </a:cubicBezTo>
                <a:cubicBezTo>
                  <a:pt x="465819" y="75200"/>
                  <a:pt x="478087" y="75896"/>
                  <a:pt x="490071" y="77694"/>
                </a:cubicBezTo>
                <a:cubicBezTo>
                  <a:pt x="517933" y="81873"/>
                  <a:pt x="546410" y="82814"/>
                  <a:pt x="573742" y="89647"/>
                </a:cubicBezTo>
                <a:cubicBezTo>
                  <a:pt x="632032" y="104219"/>
                  <a:pt x="559255" y="86428"/>
                  <a:pt x="627530" y="101600"/>
                </a:cubicBezTo>
                <a:cubicBezTo>
                  <a:pt x="669593" y="110947"/>
                  <a:pt x="634405" y="103564"/>
                  <a:pt x="669365" y="113553"/>
                </a:cubicBezTo>
                <a:cubicBezTo>
                  <a:pt x="677263" y="115810"/>
                  <a:pt x="685373" y="117272"/>
                  <a:pt x="693271" y="119529"/>
                </a:cubicBezTo>
                <a:cubicBezTo>
                  <a:pt x="699328" y="121260"/>
                  <a:pt x="705088" y="123978"/>
                  <a:pt x="711200" y="125506"/>
                </a:cubicBezTo>
                <a:cubicBezTo>
                  <a:pt x="721055" y="127970"/>
                  <a:pt x="731228" y="129018"/>
                  <a:pt x="741083" y="131482"/>
                </a:cubicBezTo>
                <a:cubicBezTo>
                  <a:pt x="757855" y="135675"/>
                  <a:pt x="772466" y="143936"/>
                  <a:pt x="788895" y="149412"/>
                </a:cubicBezTo>
                <a:cubicBezTo>
                  <a:pt x="796687" y="152009"/>
                  <a:pt x="804902" y="153132"/>
                  <a:pt x="812800" y="155388"/>
                </a:cubicBezTo>
                <a:cubicBezTo>
                  <a:pt x="818858" y="157119"/>
                  <a:pt x="824672" y="159634"/>
                  <a:pt x="830730" y="161365"/>
                </a:cubicBezTo>
                <a:cubicBezTo>
                  <a:pt x="838628" y="163621"/>
                  <a:pt x="846769" y="164981"/>
                  <a:pt x="854636" y="167341"/>
                </a:cubicBezTo>
                <a:cubicBezTo>
                  <a:pt x="866704" y="170961"/>
                  <a:pt x="878542" y="175310"/>
                  <a:pt x="890495" y="179294"/>
                </a:cubicBezTo>
                <a:cubicBezTo>
                  <a:pt x="896471" y="181286"/>
                  <a:pt x="902312" y="183743"/>
                  <a:pt x="908424" y="185271"/>
                </a:cubicBezTo>
                <a:lnTo>
                  <a:pt x="932330" y="191247"/>
                </a:lnTo>
                <a:cubicBezTo>
                  <a:pt x="977340" y="221254"/>
                  <a:pt x="920138" y="186022"/>
                  <a:pt x="974165" y="209176"/>
                </a:cubicBezTo>
                <a:cubicBezTo>
                  <a:pt x="980767" y="212005"/>
                  <a:pt x="985670" y="217917"/>
                  <a:pt x="992095" y="221129"/>
                </a:cubicBezTo>
                <a:cubicBezTo>
                  <a:pt x="997730" y="223946"/>
                  <a:pt x="1004125" y="224894"/>
                  <a:pt x="1010024" y="227106"/>
                </a:cubicBezTo>
                <a:cubicBezTo>
                  <a:pt x="1075958" y="251833"/>
                  <a:pt x="1007734" y="229013"/>
                  <a:pt x="1063812" y="245035"/>
                </a:cubicBezTo>
                <a:cubicBezTo>
                  <a:pt x="1069870" y="246766"/>
                  <a:pt x="1075544" y="249885"/>
                  <a:pt x="1081742" y="251012"/>
                </a:cubicBezTo>
                <a:cubicBezTo>
                  <a:pt x="1097544" y="253885"/>
                  <a:pt x="1113633" y="254865"/>
                  <a:pt x="1129553" y="256988"/>
                </a:cubicBezTo>
                <a:lnTo>
                  <a:pt x="1171389" y="262965"/>
                </a:lnTo>
                <a:cubicBezTo>
                  <a:pt x="1202568" y="267762"/>
                  <a:pt x="1222425" y="272501"/>
                  <a:pt x="1255059" y="274918"/>
                </a:cubicBezTo>
                <a:cubicBezTo>
                  <a:pt x="1292859" y="277718"/>
                  <a:pt x="1330761" y="278902"/>
                  <a:pt x="1368612" y="280894"/>
                </a:cubicBezTo>
                <a:lnTo>
                  <a:pt x="1398495" y="286871"/>
                </a:lnTo>
                <a:cubicBezTo>
                  <a:pt x="1410417" y="289039"/>
                  <a:pt x="1422471" y="290471"/>
                  <a:pt x="1434353" y="292847"/>
                </a:cubicBezTo>
                <a:cubicBezTo>
                  <a:pt x="1504810" y="306937"/>
                  <a:pt x="1393730" y="289604"/>
                  <a:pt x="1500095" y="304800"/>
                </a:cubicBezTo>
                <a:cubicBezTo>
                  <a:pt x="1542350" y="318884"/>
                  <a:pt x="1488600" y="302271"/>
                  <a:pt x="1565836" y="316753"/>
                </a:cubicBezTo>
                <a:cubicBezTo>
                  <a:pt x="1581982" y="319781"/>
                  <a:pt x="1597538" y="325485"/>
                  <a:pt x="1613647" y="328706"/>
                </a:cubicBezTo>
                <a:cubicBezTo>
                  <a:pt x="1623608" y="330698"/>
                  <a:pt x="1633675" y="332218"/>
                  <a:pt x="1643530" y="334682"/>
                </a:cubicBezTo>
                <a:cubicBezTo>
                  <a:pt x="1649642" y="336210"/>
                  <a:pt x="1655282" y="339424"/>
                  <a:pt x="1661459" y="340659"/>
                </a:cubicBezTo>
                <a:cubicBezTo>
                  <a:pt x="1675272" y="343422"/>
                  <a:pt x="1689435" y="344115"/>
                  <a:pt x="1703295" y="346635"/>
                </a:cubicBezTo>
                <a:cubicBezTo>
                  <a:pt x="1711376" y="348104"/>
                  <a:pt x="1719182" y="350830"/>
                  <a:pt x="1727200" y="352612"/>
                </a:cubicBezTo>
                <a:cubicBezTo>
                  <a:pt x="1737116" y="354816"/>
                  <a:pt x="1747228" y="356124"/>
                  <a:pt x="1757083" y="358588"/>
                </a:cubicBezTo>
                <a:cubicBezTo>
                  <a:pt x="1763195" y="360116"/>
                  <a:pt x="1768955" y="362834"/>
                  <a:pt x="1775012" y="364565"/>
                </a:cubicBezTo>
                <a:cubicBezTo>
                  <a:pt x="1782910" y="366822"/>
                  <a:pt x="1790900" y="368759"/>
                  <a:pt x="1798918" y="370541"/>
                </a:cubicBezTo>
                <a:cubicBezTo>
                  <a:pt x="1808834" y="372745"/>
                  <a:pt x="1819000" y="373845"/>
                  <a:pt x="1828800" y="376518"/>
                </a:cubicBezTo>
                <a:cubicBezTo>
                  <a:pt x="1840956" y="379833"/>
                  <a:pt x="1852960" y="383792"/>
                  <a:pt x="1864659" y="388471"/>
                </a:cubicBezTo>
                <a:cubicBezTo>
                  <a:pt x="1874620" y="392455"/>
                  <a:pt x="1884266" y="397340"/>
                  <a:pt x="1894542" y="400423"/>
                </a:cubicBezTo>
                <a:cubicBezTo>
                  <a:pt x="1904272" y="403342"/>
                  <a:pt x="1914463" y="404408"/>
                  <a:pt x="1924424" y="406400"/>
                </a:cubicBezTo>
                <a:cubicBezTo>
                  <a:pt x="1978335" y="433355"/>
                  <a:pt x="1911454" y="402076"/>
                  <a:pt x="1996142" y="430306"/>
                </a:cubicBezTo>
                <a:cubicBezTo>
                  <a:pt x="2008095" y="434290"/>
                  <a:pt x="2020302" y="437580"/>
                  <a:pt x="2032000" y="442259"/>
                </a:cubicBezTo>
                <a:cubicBezTo>
                  <a:pt x="2040272" y="445568"/>
                  <a:pt x="2047564" y="451084"/>
                  <a:pt x="2055906" y="454212"/>
                </a:cubicBezTo>
                <a:cubicBezTo>
                  <a:pt x="2063597" y="457096"/>
                  <a:pt x="2071914" y="457932"/>
                  <a:pt x="2079812" y="460188"/>
                </a:cubicBezTo>
                <a:cubicBezTo>
                  <a:pt x="2122699" y="472441"/>
                  <a:pt x="2066863" y="459990"/>
                  <a:pt x="2127624" y="472141"/>
                </a:cubicBezTo>
                <a:lnTo>
                  <a:pt x="2151530" y="484094"/>
                </a:ln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1639807" y="4978252"/>
            <a:ext cx="2286337" cy="94207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6" name="任意多边形 75"/>
          <p:cNvSpPr/>
          <p:nvPr/>
        </p:nvSpPr>
        <p:spPr>
          <a:xfrm>
            <a:off x="5506554" y="5264689"/>
            <a:ext cx="2151530" cy="430953"/>
          </a:xfrm>
          <a:custGeom>
            <a:avLst/>
            <a:gdLst>
              <a:gd name="connsiteX0" fmla="*/ 0 w 2151530"/>
              <a:gd name="connsiteY0" fmla="*/ 0 h 484094"/>
              <a:gd name="connsiteX1" fmla="*/ 227106 w 2151530"/>
              <a:gd name="connsiteY1" fmla="*/ 5976 h 484094"/>
              <a:gd name="connsiteX2" fmla="*/ 280895 w 2151530"/>
              <a:gd name="connsiteY2" fmla="*/ 17929 h 484094"/>
              <a:gd name="connsiteX3" fmla="*/ 310777 w 2151530"/>
              <a:gd name="connsiteY3" fmla="*/ 23906 h 484094"/>
              <a:gd name="connsiteX4" fmla="*/ 328706 w 2151530"/>
              <a:gd name="connsiteY4" fmla="*/ 29882 h 484094"/>
              <a:gd name="connsiteX5" fmla="*/ 358589 w 2151530"/>
              <a:gd name="connsiteY5" fmla="*/ 35859 h 484094"/>
              <a:gd name="connsiteX6" fmla="*/ 394447 w 2151530"/>
              <a:gd name="connsiteY6" fmla="*/ 47812 h 484094"/>
              <a:gd name="connsiteX7" fmla="*/ 412377 w 2151530"/>
              <a:gd name="connsiteY7" fmla="*/ 53788 h 484094"/>
              <a:gd name="connsiteX8" fmla="*/ 430306 w 2151530"/>
              <a:gd name="connsiteY8" fmla="*/ 59765 h 484094"/>
              <a:gd name="connsiteX9" fmla="*/ 454212 w 2151530"/>
              <a:gd name="connsiteY9" fmla="*/ 71718 h 484094"/>
              <a:gd name="connsiteX10" fmla="*/ 490071 w 2151530"/>
              <a:gd name="connsiteY10" fmla="*/ 77694 h 484094"/>
              <a:gd name="connsiteX11" fmla="*/ 573742 w 2151530"/>
              <a:gd name="connsiteY11" fmla="*/ 89647 h 484094"/>
              <a:gd name="connsiteX12" fmla="*/ 627530 w 2151530"/>
              <a:gd name="connsiteY12" fmla="*/ 101600 h 484094"/>
              <a:gd name="connsiteX13" fmla="*/ 669365 w 2151530"/>
              <a:gd name="connsiteY13" fmla="*/ 113553 h 484094"/>
              <a:gd name="connsiteX14" fmla="*/ 693271 w 2151530"/>
              <a:gd name="connsiteY14" fmla="*/ 119529 h 484094"/>
              <a:gd name="connsiteX15" fmla="*/ 711200 w 2151530"/>
              <a:gd name="connsiteY15" fmla="*/ 125506 h 484094"/>
              <a:gd name="connsiteX16" fmla="*/ 741083 w 2151530"/>
              <a:gd name="connsiteY16" fmla="*/ 131482 h 484094"/>
              <a:gd name="connsiteX17" fmla="*/ 788895 w 2151530"/>
              <a:gd name="connsiteY17" fmla="*/ 149412 h 484094"/>
              <a:gd name="connsiteX18" fmla="*/ 812800 w 2151530"/>
              <a:gd name="connsiteY18" fmla="*/ 155388 h 484094"/>
              <a:gd name="connsiteX19" fmla="*/ 830730 w 2151530"/>
              <a:gd name="connsiteY19" fmla="*/ 161365 h 484094"/>
              <a:gd name="connsiteX20" fmla="*/ 854636 w 2151530"/>
              <a:gd name="connsiteY20" fmla="*/ 167341 h 484094"/>
              <a:gd name="connsiteX21" fmla="*/ 890495 w 2151530"/>
              <a:gd name="connsiteY21" fmla="*/ 179294 h 484094"/>
              <a:gd name="connsiteX22" fmla="*/ 908424 w 2151530"/>
              <a:gd name="connsiteY22" fmla="*/ 185271 h 484094"/>
              <a:gd name="connsiteX23" fmla="*/ 932330 w 2151530"/>
              <a:gd name="connsiteY23" fmla="*/ 191247 h 484094"/>
              <a:gd name="connsiteX24" fmla="*/ 974165 w 2151530"/>
              <a:gd name="connsiteY24" fmla="*/ 209176 h 484094"/>
              <a:gd name="connsiteX25" fmla="*/ 992095 w 2151530"/>
              <a:gd name="connsiteY25" fmla="*/ 221129 h 484094"/>
              <a:gd name="connsiteX26" fmla="*/ 1010024 w 2151530"/>
              <a:gd name="connsiteY26" fmla="*/ 227106 h 484094"/>
              <a:gd name="connsiteX27" fmla="*/ 1063812 w 2151530"/>
              <a:gd name="connsiteY27" fmla="*/ 245035 h 484094"/>
              <a:gd name="connsiteX28" fmla="*/ 1081742 w 2151530"/>
              <a:gd name="connsiteY28" fmla="*/ 251012 h 484094"/>
              <a:gd name="connsiteX29" fmla="*/ 1129553 w 2151530"/>
              <a:gd name="connsiteY29" fmla="*/ 256988 h 484094"/>
              <a:gd name="connsiteX30" fmla="*/ 1171389 w 2151530"/>
              <a:gd name="connsiteY30" fmla="*/ 262965 h 484094"/>
              <a:gd name="connsiteX31" fmla="*/ 1255059 w 2151530"/>
              <a:gd name="connsiteY31" fmla="*/ 274918 h 484094"/>
              <a:gd name="connsiteX32" fmla="*/ 1368612 w 2151530"/>
              <a:gd name="connsiteY32" fmla="*/ 280894 h 484094"/>
              <a:gd name="connsiteX33" fmla="*/ 1398495 w 2151530"/>
              <a:gd name="connsiteY33" fmla="*/ 286871 h 484094"/>
              <a:gd name="connsiteX34" fmla="*/ 1434353 w 2151530"/>
              <a:gd name="connsiteY34" fmla="*/ 292847 h 484094"/>
              <a:gd name="connsiteX35" fmla="*/ 1500095 w 2151530"/>
              <a:gd name="connsiteY35" fmla="*/ 304800 h 484094"/>
              <a:gd name="connsiteX36" fmla="*/ 1565836 w 2151530"/>
              <a:gd name="connsiteY36" fmla="*/ 316753 h 484094"/>
              <a:gd name="connsiteX37" fmla="*/ 1613647 w 2151530"/>
              <a:gd name="connsiteY37" fmla="*/ 328706 h 484094"/>
              <a:gd name="connsiteX38" fmla="*/ 1643530 w 2151530"/>
              <a:gd name="connsiteY38" fmla="*/ 334682 h 484094"/>
              <a:gd name="connsiteX39" fmla="*/ 1661459 w 2151530"/>
              <a:gd name="connsiteY39" fmla="*/ 340659 h 484094"/>
              <a:gd name="connsiteX40" fmla="*/ 1703295 w 2151530"/>
              <a:gd name="connsiteY40" fmla="*/ 346635 h 484094"/>
              <a:gd name="connsiteX41" fmla="*/ 1727200 w 2151530"/>
              <a:gd name="connsiteY41" fmla="*/ 352612 h 484094"/>
              <a:gd name="connsiteX42" fmla="*/ 1757083 w 2151530"/>
              <a:gd name="connsiteY42" fmla="*/ 358588 h 484094"/>
              <a:gd name="connsiteX43" fmla="*/ 1775012 w 2151530"/>
              <a:gd name="connsiteY43" fmla="*/ 364565 h 484094"/>
              <a:gd name="connsiteX44" fmla="*/ 1798918 w 2151530"/>
              <a:gd name="connsiteY44" fmla="*/ 370541 h 484094"/>
              <a:gd name="connsiteX45" fmla="*/ 1828800 w 2151530"/>
              <a:gd name="connsiteY45" fmla="*/ 376518 h 484094"/>
              <a:gd name="connsiteX46" fmla="*/ 1864659 w 2151530"/>
              <a:gd name="connsiteY46" fmla="*/ 388471 h 484094"/>
              <a:gd name="connsiteX47" fmla="*/ 1894542 w 2151530"/>
              <a:gd name="connsiteY47" fmla="*/ 400423 h 484094"/>
              <a:gd name="connsiteX48" fmla="*/ 1924424 w 2151530"/>
              <a:gd name="connsiteY48" fmla="*/ 406400 h 484094"/>
              <a:gd name="connsiteX49" fmla="*/ 1996142 w 2151530"/>
              <a:gd name="connsiteY49" fmla="*/ 430306 h 484094"/>
              <a:gd name="connsiteX50" fmla="*/ 2032000 w 2151530"/>
              <a:gd name="connsiteY50" fmla="*/ 442259 h 484094"/>
              <a:gd name="connsiteX51" fmla="*/ 2055906 w 2151530"/>
              <a:gd name="connsiteY51" fmla="*/ 454212 h 484094"/>
              <a:gd name="connsiteX52" fmla="*/ 2079812 w 2151530"/>
              <a:gd name="connsiteY52" fmla="*/ 460188 h 484094"/>
              <a:gd name="connsiteX53" fmla="*/ 2127624 w 2151530"/>
              <a:gd name="connsiteY53" fmla="*/ 472141 h 484094"/>
              <a:gd name="connsiteX54" fmla="*/ 2151530 w 2151530"/>
              <a:gd name="connsiteY54" fmla="*/ 484094 h 48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151530" h="484094">
                <a:moveTo>
                  <a:pt x="0" y="0"/>
                </a:moveTo>
                <a:cubicBezTo>
                  <a:pt x="75702" y="1992"/>
                  <a:pt x="151460" y="2458"/>
                  <a:pt x="227106" y="5976"/>
                </a:cubicBezTo>
                <a:cubicBezTo>
                  <a:pt x="238497" y="6506"/>
                  <a:pt x="268599" y="15197"/>
                  <a:pt x="280895" y="17929"/>
                </a:cubicBezTo>
                <a:cubicBezTo>
                  <a:pt x="290811" y="20133"/>
                  <a:pt x="300922" y="21442"/>
                  <a:pt x="310777" y="23906"/>
                </a:cubicBezTo>
                <a:cubicBezTo>
                  <a:pt x="316888" y="25434"/>
                  <a:pt x="322595" y="28354"/>
                  <a:pt x="328706" y="29882"/>
                </a:cubicBezTo>
                <a:cubicBezTo>
                  <a:pt x="338561" y="32346"/>
                  <a:pt x="348789" y="33186"/>
                  <a:pt x="358589" y="35859"/>
                </a:cubicBezTo>
                <a:cubicBezTo>
                  <a:pt x="370744" y="39174"/>
                  <a:pt x="382494" y="43828"/>
                  <a:pt x="394447" y="47812"/>
                </a:cubicBezTo>
                <a:lnTo>
                  <a:pt x="412377" y="53788"/>
                </a:lnTo>
                <a:cubicBezTo>
                  <a:pt x="418353" y="55780"/>
                  <a:pt x="424671" y="56948"/>
                  <a:pt x="430306" y="59765"/>
                </a:cubicBezTo>
                <a:cubicBezTo>
                  <a:pt x="438275" y="63749"/>
                  <a:pt x="445678" y="69158"/>
                  <a:pt x="454212" y="71718"/>
                </a:cubicBezTo>
                <a:cubicBezTo>
                  <a:pt x="465819" y="75200"/>
                  <a:pt x="478087" y="75896"/>
                  <a:pt x="490071" y="77694"/>
                </a:cubicBezTo>
                <a:cubicBezTo>
                  <a:pt x="517933" y="81873"/>
                  <a:pt x="546410" y="82814"/>
                  <a:pt x="573742" y="89647"/>
                </a:cubicBezTo>
                <a:cubicBezTo>
                  <a:pt x="632032" y="104219"/>
                  <a:pt x="559255" y="86428"/>
                  <a:pt x="627530" y="101600"/>
                </a:cubicBezTo>
                <a:cubicBezTo>
                  <a:pt x="669593" y="110947"/>
                  <a:pt x="634405" y="103564"/>
                  <a:pt x="669365" y="113553"/>
                </a:cubicBezTo>
                <a:cubicBezTo>
                  <a:pt x="677263" y="115810"/>
                  <a:pt x="685373" y="117272"/>
                  <a:pt x="693271" y="119529"/>
                </a:cubicBezTo>
                <a:cubicBezTo>
                  <a:pt x="699328" y="121260"/>
                  <a:pt x="705088" y="123978"/>
                  <a:pt x="711200" y="125506"/>
                </a:cubicBezTo>
                <a:cubicBezTo>
                  <a:pt x="721055" y="127970"/>
                  <a:pt x="731228" y="129018"/>
                  <a:pt x="741083" y="131482"/>
                </a:cubicBezTo>
                <a:cubicBezTo>
                  <a:pt x="757855" y="135675"/>
                  <a:pt x="772466" y="143936"/>
                  <a:pt x="788895" y="149412"/>
                </a:cubicBezTo>
                <a:cubicBezTo>
                  <a:pt x="796687" y="152009"/>
                  <a:pt x="804902" y="153132"/>
                  <a:pt x="812800" y="155388"/>
                </a:cubicBezTo>
                <a:cubicBezTo>
                  <a:pt x="818858" y="157119"/>
                  <a:pt x="824672" y="159634"/>
                  <a:pt x="830730" y="161365"/>
                </a:cubicBezTo>
                <a:cubicBezTo>
                  <a:pt x="838628" y="163621"/>
                  <a:pt x="846769" y="164981"/>
                  <a:pt x="854636" y="167341"/>
                </a:cubicBezTo>
                <a:cubicBezTo>
                  <a:pt x="866704" y="170961"/>
                  <a:pt x="878542" y="175310"/>
                  <a:pt x="890495" y="179294"/>
                </a:cubicBezTo>
                <a:cubicBezTo>
                  <a:pt x="896471" y="181286"/>
                  <a:pt x="902312" y="183743"/>
                  <a:pt x="908424" y="185271"/>
                </a:cubicBezTo>
                <a:lnTo>
                  <a:pt x="932330" y="191247"/>
                </a:lnTo>
                <a:cubicBezTo>
                  <a:pt x="977340" y="221254"/>
                  <a:pt x="920138" y="186022"/>
                  <a:pt x="974165" y="209176"/>
                </a:cubicBezTo>
                <a:cubicBezTo>
                  <a:pt x="980767" y="212005"/>
                  <a:pt x="985670" y="217917"/>
                  <a:pt x="992095" y="221129"/>
                </a:cubicBezTo>
                <a:cubicBezTo>
                  <a:pt x="997730" y="223946"/>
                  <a:pt x="1004125" y="224894"/>
                  <a:pt x="1010024" y="227106"/>
                </a:cubicBezTo>
                <a:cubicBezTo>
                  <a:pt x="1075958" y="251833"/>
                  <a:pt x="1007734" y="229013"/>
                  <a:pt x="1063812" y="245035"/>
                </a:cubicBezTo>
                <a:cubicBezTo>
                  <a:pt x="1069870" y="246766"/>
                  <a:pt x="1075544" y="249885"/>
                  <a:pt x="1081742" y="251012"/>
                </a:cubicBezTo>
                <a:cubicBezTo>
                  <a:pt x="1097544" y="253885"/>
                  <a:pt x="1113633" y="254865"/>
                  <a:pt x="1129553" y="256988"/>
                </a:cubicBezTo>
                <a:lnTo>
                  <a:pt x="1171389" y="262965"/>
                </a:lnTo>
                <a:cubicBezTo>
                  <a:pt x="1202568" y="267762"/>
                  <a:pt x="1222425" y="272501"/>
                  <a:pt x="1255059" y="274918"/>
                </a:cubicBezTo>
                <a:cubicBezTo>
                  <a:pt x="1292859" y="277718"/>
                  <a:pt x="1330761" y="278902"/>
                  <a:pt x="1368612" y="280894"/>
                </a:cubicBezTo>
                <a:lnTo>
                  <a:pt x="1398495" y="286871"/>
                </a:lnTo>
                <a:cubicBezTo>
                  <a:pt x="1410417" y="289039"/>
                  <a:pt x="1422471" y="290471"/>
                  <a:pt x="1434353" y="292847"/>
                </a:cubicBezTo>
                <a:cubicBezTo>
                  <a:pt x="1504810" y="306937"/>
                  <a:pt x="1393730" y="289604"/>
                  <a:pt x="1500095" y="304800"/>
                </a:cubicBezTo>
                <a:cubicBezTo>
                  <a:pt x="1542350" y="318884"/>
                  <a:pt x="1488600" y="302271"/>
                  <a:pt x="1565836" y="316753"/>
                </a:cubicBezTo>
                <a:cubicBezTo>
                  <a:pt x="1581982" y="319781"/>
                  <a:pt x="1597538" y="325485"/>
                  <a:pt x="1613647" y="328706"/>
                </a:cubicBezTo>
                <a:cubicBezTo>
                  <a:pt x="1623608" y="330698"/>
                  <a:pt x="1633675" y="332218"/>
                  <a:pt x="1643530" y="334682"/>
                </a:cubicBezTo>
                <a:cubicBezTo>
                  <a:pt x="1649642" y="336210"/>
                  <a:pt x="1655282" y="339424"/>
                  <a:pt x="1661459" y="340659"/>
                </a:cubicBezTo>
                <a:cubicBezTo>
                  <a:pt x="1675272" y="343422"/>
                  <a:pt x="1689435" y="344115"/>
                  <a:pt x="1703295" y="346635"/>
                </a:cubicBezTo>
                <a:cubicBezTo>
                  <a:pt x="1711376" y="348104"/>
                  <a:pt x="1719182" y="350830"/>
                  <a:pt x="1727200" y="352612"/>
                </a:cubicBezTo>
                <a:cubicBezTo>
                  <a:pt x="1737116" y="354816"/>
                  <a:pt x="1747228" y="356124"/>
                  <a:pt x="1757083" y="358588"/>
                </a:cubicBezTo>
                <a:cubicBezTo>
                  <a:pt x="1763195" y="360116"/>
                  <a:pt x="1768955" y="362834"/>
                  <a:pt x="1775012" y="364565"/>
                </a:cubicBezTo>
                <a:cubicBezTo>
                  <a:pt x="1782910" y="366822"/>
                  <a:pt x="1790900" y="368759"/>
                  <a:pt x="1798918" y="370541"/>
                </a:cubicBezTo>
                <a:cubicBezTo>
                  <a:pt x="1808834" y="372745"/>
                  <a:pt x="1819000" y="373845"/>
                  <a:pt x="1828800" y="376518"/>
                </a:cubicBezTo>
                <a:cubicBezTo>
                  <a:pt x="1840956" y="379833"/>
                  <a:pt x="1852960" y="383792"/>
                  <a:pt x="1864659" y="388471"/>
                </a:cubicBezTo>
                <a:cubicBezTo>
                  <a:pt x="1874620" y="392455"/>
                  <a:pt x="1884266" y="397340"/>
                  <a:pt x="1894542" y="400423"/>
                </a:cubicBezTo>
                <a:cubicBezTo>
                  <a:pt x="1904272" y="403342"/>
                  <a:pt x="1914463" y="404408"/>
                  <a:pt x="1924424" y="406400"/>
                </a:cubicBezTo>
                <a:cubicBezTo>
                  <a:pt x="1978335" y="433355"/>
                  <a:pt x="1911454" y="402076"/>
                  <a:pt x="1996142" y="430306"/>
                </a:cubicBezTo>
                <a:cubicBezTo>
                  <a:pt x="2008095" y="434290"/>
                  <a:pt x="2020302" y="437580"/>
                  <a:pt x="2032000" y="442259"/>
                </a:cubicBezTo>
                <a:cubicBezTo>
                  <a:pt x="2040272" y="445568"/>
                  <a:pt x="2047564" y="451084"/>
                  <a:pt x="2055906" y="454212"/>
                </a:cubicBezTo>
                <a:cubicBezTo>
                  <a:pt x="2063597" y="457096"/>
                  <a:pt x="2071914" y="457932"/>
                  <a:pt x="2079812" y="460188"/>
                </a:cubicBezTo>
                <a:cubicBezTo>
                  <a:pt x="2122699" y="472441"/>
                  <a:pt x="2066863" y="459990"/>
                  <a:pt x="2127624" y="472141"/>
                </a:cubicBezTo>
                <a:lnTo>
                  <a:pt x="2151530" y="484094"/>
                </a:ln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5248745" y="4961416"/>
            <a:ext cx="2366533" cy="95890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6" t="7909" r="9900" b="11005"/>
          <a:stretch/>
        </p:blipFill>
        <p:spPr>
          <a:xfrm>
            <a:off x="1012420" y="4456906"/>
            <a:ext cx="2918520" cy="2128189"/>
          </a:xfrm>
          <a:prstGeom prst="rect">
            <a:avLst/>
          </a:prstGeom>
        </p:spPr>
      </p:pic>
      <p:pic>
        <p:nvPicPr>
          <p:cNvPr id="79" name="图片 7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3" t="8442" r="9772" b="10893"/>
          <a:stretch/>
        </p:blipFill>
        <p:spPr>
          <a:xfrm>
            <a:off x="4737447" y="4475425"/>
            <a:ext cx="2894037" cy="212481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3" t="8442" r="9772" b="10893"/>
          <a:stretch/>
        </p:blipFill>
        <p:spPr>
          <a:xfrm>
            <a:off x="1035548" y="1681273"/>
            <a:ext cx="2894037" cy="212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2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 animBg="1"/>
      <p:bldP spid="26" grpId="0"/>
      <p:bldP spid="27" grpId="0"/>
      <p:bldP spid="28" grpId="0"/>
      <p:bldP spid="10" grpId="0" animBg="1"/>
      <p:bldP spid="11" grpId="0" animBg="1"/>
      <p:bldP spid="14" grpId="0" animBg="1"/>
      <p:bldP spid="15" grpId="0" animBg="1"/>
      <p:bldP spid="16" grpId="0" animBg="1"/>
      <p:bldP spid="18" grpId="0" animBg="1"/>
      <p:bldP spid="8" grpId="0" animBg="1"/>
      <p:bldP spid="9" grpId="0" animBg="1"/>
      <p:bldP spid="23" grpId="0" animBg="1"/>
      <p:bldP spid="24" grpId="0" animBg="1"/>
      <p:bldP spid="25" grpId="0" animBg="1"/>
      <p:bldP spid="33" grpId="0"/>
      <p:bldP spid="34" grpId="0"/>
      <p:bldP spid="35" grpId="0"/>
      <p:bldP spid="36" grpId="0"/>
      <p:bldP spid="2" grpId="0"/>
      <p:bldP spid="3" grpId="0"/>
      <p:bldP spid="4" grpId="0"/>
      <p:bldP spid="37" grpId="0"/>
      <p:bldP spid="38" grpId="0"/>
      <p:bldP spid="39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1" grpId="0" animBg="1"/>
      <p:bldP spid="62" grpId="0" animBg="1"/>
      <p:bldP spid="65" grpId="0" animBg="1"/>
      <p:bldP spid="66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Outline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Motivation: from 2D to 3D</a:t>
            </a:r>
          </a:p>
          <a:p>
            <a:r>
              <a:rPr lang="en-US" altLang="zh-CN" dirty="0" smtClean="0"/>
              <a:t>Theory: conventional SVI with stationary phase integration</a:t>
            </a:r>
          </a:p>
          <a:p>
            <a:r>
              <a:rPr lang="en-US" altLang="zh-CN" dirty="0"/>
              <a:t>S</a:t>
            </a:r>
            <a:r>
              <a:rPr lang="en-US" altLang="zh-CN" dirty="0" smtClean="0"/>
              <a:t>ynthetic data example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Field data example</a:t>
            </a:r>
          </a:p>
          <a:p>
            <a:r>
              <a:rPr lang="en-US" altLang="zh-CN" dirty="0" smtClean="0"/>
              <a:t>Conclusion</a:t>
            </a:r>
          </a:p>
          <a:p>
            <a:r>
              <a:rPr lang="en-US" altLang="zh-CN" dirty="0" smtClean="0"/>
              <a:t>Acknowledgement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819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730752" y="935046"/>
            <a:ext cx="5815584" cy="5577594"/>
            <a:chOff x="987552" y="3476513"/>
            <a:chExt cx="2999232" cy="2439655"/>
          </a:xfrm>
        </p:grpSpPr>
        <p:pic>
          <p:nvPicPr>
            <p:cNvPr id="5" name="Picture 4" descr="\\vboxsrv\altheyab\Dropbox\snaps\saillines2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2F1F0"/>
                </a:clrFrom>
                <a:clrTo>
                  <a:srgbClr val="F2F1F0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6395" t="5325" b="12872"/>
            <a:stretch>
              <a:fillRect/>
            </a:stretch>
          </p:blipFill>
          <p:spPr bwMode="auto">
            <a:xfrm>
              <a:off x="1467336" y="3615358"/>
              <a:ext cx="2204392" cy="23008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865376" y="3476513"/>
              <a:ext cx="1426464" cy="161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x [km]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631798" y="4668787"/>
              <a:ext cx="1426464" cy="190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y [km]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07008" y="3476513"/>
              <a:ext cx="694944" cy="161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91840" y="3476513"/>
              <a:ext cx="694944" cy="161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24128" y="3667652"/>
              <a:ext cx="694944" cy="161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-2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87552" y="5752486"/>
              <a:ext cx="694944" cy="161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18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2907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3D OBS Survey Geometry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5DF7-FE73-4363-8142-21D23E4FF534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65760" y="795528"/>
            <a:ext cx="3619405" cy="2706624"/>
            <a:chOff x="4754880" y="1344168"/>
            <a:chExt cx="3912870" cy="2926080"/>
          </a:xfrm>
        </p:grpSpPr>
        <p:sp>
          <p:nvSpPr>
            <p:cNvPr id="13" name="Rectangle 12"/>
            <p:cNvSpPr/>
            <p:nvPr/>
          </p:nvSpPr>
          <p:spPr>
            <a:xfrm>
              <a:off x="4827588" y="1928813"/>
              <a:ext cx="3840162" cy="23414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7"/>
            <p:cNvGrpSpPr/>
            <p:nvPr/>
          </p:nvGrpSpPr>
          <p:grpSpPr>
            <a:xfrm>
              <a:off x="4813774" y="1927088"/>
              <a:ext cx="3853975" cy="1794520"/>
              <a:chOff x="5197946" y="1142662"/>
              <a:chExt cx="2665366" cy="859874"/>
            </a:xfrm>
          </p:grpSpPr>
          <p:sp>
            <p:nvSpPr>
              <p:cNvPr id="30" name="Freeform 11"/>
              <p:cNvSpPr/>
              <p:nvPr/>
            </p:nvSpPr>
            <p:spPr>
              <a:xfrm flipV="1">
                <a:off x="5197946" y="1142662"/>
                <a:ext cx="2665366" cy="842348"/>
              </a:xfrm>
              <a:custGeom>
                <a:avLst/>
                <a:gdLst>
                  <a:gd name="connsiteX0" fmla="*/ 1704813 w 1704813"/>
                  <a:gd name="connsiteY0" fmla="*/ 15498 h 142068"/>
                  <a:gd name="connsiteX1" fmla="*/ 976393 w 1704813"/>
                  <a:gd name="connsiteY1" fmla="*/ 139485 h 142068"/>
                  <a:gd name="connsiteX2" fmla="*/ 0 w 1704813"/>
                  <a:gd name="connsiteY2" fmla="*/ 0 h 142068"/>
                  <a:gd name="connsiteX0" fmla="*/ 1704813 w 1748169"/>
                  <a:gd name="connsiteY0" fmla="*/ 15498 h 144672"/>
                  <a:gd name="connsiteX1" fmla="*/ 1626766 w 1748169"/>
                  <a:gd name="connsiteY1" fmla="*/ 31123 h 144672"/>
                  <a:gd name="connsiteX2" fmla="*/ 976393 w 1748169"/>
                  <a:gd name="connsiteY2" fmla="*/ 139485 h 144672"/>
                  <a:gd name="connsiteX3" fmla="*/ 0 w 1748169"/>
                  <a:gd name="connsiteY3" fmla="*/ 0 h 144672"/>
                  <a:gd name="connsiteX0" fmla="*/ 1704813 w 1704813"/>
                  <a:gd name="connsiteY0" fmla="*/ 15498 h 788745"/>
                  <a:gd name="connsiteX1" fmla="*/ 1626766 w 1704813"/>
                  <a:gd name="connsiteY1" fmla="*/ 31123 h 788745"/>
                  <a:gd name="connsiteX2" fmla="*/ 976393 w 1704813"/>
                  <a:gd name="connsiteY2" fmla="*/ 139485 h 788745"/>
                  <a:gd name="connsiteX3" fmla="*/ 0 w 1704813"/>
                  <a:gd name="connsiteY3" fmla="*/ 0 h 788745"/>
                  <a:gd name="connsiteX0" fmla="*/ 1702497 w 1702497"/>
                  <a:gd name="connsiteY0" fmla="*/ 1919170 h 1921774"/>
                  <a:gd name="connsiteX1" fmla="*/ 1626766 w 1702497"/>
                  <a:gd name="connsiteY1" fmla="*/ 31123 h 1921774"/>
                  <a:gd name="connsiteX2" fmla="*/ 976393 w 1702497"/>
                  <a:gd name="connsiteY2" fmla="*/ 139485 h 1921774"/>
                  <a:gd name="connsiteX3" fmla="*/ 0 w 1702497"/>
                  <a:gd name="connsiteY3" fmla="*/ 0 h 1921774"/>
                  <a:gd name="connsiteX0" fmla="*/ 1702497 w 1702497"/>
                  <a:gd name="connsiteY0" fmla="*/ 1919170 h 2158801"/>
                  <a:gd name="connsiteX1" fmla="*/ 1626766 w 1702497"/>
                  <a:gd name="connsiteY1" fmla="*/ 31123 h 2158801"/>
                  <a:gd name="connsiteX2" fmla="*/ 976393 w 1702497"/>
                  <a:gd name="connsiteY2" fmla="*/ 139485 h 2158801"/>
                  <a:gd name="connsiteX3" fmla="*/ 0 w 1702497"/>
                  <a:gd name="connsiteY3" fmla="*/ 0 h 2158801"/>
                  <a:gd name="connsiteX0" fmla="*/ 1702497 w 1703446"/>
                  <a:gd name="connsiteY0" fmla="*/ 1919170 h 1919170"/>
                  <a:gd name="connsiteX1" fmla="*/ 1626766 w 1703446"/>
                  <a:gd name="connsiteY1" fmla="*/ 31123 h 1919170"/>
                  <a:gd name="connsiteX2" fmla="*/ 976393 w 1703446"/>
                  <a:gd name="connsiteY2" fmla="*/ 139485 h 1919170"/>
                  <a:gd name="connsiteX3" fmla="*/ 0 w 1703446"/>
                  <a:gd name="connsiteY3" fmla="*/ 0 h 1919170"/>
                  <a:gd name="connsiteX0" fmla="*/ 1702496 w 1703445"/>
                  <a:gd name="connsiteY0" fmla="*/ 2102253 h 2102253"/>
                  <a:gd name="connsiteX1" fmla="*/ 1626766 w 1703445"/>
                  <a:gd name="connsiteY1" fmla="*/ 31123 h 2102253"/>
                  <a:gd name="connsiteX2" fmla="*/ 976393 w 1703445"/>
                  <a:gd name="connsiteY2" fmla="*/ 139485 h 2102253"/>
                  <a:gd name="connsiteX3" fmla="*/ 0 w 1703445"/>
                  <a:gd name="connsiteY3" fmla="*/ 0 h 2102253"/>
                  <a:gd name="connsiteX0" fmla="*/ 1702496 w 1711983"/>
                  <a:gd name="connsiteY0" fmla="*/ 2102253 h 2102253"/>
                  <a:gd name="connsiteX1" fmla="*/ 1669929 w 1711983"/>
                  <a:gd name="connsiteY1" fmla="*/ 42565 h 2102253"/>
                  <a:gd name="connsiteX2" fmla="*/ 976393 w 1711983"/>
                  <a:gd name="connsiteY2" fmla="*/ 139485 h 2102253"/>
                  <a:gd name="connsiteX3" fmla="*/ 0 w 1711983"/>
                  <a:gd name="connsiteY3" fmla="*/ 0 h 2102253"/>
                  <a:gd name="connsiteX0" fmla="*/ 1702496 w 1711983"/>
                  <a:gd name="connsiteY0" fmla="*/ 2102253 h 2102253"/>
                  <a:gd name="connsiteX1" fmla="*/ 1669929 w 1711983"/>
                  <a:gd name="connsiteY1" fmla="*/ 42565 h 2102253"/>
                  <a:gd name="connsiteX2" fmla="*/ 976393 w 1711983"/>
                  <a:gd name="connsiteY2" fmla="*/ 139485 h 2102253"/>
                  <a:gd name="connsiteX3" fmla="*/ 0 w 1711983"/>
                  <a:gd name="connsiteY3" fmla="*/ 0 h 2102253"/>
                  <a:gd name="connsiteX0" fmla="*/ 1702496 w 1703445"/>
                  <a:gd name="connsiteY0" fmla="*/ 2102253 h 2102253"/>
                  <a:gd name="connsiteX1" fmla="*/ 1669929 w 1703445"/>
                  <a:gd name="connsiteY1" fmla="*/ 42565 h 2102253"/>
                  <a:gd name="connsiteX2" fmla="*/ 976393 w 1703445"/>
                  <a:gd name="connsiteY2" fmla="*/ 139485 h 2102253"/>
                  <a:gd name="connsiteX3" fmla="*/ 0 w 1703445"/>
                  <a:gd name="connsiteY3" fmla="*/ 0 h 2102253"/>
                  <a:gd name="connsiteX0" fmla="*/ 1702496 w 1733436"/>
                  <a:gd name="connsiteY0" fmla="*/ 2102253 h 2102253"/>
                  <a:gd name="connsiteX1" fmla="*/ 1702496 w 1733436"/>
                  <a:gd name="connsiteY1" fmla="*/ 42565 h 2102253"/>
                  <a:gd name="connsiteX2" fmla="*/ 976393 w 1733436"/>
                  <a:gd name="connsiteY2" fmla="*/ 139485 h 2102253"/>
                  <a:gd name="connsiteX3" fmla="*/ 0 w 1733436"/>
                  <a:gd name="connsiteY3" fmla="*/ 0 h 2102253"/>
                  <a:gd name="connsiteX0" fmla="*/ 1702496 w 1703445"/>
                  <a:gd name="connsiteY0" fmla="*/ 2102253 h 2102253"/>
                  <a:gd name="connsiteX1" fmla="*/ 1702496 w 1703445"/>
                  <a:gd name="connsiteY1" fmla="*/ 42565 h 2102253"/>
                  <a:gd name="connsiteX2" fmla="*/ 976393 w 1703445"/>
                  <a:gd name="connsiteY2" fmla="*/ 139485 h 2102253"/>
                  <a:gd name="connsiteX3" fmla="*/ 0 w 1703445"/>
                  <a:gd name="connsiteY3" fmla="*/ 0 h 2102253"/>
                  <a:gd name="connsiteX0" fmla="*/ 1702496 w 1717928"/>
                  <a:gd name="connsiteY0" fmla="*/ 2102253 h 2102253"/>
                  <a:gd name="connsiteX1" fmla="*/ 1702496 w 1717928"/>
                  <a:gd name="connsiteY1" fmla="*/ 42565 h 2102253"/>
                  <a:gd name="connsiteX2" fmla="*/ 976393 w 1717928"/>
                  <a:gd name="connsiteY2" fmla="*/ 139485 h 2102253"/>
                  <a:gd name="connsiteX3" fmla="*/ 0 w 1717928"/>
                  <a:gd name="connsiteY3" fmla="*/ 0 h 2102253"/>
                  <a:gd name="connsiteX0" fmla="*/ 1828034 w 1843466"/>
                  <a:gd name="connsiteY0" fmla="*/ 2112541 h 2112541"/>
                  <a:gd name="connsiteX1" fmla="*/ 1828034 w 1843466"/>
                  <a:gd name="connsiteY1" fmla="*/ 52853 h 2112541"/>
                  <a:gd name="connsiteX2" fmla="*/ 1101931 w 1843466"/>
                  <a:gd name="connsiteY2" fmla="*/ 149773 h 2112541"/>
                  <a:gd name="connsiteX3" fmla="*/ 162732 w 1843466"/>
                  <a:gd name="connsiteY3" fmla="*/ 23247 h 2112541"/>
                  <a:gd name="connsiteX4" fmla="*/ 125538 w 1843466"/>
                  <a:gd name="connsiteY4" fmla="*/ 10288 h 2112541"/>
                  <a:gd name="connsiteX0" fmla="*/ 1826531 w 1841963"/>
                  <a:gd name="connsiteY0" fmla="*/ 2424050 h 2471980"/>
                  <a:gd name="connsiteX1" fmla="*/ 1826531 w 1841963"/>
                  <a:gd name="connsiteY1" fmla="*/ 364362 h 2471980"/>
                  <a:gd name="connsiteX2" fmla="*/ 1100428 w 1841963"/>
                  <a:gd name="connsiteY2" fmla="*/ 461282 h 2471980"/>
                  <a:gd name="connsiteX3" fmla="*/ 161229 w 1841963"/>
                  <a:gd name="connsiteY3" fmla="*/ 334756 h 2471980"/>
                  <a:gd name="connsiteX4" fmla="*/ 133056 w 1841963"/>
                  <a:gd name="connsiteY4" fmla="*/ 2469821 h 2471980"/>
                  <a:gd name="connsiteX0" fmla="*/ 1826531 w 1841963"/>
                  <a:gd name="connsiteY0" fmla="*/ 2424050 h 2471981"/>
                  <a:gd name="connsiteX1" fmla="*/ 1826531 w 1841963"/>
                  <a:gd name="connsiteY1" fmla="*/ 364362 h 2471981"/>
                  <a:gd name="connsiteX2" fmla="*/ 1100428 w 1841963"/>
                  <a:gd name="connsiteY2" fmla="*/ 461282 h 2471981"/>
                  <a:gd name="connsiteX3" fmla="*/ 161229 w 1841963"/>
                  <a:gd name="connsiteY3" fmla="*/ 334756 h 2471981"/>
                  <a:gd name="connsiteX4" fmla="*/ 133056 w 1841963"/>
                  <a:gd name="connsiteY4" fmla="*/ 2469821 h 2471981"/>
                  <a:gd name="connsiteX5" fmla="*/ 1826531 w 1841963"/>
                  <a:gd name="connsiteY5" fmla="*/ 2424050 h 2471981"/>
                  <a:gd name="connsiteX0" fmla="*/ 1826531 w 1841963"/>
                  <a:gd name="connsiteY0" fmla="*/ 2515591 h 2515591"/>
                  <a:gd name="connsiteX1" fmla="*/ 1826531 w 1841963"/>
                  <a:gd name="connsiteY1" fmla="*/ 364362 h 2515591"/>
                  <a:gd name="connsiteX2" fmla="*/ 1100428 w 1841963"/>
                  <a:gd name="connsiteY2" fmla="*/ 461282 h 2515591"/>
                  <a:gd name="connsiteX3" fmla="*/ 161229 w 1841963"/>
                  <a:gd name="connsiteY3" fmla="*/ 334756 h 2515591"/>
                  <a:gd name="connsiteX4" fmla="*/ 133056 w 1841963"/>
                  <a:gd name="connsiteY4" fmla="*/ 2469821 h 2515591"/>
                  <a:gd name="connsiteX5" fmla="*/ 1826531 w 1841963"/>
                  <a:gd name="connsiteY5" fmla="*/ 2515591 h 2515591"/>
                  <a:gd name="connsiteX0" fmla="*/ 1826531 w 1841963"/>
                  <a:gd name="connsiteY0" fmla="*/ 2516304 h 2516304"/>
                  <a:gd name="connsiteX1" fmla="*/ 1826531 w 1841963"/>
                  <a:gd name="connsiteY1" fmla="*/ 364362 h 2516304"/>
                  <a:gd name="connsiteX2" fmla="*/ 1100428 w 1841963"/>
                  <a:gd name="connsiteY2" fmla="*/ 461282 h 2516304"/>
                  <a:gd name="connsiteX3" fmla="*/ 161229 w 1841963"/>
                  <a:gd name="connsiteY3" fmla="*/ 334756 h 2516304"/>
                  <a:gd name="connsiteX4" fmla="*/ 133056 w 1841963"/>
                  <a:gd name="connsiteY4" fmla="*/ 2469821 h 2516304"/>
                  <a:gd name="connsiteX5" fmla="*/ 1826531 w 1841963"/>
                  <a:gd name="connsiteY5" fmla="*/ 2516304 h 2516304"/>
                  <a:gd name="connsiteX0" fmla="*/ 1826531 w 1841963"/>
                  <a:gd name="connsiteY0" fmla="*/ 2524053 h 2526213"/>
                  <a:gd name="connsiteX1" fmla="*/ 1826531 w 1841963"/>
                  <a:gd name="connsiteY1" fmla="*/ 372111 h 2526213"/>
                  <a:gd name="connsiteX2" fmla="*/ 1100428 w 1841963"/>
                  <a:gd name="connsiteY2" fmla="*/ 469031 h 2526213"/>
                  <a:gd name="connsiteX3" fmla="*/ 161229 w 1841963"/>
                  <a:gd name="connsiteY3" fmla="*/ 342505 h 2526213"/>
                  <a:gd name="connsiteX4" fmla="*/ 133056 w 1841963"/>
                  <a:gd name="connsiteY4" fmla="*/ 2524053 h 2526213"/>
                  <a:gd name="connsiteX5" fmla="*/ 1826531 w 1841963"/>
                  <a:gd name="connsiteY5" fmla="*/ 2524053 h 2526213"/>
                  <a:gd name="connsiteX0" fmla="*/ 1826531 w 1841963"/>
                  <a:gd name="connsiteY0" fmla="*/ 2524052 h 2526212"/>
                  <a:gd name="connsiteX1" fmla="*/ 1826531 w 1841963"/>
                  <a:gd name="connsiteY1" fmla="*/ 372110 h 2526212"/>
                  <a:gd name="connsiteX2" fmla="*/ 1100428 w 1841963"/>
                  <a:gd name="connsiteY2" fmla="*/ 469030 h 2526212"/>
                  <a:gd name="connsiteX3" fmla="*/ 161229 w 1841963"/>
                  <a:gd name="connsiteY3" fmla="*/ 342504 h 2526212"/>
                  <a:gd name="connsiteX4" fmla="*/ 133056 w 1841963"/>
                  <a:gd name="connsiteY4" fmla="*/ 2524052 h 2526212"/>
                  <a:gd name="connsiteX5" fmla="*/ 1826531 w 1841963"/>
                  <a:gd name="connsiteY5" fmla="*/ 2524052 h 2526212"/>
                  <a:gd name="connsiteX0" fmla="*/ 1826531 w 1841963"/>
                  <a:gd name="connsiteY0" fmla="*/ 2181548 h 2183708"/>
                  <a:gd name="connsiteX1" fmla="*/ 1826531 w 1841963"/>
                  <a:gd name="connsiteY1" fmla="*/ 29606 h 2183708"/>
                  <a:gd name="connsiteX2" fmla="*/ 1100428 w 1841963"/>
                  <a:gd name="connsiteY2" fmla="*/ 126526 h 2183708"/>
                  <a:gd name="connsiteX3" fmla="*/ 161229 w 1841963"/>
                  <a:gd name="connsiteY3" fmla="*/ 0 h 2183708"/>
                  <a:gd name="connsiteX4" fmla="*/ 133056 w 1841963"/>
                  <a:gd name="connsiteY4" fmla="*/ 2181548 h 2183708"/>
                  <a:gd name="connsiteX5" fmla="*/ 1826531 w 1841963"/>
                  <a:gd name="connsiteY5" fmla="*/ 2181548 h 2183708"/>
                  <a:gd name="connsiteX0" fmla="*/ 1693475 w 1708907"/>
                  <a:gd name="connsiteY0" fmla="*/ 2181548 h 2183708"/>
                  <a:gd name="connsiteX1" fmla="*/ 1693475 w 1708907"/>
                  <a:gd name="connsiteY1" fmla="*/ 29606 h 2183708"/>
                  <a:gd name="connsiteX2" fmla="*/ 967372 w 1708907"/>
                  <a:gd name="connsiteY2" fmla="*/ 126526 h 2183708"/>
                  <a:gd name="connsiteX3" fmla="*/ 28173 w 1708907"/>
                  <a:gd name="connsiteY3" fmla="*/ 0 h 2183708"/>
                  <a:gd name="connsiteX4" fmla="*/ 0 w 1708907"/>
                  <a:gd name="connsiteY4" fmla="*/ 2181548 h 2183708"/>
                  <a:gd name="connsiteX5" fmla="*/ 1693475 w 1708907"/>
                  <a:gd name="connsiteY5" fmla="*/ 2181548 h 2183708"/>
                  <a:gd name="connsiteX0" fmla="*/ 1693672 w 1709104"/>
                  <a:gd name="connsiteY0" fmla="*/ 2181548 h 2183707"/>
                  <a:gd name="connsiteX1" fmla="*/ 1693672 w 1709104"/>
                  <a:gd name="connsiteY1" fmla="*/ 29606 h 2183707"/>
                  <a:gd name="connsiteX2" fmla="*/ 967569 w 1709104"/>
                  <a:gd name="connsiteY2" fmla="*/ 126526 h 2183707"/>
                  <a:gd name="connsiteX3" fmla="*/ 28370 w 1709104"/>
                  <a:gd name="connsiteY3" fmla="*/ 0 h 2183707"/>
                  <a:gd name="connsiteX4" fmla="*/ 0 w 1709104"/>
                  <a:gd name="connsiteY4" fmla="*/ 2181547 h 2183707"/>
                  <a:gd name="connsiteX5" fmla="*/ 1693672 w 1709104"/>
                  <a:gd name="connsiteY5" fmla="*/ 2181548 h 2183707"/>
                  <a:gd name="connsiteX0" fmla="*/ 1699821 w 1715253"/>
                  <a:gd name="connsiteY0" fmla="*/ 2197716 h 2199875"/>
                  <a:gd name="connsiteX1" fmla="*/ 1699821 w 1715253"/>
                  <a:gd name="connsiteY1" fmla="*/ 45774 h 2199875"/>
                  <a:gd name="connsiteX2" fmla="*/ 973718 w 1715253"/>
                  <a:gd name="connsiteY2" fmla="*/ 142694 h 2199875"/>
                  <a:gd name="connsiteX3" fmla="*/ 6149 w 1715253"/>
                  <a:gd name="connsiteY3" fmla="*/ 0 h 2199875"/>
                  <a:gd name="connsiteX4" fmla="*/ 6149 w 1715253"/>
                  <a:gd name="connsiteY4" fmla="*/ 2197715 h 2199875"/>
                  <a:gd name="connsiteX5" fmla="*/ 1699821 w 1715253"/>
                  <a:gd name="connsiteY5" fmla="*/ 2197716 h 2199875"/>
                  <a:gd name="connsiteX0" fmla="*/ 1715766 w 1716715"/>
                  <a:gd name="connsiteY0" fmla="*/ 2197716 h 2199875"/>
                  <a:gd name="connsiteX1" fmla="*/ 1699821 w 1716715"/>
                  <a:gd name="connsiteY1" fmla="*/ 45774 h 2199875"/>
                  <a:gd name="connsiteX2" fmla="*/ 973718 w 1716715"/>
                  <a:gd name="connsiteY2" fmla="*/ 142694 h 2199875"/>
                  <a:gd name="connsiteX3" fmla="*/ 6149 w 1716715"/>
                  <a:gd name="connsiteY3" fmla="*/ 0 h 2199875"/>
                  <a:gd name="connsiteX4" fmla="*/ 6149 w 1716715"/>
                  <a:gd name="connsiteY4" fmla="*/ 2197715 h 2199875"/>
                  <a:gd name="connsiteX5" fmla="*/ 1715766 w 1716715"/>
                  <a:gd name="connsiteY5" fmla="*/ 2197716 h 2199875"/>
                  <a:gd name="connsiteX0" fmla="*/ 1715766 w 1731198"/>
                  <a:gd name="connsiteY0" fmla="*/ 2197716 h 2199875"/>
                  <a:gd name="connsiteX1" fmla="*/ 1715766 w 1731198"/>
                  <a:gd name="connsiteY1" fmla="*/ 45771 h 2199875"/>
                  <a:gd name="connsiteX2" fmla="*/ 973718 w 1731198"/>
                  <a:gd name="connsiteY2" fmla="*/ 142694 h 2199875"/>
                  <a:gd name="connsiteX3" fmla="*/ 6149 w 1731198"/>
                  <a:gd name="connsiteY3" fmla="*/ 0 h 2199875"/>
                  <a:gd name="connsiteX4" fmla="*/ 6149 w 1731198"/>
                  <a:gd name="connsiteY4" fmla="*/ 2197715 h 2199875"/>
                  <a:gd name="connsiteX5" fmla="*/ 1715766 w 1731198"/>
                  <a:gd name="connsiteY5" fmla="*/ 2197716 h 2199875"/>
                  <a:gd name="connsiteX0" fmla="*/ 1715766 w 1729987"/>
                  <a:gd name="connsiteY0" fmla="*/ 2197716 h 2199875"/>
                  <a:gd name="connsiteX1" fmla="*/ 1715766 w 1729987"/>
                  <a:gd name="connsiteY1" fmla="*/ 45771 h 2199875"/>
                  <a:gd name="connsiteX2" fmla="*/ 973718 w 1729987"/>
                  <a:gd name="connsiteY2" fmla="*/ 142694 h 2199875"/>
                  <a:gd name="connsiteX3" fmla="*/ 6149 w 1729987"/>
                  <a:gd name="connsiteY3" fmla="*/ 0 h 2199875"/>
                  <a:gd name="connsiteX4" fmla="*/ 6149 w 1729987"/>
                  <a:gd name="connsiteY4" fmla="*/ 2197715 h 2199875"/>
                  <a:gd name="connsiteX5" fmla="*/ 1715766 w 1729987"/>
                  <a:gd name="connsiteY5" fmla="*/ 2197716 h 2199875"/>
                  <a:gd name="connsiteX0" fmla="*/ 1715766 w 1716715"/>
                  <a:gd name="connsiteY0" fmla="*/ 2197716 h 2199875"/>
                  <a:gd name="connsiteX1" fmla="*/ 1715766 w 1716715"/>
                  <a:gd name="connsiteY1" fmla="*/ 45771 h 2199875"/>
                  <a:gd name="connsiteX2" fmla="*/ 973718 w 1716715"/>
                  <a:gd name="connsiteY2" fmla="*/ 142694 h 2199875"/>
                  <a:gd name="connsiteX3" fmla="*/ 6149 w 1716715"/>
                  <a:gd name="connsiteY3" fmla="*/ 0 h 2199875"/>
                  <a:gd name="connsiteX4" fmla="*/ 6149 w 1716715"/>
                  <a:gd name="connsiteY4" fmla="*/ 2197715 h 2199875"/>
                  <a:gd name="connsiteX5" fmla="*/ 1715766 w 1716715"/>
                  <a:gd name="connsiteY5" fmla="*/ 2197716 h 2199875"/>
                  <a:gd name="connsiteX0" fmla="*/ 1715766 w 1715766"/>
                  <a:gd name="connsiteY0" fmla="*/ 2197716 h 2199875"/>
                  <a:gd name="connsiteX1" fmla="*/ 1715766 w 1715766"/>
                  <a:gd name="connsiteY1" fmla="*/ 45771 h 2199875"/>
                  <a:gd name="connsiteX2" fmla="*/ 973718 w 1715766"/>
                  <a:gd name="connsiteY2" fmla="*/ 142694 h 2199875"/>
                  <a:gd name="connsiteX3" fmla="*/ 6149 w 1715766"/>
                  <a:gd name="connsiteY3" fmla="*/ 0 h 2199875"/>
                  <a:gd name="connsiteX4" fmla="*/ 6149 w 1715766"/>
                  <a:gd name="connsiteY4" fmla="*/ 2197715 h 2199875"/>
                  <a:gd name="connsiteX5" fmla="*/ 1715766 w 1715766"/>
                  <a:gd name="connsiteY5" fmla="*/ 2197716 h 2199875"/>
                  <a:gd name="connsiteX0" fmla="*/ 1715766 w 1715766"/>
                  <a:gd name="connsiteY0" fmla="*/ 2197716 h 2199875"/>
                  <a:gd name="connsiteX1" fmla="*/ 1715766 w 1715766"/>
                  <a:gd name="connsiteY1" fmla="*/ 45771 h 2199875"/>
                  <a:gd name="connsiteX2" fmla="*/ 973718 w 1715766"/>
                  <a:gd name="connsiteY2" fmla="*/ 142694 h 2199875"/>
                  <a:gd name="connsiteX3" fmla="*/ 6149 w 1715766"/>
                  <a:gd name="connsiteY3" fmla="*/ 0 h 2199875"/>
                  <a:gd name="connsiteX4" fmla="*/ 6149 w 1715766"/>
                  <a:gd name="connsiteY4" fmla="*/ 2197715 h 2199875"/>
                  <a:gd name="connsiteX5" fmla="*/ 1715766 w 1715766"/>
                  <a:gd name="connsiteY5" fmla="*/ 2197716 h 2199875"/>
                  <a:gd name="connsiteX0" fmla="*/ 1715766 w 1715766"/>
                  <a:gd name="connsiteY0" fmla="*/ 2197716 h 2199875"/>
                  <a:gd name="connsiteX1" fmla="*/ 1715766 w 1715766"/>
                  <a:gd name="connsiteY1" fmla="*/ 45771 h 2199875"/>
                  <a:gd name="connsiteX2" fmla="*/ 973718 w 1715766"/>
                  <a:gd name="connsiteY2" fmla="*/ 142694 h 2199875"/>
                  <a:gd name="connsiteX3" fmla="*/ 6149 w 1715766"/>
                  <a:gd name="connsiteY3" fmla="*/ 0 h 2199875"/>
                  <a:gd name="connsiteX4" fmla="*/ 6149 w 1715766"/>
                  <a:gd name="connsiteY4" fmla="*/ 2197715 h 2199875"/>
                  <a:gd name="connsiteX5" fmla="*/ 1715766 w 1715766"/>
                  <a:gd name="connsiteY5" fmla="*/ 2197716 h 2199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15766" h="2199875">
                    <a:moveTo>
                      <a:pt x="1715766" y="2197716"/>
                    </a:moveTo>
                    <a:cubicBezTo>
                      <a:pt x="1713081" y="1856869"/>
                      <a:pt x="1709391" y="159741"/>
                      <a:pt x="1715766" y="45771"/>
                    </a:cubicBezTo>
                    <a:cubicBezTo>
                      <a:pt x="1594363" y="66435"/>
                      <a:pt x="1257467" y="149788"/>
                      <a:pt x="973718" y="142694"/>
                    </a:cubicBezTo>
                    <a:cubicBezTo>
                      <a:pt x="696168" y="137760"/>
                      <a:pt x="203822" y="94318"/>
                      <a:pt x="6149" y="0"/>
                    </a:cubicBezTo>
                    <a:cubicBezTo>
                      <a:pt x="0" y="691416"/>
                      <a:pt x="12348" y="2199875"/>
                      <a:pt x="6149" y="2197715"/>
                    </a:cubicBezTo>
                    <a:lnTo>
                      <a:pt x="1715766" y="2197716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 rot="10800000">
                <a:off x="7168896" y="1892808"/>
                <a:ext cx="146304" cy="109728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Isosceles Triangle 31"/>
              <p:cNvSpPr/>
              <p:nvPr/>
            </p:nvSpPr>
            <p:spPr>
              <a:xfrm rot="10800000">
                <a:off x="6400800" y="1892808"/>
                <a:ext cx="146304" cy="109728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 rot="10800000">
                <a:off x="5632704" y="1892808"/>
                <a:ext cx="146304" cy="109728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>
            <a:xfrm>
              <a:off x="5522976" y="3831336"/>
              <a:ext cx="1133856" cy="0"/>
            </a:xfrm>
            <a:prstGeom prst="straightConnector1">
              <a:avLst/>
            </a:prstGeom>
            <a:ln w="38100">
              <a:solidFill>
                <a:srgbClr val="000066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5340096" y="3785617"/>
              <a:ext cx="1609344" cy="4114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400 m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7" name="Explosion 1 16"/>
            <p:cNvSpPr/>
            <p:nvPr/>
          </p:nvSpPr>
          <p:spPr>
            <a:xfrm>
              <a:off x="5084064" y="2148269"/>
              <a:ext cx="292608" cy="293179"/>
            </a:xfrm>
            <a:prstGeom prst="irregularSeal1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8235696" y="1928813"/>
              <a:ext cx="0" cy="1683067"/>
            </a:xfrm>
            <a:prstGeom prst="straightConnector1">
              <a:avLst/>
            </a:prstGeom>
            <a:ln w="38100">
              <a:solidFill>
                <a:srgbClr val="000066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7389241" y="2468246"/>
              <a:ext cx="1206119" cy="41147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000" dirty="0" smtClean="0">
                  <a:solidFill>
                    <a:schemeClr val="tx1"/>
                  </a:solidFill>
                </a:rPr>
                <a:t>50 m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5157216" y="2551176"/>
              <a:ext cx="658368" cy="0"/>
            </a:xfrm>
            <a:prstGeom prst="straightConnector1">
              <a:avLst/>
            </a:prstGeom>
            <a:ln w="38100">
              <a:solidFill>
                <a:srgbClr val="000066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4754880" y="2551176"/>
              <a:ext cx="1609344" cy="4114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50 m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grpSp>
          <p:nvGrpSpPr>
            <p:cNvPr id="22" name="Group 39"/>
            <p:cNvGrpSpPr/>
            <p:nvPr/>
          </p:nvGrpSpPr>
          <p:grpSpPr>
            <a:xfrm>
              <a:off x="4791456" y="1344168"/>
              <a:ext cx="1170432" cy="1097280"/>
              <a:chOff x="4791456" y="1344168"/>
              <a:chExt cx="1170432" cy="1097280"/>
            </a:xfrm>
          </p:grpSpPr>
          <p:sp>
            <p:nvSpPr>
              <p:cNvPr id="25" name="Right Triangle 24"/>
              <p:cNvSpPr/>
              <p:nvPr/>
            </p:nvSpPr>
            <p:spPr>
              <a:xfrm>
                <a:off x="5303520" y="1344168"/>
                <a:ext cx="292608" cy="438912"/>
              </a:xfrm>
              <a:prstGeom prst="rtTriangle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ight Triangle 25"/>
              <p:cNvSpPr/>
              <p:nvPr/>
            </p:nvSpPr>
            <p:spPr>
              <a:xfrm flipH="1">
                <a:off x="5010912" y="1344168"/>
                <a:ext cx="292608" cy="438912"/>
              </a:xfrm>
              <a:prstGeom prst="rtTriangle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5596128" y="1928813"/>
                <a:ext cx="219456" cy="366331"/>
              </a:xfrm>
              <a:prstGeom prst="line">
                <a:avLst/>
              </a:prstGeom>
              <a:ln w="762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rapezoid 27"/>
              <p:cNvSpPr/>
              <p:nvPr/>
            </p:nvSpPr>
            <p:spPr>
              <a:xfrm rot="10800000">
                <a:off x="4791456" y="1819656"/>
                <a:ext cx="1060704" cy="182880"/>
              </a:xfrm>
              <a:prstGeom prst="trapezoid">
                <a:avLst>
                  <a:gd name="adj" fmla="val 87756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Explosion 1 28"/>
              <p:cNvSpPr/>
              <p:nvPr/>
            </p:nvSpPr>
            <p:spPr>
              <a:xfrm>
                <a:off x="5669280" y="2148269"/>
                <a:ext cx="292608" cy="293179"/>
              </a:xfrm>
              <a:prstGeom prst="irregularSeal1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5486400" y="1883665"/>
              <a:ext cx="1609344" cy="4114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5 m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6004560" y="1928813"/>
              <a:ext cx="0" cy="366331"/>
            </a:xfrm>
            <a:prstGeom prst="straightConnector1">
              <a:avLst/>
            </a:prstGeom>
            <a:ln w="38100">
              <a:solidFill>
                <a:srgbClr val="000066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Content Placeholder 2"/>
          <p:cNvSpPr txBox="1">
            <a:spLocks/>
          </p:cNvSpPr>
          <p:nvPr/>
        </p:nvSpPr>
        <p:spPr>
          <a:xfrm>
            <a:off x="457200" y="3758184"/>
            <a:ext cx="4038600" cy="2560320"/>
          </a:xfrm>
          <a:prstGeom prst="rect">
            <a:avLst/>
          </a:prstGeom>
        </p:spPr>
        <p:txBody>
          <a:bodyPr num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Sihil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3D OBS data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234 OBS stations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129 source-lines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Irregular geometry.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47488" y="1453896"/>
            <a:ext cx="3291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Map view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6422691" y="2913335"/>
            <a:ext cx="45719" cy="2426760"/>
            <a:chOff x="6422691" y="2913335"/>
            <a:chExt cx="45719" cy="2426760"/>
          </a:xfrm>
          <a:solidFill>
            <a:srgbClr val="000066"/>
          </a:solidFill>
        </p:grpSpPr>
        <p:sp>
          <p:nvSpPr>
            <p:cNvPr id="65" name="Oval 64"/>
            <p:cNvSpPr/>
            <p:nvPr/>
          </p:nvSpPr>
          <p:spPr>
            <a:xfrm>
              <a:off x="6422691" y="291333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6422691" y="30897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6422691" y="326608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6422691" y="344245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6422691" y="36188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6422691" y="37952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6422691" y="39715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6422691" y="414795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6422691" y="432432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6422691" y="450070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6422691" y="467707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6422691" y="485344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6422691" y="502982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6422691" y="520619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6422691" y="300152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6422691" y="317789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6422691" y="335427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6422691" y="353064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6422691" y="370701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6422691" y="388339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6422691" y="405976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6422691" y="423614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6422691" y="441251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6422691" y="458888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6422691" y="476526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6422691" y="494163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6422691" y="51180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6422691" y="529437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6557115" y="2913335"/>
            <a:ext cx="45719" cy="2426760"/>
            <a:chOff x="6422691" y="2913335"/>
            <a:chExt cx="45719" cy="2426760"/>
          </a:xfrm>
          <a:solidFill>
            <a:srgbClr val="000066"/>
          </a:solidFill>
        </p:grpSpPr>
        <p:sp>
          <p:nvSpPr>
            <p:cNvPr id="103" name="Oval 102"/>
            <p:cNvSpPr/>
            <p:nvPr/>
          </p:nvSpPr>
          <p:spPr>
            <a:xfrm>
              <a:off x="6422691" y="291333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6422691" y="30897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6422691" y="326608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6422691" y="344245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6422691" y="36188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6422691" y="37952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6422691" y="39715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6422691" y="414795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6422691" y="432432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6422691" y="450070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6422691" y="467707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6422691" y="485344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6422691" y="502982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6422691" y="520619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6422691" y="300152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6422691" y="317789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6422691" y="335427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6422691" y="353064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6422691" y="370701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6422691" y="388339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6422691" y="405976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6422691" y="423614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6422691" y="441251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6422691" y="458888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6422691" y="476526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6422691" y="494163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6422691" y="51180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6422691" y="529437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6825963" y="2913335"/>
            <a:ext cx="45719" cy="2426760"/>
            <a:chOff x="6422691" y="2913335"/>
            <a:chExt cx="45719" cy="2426760"/>
          </a:xfrm>
          <a:solidFill>
            <a:srgbClr val="000066"/>
          </a:solidFill>
        </p:grpSpPr>
        <p:sp>
          <p:nvSpPr>
            <p:cNvPr id="132" name="Oval 131"/>
            <p:cNvSpPr/>
            <p:nvPr/>
          </p:nvSpPr>
          <p:spPr>
            <a:xfrm>
              <a:off x="6422691" y="291333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6422691" y="30897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6422691" y="326608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6422691" y="344245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6422691" y="36188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6422691" y="37952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6422691" y="39715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6422691" y="414795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6422691" y="432432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6422691" y="450070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6422691" y="467707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6422691" y="485344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6422691" y="502982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6422691" y="520619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6422691" y="300152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6422691" y="317789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6422691" y="335427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6422691" y="353064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6422691" y="370701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6422691" y="388339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6422691" y="405976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6422691" y="423614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6422691" y="441251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6422691" y="458888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6422691" y="476526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6422691" y="494163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6422691" y="51180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6422691" y="529437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6960387" y="2913335"/>
            <a:ext cx="45719" cy="2426760"/>
            <a:chOff x="6422691" y="2913335"/>
            <a:chExt cx="45719" cy="2426760"/>
          </a:xfrm>
          <a:solidFill>
            <a:srgbClr val="000066"/>
          </a:solidFill>
        </p:grpSpPr>
        <p:sp>
          <p:nvSpPr>
            <p:cNvPr id="161" name="Oval 160"/>
            <p:cNvSpPr/>
            <p:nvPr/>
          </p:nvSpPr>
          <p:spPr>
            <a:xfrm>
              <a:off x="6422691" y="291333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6422691" y="30897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6422691" y="326608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6422691" y="344245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>
              <a:off x="6422691" y="36188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>
              <a:off x="6422691" y="37952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6422691" y="39715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6422691" y="414795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>
              <a:off x="6422691" y="432432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>
              <a:off x="6422691" y="450070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>
              <a:off x="6422691" y="467707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6422691" y="485344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6422691" y="502982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/>
          </p:nvSpPr>
          <p:spPr>
            <a:xfrm>
              <a:off x="6422691" y="520619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>
              <a:off x="6422691" y="300152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>
              <a:off x="6422691" y="317789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6422691" y="335427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6422691" y="353064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6422691" y="370701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>
              <a:off x="6422691" y="388339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>
              <a:off x="6422691" y="405976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/>
          </p:nvSpPr>
          <p:spPr>
            <a:xfrm>
              <a:off x="6422691" y="423614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>
              <a:off x="6422691" y="441251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6422691" y="458888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6422691" y="476526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6422691" y="494163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6422691" y="51180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6422691" y="529437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7094811" y="2913335"/>
            <a:ext cx="45719" cy="2426760"/>
            <a:chOff x="6422691" y="2913335"/>
            <a:chExt cx="45719" cy="2426760"/>
          </a:xfrm>
          <a:solidFill>
            <a:srgbClr val="000066"/>
          </a:solidFill>
        </p:grpSpPr>
        <p:sp>
          <p:nvSpPr>
            <p:cNvPr id="190" name="Oval 189"/>
            <p:cNvSpPr/>
            <p:nvPr/>
          </p:nvSpPr>
          <p:spPr>
            <a:xfrm>
              <a:off x="6422691" y="291333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6422691" y="30897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6422691" y="326608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6422691" y="344245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>
              <a:off x="6422691" y="36188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>
              <a:off x="6422691" y="37952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>
              <a:off x="6422691" y="39715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6422691" y="414795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6422691" y="432432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>
              <a:off x="6422691" y="450070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/>
            <p:nvPr/>
          </p:nvSpPr>
          <p:spPr>
            <a:xfrm>
              <a:off x="6422691" y="467707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>
              <a:off x="6422691" y="485344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>
              <a:off x="6422691" y="502982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/>
            <p:nvPr/>
          </p:nvSpPr>
          <p:spPr>
            <a:xfrm>
              <a:off x="6422691" y="520619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/>
            <p:nvPr/>
          </p:nvSpPr>
          <p:spPr>
            <a:xfrm>
              <a:off x="6422691" y="300152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/>
            <p:nvPr/>
          </p:nvSpPr>
          <p:spPr>
            <a:xfrm>
              <a:off x="6422691" y="317789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/>
            <p:nvPr/>
          </p:nvSpPr>
          <p:spPr>
            <a:xfrm>
              <a:off x="6422691" y="335427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6422691" y="353064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6422691" y="370701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6422691" y="388339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/>
            <p:nvPr/>
          </p:nvSpPr>
          <p:spPr>
            <a:xfrm>
              <a:off x="6422691" y="405976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/>
            <p:cNvSpPr/>
            <p:nvPr/>
          </p:nvSpPr>
          <p:spPr>
            <a:xfrm>
              <a:off x="6422691" y="423614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>
              <a:off x="6422691" y="441251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/>
            <p:cNvSpPr/>
            <p:nvPr/>
          </p:nvSpPr>
          <p:spPr>
            <a:xfrm>
              <a:off x="6422691" y="458888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/>
            <p:cNvSpPr/>
            <p:nvPr/>
          </p:nvSpPr>
          <p:spPr>
            <a:xfrm>
              <a:off x="6422691" y="476526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/>
            <p:cNvSpPr/>
            <p:nvPr/>
          </p:nvSpPr>
          <p:spPr>
            <a:xfrm>
              <a:off x="6422691" y="494163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/>
            <p:nvPr/>
          </p:nvSpPr>
          <p:spPr>
            <a:xfrm>
              <a:off x="6422691" y="51180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/>
            <p:nvPr/>
          </p:nvSpPr>
          <p:spPr>
            <a:xfrm>
              <a:off x="6422691" y="529437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7229235" y="2913335"/>
            <a:ext cx="45719" cy="2426760"/>
            <a:chOff x="6422691" y="2913335"/>
            <a:chExt cx="45719" cy="2426760"/>
          </a:xfrm>
          <a:solidFill>
            <a:srgbClr val="000066"/>
          </a:solidFill>
        </p:grpSpPr>
        <p:sp>
          <p:nvSpPr>
            <p:cNvPr id="219" name="Oval 218"/>
            <p:cNvSpPr/>
            <p:nvPr/>
          </p:nvSpPr>
          <p:spPr>
            <a:xfrm>
              <a:off x="6422691" y="291333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/>
            <p:nvPr/>
          </p:nvSpPr>
          <p:spPr>
            <a:xfrm>
              <a:off x="6422691" y="30897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/>
            <p:nvPr/>
          </p:nvSpPr>
          <p:spPr>
            <a:xfrm>
              <a:off x="6422691" y="326608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/>
            <p:nvPr/>
          </p:nvSpPr>
          <p:spPr>
            <a:xfrm>
              <a:off x="6422691" y="344245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>
              <a:off x="6422691" y="36188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/>
            <p:nvPr/>
          </p:nvSpPr>
          <p:spPr>
            <a:xfrm>
              <a:off x="6422691" y="37952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>
              <a:off x="6422691" y="39715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>
              <a:off x="6422691" y="414795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/>
            <p:nvPr/>
          </p:nvSpPr>
          <p:spPr>
            <a:xfrm>
              <a:off x="6422691" y="432432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6422691" y="450070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6422691" y="467707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/>
            <p:nvPr/>
          </p:nvSpPr>
          <p:spPr>
            <a:xfrm>
              <a:off x="6422691" y="485344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/>
            <p:nvPr/>
          </p:nvSpPr>
          <p:spPr>
            <a:xfrm>
              <a:off x="6422691" y="502982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6422691" y="520619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6422691" y="300152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6422691" y="317789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/>
            <p:nvPr/>
          </p:nvSpPr>
          <p:spPr>
            <a:xfrm>
              <a:off x="6422691" y="335427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/>
            <p:nvPr/>
          </p:nvSpPr>
          <p:spPr>
            <a:xfrm>
              <a:off x="6422691" y="353064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/>
            <p:nvPr/>
          </p:nvSpPr>
          <p:spPr>
            <a:xfrm>
              <a:off x="6422691" y="370701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/>
            <p:nvPr/>
          </p:nvSpPr>
          <p:spPr>
            <a:xfrm>
              <a:off x="6422691" y="388339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/>
            <p:nvPr/>
          </p:nvSpPr>
          <p:spPr>
            <a:xfrm>
              <a:off x="6422691" y="405976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6422691" y="423614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6422691" y="441251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6422691" y="458888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/>
            <p:nvPr/>
          </p:nvSpPr>
          <p:spPr>
            <a:xfrm>
              <a:off x="6422691" y="476526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/>
            <p:nvPr/>
          </p:nvSpPr>
          <p:spPr>
            <a:xfrm>
              <a:off x="6422691" y="494163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/>
            <p:nvPr/>
          </p:nvSpPr>
          <p:spPr>
            <a:xfrm>
              <a:off x="6422691" y="51180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/>
            <p:cNvSpPr/>
            <p:nvPr/>
          </p:nvSpPr>
          <p:spPr>
            <a:xfrm>
              <a:off x="6422691" y="529437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Group 246"/>
          <p:cNvGrpSpPr/>
          <p:nvPr/>
        </p:nvGrpSpPr>
        <p:grpSpPr>
          <a:xfrm>
            <a:off x="7363659" y="2913335"/>
            <a:ext cx="45719" cy="2426760"/>
            <a:chOff x="6422691" y="2913335"/>
            <a:chExt cx="45719" cy="2426760"/>
          </a:xfrm>
          <a:solidFill>
            <a:srgbClr val="000066"/>
          </a:solidFill>
        </p:grpSpPr>
        <p:sp>
          <p:nvSpPr>
            <p:cNvPr id="248" name="Oval 247"/>
            <p:cNvSpPr/>
            <p:nvPr/>
          </p:nvSpPr>
          <p:spPr>
            <a:xfrm>
              <a:off x="6422691" y="291333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/>
            <p:cNvSpPr/>
            <p:nvPr/>
          </p:nvSpPr>
          <p:spPr>
            <a:xfrm>
              <a:off x="6422691" y="30897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/>
            <p:cNvSpPr/>
            <p:nvPr/>
          </p:nvSpPr>
          <p:spPr>
            <a:xfrm>
              <a:off x="6422691" y="326608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/>
            <p:cNvSpPr/>
            <p:nvPr/>
          </p:nvSpPr>
          <p:spPr>
            <a:xfrm>
              <a:off x="6422691" y="344245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/>
            <p:cNvSpPr/>
            <p:nvPr/>
          </p:nvSpPr>
          <p:spPr>
            <a:xfrm>
              <a:off x="6422691" y="36188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/>
            <p:cNvSpPr/>
            <p:nvPr/>
          </p:nvSpPr>
          <p:spPr>
            <a:xfrm>
              <a:off x="6422691" y="37952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/>
            <p:cNvSpPr/>
            <p:nvPr/>
          </p:nvSpPr>
          <p:spPr>
            <a:xfrm>
              <a:off x="6422691" y="39715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/>
            <p:cNvSpPr/>
            <p:nvPr/>
          </p:nvSpPr>
          <p:spPr>
            <a:xfrm>
              <a:off x="6422691" y="414795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/>
            <p:cNvSpPr/>
            <p:nvPr/>
          </p:nvSpPr>
          <p:spPr>
            <a:xfrm>
              <a:off x="6422691" y="432432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/>
            <p:cNvSpPr/>
            <p:nvPr/>
          </p:nvSpPr>
          <p:spPr>
            <a:xfrm>
              <a:off x="6422691" y="450070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/>
            <p:cNvSpPr/>
            <p:nvPr/>
          </p:nvSpPr>
          <p:spPr>
            <a:xfrm>
              <a:off x="6422691" y="467707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/>
            <p:cNvSpPr/>
            <p:nvPr/>
          </p:nvSpPr>
          <p:spPr>
            <a:xfrm>
              <a:off x="6422691" y="485344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/>
            <p:nvPr/>
          </p:nvSpPr>
          <p:spPr>
            <a:xfrm>
              <a:off x="6422691" y="502982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/>
            <p:cNvSpPr/>
            <p:nvPr/>
          </p:nvSpPr>
          <p:spPr>
            <a:xfrm>
              <a:off x="6422691" y="520619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/>
            <p:cNvSpPr/>
            <p:nvPr/>
          </p:nvSpPr>
          <p:spPr>
            <a:xfrm>
              <a:off x="6422691" y="300152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/>
            <p:cNvSpPr/>
            <p:nvPr/>
          </p:nvSpPr>
          <p:spPr>
            <a:xfrm>
              <a:off x="6422691" y="317789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/>
            <p:cNvSpPr/>
            <p:nvPr/>
          </p:nvSpPr>
          <p:spPr>
            <a:xfrm>
              <a:off x="6422691" y="335427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/>
            <p:cNvSpPr/>
            <p:nvPr/>
          </p:nvSpPr>
          <p:spPr>
            <a:xfrm>
              <a:off x="6422691" y="353064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/>
            <p:cNvSpPr/>
            <p:nvPr/>
          </p:nvSpPr>
          <p:spPr>
            <a:xfrm>
              <a:off x="6422691" y="370701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/>
            <p:nvPr/>
          </p:nvSpPr>
          <p:spPr>
            <a:xfrm>
              <a:off x="6422691" y="388339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/>
            <p:nvPr/>
          </p:nvSpPr>
          <p:spPr>
            <a:xfrm>
              <a:off x="6422691" y="405976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/>
            <p:nvPr/>
          </p:nvSpPr>
          <p:spPr>
            <a:xfrm>
              <a:off x="6422691" y="423614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/>
            <p:nvPr/>
          </p:nvSpPr>
          <p:spPr>
            <a:xfrm>
              <a:off x="6422691" y="441251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/>
            <p:nvPr/>
          </p:nvSpPr>
          <p:spPr>
            <a:xfrm>
              <a:off x="6422691" y="458888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/>
            <p:nvPr/>
          </p:nvSpPr>
          <p:spPr>
            <a:xfrm>
              <a:off x="6422691" y="476526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/>
            <p:nvPr/>
          </p:nvSpPr>
          <p:spPr>
            <a:xfrm>
              <a:off x="6422691" y="494163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/>
            <p:nvPr/>
          </p:nvSpPr>
          <p:spPr>
            <a:xfrm>
              <a:off x="6422691" y="51180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/>
            <p:nvPr/>
          </p:nvSpPr>
          <p:spPr>
            <a:xfrm>
              <a:off x="6422691" y="529437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6" name="Group 275"/>
          <p:cNvGrpSpPr/>
          <p:nvPr/>
        </p:nvGrpSpPr>
        <p:grpSpPr>
          <a:xfrm>
            <a:off x="6691539" y="2913335"/>
            <a:ext cx="45719" cy="2426760"/>
            <a:chOff x="6422691" y="2913335"/>
            <a:chExt cx="45719" cy="2426760"/>
          </a:xfrm>
          <a:solidFill>
            <a:srgbClr val="000066"/>
          </a:solidFill>
        </p:grpSpPr>
        <p:sp>
          <p:nvSpPr>
            <p:cNvPr id="277" name="Oval 276"/>
            <p:cNvSpPr/>
            <p:nvPr/>
          </p:nvSpPr>
          <p:spPr>
            <a:xfrm>
              <a:off x="6422691" y="291333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/>
            <p:nvPr/>
          </p:nvSpPr>
          <p:spPr>
            <a:xfrm>
              <a:off x="6422691" y="30897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/>
            <p:nvPr/>
          </p:nvSpPr>
          <p:spPr>
            <a:xfrm>
              <a:off x="6422691" y="326608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/>
            <p:nvPr/>
          </p:nvSpPr>
          <p:spPr>
            <a:xfrm>
              <a:off x="6422691" y="344245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/>
            <p:nvPr/>
          </p:nvSpPr>
          <p:spPr>
            <a:xfrm>
              <a:off x="6422691" y="36188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/>
            <p:nvPr/>
          </p:nvSpPr>
          <p:spPr>
            <a:xfrm>
              <a:off x="6422691" y="37952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/>
            <p:nvPr/>
          </p:nvSpPr>
          <p:spPr>
            <a:xfrm>
              <a:off x="6422691" y="39715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/>
            <p:nvPr/>
          </p:nvSpPr>
          <p:spPr>
            <a:xfrm>
              <a:off x="6422691" y="414795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/>
            <p:nvPr/>
          </p:nvSpPr>
          <p:spPr>
            <a:xfrm>
              <a:off x="6422691" y="432432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/>
            <p:nvPr/>
          </p:nvSpPr>
          <p:spPr>
            <a:xfrm>
              <a:off x="6422691" y="450070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/>
            <p:nvPr/>
          </p:nvSpPr>
          <p:spPr>
            <a:xfrm>
              <a:off x="6422691" y="467707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/>
            <p:nvPr/>
          </p:nvSpPr>
          <p:spPr>
            <a:xfrm>
              <a:off x="6422691" y="485344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/>
            <p:nvPr/>
          </p:nvSpPr>
          <p:spPr>
            <a:xfrm>
              <a:off x="6422691" y="502982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/>
            <p:nvPr/>
          </p:nvSpPr>
          <p:spPr>
            <a:xfrm>
              <a:off x="6422691" y="520619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/>
            <p:nvPr/>
          </p:nvSpPr>
          <p:spPr>
            <a:xfrm>
              <a:off x="6422691" y="300152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/>
            <p:nvPr/>
          </p:nvSpPr>
          <p:spPr>
            <a:xfrm>
              <a:off x="6422691" y="317789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/>
            <p:cNvSpPr/>
            <p:nvPr/>
          </p:nvSpPr>
          <p:spPr>
            <a:xfrm>
              <a:off x="6422691" y="335427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/>
            <p:cNvSpPr/>
            <p:nvPr/>
          </p:nvSpPr>
          <p:spPr>
            <a:xfrm>
              <a:off x="6422691" y="353064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/>
            <p:cNvSpPr/>
            <p:nvPr/>
          </p:nvSpPr>
          <p:spPr>
            <a:xfrm>
              <a:off x="6422691" y="370701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/>
            <p:cNvSpPr/>
            <p:nvPr/>
          </p:nvSpPr>
          <p:spPr>
            <a:xfrm>
              <a:off x="6422691" y="388339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/>
            <p:cNvSpPr/>
            <p:nvPr/>
          </p:nvSpPr>
          <p:spPr>
            <a:xfrm>
              <a:off x="6422691" y="405976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/>
            <p:cNvSpPr/>
            <p:nvPr/>
          </p:nvSpPr>
          <p:spPr>
            <a:xfrm>
              <a:off x="6422691" y="423614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/>
            <p:cNvSpPr/>
            <p:nvPr/>
          </p:nvSpPr>
          <p:spPr>
            <a:xfrm>
              <a:off x="6422691" y="441251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/>
            <p:cNvSpPr/>
            <p:nvPr/>
          </p:nvSpPr>
          <p:spPr>
            <a:xfrm>
              <a:off x="6422691" y="458888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/>
            <p:cNvSpPr/>
            <p:nvPr/>
          </p:nvSpPr>
          <p:spPr>
            <a:xfrm>
              <a:off x="6422691" y="476526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/>
            <p:cNvSpPr/>
            <p:nvPr/>
          </p:nvSpPr>
          <p:spPr>
            <a:xfrm>
              <a:off x="6422691" y="494163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/>
            <p:cNvSpPr/>
            <p:nvPr/>
          </p:nvSpPr>
          <p:spPr>
            <a:xfrm>
              <a:off x="6422691" y="51180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/>
            <p:cNvSpPr/>
            <p:nvPr/>
          </p:nvSpPr>
          <p:spPr>
            <a:xfrm>
              <a:off x="6422691" y="529437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5" name="Group 304"/>
          <p:cNvGrpSpPr/>
          <p:nvPr/>
        </p:nvGrpSpPr>
        <p:grpSpPr>
          <a:xfrm>
            <a:off x="7498080" y="2913335"/>
            <a:ext cx="45719" cy="2426760"/>
            <a:chOff x="6422691" y="2913335"/>
            <a:chExt cx="45719" cy="2426760"/>
          </a:xfrm>
          <a:solidFill>
            <a:srgbClr val="000066"/>
          </a:solidFill>
        </p:grpSpPr>
        <p:sp>
          <p:nvSpPr>
            <p:cNvPr id="306" name="Oval 305"/>
            <p:cNvSpPr/>
            <p:nvPr/>
          </p:nvSpPr>
          <p:spPr>
            <a:xfrm>
              <a:off x="6422691" y="291333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/>
            <p:cNvSpPr/>
            <p:nvPr/>
          </p:nvSpPr>
          <p:spPr>
            <a:xfrm>
              <a:off x="6422691" y="30897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/>
            <p:cNvSpPr/>
            <p:nvPr/>
          </p:nvSpPr>
          <p:spPr>
            <a:xfrm>
              <a:off x="6422691" y="326608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/>
            <p:cNvSpPr/>
            <p:nvPr/>
          </p:nvSpPr>
          <p:spPr>
            <a:xfrm>
              <a:off x="6422691" y="344245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/>
            <p:cNvSpPr/>
            <p:nvPr/>
          </p:nvSpPr>
          <p:spPr>
            <a:xfrm>
              <a:off x="6422691" y="36188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/>
            <p:cNvSpPr/>
            <p:nvPr/>
          </p:nvSpPr>
          <p:spPr>
            <a:xfrm>
              <a:off x="6422691" y="37952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/>
            <p:cNvSpPr/>
            <p:nvPr/>
          </p:nvSpPr>
          <p:spPr>
            <a:xfrm>
              <a:off x="6422691" y="39715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/>
            <p:cNvSpPr/>
            <p:nvPr/>
          </p:nvSpPr>
          <p:spPr>
            <a:xfrm>
              <a:off x="6422691" y="414795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/>
            <p:cNvSpPr/>
            <p:nvPr/>
          </p:nvSpPr>
          <p:spPr>
            <a:xfrm>
              <a:off x="6422691" y="432432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/>
            <p:cNvSpPr/>
            <p:nvPr/>
          </p:nvSpPr>
          <p:spPr>
            <a:xfrm>
              <a:off x="6422691" y="450070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/>
            <p:cNvSpPr/>
            <p:nvPr/>
          </p:nvSpPr>
          <p:spPr>
            <a:xfrm>
              <a:off x="6422691" y="467707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/>
            <p:cNvSpPr/>
            <p:nvPr/>
          </p:nvSpPr>
          <p:spPr>
            <a:xfrm>
              <a:off x="6422691" y="485344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/>
            <p:cNvSpPr/>
            <p:nvPr/>
          </p:nvSpPr>
          <p:spPr>
            <a:xfrm>
              <a:off x="6422691" y="502982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/>
            <p:cNvSpPr/>
            <p:nvPr/>
          </p:nvSpPr>
          <p:spPr>
            <a:xfrm>
              <a:off x="6422691" y="520619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/>
            <p:cNvSpPr/>
            <p:nvPr/>
          </p:nvSpPr>
          <p:spPr>
            <a:xfrm>
              <a:off x="6422691" y="300152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/>
            <p:cNvSpPr/>
            <p:nvPr/>
          </p:nvSpPr>
          <p:spPr>
            <a:xfrm>
              <a:off x="6422691" y="317789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/>
            <p:cNvSpPr/>
            <p:nvPr/>
          </p:nvSpPr>
          <p:spPr>
            <a:xfrm>
              <a:off x="6422691" y="335427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/>
            <p:cNvSpPr/>
            <p:nvPr/>
          </p:nvSpPr>
          <p:spPr>
            <a:xfrm>
              <a:off x="6422691" y="353064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/>
            <p:cNvSpPr/>
            <p:nvPr/>
          </p:nvSpPr>
          <p:spPr>
            <a:xfrm>
              <a:off x="6422691" y="370701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/>
            <p:cNvSpPr/>
            <p:nvPr/>
          </p:nvSpPr>
          <p:spPr>
            <a:xfrm>
              <a:off x="6422691" y="388339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Oval 325"/>
            <p:cNvSpPr/>
            <p:nvPr/>
          </p:nvSpPr>
          <p:spPr>
            <a:xfrm>
              <a:off x="6422691" y="405976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/>
            <p:cNvSpPr/>
            <p:nvPr/>
          </p:nvSpPr>
          <p:spPr>
            <a:xfrm>
              <a:off x="6422691" y="423614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/>
            <p:cNvSpPr/>
            <p:nvPr/>
          </p:nvSpPr>
          <p:spPr>
            <a:xfrm>
              <a:off x="6422691" y="441251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/>
            <p:cNvSpPr/>
            <p:nvPr/>
          </p:nvSpPr>
          <p:spPr>
            <a:xfrm>
              <a:off x="6422691" y="458888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/>
            <p:cNvSpPr/>
            <p:nvPr/>
          </p:nvSpPr>
          <p:spPr>
            <a:xfrm>
              <a:off x="6422691" y="476526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/>
            <p:cNvSpPr/>
            <p:nvPr/>
          </p:nvSpPr>
          <p:spPr>
            <a:xfrm>
              <a:off x="6422691" y="494163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/>
            <p:cNvSpPr/>
            <p:nvPr/>
          </p:nvSpPr>
          <p:spPr>
            <a:xfrm>
              <a:off x="6422691" y="511801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/>
            <p:cNvSpPr/>
            <p:nvPr/>
          </p:nvSpPr>
          <p:spPr>
            <a:xfrm>
              <a:off x="6422691" y="529437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3636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Outline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Introduction and Motivation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Theory: conventional SVI with stationary phase integration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S</a:t>
            </a:r>
            <a:r>
              <a:rPr lang="en-US" altLang="zh-CN" dirty="0" smtClean="0">
                <a:solidFill>
                  <a:schemeClr val="bg1"/>
                </a:solidFill>
              </a:rPr>
              <a:t>ynthetic data example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Field data example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Conclusion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Acknowledgement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8993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603623" y="6158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Field Results 1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9" name="Picture 8" descr="Screen shot 2014-01-16 at 3.27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135" y="1133939"/>
            <a:ext cx="3120072" cy="247351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Screen shot 2014-01-16 at 3.28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384" y="4078175"/>
            <a:ext cx="3139465" cy="247351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Screen shot 2014-01-16 at 3.28.3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18" y="4071029"/>
            <a:ext cx="3120072" cy="248066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5" name="Straight Connector 14"/>
          <p:cNvCxnSpPr/>
          <p:nvPr/>
        </p:nvCxnSpPr>
        <p:spPr>
          <a:xfrm>
            <a:off x="2766921" y="4959104"/>
            <a:ext cx="584289" cy="265580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786237" y="5082530"/>
            <a:ext cx="540829" cy="248384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331894" y="5301939"/>
            <a:ext cx="865039" cy="183494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324937" y="5410878"/>
            <a:ext cx="871996" cy="183494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242301" y="4976296"/>
            <a:ext cx="584289" cy="265580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261617" y="5099722"/>
            <a:ext cx="540829" cy="248384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807274" y="5319131"/>
            <a:ext cx="865039" cy="183494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800317" y="5428070"/>
            <a:ext cx="871996" cy="183494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309195" y="2025115"/>
            <a:ext cx="584289" cy="265580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328511" y="2148541"/>
            <a:ext cx="540829" cy="248384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874168" y="2367950"/>
            <a:ext cx="865039" cy="183494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867211" y="2476889"/>
            <a:ext cx="871996" cy="183494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文本框 28"/>
          <p:cNvSpPr txBox="1"/>
          <p:nvPr/>
        </p:nvSpPr>
        <p:spPr>
          <a:xfrm>
            <a:off x="3488011" y="780265"/>
            <a:ext cx="1431758" cy="371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Raw data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9" name="文本框 28"/>
          <p:cNvSpPr txBox="1"/>
          <p:nvPr/>
        </p:nvSpPr>
        <p:spPr>
          <a:xfrm>
            <a:off x="1467123" y="3736245"/>
            <a:ext cx="2468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Band-pass filtered data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0" name="文本框 28"/>
          <p:cNvSpPr txBox="1"/>
          <p:nvPr/>
        </p:nvSpPr>
        <p:spPr>
          <a:xfrm>
            <a:off x="6216605" y="3719492"/>
            <a:ext cx="2019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Super-virtual result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19135" y="4803819"/>
            <a:ext cx="1577798" cy="105606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080358" y="4802880"/>
            <a:ext cx="1577798" cy="105606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875538" y="3546962"/>
            <a:ext cx="670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T</a:t>
            </a:r>
            <a:r>
              <a:rPr lang="en-US" altLang="zh-CN" sz="1600" dirty="0" smtClean="0">
                <a:solidFill>
                  <a:schemeClr val="bg1"/>
                </a:solidFill>
              </a:rPr>
              <a:t>race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259302" y="1994096"/>
            <a:ext cx="430887" cy="10045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Time (s)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364311" y="1013637"/>
            <a:ext cx="338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0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375877" y="3340887"/>
            <a:ext cx="338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4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494542" y="3531356"/>
            <a:ext cx="338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1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433419" y="3527284"/>
            <a:ext cx="611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361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2375256" y="6478659"/>
            <a:ext cx="670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T</a:t>
            </a:r>
            <a:r>
              <a:rPr lang="en-US" altLang="zh-CN" sz="1600" dirty="0" smtClean="0">
                <a:solidFill>
                  <a:schemeClr val="bg1"/>
                </a:solidFill>
              </a:rPr>
              <a:t>race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759020" y="4925793"/>
            <a:ext cx="430887" cy="10045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Time (s)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864029" y="3945334"/>
            <a:ext cx="338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0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875595" y="6272584"/>
            <a:ext cx="338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4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994260" y="6463053"/>
            <a:ext cx="338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1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3933137" y="6458981"/>
            <a:ext cx="611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361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6797427" y="6489759"/>
            <a:ext cx="670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T</a:t>
            </a:r>
            <a:r>
              <a:rPr lang="en-US" altLang="zh-CN" sz="1600" dirty="0" smtClean="0">
                <a:solidFill>
                  <a:schemeClr val="bg1"/>
                </a:solidFill>
              </a:rPr>
              <a:t>race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5181191" y="4936893"/>
            <a:ext cx="430887" cy="10045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Time (s)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5286200" y="3956434"/>
            <a:ext cx="338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0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5297766" y="6283684"/>
            <a:ext cx="338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4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5416431" y="6474153"/>
            <a:ext cx="338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1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8355308" y="6470081"/>
            <a:ext cx="611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361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54" y="379054"/>
            <a:ext cx="2213634" cy="2619595"/>
          </a:xfrm>
          <a:prstGeom prst="rect">
            <a:avLst/>
          </a:prstGeom>
        </p:spPr>
      </p:pic>
      <p:sp>
        <p:nvSpPr>
          <p:cNvPr id="43" name="5-Point Star 49"/>
          <p:cNvSpPr/>
          <p:nvPr/>
        </p:nvSpPr>
        <p:spPr>
          <a:xfrm>
            <a:off x="7413765" y="987477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8355308" y="491319"/>
            <a:ext cx="0" cy="24020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38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8" grpId="0"/>
      <p:bldP spid="39" grpId="0"/>
      <p:bldP spid="40" grpId="0"/>
      <p:bldP spid="3" grpId="0" animBg="1"/>
      <p:bldP spid="23" grpId="0" animBg="1"/>
      <p:bldP spid="24" grpId="0"/>
      <p:bldP spid="26" grpId="0"/>
      <p:bldP spid="27" grpId="0"/>
      <p:bldP spid="28" grpId="0"/>
      <p:bldP spid="29" grpId="0"/>
      <p:bldP spid="41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Zoom View Comparison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 descr="Screen Shot 2014-01-30 at 上午2.35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1993900"/>
            <a:ext cx="3683000" cy="3886200"/>
          </a:xfrm>
          <a:prstGeom prst="rect">
            <a:avLst/>
          </a:prstGeom>
        </p:spPr>
      </p:pic>
      <p:pic>
        <p:nvPicPr>
          <p:cNvPr id="5" name="Picture 4" descr="Screen Shot 2014-01-30 at 上午2.35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93900"/>
            <a:ext cx="3657600" cy="38735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Screen Shot 2014-01-30 at 上午2.35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6" y="1993900"/>
            <a:ext cx="3657600" cy="38735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文本框 28"/>
          <p:cNvSpPr txBox="1"/>
          <p:nvPr/>
        </p:nvSpPr>
        <p:spPr>
          <a:xfrm>
            <a:off x="646628" y="1611868"/>
            <a:ext cx="3721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Zoom view of band-pass filtered </a:t>
            </a:r>
            <a:r>
              <a:rPr lang="en-US" altLang="zh-CN" dirty="0">
                <a:solidFill>
                  <a:schemeClr val="bg1"/>
                </a:solidFill>
              </a:rPr>
              <a:t>d</a:t>
            </a:r>
            <a:r>
              <a:rPr lang="en-US" altLang="zh-CN" dirty="0" smtClean="0">
                <a:solidFill>
                  <a:schemeClr val="bg1"/>
                </a:solidFill>
              </a:rPr>
              <a:t>ata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文本框 28"/>
          <p:cNvSpPr txBox="1"/>
          <p:nvPr/>
        </p:nvSpPr>
        <p:spPr>
          <a:xfrm>
            <a:off x="4880585" y="1624568"/>
            <a:ext cx="3721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Zoom view of super-virtual </a:t>
            </a:r>
            <a:r>
              <a:rPr lang="en-US" altLang="zh-CN" dirty="0">
                <a:solidFill>
                  <a:schemeClr val="bg1"/>
                </a:solidFill>
              </a:rPr>
              <a:t>d</a:t>
            </a:r>
            <a:r>
              <a:rPr lang="en-US" altLang="zh-CN" dirty="0" smtClean="0">
                <a:solidFill>
                  <a:schemeClr val="bg1"/>
                </a:solidFill>
              </a:rPr>
              <a:t>ata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30155" y="5859827"/>
            <a:ext cx="670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T</a:t>
            </a:r>
            <a:r>
              <a:rPr lang="en-US" altLang="zh-CN" sz="1600" dirty="0" smtClean="0">
                <a:solidFill>
                  <a:schemeClr val="bg1"/>
                </a:solidFill>
              </a:rPr>
              <a:t>race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6920" y="3479348"/>
            <a:ext cx="430887" cy="10045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Time (s)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0125" y="1892728"/>
            <a:ext cx="33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24196" y="5598927"/>
            <a:ext cx="33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3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42861" y="5844221"/>
            <a:ext cx="33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093313" y="5829049"/>
            <a:ext cx="611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361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554836" y="5827561"/>
            <a:ext cx="670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T</a:t>
            </a:r>
            <a:r>
              <a:rPr lang="en-US" altLang="zh-CN" sz="1600" dirty="0" smtClean="0">
                <a:solidFill>
                  <a:schemeClr val="bg1"/>
                </a:solidFill>
              </a:rPr>
              <a:t>race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91601" y="3447082"/>
            <a:ext cx="430887" cy="10045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Time (s)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724806" y="1860462"/>
            <a:ext cx="338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1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748877" y="5566661"/>
            <a:ext cx="338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3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867542" y="5811955"/>
            <a:ext cx="338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1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417994" y="5796783"/>
            <a:ext cx="611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361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1" name="文本框 28"/>
          <p:cNvSpPr txBox="1"/>
          <p:nvPr/>
        </p:nvSpPr>
        <p:spPr>
          <a:xfrm>
            <a:off x="610315" y="1624568"/>
            <a:ext cx="3721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Zoom view of super-virtual </a:t>
            </a:r>
            <a:r>
              <a:rPr lang="en-US" altLang="zh-CN" dirty="0">
                <a:solidFill>
                  <a:schemeClr val="bg1"/>
                </a:solidFill>
              </a:rPr>
              <a:t>d</a:t>
            </a:r>
            <a:r>
              <a:rPr lang="en-US" altLang="zh-CN" dirty="0" smtClean="0">
                <a:solidFill>
                  <a:schemeClr val="bg1"/>
                </a:solidFill>
              </a:rPr>
              <a:t>ata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1970375" y="3373270"/>
            <a:ext cx="0" cy="503405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2519650" y="3685297"/>
            <a:ext cx="0" cy="503405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3691225" y="4232198"/>
            <a:ext cx="0" cy="503405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4299259" y="4451635"/>
            <a:ext cx="0" cy="503405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V="1">
            <a:off x="2230155" y="3219450"/>
            <a:ext cx="741645" cy="25989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H="1" flipV="1">
            <a:off x="3181338" y="3219450"/>
            <a:ext cx="708059" cy="106765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2511712" y="2903035"/>
            <a:ext cx="1299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rgbClr val="FFFF00"/>
                </a:solidFill>
              </a:rPr>
              <a:t>U</a:t>
            </a:r>
            <a:r>
              <a:rPr lang="en-US" altLang="zh-CN" dirty="0" err="1" smtClean="0">
                <a:solidFill>
                  <a:srgbClr val="FFFF00"/>
                </a:solidFill>
              </a:rPr>
              <a:t>npickable</a:t>
            </a:r>
            <a:endParaRPr lang="zh-CN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97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  <p:bldP spid="7" grpId="2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1" grpId="1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603623" y="615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00"/>
                </a:solidFill>
              </a:rPr>
              <a:t>Field Results 2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793" y="407809"/>
            <a:ext cx="2213634" cy="2619595"/>
          </a:xfrm>
          <a:prstGeom prst="rect">
            <a:avLst/>
          </a:prstGeom>
        </p:spPr>
      </p:pic>
      <p:sp>
        <p:nvSpPr>
          <p:cNvPr id="6" name="5-Point Star 49"/>
          <p:cNvSpPr/>
          <p:nvPr/>
        </p:nvSpPr>
        <p:spPr>
          <a:xfrm>
            <a:off x="7580544" y="2281445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6888812" y="525825"/>
            <a:ext cx="0" cy="24020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文本框 28"/>
          <p:cNvSpPr txBox="1"/>
          <p:nvPr/>
        </p:nvSpPr>
        <p:spPr>
          <a:xfrm>
            <a:off x="3488011" y="780265"/>
            <a:ext cx="1431758" cy="371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Raw data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4" name="文本框 28"/>
          <p:cNvSpPr txBox="1"/>
          <p:nvPr/>
        </p:nvSpPr>
        <p:spPr>
          <a:xfrm>
            <a:off x="1467123" y="3736245"/>
            <a:ext cx="2468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Super-virtual result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5" name="文本框 28"/>
          <p:cNvSpPr txBox="1"/>
          <p:nvPr/>
        </p:nvSpPr>
        <p:spPr>
          <a:xfrm>
            <a:off x="5612078" y="3719492"/>
            <a:ext cx="315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Iterative Super-virtual </a:t>
            </a:r>
            <a:r>
              <a:rPr lang="en-US" altLang="zh-CN" dirty="0" smtClean="0">
                <a:solidFill>
                  <a:schemeClr val="bg1"/>
                </a:solidFill>
              </a:rPr>
              <a:t>result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875538" y="3546962"/>
            <a:ext cx="670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T</a:t>
            </a:r>
            <a:r>
              <a:rPr lang="en-US" altLang="zh-CN" sz="1600" dirty="0" smtClean="0">
                <a:solidFill>
                  <a:schemeClr val="bg1"/>
                </a:solidFill>
              </a:rPr>
              <a:t>race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259302" y="1994096"/>
            <a:ext cx="430887" cy="10045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Time (s)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364311" y="1013637"/>
            <a:ext cx="338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0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375877" y="3340887"/>
            <a:ext cx="338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4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494542" y="3531356"/>
            <a:ext cx="338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1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433419" y="3527284"/>
            <a:ext cx="611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361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375256" y="6478659"/>
            <a:ext cx="670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T</a:t>
            </a:r>
            <a:r>
              <a:rPr lang="en-US" altLang="zh-CN" sz="1600" dirty="0" smtClean="0">
                <a:solidFill>
                  <a:schemeClr val="bg1"/>
                </a:solidFill>
              </a:rPr>
              <a:t>race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59020" y="4925793"/>
            <a:ext cx="430887" cy="10045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Time (s)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64029" y="3945334"/>
            <a:ext cx="338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0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75595" y="6272584"/>
            <a:ext cx="338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4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94260" y="6463053"/>
            <a:ext cx="338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1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933137" y="6458981"/>
            <a:ext cx="611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361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797427" y="6489759"/>
            <a:ext cx="670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T</a:t>
            </a:r>
            <a:r>
              <a:rPr lang="en-US" altLang="zh-CN" sz="1600" dirty="0" smtClean="0">
                <a:solidFill>
                  <a:schemeClr val="bg1"/>
                </a:solidFill>
              </a:rPr>
              <a:t>race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181191" y="4936893"/>
            <a:ext cx="430887" cy="10045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Time (s)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286200" y="3956434"/>
            <a:ext cx="338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0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297766" y="6283684"/>
            <a:ext cx="338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4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416431" y="6474153"/>
            <a:ext cx="338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1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355308" y="6470081"/>
            <a:ext cx="611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361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8" t="8080" r="65678" b="10689"/>
          <a:stretch/>
        </p:blipFill>
        <p:spPr>
          <a:xfrm>
            <a:off x="2713703" y="1085802"/>
            <a:ext cx="3109404" cy="2465624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2" t="7739" r="37613" b="12028"/>
          <a:stretch/>
        </p:blipFill>
        <p:spPr>
          <a:xfrm>
            <a:off x="1156274" y="4076454"/>
            <a:ext cx="3097424" cy="2418736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0" t="7636" r="9484" b="11237"/>
          <a:stretch/>
        </p:blipFill>
        <p:spPr>
          <a:xfrm>
            <a:off x="5634335" y="4052856"/>
            <a:ext cx="3108367" cy="2476911"/>
          </a:xfrm>
          <a:prstGeom prst="rect">
            <a:avLst/>
          </a:prstGeom>
        </p:spPr>
      </p:pic>
      <p:cxnSp>
        <p:nvCxnSpPr>
          <p:cNvPr id="58" name="直接连接符 57"/>
          <p:cNvCxnSpPr/>
          <p:nvPr/>
        </p:nvCxnSpPr>
        <p:spPr>
          <a:xfrm flipV="1">
            <a:off x="1163451" y="5142673"/>
            <a:ext cx="879620" cy="31542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V="1">
            <a:off x="1170628" y="5348235"/>
            <a:ext cx="879620" cy="31542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 flipV="1">
            <a:off x="2712269" y="2137616"/>
            <a:ext cx="879620" cy="31542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V="1">
            <a:off x="2719446" y="2343178"/>
            <a:ext cx="879620" cy="31542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flipV="1">
            <a:off x="5636149" y="5179239"/>
            <a:ext cx="879620" cy="31542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V="1">
            <a:off x="5643326" y="5384801"/>
            <a:ext cx="879620" cy="31542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34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23" grpId="0"/>
      <p:bldP spid="24" grpId="0"/>
      <p:bldP spid="25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15210" y="322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00"/>
                </a:solidFill>
              </a:rPr>
              <a:t>Zoom View Comparison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文本框 28"/>
          <p:cNvSpPr txBox="1"/>
          <p:nvPr/>
        </p:nvSpPr>
        <p:spPr>
          <a:xfrm>
            <a:off x="4039141" y="846115"/>
            <a:ext cx="1431758" cy="371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Raw data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文本框 28"/>
          <p:cNvSpPr txBox="1"/>
          <p:nvPr/>
        </p:nvSpPr>
        <p:spPr>
          <a:xfrm>
            <a:off x="1398830" y="3802095"/>
            <a:ext cx="2468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Super-virtual result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文本框 28"/>
          <p:cNvSpPr txBox="1"/>
          <p:nvPr/>
        </p:nvSpPr>
        <p:spPr>
          <a:xfrm>
            <a:off x="5585913" y="3785342"/>
            <a:ext cx="2984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Iterative Super-virtual </a:t>
            </a:r>
            <a:r>
              <a:rPr lang="en-US" altLang="zh-CN" dirty="0" smtClean="0">
                <a:solidFill>
                  <a:schemeClr val="bg1"/>
                </a:solidFill>
              </a:rPr>
              <a:t>result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26668" y="3612812"/>
            <a:ext cx="670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T</a:t>
            </a:r>
            <a:r>
              <a:rPr lang="en-US" altLang="zh-CN" sz="1600" dirty="0" smtClean="0">
                <a:solidFill>
                  <a:schemeClr val="bg1"/>
                </a:solidFill>
              </a:rPr>
              <a:t>race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10432" y="2059946"/>
            <a:ext cx="430887" cy="10045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Time (s)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15441" y="1079487"/>
            <a:ext cx="338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0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927007" y="3406737"/>
            <a:ext cx="338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4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045672" y="3597206"/>
            <a:ext cx="338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1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984549" y="3593134"/>
            <a:ext cx="611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361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306963" y="6544509"/>
            <a:ext cx="670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T</a:t>
            </a:r>
            <a:r>
              <a:rPr lang="en-US" altLang="zh-CN" sz="1600" dirty="0" smtClean="0">
                <a:solidFill>
                  <a:schemeClr val="bg1"/>
                </a:solidFill>
              </a:rPr>
              <a:t>race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90727" y="4991643"/>
            <a:ext cx="430887" cy="10045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Time (s)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95736" y="4011184"/>
            <a:ext cx="338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0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07302" y="6338434"/>
            <a:ext cx="338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4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25967" y="6528903"/>
            <a:ext cx="338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1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864844" y="6524831"/>
            <a:ext cx="611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361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729134" y="6555609"/>
            <a:ext cx="670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T</a:t>
            </a:r>
            <a:r>
              <a:rPr lang="en-US" altLang="zh-CN" sz="1600" dirty="0" smtClean="0">
                <a:solidFill>
                  <a:schemeClr val="bg1"/>
                </a:solidFill>
              </a:rPr>
              <a:t>race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112898" y="5002743"/>
            <a:ext cx="430887" cy="10045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Time (s)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217907" y="4022284"/>
            <a:ext cx="338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0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229473" y="6349534"/>
            <a:ext cx="338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4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348138" y="6540003"/>
            <a:ext cx="338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1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287015" y="6535931"/>
            <a:ext cx="611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361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4" t="7546" r="9443" b="11453"/>
          <a:stretch/>
        </p:blipFill>
        <p:spPr>
          <a:xfrm>
            <a:off x="3265390" y="1182527"/>
            <a:ext cx="3109404" cy="247064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3" t="7924" r="9710" b="11327"/>
          <a:stretch/>
        </p:blipFill>
        <p:spPr>
          <a:xfrm>
            <a:off x="1128220" y="4134501"/>
            <a:ext cx="3107507" cy="2470648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9" t="8558" r="9672" b="11967"/>
          <a:stretch/>
        </p:blipFill>
        <p:spPr>
          <a:xfrm>
            <a:off x="5534785" y="4148775"/>
            <a:ext cx="3106779" cy="2470648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 flipV="1">
            <a:off x="3265390" y="2279809"/>
            <a:ext cx="1372351" cy="49011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V="1">
            <a:off x="3272567" y="2563904"/>
            <a:ext cx="1365174" cy="48329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V="1">
            <a:off x="1126942" y="5188334"/>
            <a:ext cx="1372351" cy="49011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V="1">
            <a:off x="1134119" y="5472429"/>
            <a:ext cx="1365174" cy="48329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V="1">
            <a:off x="5536608" y="5266989"/>
            <a:ext cx="1372351" cy="49011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V="1">
            <a:off x="5543785" y="5551084"/>
            <a:ext cx="1365174" cy="48329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4039141" y="2430238"/>
            <a:ext cx="0" cy="339687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1520059" y="5536778"/>
            <a:ext cx="0" cy="339687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3274602" y="2724812"/>
            <a:ext cx="0" cy="339687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1159673" y="5656509"/>
            <a:ext cx="0" cy="339687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3126747" y="2018207"/>
            <a:ext cx="1299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rgbClr val="FFFF00"/>
                </a:solidFill>
              </a:rPr>
              <a:t>U</a:t>
            </a:r>
            <a:r>
              <a:rPr lang="en-US" altLang="zh-CN" dirty="0" err="1" smtClean="0">
                <a:solidFill>
                  <a:srgbClr val="FFFF00"/>
                </a:solidFill>
              </a:rPr>
              <a:t>npickable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93540" y="5096408"/>
            <a:ext cx="1299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rgbClr val="FFFF00"/>
                </a:solidFill>
              </a:rPr>
              <a:t>U</a:t>
            </a:r>
            <a:r>
              <a:rPr lang="en-US" altLang="zh-CN" dirty="0" err="1" smtClean="0">
                <a:solidFill>
                  <a:srgbClr val="FFFF00"/>
                </a:solidFill>
              </a:rPr>
              <a:t>npickable</a:t>
            </a:r>
            <a:endParaRPr lang="zh-CN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91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49" grpId="0"/>
      <p:bldP spid="5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Outline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Introduction and Motivation</a:t>
            </a:r>
          </a:p>
          <a:p>
            <a:r>
              <a:rPr lang="en-US" altLang="zh-CN" dirty="0" smtClean="0"/>
              <a:t>Theory: conventional SVI with stationary phase integration</a:t>
            </a:r>
          </a:p>
          <a:p>
            <a:r>
              <a:rPr lang="en-US" altLang="zh-CN" dirty="0"/>
              <a:t>S</a:t>
            </a:r>
            <a:r>
              <a:rPr lang="en-US" altLang="zh-CN" dirty="0" smtClean="0"/>
              <a:t>ynthetic data example</a:t>
            </a:r>
          </a:p>
          <a:p>
            <a:r>
              <a:rPr lang="en-US" altLang="zh-CN" dirty="0" smtClean="0"/>
              <a:t>Field data example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Conclusion</a:t>
            </a:r>
          </a:p>
          <a:p>
            <a:r>
              <a:rPr lang="en-US" altLang="zh-CN" dirty="0" smtClean="0"/>
              <a:t>Acknowledgement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819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Conclusion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9253"/>
            <a:ext cx="8229600" cy="491651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We apply </a:t>
            </a:r>
            <a:r>
              <a:rPr lang="en-US" altLang="zh-CN" dirty="0">
                <a:solidFill>
                  <a:schemeClr val="bg1"/>
                </a:solidFill>
              </a:rPr>
              <a:t>stationary phase integration method </a:t>
            </a:r>
            <a:r>
              <a:rPr lang="en-US" altLang="zh-CN" dirty="0" smtClean="0">
                <a:solidFill>
                  <a:schemeClr val="bg1"/>
                </a:solidFill>
              </a:rPr>
              <a:t>to achieve super-virtual refraction with enhanced SNR in 3D cases.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Iterative method is an option to further improve SNR when super-virtual refraction is still noisy.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A</a:t>
            </a:r>
            <a:r>
              <a:rPr lang="en-US" altLang="zh-CN" dirty="0" smtClean="0">
                <a:solidFill>
                  <a:schemeClr val="bg1"/>
                </a:solidFill>
              </a:rPr>
              <a:t>rtifacts </a:t>
            </a:r>
            <a:r>
              <a:rPr lang="en-US" altLang="zh-CN" dirty="0">
                <a:solidFill>
                  <a:schemeClr val="bg1"/>
                </a:solidFill>
              </a:rPr>
              <a:t>can be produced because of </a:t>
            </a:r>
            <a:r>
              <a:rPr lang="en-US" altLang="zh-CN" dirty="0" smtClean="0">
                <a:solidFill>
                  <a:schemeClr val="bg1"/>
                </a:solidFill>
              </a:rPr>
              <a:t>the limited </a:t>
            </a:r>
            <a:r>
              <a:rPr lang="en-US" altLang="zh-CN" dirty="0">
                <a:solidFill>
                  <a:schemeClr val="bg1"/>
                </a:solidFill>
              </a:rPr>
              <a:t>aperture for integration as well as a coarse </a:t>
            </a:r>
            <a:r>
              <a:rPr lang="en-US" altLang="zh-CN" dirty="0" smtClean="0">
                <a:solidFill>
                  <a:schemeClr val="bg1"/>
                </a:solidFill>
              </a:rPr>
              <a:t>spacing of </a:t>
            </a:r>
            <a:r>
              <a:rPr lang="en-US" altLang="zh-CN" dirty="0">
                <a:solidFill>
                  <a:schemeClr val="bg1"/>
                </a:solidFill>
              </a:rPr>
              <a:t>sources or receivers.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4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252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rgbClr val="FFFF00"/>
                </a:solidFill>
              </a:rPr>
              <a:t>Thank you !</a:t>
            </a:r>
          </a:p>
          <a:p>
            <a:endParaRPr lang="en-US" sz="8000" dirty="0">
              <a:solidFill>
                <a:srgbClr val="FFFF00"/>
              </a:solidFill>
            </a:endParaRPr>
          </a:p>
          <a:p>
            <a:endParaRPr lang="en-US" sz="8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13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Outline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Introduction and Motivation</a:t>
            </a:r>
          </a:p>
          <a:p>
            <a:r>
              <a:rPr lang="en-US" altLang="zh-CN" dirty="0" smtClean="0">
                <a:solidFill>
                  <a:schemeClr val="bg2">
                    <a:lumMod val="10000"/>
                  </a:schemeClr>
                </a:solidFill>
              </a:rPr>
              <a:t>Theory: conventional SVI with stationary phase integration</a:t>
            </a:r>
          </a:p>
          <a:p>
            <a:r>
              <a:rPr lang="en-US" altLang="zh-CN" dirty="0">
                <a:solidFill>
                  <a:schemeClr val="bg2">
                    <a:lumMod val="10000"/>
                  </a:schemeClr>
                </a:solidFill>
              </a:rPr>
              <a:t>S</a:t>
            </a:r>
            <a:r>
              <a:rPr lang="en-US" altLang="zh-CN" dirty="0" smtClean="0">
                <a:solidFill>
                  <a:schemeClr val="bg2">
                    <a:lumMod val="10000"/>
                  </a:schemeClr>
                </a:solidFill>
              </a:rPr>
              <a:t>ynthetic data example</a:t>
            </a:r>
          </a:p>
          <a:p>
            <a:r>
              <a:rPr lang="en-US" altLang="zh-CN" dirty="0" smtClean="0">
                <a:solidFill>
                  <a:schemeClr val="bg2">
                    <a:lumMod val="10000"/>
                  </a:schemeClr>
                </a:solidFill>
              </a:rPr>
              <a:t>Field data example</a:t>
            </a:r>
          </a:p>
          <a:p>
            <a:r>
              <a:rPr lang="en-US" altLang="zh-CN" dirty="0" smtClean="0">
                <a:solidFill>
                  <a:schemeClr val="bg2">
                    <a:lumMod val="10000"/>
                  </a:schemeClr>
                </a:solidFill>
              </a:rPr>
              <a:t>Conclusion</a:t>
            </a:r>
          </a:p>
          <a:p>
            <a:r>
              <a:rPr lang="en-US" altLang="zh-CN" dirty="0" smtClean="0">
                <a:solidFill>
                  <a:schemeClr val="bg2">
                    <a:lumMod val="10000"/>
                  </a:schemeClr>
                </a:solidFill>
              </a:rPr>
              <a:t>Acknowledgement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28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76"/>
          <p:cNvSpPr>
            <a:spLocks noChangeArrowheads="1"/>
          </p:cNvSpPr>
          <p:nvPr/>
        </p:nvSpPr>
        <p:spPr bwMode="auto">
          <a:xfrm>
            <a:off x="261938" y="5848945"/>
            <a:ext cx="3397250" cy="587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4103" name="Rectangle 77"/>
          <p:cNvSpPr>
            <a:spLocks noChangeArrowheads="1"/>
          </p:cNvSpPr>
          <p:nvPr/>
        </p:nvSpPr>
        <p:spPr bwMode="auto">
          <a:xfrm>
            <a:off x="261938" y="6436320"/>
            <a:ext cx="3397250" cy="195262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489496" name="5-Point Star 6"/>
          <p:cNvSpPr>
            <a:spLocks noChangeArrowheads="1"/>
          </p:cNvSpPr>
          <p:nvPr/>
        </p:nvSpPr>
        <p:spPr bwMode="auto">
          <a:xfrm>
            <a:off x="196850" y="5587007"/>
            <a:ext cx="285750" cy="215900"/>
          </a:xfrm>
          <a:custGeom>
            <a:avLst/>
            <a:gdLst>
              <a:gd name="T0" fmla="*/ 2147483647 w 152400"/>
              <a:gd name="T1" fmla="*/ 0 h 152400"/>
              <a:gd name="T2" fmla="*/ 0 w 152400"/>
              <a:gd name="T3" fmla="*/ 180358003 h 152400"/>
              <a:gd name="T4" fmla="*/ 2147483647 w 152400"/>
              <a:gd name="T5" fmla="*/ 472185460 h 152400"/>
              <a:gd name="T6" fmla="*/ 2147483647 w 152400"/>
              <a:gd name="T7" fmla="*/ 472185460 h 152400"/>
              <a:gd name="T8" fmla="*/ 2147483647 w 152400"/>
              <a:gd name="T9" fmla="*/ 180358003 h 1524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7095 w 152400"/>
              <a:gd name="T16" fmla="*/ 58212 h 152400"/>
              <a:gd name="T17" fmla="*/ 105305 w 152400"/>
              <a:gd name="T18" fmla="*/ 116422 h 152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400" h="152400">
                <a:moveTo>
                  <a:pt x="0" y="58211"/>
                </a:moveTo>
                <a:lnTo>
                  <a:pt x="58212" y="58212"/>
                </a:lnTo>
                <a:lnTo>
                  <a:pt x="76200" y="0"/>
                </a:lnTo>
                <a:lnTo>
                  <a:pt x="94188" y="58212"/>
                </a:lnTo>
                <a:lnTo>
                  <a:pt x="152400" y="58211"/>
                </a:lnTo>
                <a:lnTo>
                  <a:pt x="105305" y="94188"/>
                </a:lnTo>
                <a:lnTo>
                  <a:pt x="123294" y="152399"/>
                </a:lnTo>
                <a:lnTo>
                  <a:pt x="76200" y="116422"/>
                </a:lnTo>
                <a:lnTo>
                  <a:pt x="29106" y="152399"/>
                </a:lnTo>
                <a:lnTo>
                  <a:pt x="47095" y="94188"/>
                </a:lnTo>
                <a:close/>
              </a:path>
            </a:pathLst>
          </a:cu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endParaRPr lang="zh-CN" altLang="en-US"/>
          </a:p>
        </p:txBody>
      </p:sp>
      <p:sp>
        <p:nvSpPr>
          <p:cNvPr id="9" name="Isosceles Triangle 4"/>
          <p:cNvSpPr/>
          <p:nvPr/>
        </p:nvSpPr>
        <p:spPr>
          <a:xfrm>
            <a:off x="2769008" y="5620045"/>
            <a:ext cx="303066" cy="207944"/>
          </a:xfrm>
          <a:prstGeom prst="triangl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  <a:scene3d>
            <a:camera prst="orthographicFront">
              <a:rot lat="21599969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defTabSz="829452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0" name="Isosceles Triangle 4"/>
          <p:cNvSpPr/>
          <p:nvPr/>
        </p:nvSpPr>
        <p:spPr>
          <a:xfrm>
            <a:off x="3355601" y="5620045"/>
            <a:ext cx="307973" cy="207944"/>
          </a:xfrm>
          <a:prstGeom prst="triangl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  <a:scene3d>
            <a:camera prst="orthographicFront">
              <a:rot lat="21599969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defTabSz="829452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89499" name="Line 42"/>
          <p:cNvSpPr>
            <a:spLocks noChangeShapeType="1"/>
          </p:cNvSpPr>
          <p:nvPr/>
        </p:nvSpPr>
        <p:spPr bwMode="auto">
          <a:xfrm>
            <a:off x="784225" y="5945782"/>
            <a:ext cx="325438" cy="4254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4108" name="Line 43"/>
          <p:cNvSpPr>
            <a:spLocks noChangeShapeType="1"/>
          </p:cNvSpPr>
          <p:nvPr/>
        </p:nvSpPr>
        <p:spPr bwMode="auto">
          <a:xfrm>
            <a:off x="1568450" y="6369645"/>
            <a:ext cx="914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4109" name="Line 44"/>
          <p:cNvSpPr>
            <a:spLocks noChangeShapeType="1"/>
          </p:cNvSpPr>
          <p:nvPr/>
        </p:nvSpPr>
        <p:spPr bwMode="auto">
          <a:xfrm flipH="1">
            <a:off x="3070225" y="5945782"/>
            <a:ext cx="363538" cy="4254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4110" name="Text Box 45"/>
          <p:cNvSpPr txBox="1">
            <a:spLocks noChangeArrowheads="1"/>
          </p:cNvSpPr>
          <p:nvPr/>
        </p:nvSpPr>
        <p:spPr bwMode="auto">
          <a:xfrm>
            <a:off x="2678113" y="5228232"/>
            <a:ext cx="12414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200">
                <a:solidFill>
                  <a:srgbClr val="FFFFFF"/>
                </a:solidFill>
                <a:latin typeface="Calibri" panose="020F0502020204030204" pitchFamily="34" charset="0"/>
              </a:rPr>
              <a:t> B     C</a:t>
            </a:r>
          </a:p>
        </p:txBody>
      </p:sp>
      <p:sp>
        <p:nvSpPr>
          <p:cNvPr id="4111" name="Line 46"/>
          <p:cNvSpPr>
            <a:spLocks noChangeShapeType="1"/>
          </p:cNvSpPr>
          <p:nvPr/>
        </p:nvSpPr>
        <p:spPr bwMode="auto">
          <a:xfrm flipH="1">
            <a:off x="2468563" y="5945782"/>
            <a:ext cx="363537" cy="4254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489504" name="Text Box 47"/>
          <p:cNvSpPr txBox="1">
            <a:spLocks noChangeArrowheads="1"/>
          </p:cNvSpPr>
          <p:nvPr/>
        </p:nvSpPr>
        <p:spPr bwMode="auto">
          <a:xfrm>
            <a:off x="131763" y="5164732"/>
            <a:ext cx="7175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200">
                <a:solidFill>
                  <a:srgbClr val="FFFFFF"/>
                </a:solidFill>
                <a:latin typeface="Calibri" panose="020F0502020204030204" pitchFamily="34" charset="0"/>
              </a:rPr>
              <a:t>A3</a:t>
            </a:r>
          </a:p>
        </p:txBody>
      </p:sp>
      <p:sp>
        <p:nvSpPr>
          <p:cNvPr id="4113" name="Line 52"/>
          <p:cNvSpPr>
            <a:spLocks noChangeShapeType="1"/>
          </p:cNvSpPr>
          <p:nvPr/>
        </p:nvSpPr>
        <p:spPr bwMode="auto">
          <a:xfrm>
            <a:off x="2874963" y="2712045"/>
            <a:ext cx="0" cy="24177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4114" name="Line 53"/>
          <p:cNvSpPr>
            <a:spLocks noChangeShapeType="1"/>
          </p:cNvSpPr>
          <p:nvPr/>
        </p:nvSpPr>
        <p:spPr bwMode="auto">
          <a:xfrm>
            <a:off x="3527425" y="2712045"/>
            <a:ext cx="0" cy="24177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489507" name="AutoShape 58"/>
          <p:cNvSpPr>
            <a:spLocks noChangeArrowheads="1"/>
          </p:cNvSpPr>
          <p:nvPr/>
        </p:nvSpPr>
        <p:spPr bwMode="auto">
          <a:xfrm rot="5400000">
            <a:off x="2973388" y="4602757"/>
            <a:ext cx="130175" cy="3270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82945" tIns="41473" rIns="82945" bIns="41473" anchor="ctr"/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489508" name="AutoShape 59"/>
          <p:cNvSpPr>
            <a:spLocks noChangeArrowheads="1"/>
          </p:cNvSpPr>
          <p:nvPr/>
        </p:nvSpPr>
        <p:spPr bwMode="auto">
          <a:xfrm rot="5400000">
            <a:off x="3625850" y="4275732"/>
            <a:ext cx="130175" cy="3270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82945" tIns="41473" rIns="82945" bIns="41473" anchor="ctr"/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489509" name="Line 64"/>
          <p:cNvSpPr>
            <a:spLocks noChangeShapeType="1"/>
          </p:cNvSpPr>
          <p:nvPr/>
        </p:nvSpPr>
        <p:spPr bwMode="auto">
          <a:xfrm flipV="1">
            <a:off x="2667000" y="4399557"/>
            <a:ext cx="0" cy="3270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489510" name="Text Box 65"/>
          <p:cNvSpPr txBox="1">
            <a:spLocks noChangeArrowheads="1"/>
          </p:cNvSpPr>
          <p:nvPr/>
        </p:nvSpPr>
        <p:spPr bwMode="auto">
          <a:xfrm>
            <a:off x="2222500" y="4374157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rgbClr val="FFFFFF"/>
                </a:solidFill>
                <a:latin typeface="Calibri" panose="020F0502020204030204" pitchFamily="34" charset="0"/>
              </a:rPr>
              <a:t>dt</a:t>
            </a:r>
          </a:p>
        </p:txBody>
      </p:sp>
      <p:sp>
        <p:nvSpPr>
          <p:cNvPr id="489513" name="Line 42"/>
          <p:cNvSpPr>
            <a:spLocks noChangeShapeType="1"/>
          </p:cNvSpPr>
          <p:nvPr/>
        </p:nvSpPr>
        <p:spPr bwMode="auto">
          <a:xfrm>
            <a:off x="1243013" y="5944195"/>
            <a:ext cx="325437" cy="4254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489514" name="Line 42"/>
          <p:cNvSpPr>
            <a:spLocks noChangeShapeType="1"/>
          </p:cNvSpPr>
          <p:nvPr/>
        </p:nvSpPr>
        <p:spPr bwMode="auto">
          <a:xfrm>
            <a:off x="395288" y="5944195"/>
            <a:ext cx="325437" cy="4254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489515" name="5-Point Star 6"/>
          <p:cNvSpPr>
            <a:spLocks noChangeArrowheads="1"/>
          </p:cNvSpPr>
          <p:nvPr/>
        </p:nvSpPr>
        <p:spPr bwMode="auto">
          <a:xfrm>
            <a:off x="655638" y="5567957"/>
            <a:ext cx="284162" cy="214313"/>
          </a:xfrm>
          <a:custGeom>
            <a:avLst/>
            <a:gdLst>
              <a:gd name="T0" fmla="*/ 2147483647 w 152400"/>
              <a:gd name="T1" fmla="*/ 0 h 152400"/>
              <a:gd name="T2" fmla="*/ 0 w 152400"/>
              <a:gd name="T3" fmla="*/ 165077012 h 152400"/>
              <a:gd name="T4" fmla="*/ 2147483647 w 152400"/>
              <a:gd name="T5" fmla="*/ 432178131 h 152400"/>
              <a:gd name="T6" fmla="*/ 2147483647 w 152400"/>
              <a:gd name="T7" fmla="*/ 432178131 h 152400"/>
              <a:gd name="T8" fmla="*/ 2147483647 w 152400"/>
              <a:gd name="T9" fmla="*/ 165077012 h 1524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7095 w 152400"/>
              <a:gd name="T16" fmla="*/ 58212 h 152400"/>
              <a:gd name="T17" fmla="*/ 105305 w 152400"/>
              <a:gd name="T18" fmla="*/ 116422 h 152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400" h="152400">
                <a:moveTo>
                  <a:pt x="0" y="58211"/>
                </a:moveTo>
                <a:lnTo>
                  <a:pt x="58212" y="58212"/>
                </a:lnTo>
                <a:lnTo>
                  <a:pt x="76200" y="0"/>
                </a:lnTo>
                <a:lnTo>
                  <a:pt x="94188" y="58212"/>
                </a:lnTo>
                <a:lnTo>
                  <a:pt x="152400" y="58211"/>
                </a:lnTo>
                <a:lnTo>
                  <a:pt x="105305" y="94188"/>
                </a:lnTo>
                <a:lnTo>
                  <a:pt x="123294" y="152399"/>
                </a:lnTo>
                <a:lnTo>
                  <a:pt x="76200" y="116422"/>
                </a:lnTo>
                <a:lnTo>
                  <a:pt x="29106" y="152399"/>
                </a:lnTo>
                <a:lnTo>
                  <a:pt x="47095" y="94188"/>
                </a:lnTo>
                <a:close/>
              </a:path>
            </a:pathLst>
          </a:cu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endParaRPr lang="zh-CN" altLang="en-US"/>
          </a:p>
        </p:txBody>
      </p:sp>
      <p:sp>
        <p:nvSpPr>
          <p:cNvPr id="489516" name="Text Box 47"/>
          <p:cNvSpPr txBox="1">
            <a:spLocks noChangeArrowheads="1"/>
          </p:cNvSpPr>
          <p:nvPr/>
        </p:nvSpPr>
        <p:spPr bwMode="auto">
          <a:xfrm>
            <a:off x="588963" y="5144095"/>
            <a:ext cx="7191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200">
                <a:solidFill>
                  <a:srgbClr val="FFFFFF"/>
                </a:solidFill>
                <a:latin typeface="Calibri" panose="020F0502020204030204" pitchFamily="34" charset="0"/>
              </a:rPr>
              <a:t>A2</a:t>
            </a:r>
          </a:p>
        </p:txBody>
      </p:sp>
      <p:sp>
        <p:nvSpPr>
          <p:cNvPr id="489517" name="5-Point Star 6"/>
          <p:cNvSpPr>
            <a:spLocks noChangeArrowheads="1"/>
          </p:cNvSpPr>
          <p:nvPr/>
        </p:nvSpPr>
        <p:spPr bwMode="auto">
          <a:xfrm>
            <a:off x="1111250" y="5567957"/>
            <a:ext cx="285750" cy="214313"/>
          </a:xfrm>
          <a:custGeom>
            <a:avLst/>
            <a:gdLst>
              <a:gd name="T0" fmla="*/ 2147483647 w 152400"/>
              <a:gd name="T1" fmla="*/ 0 h 152400"/>
              <a:gd name="T2" fmla="*/ 0 w 152400"/>
              <a:gd name="T3" fmla="*/ 165077012 h 152400"/>
              <a:gd name="T4" fmla="*/ 2147483647 w 152400"/>
              <a:gd name="T5" fmla="*/ 432178131 h 152400"/>
              <a:gd name="T6" fmla="*/ 2147483647 w 152400"/>
              <a:gd name="T7" fmla="*/ 432178131 h 152400"/>
              <a:gd name="T8" fmla="*/ 2147483647 w 152400"/>
              <a:gd name="T9" fmla="*/ 165077012 h 1524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7095 w 152400"/>
              <a:gd name="T16" fmla="*/ 58212 h 152400"/>
              <a:gd name="T17" fmla="*/ 105305 w 152400"/>
              <a:gd name="T18" fmla="*/ 116422 h 152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400" h="152400">
                <a:moveTo>
                  <a:pt x="0" y="58211"/>
                </a:moveTo>
                <a:lnTo>
                  <a:pt x="58212" y="58212"/>
                </a:lnTo>
                <a:lnTo>
                  <a:pt x="76200" y="0"/>
                </a:lnTo>
                <a:lnTo>
                  <a:pt x="94188" y="58212"/>
                </a:lnTo>
                <a:lnTo>
                  <a:pt x="152400" y="58211"/>
                </a:lnTo>
                <a:lnTo>
                  <a:pt x="105305" y="94188"/>
                </a:lnTo>
                <a:lnTo>
                  <a:pt x="123294" y="152399"/>
                </a:lnTo>
                <a:lnTo>
                  <a:pt x="76200" y="116422"/>
                </a:lnTo>
                <a:lnTo>
                  <a:pt x="29106" y="152399"/>
                </a:lnTo>
                <a:lnTo>
                  <a:pt x="47095" y="94188"/>
                </a:lnTo>
                <a:close/>
              </a:path>
            </a:pathLst>
          </a:cu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endParaRPr lang="zh-CN" altLang="en-US"/>
          </a:p>
        </p:txBody>
      </p:sp>
      <p:sp>
        <p:nvSpPr>
          <p:cNvPr id="489518" name="Text Box 47"/>
          <p:cNvSpPr txBox="1">
            <a:spLocks noChangeArrowheads="1"/>
          </p:cNvSpPr>
          <p:nvPr/>
        </p:nvSpPr>
        <p:spPr bwMode="auto">
          <a:xfrm>
            <a:off x="1046163" y="5144095"/>
            <a:ext cx="7175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200">
                <a:solidFill>
                  <a:srgbClr val="FFFFFF"/>
                </a:solidFill>
                <a:latin typeface="Calibri" panose="020F0502020204030204" pitchFamily="34" charset="0"/>
              </a:rPr>
              <a:t>A1</a:t>
            </a:r>
          </a:p>
        </p:txBody>
      </p:sp>
      <p:sp>
        <p:nvSpPr>
          <p:cNvPr id="489529" name="Line 48"/>
          <p:cNvSpPr>
            <a:spLocks noChangeShapeType="1"/>
          </p:cNvSpPr>
          <p:nvPr/>
        </p:nvSpPr>
        <p:spPr bwMode="auto">
          <a:xfrm>
            <a:off x="6718300" y="3366095"/>
            <a:ext cx="0" cy="17653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489530" name="AutoShape 49"/>
          <p:cNvSpPr>
            <a:spLocks noChangeArrowheads="1"/>
          </p:cNvSpPr>
          <p:nvPr/>
        </p:nvSpPr>
        <p:spPr bwMode="auto">
          <a:xfrm rot="5400000">
            <a:off x="6815137" y="4575770"/>
            <a:ext cx="131763" cy="32543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82945" tIns="41473" rIns="82945" bIns="41473" anchor="ctr"/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98355" name="Line 51"/>
          <p:cNvSpPr>
            <a:spLocks noChangeShapeType="1"/>
          </p:cNvSpPr>
          <p:nvPr/>
        </p:nvSpPr>
        <p:spPr bwMode="auto">
          <a:xfrm>
            <a:off x="2809875" y="4429720"/>
            <a:ext cx="1373188" cy="0"/>
          </a:xfrm>
          <a:prstGeom prst="line">
            <a:avLst/>
          </a:prstGeom>
          <a:noFill/>
          <a:ln w="254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98356" name="Line 52"/>
          <p:cNvSpPr>
            <a:spLocks noChangeShapeType="1"/>
          </p:cNvSpPr>
          <p:nvPr/>
        </p:nvSpPr>
        <p:spPr bwMode="auto">
          <a:xfrm>
            <a:off x="2811463" y="4769445"/>
            <a:ext cx="1371600" cy="0"/>
          </a:xfrm>
          <a:prstGeom prst="line">
            <a:avLst/>
          </a:prstGeom>
          <a:noFill/>
          <a:ln w="254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489538" name="Line 48"/>
          <p:cNvSpPr>
            <a:spLocks noChangeShapeType="1"/>
          </p:cNvSpPr>
          <p:nvPr/>
        </p:nvSpPr>
        <p:spPr bwMode="auto">
          <a:xfrm>
            <a:off x="7183438" y="3334345"/>
            <a:ext cx="0" cy="17653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489539" name="AutoShape 49"/>
          <p:cNvSpPr>
            <a:spLocks noChangeArrowheads="1"/>
          </p:cNvSpPr>
          <p:nvPr/>
        </p:nvSpPr>
        <p:spPr bwMode="auto">
          <a:xfrm rot="5400000">
            <a:off x="7281070" y="4573388"/>
            <a:ext cx="131762" cy="3270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82945" tIns="41473" rIns="82945" bIns="41473" anchor="ctr"/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4131" name="Line 48"/>
          <p:cNvSpPr>
            <a:spLocks noChangeShapeType="1"/>
          </p:cNvSpPr>
          <p:nvPr/>
        </p:nvSpPr>
        <p:spPr bwMode="auto">
          <a:xfrm>
            <a:off x="2025650" y="5129807"/>
            <a:ext cx="2090738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489541" name="AutoShape 58"/>
          <p:cNvSpPr>
            <a:spLocks noChangeArrowheads="1"/>
          </p:cNvSpPr>
          <p:nvPr/>
        </p:nvSpPr>
        <p:spPr bwMode="auto">
          <a:xfrm rot="5400000">
            <a:off x="2972594" y="3920926"/>
            <a:ext cx="131763" cy="3270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82945" tIns="41473" rIns="82945" bIns="41473" anchor="ctr"/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489542" name="AutoShape 59"/>
          <p:cNvSpPr>
            <a:spLocks noChangeArrowheads="1"/>
          </p:cNvSpPr>
          <p:nvPr/>
        </p:nvSpPr>
        <p:spPr bwMode="auto">
          <a:xfrm rot="5400000">
            <a:off x="3625056" y="3593901"/>
            <a:ext cx="131763" cy="3270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82945" tIns="41473" rIns="82945" bIns="41473" anchor="ctr"/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489543" name="Line 64"/>
          <p:cNvSpPr>
            <a:spLocks noChangeShapeType="1"/>
          </p:cNvSpPr>
          <p:nvPr/>
        </p:nvSpPr>
        <p:spPr bwMode="auto">
          <a:xfrm flipV="1">
            <a:off x="2679700" y="3734395"/>
            <a:ext cx="0" cy="3270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489544" name="Text Box 65"/>
          <p:cNvSpPr txBox="1">
            <a:spLocks noChangeArrowheads="1"/>
          </p:cNvSpPr>
          <p:nvPr/>
        </p:nvSpPr>
        <p:spPr bwMode="auto">
          <a:xfrm>
            <a:off x="2222500" y="3691532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rgbClr val="FFFFFF"/>
                </a:solidFill>
                <a:latin typeface="Calibri" panose="020F0502020204030204" pitchFamily="34" charset="0"/>
              </a:rPr>
              <a:t>dt</a:t>
            </a:r>
          </a:p>
        </p:txBody>
      </p:sp>
      <p:sp>
        <p:nvSpPr>
          <p:cNvPr id="3" name="Line 51"/>
          <p:cNvSpPr>
            <a:spLocks noChangeShapeType="1"/>
          </p:cNvSpPr>
          <p:nvPr/>
        </p:nvSpPr>
        <p:spPr bwMode="auto">
          <a:xfrm>
            <a:off x="2809875" y="3748682"/>
            <a:ext cx="1373188" cy="0"/>
          </a:xfrm>
          <a:prstGeom prst="line">
            <a:avLst/>
          </a:prstGeom>
          <a:noFill/>
          <a:ln w="254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4" name="Line 52"/>
          <p:cNvSpPr>
            <a:spLocks noChangeShapeType="1"/>
          </p:cNvSpPr>
          <p:nvPr/>
        </p:nvSpPr>
        <p:spPr bwMode="auto">
          <a:xfrm>
            <a:off x="2811463" y="4088407"/>
            <a:ext cx="1371600" cy="0"/>
          </a:xfrm>
          <a:prstGeom prst="line">
            <a:avLst/>
          </a:prstGeom>
          <a:noFill/>
          <a:ln w="254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489547" name="AutoShape 58"/>
          <p:cNvSpPr>
            <a:spLocks noChangeArrowheads="1"/>
          </p:cNvSpPr>
          <p:nvPr/>
        </p:nvSpPr>
        <p:spPr bwMode="auto">
          <a:xfrm rot="5400000">
            <a:off x="2973388" y="3267670"/>
            <a:ext cx="130175" cy="3270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82945" tIns="41473" rIns="82945" bIns="41473" anchor="ctr"/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489548" name="AutoShape 59"/>
          <p:cNvSpPr>
            <a:spLocks noChangeArrowheads="1"/>
          </p:cNvSpPr>
          <p:nvPr/>
        </p:nvSpPr>
        <p:spPr bwMode="auto">
          <a:xfrm rot="5400000">
            <a:off x="3625850" y="2940645"/>
            <a:ext cx="130175" cy="3270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82945" tIns="41473" rIns="82945" bIns="41473" anchor="ctr"/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489549" name="Line 64"/>
          <p:cNvSpPr>
            <a:spLocks noChangeShapeType="1"/>
          </p:cNvSpPr>
          <p:nvPr/>
        </p:nvSpPr>
        <p:spPr bwMode="auto">
          <a:xfrm flipV="1">
            <a:off x="2679700" y="3080345"/>
            <a:ext cx="0" cy="3270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489550" name="Text Box 65"/>
          <p:cNvSpPr txBox="1">
            <a:spLocks noChangeArrowheads="1"/>
          </p:cNvSpPr>
          <p:nvPr/>
        </p:nvSpPr>
        <p:spPr bwMode="auto">
          <a:xfrm>
            <a:off x="2222500" y="3039070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rgbClr val="FFFFFF"/>
                </a:solidFill>
                <a:latin typeface="Calibri" panose="020F0502020204030204" pitchFamily="34" charset="0"/>
              </a:rPr>
              <a:t>dt</a:t>
            </a:r>
          </a:p>
        </p:txBody>
      </p:sp>
      <p:sp>
        <p:nvSpPr>
          <p:cNvPr id="5" name="Line 51"/>
          <p:cNvSpPr>
            <a:spLocks noChangeShapeType="1"/>
          </p:cNvSpPr>
          <p:nvPr/>
        </p:nvSpPr>
        <p:spPr bwMode="auto">
          <a:xfrm>
            <a:off x="2809875" y="3094632"/>
            <a:ext cx="1373188" cy="0"/>
          </a:xfrm>
          <a:prstGeom prst="line">
            <a:avLst/>
          </a:prstGeom>
          <a:noFill/>
          <a:ln w="254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6" name="Line 52"/>
          <p:cNvSpPr>
            <a:spLocks noChangeShapeType="1"/>
          </p:cNvSpPr>
          <p:nvPr/>
        </p:nvSpPr>
        <p:spPr bwMode="auto">
          <a:xfrm>
            <a:off x="2811463" y="3434357"/>
            <a:ext cx="1371600" cy="0"/>
          </a:xfrm>
          <a:prstGeom prst="line">
            <a:avLst/>
          </a:prstGeom>
          <a:noFill/>
          <a:ln w="254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4144" name="Line 43"/>
          <p:cNvSpPr>
            <a:spLocks noChangeShapeType="1"/>
          </p:cNvSpPr>
          <p:nvPr/>
        </p:nvSpPr>
        <p:spPr bwMode="auto">
          <a:xfrm>
            <a:off x="2482850" y="6369645"/>
            <a:ext cx="5873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489557" name="Line 43"/>
          <p:cNvSpPr>
            <a:spLocks noChangeShapeType="1"/>
          </p:cNvSpPr>
          <p:nvPr/>
        </p:nvSpPr>
        <p:spPr bwMode="auto">
          <a:xfrm>
            <a:off x="1111250" y="6369645"/>
            <a:ext cx="458788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489558" name="Line 43"/>
          <p:cNvSpPr>
            <a:spLocks noChangeShapeType="1"/>
          </p:cNvSpPr>
          <p:nvPr/>
        </p:nvSpPr>
        <p:spPr bwMode="auto">
          <a:xfrm>
            <a:off x="720725" y="6369645"/>
            <a:ext cx="39052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138" name="Rectangle 2"/>
          <p:cNvSpPr txBox="1">
            <a:spLocks noChangeArrowheads="1"/>
          </p:cNvSpPr>
          <p:nvPr/>
        </p:nvSpPr>
        <p:spPr bwMode="auto">
          <a:xfrm>
            <a:off x="331995" y="1141206"/>
            <a:ext cx="914558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1.Stacked </a:t>
            </a:r>
            <a:r>
              <a:rPr lang="en-GB" sz="2800" kern="0" dirty="0">
                <a:solidFill>
                  <a:srgbClr val="FFFF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Refractions:         </a:t>
            </a:r>
            <a:r>
              <a:rPr lang="en-GB" sz="2800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+ Stacking</a:t>
            </a:r>
          </a:p>
        </p:txBody>
      </p:sp>
      <p:sp>
        <p:nvSpPr>
          <p:cNvPr id="4148" name="Flowchart: Summing Junction 138"/>
          <p:cNvSpPr>
            <a:spLocks noChangeArrowheads="1"/>
          </p:cNvSpPr>
          <p:nvPr/>
        </p:nvSpPr>
        <p:spPr bwMode="auto">
          <a:xfrm>
            <a:off x="3953669" y="1589683"/>
            <a:ext cx="325437" cy="327025"/>
          </a:xfrm>
          <a:prstGeom prst="flowChartSummingJunction">
            <a:avLst/>
          </a:prstGeom>
          <a:solidFill>
            <a:srgbClr val="FFFF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3126" name="Flowchart: Summing Junction 140"/>
          <p:cNvSpPr>
            <a:spLocks noChangeArrowheads="1"/>
          </p:cNvSpPr>
          <p:nvPr/>
        </p:nvSpPr>
        <p:spPr bwMode="auto">
          <a:xfrm>
            <a:off x="3005138" y="4213820"/>
            <a:ext cx="260350" cy="261937"/>
          </a:xfrm>
          <a:prstGeom prst="flowChartSummingJunction">
            <a:avLst/>
          </a:prstGeom>
          <a:solidFill>
            <a:srgbClr val="FFFF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zh-CN" altLang="zh-CN">
              <a:latin typeface="Calibri" panose="020F0502020204030204" pitchFamily="34" charset="0"/>
            </a:endParaRPr>
          </a:p>
        </p:txBody>
      </p:sp>
      <p:grpSp>
        <p:nvGrpSpPr>
          <p:cNvPr id="4150" name="Group 124"/>
          <p:cNvGrpSpPr>
            <a:grpSpLocks/>
          </p:cNvGrpSpPr>
          <p:nvPr/>
        </p:nvGrpSpPr>
        <p:grpSpPr bwMode="auto">
          <a:xfrm>
            <a:off x="4376738" y="3366095"/>
            <a:ext cx="3135312" cy="3263900"/>
            <a:chOff x="4824288" y="2555875"/>
            <a:chExt cx="3456384" cy="3598863"/>
          </a:xfrm>
        </p:grpSpPr>
        <p:sp>
          <p:nvSpPr>
            <p:cNvPr id="4205" name="Line 48"/>
            <p:cNvSpPr>
              <a:spLocks noChangeShapeType="1"/>
            </p:cNvSpPr>
            <p:nvPr/>
          </p:nvSpPr>
          <p:spPr bwMode="auto">
            <a:xfrm flipV="1">
              <a:off x="6191250" y="4499917"/>
              <a:ext cx="2017414" cy="646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6" name="Line 52"/>
            <p:cNvSpPr>
              <a:spLocks noChangeShapeType="1"/>
            </p:cNvSpPr>
            <p:nvPr/>
          </p:nvSpPr>
          <p:spPr bwMode="auto">
            <a:xfrm>
              <a:off x="6192838" y="4067175"/>
              <a:ext cx="2087834" cy="694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207" name="Group 123"/>
            <p:cNvGrpSpPr>
              <a:grpSpLocks/>
            </p:cNvGrpSpPr>
            <p:nvPr/>
          </p:nvGrpSpPr>
          <p:grpSpPr bwMode="auto">
            <a:xfrm>
              <a:off x="4824288" y="2555875"/>
              <a:ext cx="2736304" cy="3598863"/>
              <a:chOff x="4824288" y="2555875"/>
              <a:chExt cx="2736304" cy="3598863"/>
            </a:xfrm>
          </p:grpSpPr>
          <p:sp>
            <p:nvSpPr>
              <p:cNvPr id="4208" name="Rectangle 30"/>
              <p:cNvSpPr>
                <a:spLocks noChangeArrowheads="1"/>
              </p:cNvSpPr>
              <p:nvPr/>
            </p:nvSpPr>
            <p:spPr bwMode="auto">
              <a:xfrm>
                <a:off x="5618163" y="5291138"/>
                <a:ext cx="1871662" cy="6477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defTabSz="828675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828675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828675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828675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828675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828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828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828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828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zh-CN">
                  <a:latin typeface="Calibri" panose="020F0502020204030204" pitchFamily="34" charset="0"/>
                </a:endParaRPr>
              </a:p>
            </p:txBody>
          </p:sp>
          <p:sp>
            <p:nvSpPr>
              <p:cNvPr id="4209" name="Rectangle 31"/>
              <p:cNvSpPr>
                <a:spLocks noChangeArrowheads="1"/>
              </p:cNvSpPr>
              <p:nvPr/>
            </p:nvSpPr>
            <p:spPr bwMode="auto">
              <a:xfrm>
                <a:off x="5618163" y="5940425"/>
                <a:ext cx="1871662" cy="214313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defTabSz="828675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828675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828675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828675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828675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828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828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828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828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zh-CN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Isosceles Triangle 4"/>
              <p:cNvSpPr/>
              <p:nvPr/>
            </p:nvSpPr>
            <p:spPr>
              <a:xfrm>
                <a:off x="6246690" y="5039616"/>
                <a:ext cx="334109" cy="229219"/>
              </a:xfrm>
              <a:prstGeom prst="triangl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  <a:scene3d>
                <a:camera prst="orthographicFront">
                  <a:rot lat="21599969" lon="10799999" rev="1079999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2945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2" name="Isosceles Triangle 4"/>
              <p:cNvSpPr/>
              <p:nvPr/>
            </p:nvSpPr>
            <p:spPr>
              <a:xfrm>
                <a:off x="6961629" y="5039616"/>
                <a:ext cx="339519" cy="229219"/>
              </a:xfrm>
              <a:prstGeom prst="triangl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  <a:scene3d>
                <a:camera prst="orthographicFront">
                  <a:rot lat="21599969" lon="10799999" rev="1079999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2945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4212" name="Line 19"/>
              <p:cNvSpPr>
                <a:spLocks noChangeShapeType="1"/>
              </p:cNvSpPr>
              <p:nvPr/>
            </p:nvSpPr>
            <p:spPr bwMode="auto">
              <a:xfrm>
                <a:off x="5930900" y="5867400"/>
                <a:ext cx="673100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13" name="Line 20"/>
              <p:cNvSpPr>
                <a:spLocks noChangeShapeType="1"/>
              </p:cNvSpPr>
              <p:nvPr/>
            </p:nvSpPr>
            <p:spPr bwMode="auto">
              <a:xfrm flipH="1">
                <a:off x="6604000" y="5399088"/>
                <a:ext cx="401638" cy="468312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14" name="Line 21"/>
              <p:cNvSpPr>
                <a:spLocks noChangeShapeType="1"/>
              </p:cNvSpPr>
              <p:nvPr/>
            </p:nvSpPr>
            <p:spPr bwMode="auto">
              <a:xfrm flipH="1">
                <a:off x="5915025" y="5399088"/>
                <a:ext cx="401638" cy="468312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prstDash val="sysDot"/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15" name="5-Point Star 6"/>
              <p:cNvSpPr>
                <a:spLocks noChangeArrowheads="1"/>
              </p:cNvSpPr>
              <p:nvPr/>
            </p:nvSpPr>
            <p:spPr bwMode="auto">
              <a:xfrm>
                <a:off x="5761038" y="5702300"/>
                <a:ext cx="314325" cy="236538"/>
              </a:xfrm>
              <a:custGeom>
                <a:avLst/>
                <a:gdLst>
                  <a:gd name="T0" fmla="*/ 2147483647 w 152400"/>
                  <a:gd name="T1" fmla="*/ 0 h 152400"/>
                  <a:gd name="T2" fmla="*/ 0 w 152400"/>
                  <a:gd name="T3" fmla="*/ 594613724 h 152400"/>
                  <a:gd name="T4" fmla="*/ 2147483647 w 152400"/>
                  <a:gd name="T5" fmla="*/ 1556724852 h 152400"/>
                  <a:gd name="T6" fmla="*/ 2147483647 w 152400"/>
                  <a:gd name="T7" fmla="*/ 1556724852 h 152400"/>
                  <a:gd name="T8" fmla="*/ 2147483647 w 152400"/>
                  <a:gd name="T9" fmla="*/ 594613724 h 152400"/>
                  <a:gd name="T10" fmla="*/ 17694720 60000 65536"/>
                  <a:gd name="T11" fmla="*/ 11796480 60000 65536"/>
                  <a:gd name="T12" fmla="*/ 5898240 60000 65536"/>
                  <a:gd name="T13" fmla="*/ 5898240 60000 65536"/>
                  <a:gd name="T14" fmla="*/ 0 60000 65536"/>
                  <a:gd name="T15" fmla="*/ 47095 w 152400"/>
                  <a:gd name="T16" fmla="*/ 58212 h 152400"/>
                  <a:gd name="T17" fmla="*/ 105305 w 152400"/>
                  <a:gd name="T18" fmla="*/ 116422 h 1524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2400" h="152400">
                    <a:moveTo>
                      <a:pt x="0" y="58211"/>
                    </a:moveTo>
                    <a:lnTo>
                      <a:pt x="58212" y="58212"/>
                    </a:lnTo>
                    <a:lnTo>
                      <a:pt x="76200" y="0"/>
                    </a:lnTo>
                    <a:lnTo>
                      <a:pt x="94188" y="58212"/>
                    </a:lnTo>
                    <a:lnTo>
                      <a:pt x="152400" y="58211"/>
                    </a:lnTo>
                    <a:lnTo>
                      <a:pt x="105305" y="94188"/>
                    </a:lnTo>
                    <a:lnTo>
                      <a:pt x="123294" y="152399"/>
                    </a:lnTo>
                    <a:lnTo>
                      <a:pt x="76200" y="116422"/>
                    </a:lnTo>
                    <a:lnTo>
                      <a:pt x="29106" y="152399"/>
                    </a:lnTo>
                    <a:lnTo>
                      <a:pt x="47095" y="94188"/>
                    </a:lnTo>
                    <a:close/>
                  </a:path>
                </a:pathLst>
              </a:cu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100794" tIns="50397" rIns="100794" bIns="50397" anchor="ctr"/>
              <a:lstStyle/>
              <a:p>
                <a:endParaRPr lang="zh-CN" altLang="en-US"/>
              </a:p>
            </p:txBody>
          </p:sp>
          <p:sp>
            <p:nvSpPr>
              <p:cNvPr id="4216" name="Line 48"/>
              <p:cNvSpPr>
                <a:spLocks noChangeShapeType="1"/>
              </p:cNvSpPr>
              <p:nvPr/>
            </p:nvSpPr>
            <p:spPr bwMode="auto">
              <a:xfrm>
                <a:off x="6911975" y="2555875"/>
                <a:ext cx="0" cy="1944688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17" name="AutoShape 49"/>
              <p:cNvSpPr>
                <a:spLocks noChangeArrowheads="1"/>
              </p:cNvSpPr>
              <p:nvPr/>
            </p:nvSpPr>
            <p:spPr bwMode="auto">
              <a:xfrm rot="5400000">
                <a:off x="7019926" y="3887787"/>
                <a:ext cx="144462" cy="360363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defTabSz="828675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828675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828675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828675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828675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828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828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828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828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zh-CN">
                  <a:latin typeface="Calibri" panose="020F0502020204030204" pitchFamily="34" charset="0"/>
                </a:endParaRPr>
              </a:p>
            </p:txBody>
          </p:sp>
          <p:sp>
            <p:nvSpPr>
              <p:cNvPr id="4218" name="Line 64"/>
              <p:cNvSpPr>
                <a:spLocks noChangeShapeType="1"/>
              </p:cNvSpPr>
              <p:nvPr/>
            </p:nvSpPr>
            <p:spPr bwMode="auto">
              <a:xfrm flipV="1">
                <a:off x="6048375" y="4113213"/>
                <a:ext cx="0" cy="36036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 type="triangle" w="lg" len="lg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19" name="Text Box 65"/>
              <p:cNvSpPr txBox="1">
                <a:spLocks noChangeArrowheads="1"/>
              </p:cNvSpPr>
              <p:nvPr/>
            </p:nvSpPr>
            <p:spPr bwMode="auto">
              <a:xfrm>
                <a:off x="5615607" y="4067175"/>
                <a:ext cx="504825" cy="417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>
                    <a:solidFill>
                      <a:srgbClr val="FFFFFF"/>
                    </a:solidFill>
                    <a:latin typeface="Calibri" panose="020F0502020204030204" pitchFamily="34" charset="0"/>
                  </a:rPr>
                  <a:t>dt</a:t>
                </a:r>
              </a:p>
            </p:txBody>
          </p:sp>
          <p:sp>
            <p:nvSpPr>
              <p:cNvPr id="4220" name="Text Box 45"/>
              <p:cNvSpPr txBox="1">
                <a:spLocks noChangeArrowheads="1"/>
              </p:cNvSpPr>
              <p:nvPr/>
            </p:nvSpPr>
            <p:spPr bwMode="auto">
              <a:xfrm>
                <a:off x="6192167" y="4605175"/>
                <a:ext cx="1368425" cy="485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220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 B     C</a:t>
                </a:r>
              </a:p>
            </p:txBody>
          </p:sp>
          <p:cxnSp>
            <p:nvCxnSpPr>
              <p:cNvPr id="4221" name="Straight Arrow Connector 121"/>
              <p:cNvCxnSpPr>
                <a:cxnSpLocks noChangeShapeType="1"/>
              </p:cNvCxnSpPr>
              <p:nvPr/>
            </p:nvCxnSpPr>
            <p:spPr bwMode="auto">
              <a:xfrm>
                <a:off x="4824288" y="4571925"/>
                <a:ext cx="576064" cy="1588"/>
              </a:xfrm>
              <a:prstGeom prst="straightConnector1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</p:grpSp>
      <p:grpSp>
        <p:nvGrpSpPr>
          <p:cNvPr id="16" name="Group 125"/>
          <p:cNvGrpSpPr>
            <a:grpSpLocks/>
          </p:cNvGrpSpPr>
          <p:nvPr/>
        </p:nvGrpSpPr>
        <p:grpSpPr bwMode="auto">
          <a:xfrm>
            <a:off x="7316788" y="3332757"/>
            <a:ext cx="1762125" cy="3298825"/>
            <a:chOff x="8066088" y="2520726"/>
            <a:chExt cx="1942776" cy="3635375"/>
          </a:xfrm>
        </p:grpSpPr>
        <p:sp>
          <p:nvSpPr>
            <p:cNvPr id="4190" name="Line 39"/>
            <p:cNvSpPr>
              <a:spLocks noChangeShapeType="1"/>
            </p:cNvSpPr>
            <p:nvPr/>
          </p:nvSpPr>
          <p:spPr bwMode="auto">
            <a:xfrm>
              <a:off x="9286875" y="2520726"/>
              <a:ext cx="0" cy="1944687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1" name="AutoShape 40"/>
            <p:cNvSpPr>
              <a:spLocks noChangeArrowheads="1"/>
            </p:cNvSpPr>
            <p:nvPr/>
          </p:nvSpPr>
          <p:spPr bwMode="auto">
            <a:xfrm rot="5400000">
              <a:off x="9502775" y="3711351"/>
              <a:ext cx="215900" cy="64770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defTabSz="82867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4192" name="Line 51"/>
            <p:cNvSpPr>
              <a:spLocks noChangeShapeType="1"/>
            </p:cNvSpPr>
            <p:nvPr/>
          </p:nvSpPr>
          <p:spPr bwMode="auto">
            <a:xfrm>
              <a:off x="8928100" y="4033613"/>
              <a:ext cx="1008063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3" name="Line 52"/>
            <p:cNvSpPr>
              <a:spLocks noChangeShapeType="1"/>
            </p:cNvSpPr>
            <p:nvPr/>
          </p:nvSpPr>
          <p:spPr bwMode="auto">
            <a:xfrm flipV="1">
              <a:off x="8928100" y="4465413"/>
              <a:ext cx="1008063" cy="1588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7" name="Object 3"/>
            <p:cNvGraphicFramePr>
              <a:graphicFrameLocks noChangeAspect="1"/>
            </p:cNvGraphicFramePr>
            <p:nvPr/>
          </p:nvGraphicFramePr>
          <p:xfrm>
            <a:off x="8400385" y="3695915"/>
            <a:ext cx="504072" cy="592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3" name="Equation" r:id="rId3" imgW="291960" imgH="342720" progId="Equation.DSMT4">
                    <p:embed/>
                  </p:oleObj>
                </mc:Choice>
                <mc:Fallback>
                  <p:oleObj name="Equation" r:id="rId3" imgW="291960" imgH="3427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00385" y="3695915"/>
                          <a:ext cx="504072" cy="5924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94" name="Rectangle 30"/>
            <p:cNvSpPr>
              <a:spLocks noChangeArrowheads="1"/>
            </p:cNvSpPr>
            <p:nvPr/>
          </p:nvSpPr>
          <p:spPr bwMode="auto">
            <a:xfrm>
              <a:off x="8066088" y="5292501"/>
              <a:ext cx="1871662" cy="6477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82867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4195" name="Rectangle 31"/>
            <p:cNvSpPr>
              <a:spLocks noChangeArrowheads="1"/>
            </p:cNvSpPr>
            <p:nvPr/>
          </p:nvSpPr>
          <p:spPr bwMode="auto">
            <a:xfrm>
              <a:off x="8066088" y="5941788"/>
              <a:ext cx="1871662" cy="214313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82867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" name="Isosceles Triangle 4"/>
            <p:cNvSpPr/>
            <p:nvPr/>
          </p:nvSpPr>
          <p:spPr>
            <a:xfrm>
              <a:off x="8694615" y="5040979"/>
              <a:ext cx="334109" cy="229219"/>
            </a:xfrm>
            <a:prstGeom prst="triangl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  <a:scene3d>
              <a:camera prst="orthographicFront">
                <a:rot lat="21599969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2945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4" name="Isosceles Triangle 4"/>
            <p:cNvSpPr/>
            <p:nvPr/>
          </p:nvSpPr>
          <p:spPr>
            <a:xfrm>
              <a:off x="9409554" y="5040979"/>
              <a:ext cx="339519" cy="229219"/>
            </a:xfrm>
            <a:prstGeom prst="triangl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  <a:scene3d>
              <a:camera prst="orthographicFront">
                <a:rot lat="21599969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2945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4198" name="Line 19"/>
            <p:cNvSpPr>
              <a:spLocks noChangeShapeType="1"/>
            </p:cNvSpPr>
            <p:nvPr/>
          </p:nvSpPr>
          <p:spPr bwMode="auto">
            <a:xfrm>
              <a:off x="8378825" y="5868763"/>
              <a:ext cx="673100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9" name="Line 20"/>
            <p:cNvSpPr>
              <a:spLocks noChangeShapeType="1"/>
            </p:cNvSpPr>
            <p:nvPr/>
          </p:nvSpPr>
          <p:spPr bwMode="auto">
            <a:xfrm flipH="1">
              <a:off x="9051925" y="5400451"/>
              <a:ext cx="401638" cy="468312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0" name="Line 21"/>
            <p:cNvSpPr>
              <a:spLocks noChangeShapeType="1"/>
            </p:cNvSpPr>
            <p:nvPr/>
          </p:nvSpPr>
          <p:spPr bwMode="auto">
            <a:xfrm flipH="1">
              <a:off x="8362950" y="5400451"/>
              <a:ext cx="401638" cy="468312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prstDash val="sysDot"/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1" name="5-Point Star 6"/>
            <p:cNvSpPr>
              <a:spLocks noChangeArrowheads="1"/>
            </p:cNvSpPr>
            <p:nvPr/>
          </p:nvSpPr>
          <p:spPr bwMode="auto">
            <a:xfrm>
              <a:off x="8181975" y="5657626"/>
              <a:ext cx="458788" cy="393700"/>
            </a:xfrm>
            <a:custGeom>
              <a:avLst/>
              <a:gdLst>
                <a:gd name="T0" fmla="*/ 2147483647 w 152400"/>
                <a:gd name="T1" fmla="*/ 0 h 152400"/>
                <a:gd name="T2" fmla="*/ 0 w 152400"/>
                <a:gd name="T3" fmla="*/ 2147483647 h 152400"/>
                <a:gd name="T4" fmla="*/ 2147483647 w 152400"/>
                <a:gd name="T5" fmla="*/ 2147483647 h 152400"/>
                <a:gd name="T6" fmla="*/ 2147483647 w 152400"/>
                <a:gd name="T7" fmla="*/ 2147483647 h 152400"/>
                <a:gd name="T8" fmla="*/ 2147483647 w 152400"/>
                <a:gd name="T9" fmla="*/ 2147483647 h 152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47095 w 152400"/>
                <a:gd name="T16" fmla="*/ 58212 h 152400"/>
                <a:gd name="T17" fmla="*/ 105305 w 152400"/>
                <a:gd name="T18" fmla="*/ 116422 h 152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0" h="152400">
                  <a:moveTo>
                    <a:pt x="0" y="58211"/>
                  </a:moveTo>
                  <a:lnTo>
                    <a:pt x="58212" y="58212"/>
                  </a:lnTo>
                  <a:lnTo>
                    <a:pt x="76200" y="0"/>
                  </a:lnTo>
                  <a:lnTo>
                    <a:pt x="94188" y="58212"/>
                  </a:lnTo>
                  <a:lnTo>
                    <a:pt x="152400" y="58211"/>
                  </a:lnTo>
                  <a:lnTo>
                    <a:pt x="105305" y="94188"/>
                  </a:lnTo>
                  <a:lnTo>
                    <a:pt x="123294" y="152399"/>
                  </a:lnTo>
                  <a:lnTo>
                    <a:pt x="76200" y="116422"/>
                  </a:lnTo>
                  <a:lnTo>
                    <a:pt x="29106" y="152399"/>
                  </a:lnTo>
                  <a:lnTo>
                    <a:pt x="47095" y="94188"/>
                  </a:ln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0794" tIns="50397" rIns="100794" bIns="50397" anchor="ctr"/>
            <a:lstStyle/>
            <a:p>
              <a:endParaRPr lang="zh-CN" altLang="en-US"/>
            </a:p>
          </p:txBody>
        </p:sp>
        <p:sp>
          <p:nvSpPr>
            <p:cNvPr id="4202" name="TextBox 103"/>
            <p:cNvSpPr txBox="1">
              <a:spLocks noChangeArrowheads="1"/>
            </p:cNvSpPr>
            <p:nvPr/>
          </p:nvSpPr>
          <p:spPr bwMode="auto">
            <a:xfrm>
              <a:off x="8416161" y="4064283"/>
              <a:ext cx="355418" cy="33923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400" dirty="0">
                  <a:solidFill>
                    <a:srgbClr val="FFFFFF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4203" name="Text Box 45"/>
            <p:cNvSpPr txBox="1">
              <a:spLocks noChangeArrowheads="1"/>
            </p:cNvSpPr>
            <p:nvPr/>
          </p:nvSpPr>
          <p:spPr bwMode="auto">
            <a:xfrm>
              <a:off x="8640439" y="4567532"/>
              <a:ext cx="1368425" cy="485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solidFill>
                    <a:srgbClr val="FFFFFF"/>
                  </a:solidFill>
                  <a:latin typeface="Calibri" panose="020F0502020204030204" pitchFamily="34" charset="0"/>
                </a:rPr>
                <a:t> B     C</a:t>
              </a:r>
            </a:p>
          </p:txBody>
        </p:sp>
        <p:cxnSp>
          <p:nvCxnSpPr>
            <p:cNvPr id="4204" name="Straight Arrow Connector 122"/>
            <p:cNvCxnSpPr>
              <a:cxnSpLocks noChangeShapeType="1"/>
            </p:cNvCxnSpPr>
            <p:nvPr/>
          </p:nvCxnSpPr>
          <p:spPr bwMode="auto">
            <a:xfrm>
              <a:off x="8352680" y="4538363"/>
              <a:ext cx="576064" cy="1588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42" name="TextBox 141"/>
          <p:cNvSpPr txBox="1">
            <a:spLocks noChangeArrowheads="1"/>
          </p:cNvSpPr>
          <p:nvPr/>
        </p:nvSpPr>
        <p:spPr bwMode="auto">
          <a:xfrm>
            <a:off x="5257800" y="2875557"/>
            <a:ext cx="29241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600">
                <a:solidFill>
                  <a:srgbClr val="FFFF00"/>
                </a:solidFill>
                <a:latin typeface="Calibri" panose="020F0502020204030204" pitchFamily="34" charset="0"/>
              </a:rPr>
              <a:t>Common Pair Gather </a:t>
            </a:r>
            <a:r>
              <a:rPr lang="en-US" altLang="zh-CN" sz="1000">
                <a:solidFill>
                  <a:srgbClr val="FFFF00"/>
                </a:solidFill>
                <a:latin typeface="Calibri" panose="020F0502020204030204" pitchFamily="34" charset="0"/>
              </a:rPr>
              <a:t>(Dong et al., 2006)</a:t>
            </a:r>
            <a:endParaRPr lang="en-US" altLang="zh-CN" sz="160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grpSp>
        <p:nvGrpSpPr>
          <p:cNvPr id="19" name="Group 71"/>
          <p:cNvGrpSpPr>
            <a:grpSpLocks/>
          </p:cNvGrpSpPr>
          <p:nvPr/>
        </p:nvGrpSpPr>
        <p:grpSpPr bwMode="auto">
          <a:xfrm>
            <a:off x="7010400" y="3648669"/>
            <a:ext cx="2073275" cy="369888"/>
            <a:chOff x="4248224" y="6732157"/>
            <a:chExt cx="2286186" cy="407917"/>
          </a:xfrm>
          <a:solidFill>
            <a:srgbClr val="FF0000"/>
          </a:solidFill>
        </p:grpSpPr>
        <p:sp>
          <p:nvSpPr>
            <p:cNvPr id="126" name="TextBox 125"/>
            <p:cNvSpPr txBox="1"/>
            <p:nvPr/>
          </p:nvSpPr>
          <p:spPr>
            <a:xfrm>
              <a:off x="4248224" y="6732157"/>
              <a:ext cx="2286186" cy="407917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Benefit:  SNR =   N</a:t>
              </a:r>
            </a:p>
          </p:txBody>
        </p:sp>
        <p:cxnSp>
          <p:nvCxnSpPr>
            <p:cNvPr id="128" name="Straight Connector 73"/>
            <p:cNvCxnSpPr>
              <a:cxnSpLocks noChangeShapeType="1"/>
            </p:cNvCxnSpPr>
            <p:nvPr/>
          </p:nvCxnSpPr>
          <p:spPr bwMode="auto">
            <a:xfrm rot="5400000" flipH="1" flipV="1">
              <a:off x="6082932" y="6857943"/>
              <a:ext cx="216024" cy="72008"/>
            </a:xfrm>
            <a:prstGeom prst="line">
              <a:avLst/>
            </a:prstGeom>
            <a:grpFill/>
            <a:ln w="9525" algn="ctr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130" name="Straight Connector 74"/>
            <p:cNvCxnSpPr>
              <a:cxnSpLocks noChangeShapeType="1"/>
            </p:cNvCxnSpPr>
            <p:nvPr/>
          </p:nvCxnSpPr>
          <p:spPr bwMode="auto">
            <a:xfrm>
              <a:off x="6234361" y="6800363"/>
              <a:ext cx="216024" cy="0"/>
            </a:xfrm>
            <a:prstGeom prst="line">
              <a:avLst/>
            </a:prstGeom>
            <a:grpFill/>
            <a:ln w="9525" algn="ctr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131" name="Straight Connector 75"/>
            <p:cNvCxnSpPr>
              <a:cxnSpLocks noChangeShapeType="1"/>
            </p:cNvCxnSpPr>
            <p:nvPr/>
          </p:nvCxnSpPr>
          <p:spPr bwMode="auto">
            <a:xfrm rot="16200000" flipV="1">
              <a:off x="6090346" y="6955264"/>
              <a:ext cx="72008" cy="72008"/>
            </a:xfrm>
            <a:prstGeom prst="line">
              <a:avLst/>
            </a:prstGeom>
            <a:grpFill/>
            <a:ln w="9525" algn="ctr">
              <a:solidFill>
                <a:srgbClr val="FFFF00"/>
              </a:solidFill>
              <a:round/>
              <a:headEnd/>
              <a:tailEnd/>
            </a:ln>
          </p:spPr>
        </p:cxnSp>
      </p:grpSp>
      <p:grpSp>
        <p:nvGrpSpPr>
          <p:cNvPr id="20" name="Group 148"/>
          <p:cNvGrpSpPr>
            <a:grpSpLocks/>
          </p:cNvGrpSpPr>
          <p:nvPr/>
        </p:nvGrpSpPr>
        <p:grpSpPr bwMode="auto">
          <a:xfrm>
            <a:off x="5257800" y="2037357"/>
            <a:ext cx="3135313" cy="901149"/>
            <a:chOff x="-3787775" y="2078036"/>
            <a:chExt cx="3135312" cy="1122363"/>
          </a:xfrm>
        </p:grpSpPr>
        <p:sp>
          <p:nvSpPr>
            <p:cNvPr id="4173" name="Rectangle 136"/>
            <p:cNvSpPr>
              <a:spLocks noChangeArrowheads="1"/>
            </p:cNvSpPr>
            <p:nvPr/>
          </p:nvSpPr>
          <p:spPr bwMode="auto">
            <a:xfrm>
              <a:off x="-3787775" y="2078036"/>
              <a:ext cx="3135312" cy="1122363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82945" tIns="41473" rIns="82945" bIns="41473"/>
            <a:lstStyle>
              <a:lvl1pPr defTabSz="4143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143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143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143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143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zh-CN" altLang="zh-CN" sz="1600"/>
            </a:p>
          </p:txBody>
        </p:sp>
        <p:grpSp>
          <p:nvGrpSpPr>
            <p:cNvPr id="4174" name="Group 135"/>
            <p:cNvGrpSpPr>
              <a:grpSpLocks/>
            </p:cNvGrpSpPr>
            <p:nvPr/>
          </p:nvGrpSpPr>
          <p:grpSpPr bwMode="auto">
            <a:xfrm>
              <a:off x="-3657600" y="2209800"/>
              <a:ext cx="2936875" cy="815975"/>
              <a:chOff x="1079872" y="1187549"/>
              <a:chExt cx="3237223" cy="900742"/>
            </a:xfrm>
          </p:grpSpPr>
          <p:grpSp>
            <p:nvGrpSpPr>
              <p:cNvPr id="4177" name="Group 117"/>
              <p:cNvGrpSpPr>
                <a:grpSpLocks/>
              </p:cNvGrpSpPr>
              <p:nvPr/>
            </p:nvGrpSpPr>
            <p:grpSpPr bwMode="auto">
              <a:xfrm>
                <a:off x="1079872" y="1187549"/>
                <a:ext cx="3204866" cy="900742"/>
                <a:chOff x="-2016472" y="-849312"/>
                <a:chExt cx="2822932" cy="900742"/>
              </a:xfrm>
            </p:grpSpPr>
            <p:graphicFrame>
              <p:nvGraphicFramePr>
                <p:cNvPr id="11" name="Object 2"/>
                <p:cNvGraphicFramePr>
                  <a:graphicFrameLocks noChangeAspect="1"/>
                </p:cNvGraphicFramePr>
                <p:nvPr/>
              </p:nvGraphicFramePr>
              <p:xfrm>
                <a:off x="-2016472" y="-838885"/>
                <a:ext cx="1147707" cy="83888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54" name="Equation" r:id="rId5" imgW="291960" imgH="342720" progId="Equation.DSMT4">
                        <p:embed/>
                      </p:oleObj>
                    </mc:Choice>
                    <mc:Fallback>
                      <p:oleObj name="Equation" r:id="rId5" imgW="291960" imgH="34272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-2016472" y="-838885"/>
                              <a:ext cx="1147707" cy="83888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xmlns="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 xmlns="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179" name="TextBox 185"/>
                <p:cNvSpPr txBox="1">
                  <a:spLocks noChangeArrowheads="1"/>
                </p:cNvSpPr>
                <p:nvPr/>
              </p:nvSpPr>
              <p:spPr bwMode="auto">
                <a:xfrm>
                  <a:off x="-1429566" y="-849312"/>
                  <a:ext cx="1622900" cy="7124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zh-CN" sz="3600">
                      <a:solidFill>
                        <a:srgbClr val="FFFFFF"/>
                      </a:solidFill>
                      <a:latin typeface="Calibri" panose="020F0502020204030204" pitchFamily="34" charset="0"/>
                      <a:cs typeface="Times New Roman" panose="02020603050405020304" pitchFamily="18" charset="0"/>
                    </a:rPr>
                    <a:t>d   d </a:t>
                  </a:r>
                </a:p>
              </p:txBody>
            </p:sp>
            <p:sp>
              <p:nvSpPr>
                <p:cNvPr id="4180" name="Flowchart: Summing Junction 140"/>
                <p:cNvSpPr>
                  <a:spLocks noChangeArrowheads="1"/>
                </p:cNvSpPr>
                <p:nvPr/>
              </p:nvSpPr>
              <p:spPr bwMode="auto">
                <a:xfrm>
                  <a:off x="-1032738" y="-611156"/>
                  <a:ext cx="143301" cy="215847"/>
                </a:xfrm>
                <a:prstGeom prst="flowChartSummingJunction">
                  <a:avLst/>
                </a:prstGeom>
                <a:solidFill>
                  <a:srgbClr val="FFFF00"/>
                </a:solidFill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82945" tIns="41473" rIns="82945" bIns="41473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zh-CN">
                      <a:solidFill>
                        <a:srgbClr val="FFFFFF"/>
                      </a:solidFill>
                      <a:latin typeface="Calibri" panose="020F0502020204030204" pitchFamily="34" charset="0"/>
                      <a:cs typeface="Times New Roman" panose="02020603050405020304" pitchFamily="18" charset="0"/>
                    </a:rPr>
                    <a:t>  </a:t>
                  </a:r>
                </a:p>
              </p:txBody>
            </p:sp>
            <p:sp>
              <p:nvSpPr>
                <p:cNvPr id="4181" name="TextBox 187"/>
                <p:cNvSpPr txBox="1">
                  <a:spLocks noChangeArrowheads="1"/>
                </p:cNvSpPr>
                <p:nvPr/>
              </p:nvSpPr>
              <p:spPr bwMode="auto">
                <a:xfrm>
                  <a:off x="-1242606" y="-394718"/>
                  <a:ext cx="403470" cy="3223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zh-CN" sz="1300">
                      <a:solidFill>
                        <a:srgbClr val="FFFFFF"/>
                      </a:solidFill>
                      <a:latin typeface="Calibri" panose="020F0502020204030204" pitchFamily="34" charset="0"/>
                      <a:cs typeface="Times New Roman" panose="02020603050405020304" pitchFamily="18" charset="0"/>
                    </a:rPr>
                    <a:t>AB</a:t>
                  </a:r>
                </a:p>
              </p:txBody>
            </p:sp>
            <p:sp>
              <p:nvSpPr>
                <p:cNvPr id="4182" name="TextBox 188"/>
                <p:cNvSpPr txBox="1">
                  <a:spLocks noChangeArrowheads="1"/>
                </p:cNvSpPr>
                <p:nvPr/>
              </p:nvSpPr>
              <p:spPr bwMode="auto">
                <a:xfrm>
                  <a:off x="-684514" y="-391738"/>
                  <a:ext cx="412809" cy="3223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zh-CN" sz="13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Times New Roman" panose="02020603050405020304" pitchFamily="18" charset="0"/>
                    </a:rPr>
                    <a:t>AC</a:t>
                  </a:r>
                </a:p>
              </p:txBody>
            </p:sp>
            <p:sp>
              <p:nvSpPr>
                <p:cNvPr id="4183" name="TextBox 189"/>
                <p:cNvSpPr txBox="1">
                  <a:spLocks noChangeArrowheads="1"/>
                </p:cNvSpPr>
                <p:nvPr/>
              </p:nvSpPr>
              <p:spPr bwMode="auto">
                <a:xfrm>
                  <a:off x="-216272" y="-845400"/>
                  <a:ext cx="870449" cy="7124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zh-CN" sz="3600">
                      <a:solidFill>
                        <a:srgbClr val="FFFFFF"/>
                      </a:solidFill>
                      <a:latin typeface="Calibri" panose="020F0502020204030204" pitchFamily="34" charset="0"/>
                      <a:cs typeface="Times New Roman" panose="02020603050405020304" pitchFamily="18" charset="0"/>
                    </a:rPr>
                    <a:t>~ d </a:t>
                  </a:r>
                </a:p>
              </p:txBody>
            </p:sp>
            <p:sp>
              <p:nvSpPr>
                <p:cNvPr id="4184" name="TextBox 190"/>
                <p:cNvSpPr txBox="1">
                  <a:spLocks noChangeArrowheads="1"/>
                </p:cNvSpPr>
                <p:nvPr/>
              </p:nvSpPr>
              <p:spPr bwMode="auto">
                <a:xfrm>
                  <a:off x="402990" y="-391738"/>
                  <a:ext cx="403470" cy="3223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zh-CN" sz="13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Times New Roman" panose="02020603050405020304" pitchFamily="18" charset="0"/>
                    </a:rPr>
                    <a:t>BC</a:t>
                  </a:r>
                </a:p>
              </p:txBody>
            </p:sp>
            <p:sp>
              <p:nvSpPr>
                <p:cNvPr id="4185" name="TextBox 201"/>
                <p:cNvSpPr txBox="1">
                  <a:spLocks noChangeArrowheads="1"/>
                </p:cNvSpPr>
                <p:nvPr/>
              </p:nvSpPr>
              <p:spPr bwMode="auto">
                <a:xfrm>
                  <a:off x="-1864072" y="-304800"/>
                  <a:ext cx="314745" cy="356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zh-CN" sz="1500">
                      <a:solidFill>
                        <a:srgbClr val="FFFFFF"/>
                      </a:solidFill>
                      <a:latin typeface="Calibri" panose="020F0502020204030204" pitchFamily="34" charset="0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</p:grpSp>
          <p:sp>
            <p:nvSpPr>
              <p:cNvPr id="4178" name="TextBox 131"/>
              <p:cNvSpPr txBox="1">
                <a:spLocks noChangeArrowheads="1"/>
              </p:cNvSpPr>
              <p:nvPr/>
            </p:nvSpPr>
            <p:spPr bwMode="auto">
              <a:xfrm>
                <a:off x="3744168" y="1187550"/>
                <a:ext cx="572927" cy="271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zh-CN" sz="1000">
                    <a:solidFill>
                      <a:srgbClr val="FFFF00"/>
                    </a:solidFill>
                    <a:latin typeface="Calibri" panose="020F0502020204030204" pitchFamily="34" charset="0"/>
                  </a:rPr>
                  <a:t>virtual</a:t>
                </a:r>
              </a:p>
            </p:txBody>
          </p:sp>
        </p:grpSp>
        <p:sp>
          <p:nvSpPr>
            <p:cNvPr id="4176" name="TextBox 147"/>
            <p:cNvSpPr txBox="1">
              <a:spLocks noChangeArrowheads="1"/>
            </p:cNvSpPr>
            <p:nvPr/>
          </p:nvSpPr>
          <p:spPr bwMode="auto">
            <a:xfrm>
              <a:off x="-1806575" y="2382836"/>
              <a:ext cx="41389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3600">
                  <a:solidFill>
                    <a:schemeClr val="bg1"/>
                  </a:solidFill>
                  <a:latin typeface="Calibri" panose="020F0502020204030204" pitchFamily="34" charset="0"/>
                </a:rPr>
                <a:t>~</a:t>
              </a:r>
            </a:p>
          </p:txBody>
        </p:sp>
      </p:grpSp>
      <p:sp>
        <p:nvSpPr>
          <p:cNvPr id="143" name="5-Point Star 6"/>
          <p:cNvSpPr>
            <a:spLocks noChangeArrowheads="1"/>
          </p:cNvSpPr>
          <p:nvPr/>
        </p:nvSpPr>
        <p:spPr bwMode="auto">
          <a:xfrm>
            <a:off x="649288" y="5556845"/>
            <a:ext cx="285750" cy="214312"/>
          </a:xfrm>
          <a:custGeom>
            <a:avLst/>
            <a:gdLst>
              <a:gd name="T0" fmla="*/ 2147483647 w 152400"/>
              <a:gd name="T1" fmla="*/ 0 h 152400"/>
              <a:gd name="T2" fmla="*/ 0 w 152400"/>
              <a:gd name="T3" fmla="*/ 165072372 h 152400"/>
              <a:gd name="T4" fmla="*/ 2147483647 w 152400"/>
              <a:gd name="T5" fmla="*/ 432166035 h 152400"/>
              <a:gd name="T6" fmla="*/ 2147483647 w 152400"/>
              <a:gd name="T7" fmla="*/ 432166035 h 152400"/>
              <a:gd name="T8" fmla="*/ 2147483647 w 152400"/>
              <a:gd name="T9" fmla="*/ 165072372 h 1524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7095 w 152400"/>
              <a:gd name="T16" fmla="*/ 58212 h 152400"/>
              <a:gd name="T17" fmla="*/ 105305 w 152400"/>
              <a:gd name="T18" fmla="*/ 116422 h 152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400" h="152400">
                <a:moveTo>
                  <a:pt x="0" y="58211"/>
                </a:moveTo>
                <a:lnTo>
                  <a:pt x="58212" y="58212"/>
                </a:lnTo>
                <a:lnTo>
                  <a:pt x="76200" y="0"/>
                </a:lnTo>
                <a:lnTo>
                  <a:pt x="94188" y="58212"/>
                </a:lnTo>
                <a:lnTo>
                  <a:pt x="152400" y="58211"/>
                </a:lnTo>
                <a:lnTo>
                  <a:pt x="105305" y="94188"/>
                </a:lnTo>
                <a:lnTo>
                  <a:pt x="123294" y="152399"/>
                </a:lnTo>
                <a:lnTo>
                  <a:pt x="76200" y="116422"/>
                </a:lnTo>
                <a:lnTo>
                  <a:pt x="29106" y="152399"/>
                </a:lnTo>
                <a:lnTo>
                  <a:pt x="47095" y="94188"/>
                </a:lnTo>
                <a:close/>
              </a:path>
            </a:pathLst>
          </a:cu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endParaRPr lang="zh-CN" altLang="en-US"/>
          </a:p>
        </p:txBody>
      </p:sp>
      <p:sp>
        <p:nvSpPr>
          <p:cNvPr id="132" name="Rectangle 2"/>
          <p:cNvSpPr>
            <a:spLocks noChangeArrowheads="1"/>
          </p:cNvSpPr>
          <p:nvPr/>
        </p:nvSpPr>
        <p:spPr bwMode="auto">
          <a:xfrm>
            <a:off x="9746" y="-320675"/>
            <a:ext cx="9144000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4400" dirty="0" smtClean="0">
                <a:solidFill>
                  <a:srgbClr val="FFFF00"/>
                </a:solidFill>
                <a:latin typeface="+mj-lt"/>
              </a:rPr>
              <a:t>2D Super-virtual Interferometry </a:t>
            </a:r>
            <a:endParaRPr lang="en-US" sz="44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99208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89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89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89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98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98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489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489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89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489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89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8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8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8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89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89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89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89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0.5099 0.0993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86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89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89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489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489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489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489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489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489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489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48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489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48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489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489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489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489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489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489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489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96" grpId="0" animBg="1"/>
      <p:bldP spid="489499" grpId="0" animBg="1"/>
      <p:bldP spid="489499" grpId="1" animBg="1"/>
      <p:bldP spid="489504" grpId="0"/>
      <p:bldP spid="489507" grpId="0" animBg="1"/>
      <p:bldP spid="489508" grpId="0" animBg="1"/>
      <p:bldP spid="489509" grpId="0" animBg="1"/>
      <p:bldP spid="489510" grpId="0"/>
      <p:bldP spid="489513" grpId="0" animBg="1"/>
      <p:bldP spid="489514" grpId="0" animBg="1"/>
      <p:bldP spid="489515" grpId="0" animBg="1"/>
      <p:bldP spid="489515" grpId="1" animBg="1"/>
      <p:bldP spid="489516" grpId="0"/>
      <p:bldP spid="489517" grpId="0" animBg="1"/>
      <p:bldP spid="489518" grpId="0"/>
      <p:bldP spid="489529" grpId="0" animBg="1"/>
      <p:bldP spid="489530" grpId="0" animBg="1"/>
      <p:bldP spid="98355" grpId="0" animBg="1"/>
      <p:bldP spid="98356" grpId="0" animBg="1"/>
      <p:bldP spid="489538" grpId="0" animBg="1"/>
      <p:bldP spid="489541" grpId="0" animBg="1"/>
      <p:bldP spid="489542" grpId="0" animBg="1"/>
      <p:bldP spid="489543" grpId="0" animBg="1"/>
      <p:bldP spid="489543" grpId="1" animBg="1"/>
      <p:bldP spid="489544" grpId="0"/>
      <p:bldP spid="3" grpId="0" animBg="1"/>
      <p:bldP spid="3" grpId="1" animBg="1"/>
      <p:bldP spid="4" grpId="0" animBg="1"/>
      <p:bldP spid="4" grpId="1" animBg="1"/>
      <p:bldP spid="489547" grpId="0" animBg="1"/>
      <p:bldP spid="489548" grpId="0" animBg="1"/>
      <p:bldP spid="489549" grpId="0" animBg="1"/>
      <p:bldP spid="489550" grpId="0"/>
      <p:bldP spid="5" grpId="0" animBg="1"/>
      <p:bldP spid="6" grpId="0" animBg="1"/>
      <p:bldP spid="489557" grpId="0" animBg="1"/>
      <p:bldP spid="489558" grpId="0" animBg="1"/>
      <p:bldP spid="3126" grpId="0" animBg="1"/>
      <p:bldP spid="142" grpId="0"/>
      <p:bldP spid="143" grpId="0" animBg="1"/>
      <p:bldP spid="14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7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1C047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5125" name="Rectangle 136"/>
          <p:cNvSpPr>
            <a:spLocks noChangeArrowheads="1"/>
          </p:cNvSpPr>
          <p:nvPr/>
        </p:nvSpPr>
        <p:spPr bwMode="auto">
          <a:xfrm>
            <a:off x="823912" y="2025666"/>
            <a:ext cx="3135313" cy="91440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lIns="82945" tIns="41473" rIns="82945" bIns="41473"/>
          <a:lstStyle>
            <a:lvl1pPr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zh-CN" altLang="zh-CN" sz="1600"/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-753741" y="1032992"/>
            <a:ext cx="9471026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GB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GB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datum</a:t>
            </a:r>
            <a:r>
              <a:rPr lang="en-GB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Virtual Refraction to Known Surface Point</a:t>
            </a:r>
          </a:p>
        </p:txBody>
      </p:sp>
      <p:sp>
        <p:nvSpPr>
          <p:cNvPr id="5127" name="Rectangle 4"/>
          <p:cNvSpPr>
            <a:spLocks noChangeArrowheads="1"/>
          </p:cNvSpPr>
          <p:nvPr/>
        </p:nvSpPr>
        <p:spPr bwMode="auto">
          <a:xfrm>
            <a:off x="3643312" y="3775091"/>
            <a:ext cx="1697038" cy="587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5128" name="Rectangle 5"/>
          <p:cNvSpPr>
            <a:spLocks noChangeArrowheads="1"/>
          </p:cNvSpPr>
          <p:nvPr/>
        </p:nvSpPr>
        <p:spPr bwMode="auto">
          <a:xfrm>
            <a:off x="3643312" y="4364054"/>
            <a:ext cx="1697038" cy="195262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4232161" y="3547497"/>
            <a:ext cx="303065" cy="207944"/>
          </a:xfrm>
          <a:prstGeom prst="triangl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  <a:scene3d>
            <a:camera prst="orthographicFront">
              <a:rot lat="21599969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defTabSz="829452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" name="Isosceles Triangle 4"/>
          <p:cNvSpPr/>
          <p:nvPr/>
        </p:nvSpPr>
        <p:spPr>
          <a:xfrm>
            <a:off x="4880673" y="3547497"/>
            <a:ext cx="307972" cy="207944"/>
          </a:xfrm>
          <a:prstGeom prst="triangl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  <a:scene3d>
            <a:camera prst="orthographicFront">
              <a:rot lat="21599969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defTabSz="829452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131" name="Line 8"/>
          <p:cNvSpPr>
            <a:spLocks noChangeShapeType="1"/>
          </p:cNvSpPr>
          <p:nvPr/>
        </p:nvSpPr>
        <p:spPr bwMode="auto">
          <a:xfrm>
            <a:off x="3944937" y="4298966"/>
            <a:ext cx="611188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5132" name="Line 9"/>
          <p:cNvSpPr>
            <a:spLocks noChangeShapeType="1"/>
          </p:cNvSpPr>
          <p:nvPr/>
        </p:nvSpPr>
        <p:spPr bwMode="auto">
          <a:xfrm flipH="1">
            <a:off x="4556125" y="3873516"/>
            <a:ext cx="365125" cy="4254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5133" name="Line 10"/>
          <p:cNvSpPr>
            <a:spLocks noChangeShapeType="1"/>
          </p:cNvSpPr>
          <p:nvPr/>
        </p:nvSpPr>
        <p:spPr bwMode="auto">
          <a:xfrm flipH="1">
            <a:off x="3930650" y="3873516"/>
            <a:ext cx="365125" cy="42545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5134" name="5-Point Star 6"/>
          <p:cNvSpPr>
            <a:spLocks noChangeArrowheads="1"/>
          </p:cNvSpPr>
          <p:nvPr/>
        </p:nvSpPr>
        <p:spPr bwMode="auto">
          <a:xfrm>
            <a:off x="3790950" y="4148154"/>
            <a:ext cx="285750" cy="214312"/>
          </a:xfrm>
          <a:custGeom>
            <a:avLst/>
            <a:gdLst>
              <a:gd name="T0" fmla="*/ 2147483647 w 152400"/>
              <a:gd name="T1" fmla="*/ 0 h 152400"/>
              <a:gd name="T2" fmla="*/ 0 w 152400"/>
              <a:gd name="T3" fmla="*/ 165075162 h 152400"/>
              <a:gd name="T4" fmla="*/ 2147483647 w 152400"/>
              <a:gd name="T5" fmla="*/ 432168914 h 152400"/>
              <a:gd name="T6" fmla="*/ 2147483647 w 152400"/>
              <a:gd name="T7" fmla="*/ 432168914 h 152400"/>
              <a:gd name="T8" fmla="*/ 2147483647 w 152400"/>
              <a:gd name="T9" fmla="*/ 165075162 h 1524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7095 w 152400"/>
              <a:gd name="T16" fmla="*/ 58212 h 152400"/>
              <a:gd name="T17" fmla="*/ 105305 w 152400"/>
              <a:gd name="T18" fmla="*/ 116422 h 152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400" h="152400">
                <a:moveTo>
                  <a:pt x="0" y="58211"/>
                </a:moveTo>
                <a:lnTo>
                  <a:pt x="58212" y="58212"/>
                </a:lnTo>
                <a:lnTo>
                  <a:pt x="76200" y="0"/>
                </a:lnTo>
                <a:lnTo>
                  <a:pt x="94188" y="58212"/>
                </a:lnTo>
                <a:lnTo>
                  <a:pt x="152400" y="58211"/>
                </a:lnTo>
                <a:lnTo>
                  <a:pt x="105305" y="94188"/>
                </a:lnTo>
                <a:lnTo>
                  <a:pt x="123294" y="152399"/>
                </a:lnTo>
                <a:lnTo>
                  <a:pt x="76200" y="116422"/>
                </a:lnTo>
                <a:lnTo>
                  <a:pt x="29106" y="152399"/>
                </a:lnTo>
                <a:lnTo>
                  <a:pt x="47095" y="94188"/>
                </a:lnTo>
                <a:close/>
              </a:path>
            </a:pathLst>
          </a:cu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endParaRPr lang="zh-CN" altLang="en-US"/>
          </a:p>
        </p:txBody>
      </p:sp>
      <p:sp>
        <p:nvSpPr>
          <p:cNvPr id="5135" name="Text Box 12"/>
          <p:cNvSpPr txBox="1">
            <a:spLocks noChangeArrowheads="1"/>
          </p:cNvSpPr>
          <p:nvPr/>
        </p:nvSpPr>
        <p:spPr bwMode="auto">
          <a:xfrm>
            <a:off x="4229100" y="3090879"/>
            <a:ext cx="12414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200">
                <a:solidFill>
                  <a:srgbClr val="FFFFFF"/>
                </a:solidFill>
                <a:latin typeface="Calibri" panose="020F0502020204030204" pitchFamily="34" charset="0"/>
              </a:rPr>
              <a:t>B      C</a:t>
            </a:r>
          </a:p>
        </p:txBody>
      </p:sp>
      <p:sp>
        <p:nvSpPr>
          <p:cNvPr id="51213" name="Rectangle 14"/>
          <p:cNvSpPr>
            <a:spLocks noChangeArrowheads="1"/>
          </p:cNvSpPr>
          <p:nvPr/>
        </p:nvSpPr>
        <p:spPr bwMode="auto">
          <a:xfrm>
            <a:off x="246062" y="3775091"/>
            <a:ext cx="2809875" cy="587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51214" name="Rectangle 15"/>
          <p:cNvSpPr>
            <a:spLocks noChangeArrowheads="1"/>
          </p:cNvSpPr>
          <p:nvPr/>
        </p:nvSpPr>
        <p:spPr bwMode="auto">
          <a:xfrm>
            <a:off x="246062" y="4364054"/>
            <a:ext cx="2809875" cy="195262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51215" name="5-Point Star 6"/>
          <p:cNvSpPr>
            <a:spLocks noChangeArrowheads="1"/>
          </p:cNvSpPr>
          <p:nvPr/>
        </p:nvSpPr>
        <p:spPr bwMode="auto">
          <a:xfrm>
            <a:off x="247650" y="3514741"/>
            <a:ext cx="285750" cy="214313"/>
          </a:xfrm>
          <a:custGeom>
            <a:avLst/>
            <a:gdLst>
              <a:gd name="T0" fmla="*/ 2147483647 w 152400"/>
              <a:gd name="T1" fmla="*/ 0 h 152400"/>
              <a:gd name="T2" fmla="*/ 0 w 152400"/>
              <a:gd name="T3" fmla="*/ 165084392 h 152400"/>
              <a:gd name="T4" fmla="*/ 2147483647 w 152400"/>
              <a:gd name="T5" fmla="*/ 432193251 h 152400"/>
              <a:gd name="T6" fmla="*/ 2147483647 w 152400"/>
              <a:gd name="T7" fmla="*/ 432193251 h 152400"/>
              <a:gd name="T8" fmla="*/ 2147483647 w 152400"/>
              <a:gd name="T9" fmla="*/ 165084392 h 1524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7095 w 152400"/>
              <a:gd name="T16" fmla="*/ 58212 h 152400"/>
              <a:gd name="T17" fmla="*/ 105305 w 152400"/>
              <a:gd name="T18" fmla="*/ 116422 h 152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400" h="152400">
                <a:moveTo>
                  <a:pt x="0" y="58211"/>
                </a:moveTo>
                <a:lnTo>
                  <a:pt x="58212" y="58212"/>
                </a:lnTo>
                <a:lnTo>
                  <a:pt x="76200" y="0"/>
                </a:lnTo>
                <a:lnTo>
                  <a:pt x="94188" y="58212"/>
                </a:lnTo>
                <a:lnTo>
                  <a:pt x="152400" y="58211"/>
                </a:lnTo>
                <a:lnTo>
                  <a:pt x="105305" y="94188"/>
                </a:lnTo>
                <a:lnTo>
                  <a:pt x="123294" y="152399"/>
                </a:lnTo>
                <a:lnTo>
                  <a:pt x="76200" y="116422"/>
                </a:lnTo>
                <a:lnTo>
                  <a:pt x="29106" y="152399"/>
                </a:lnTo>
                <a:lnTo>
                  <a:pt x="47095" y="94188"/>
                </a:lnTo>
                <a:close/>
              </a:path>
            </a:pathLst>
          </a:cu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endParaRPr lang="zh-CN" altLang="en-US"/>
          </a:p>
        </p:txBody>
      </p:sp>
      <p:sp>
        <p:nvSpPr>
          <p:cNvPr id="4" name="Isosceles Triangle 4"/>
          <p:cNvSpPr/>
          <p:nvPr/>
        </p:nvSpPr>
        <p:spPr>
          <a:xfrm>
            <a:off x="2165761" y="3547497"/>
            <a:ext cx="303066" cy="207944"/>
          </a:xfrm>
          <a:prstGeom prst="triangl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  <a:scene3d>
            <a:camera prst="orthographicFront">
              <a:rot lat="21599969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defTabSz="829452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Isosceles Triangle 4"/>
          <p:cNvSpPr/>
          <p:nvPr/>
        </p:nvSpPr>
        <p:spPr>
          <a:xfrm>
            <a:off x="2814273" y="3547497"/>
            <a:ext cx="307973" cy="207944"/>
          </a:xfrm>
          <a:prstGeom prst="triangl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  <a:scene3d>
            <a:camera prst="orthographicFront">
              <a:rot lat="21599969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defTabSz="829452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1218" name="Line 19"/>
          <p:cNvSpPr>
            <a:spLocks noChangeShapeType="1"/>
          </p:cNvSpPr>
          <p:nvPr/>
        </p:nvSpPr>
        <p:spPr bwMode="auto">
          <a:xfrm>
            <a:off x="377825" y="3873516"/>
            <a:ext cx="325437" cy="4254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51219" name="Line 20"/>
          <p:cNvSpPr>
            <a:spLocks noChangeShapeType="1"/>
          </p:cNvSpPr>
          <p:nvPr/>
        </p:nvSpPr>
        <p:spPr bwMode="auto">
          <a:xfrm>
            <a:off x="704850" y="4298966"/>
            <a:ext cx="1176337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51220" name="Text Box 22"/>
          <p:cNvSpPr txBox="1">
            <a:spLocks noChangeArrowheads="1"/>
          </p:cNvSpPr>
          <p:nvPr/>
        </p:nvSpPr>
        <p:spPr bwMode="auto">
          <a:xfrm>
            <a:off x="2074862" y="3090879"/>
            <a:ext cx="12414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200">
                <a:solidFill>
                  <a:srgbClr val="FFFFFF"/>
                </a:solidFill>
                <a:latin typeface="Calibri" panose="020F0502020204030204" pitchFamily="34" charset="0"/>
              </a:rPr>
              <a:t> B      C</a:t>
            </a:r>
          </a:p>
        </p:txBody>
      </p:sp>
      <p:sp>
        <p:nvSpPr>
          <p:cNvPr id="51221" name="Line 23"/>
          <p:cNvSpPr>
            <a:spLocks noChangeShapeType="1"/>
          </p:cNvSpPr>
          <p:nvPr/>
        </p:nvSpPr>
        <p:spPr bwMode="auto">
          <a:xfrm flipH="1">
            <a:off x="1865312" y="3873516"/>
            <a:ext cx="363538" cy="425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51222" name="Text Box 24"/>
          <p:cNvSpPr txBox="1">
            <a:spLocks noChangeArrowheads="1"/>
          </p:cNvSpPr>
          <p:nvPr/>
        </p:nvSpPr>
        <p:spPr bwMode="auto">
          <a:xfrm>
            <a:off x="247650" y="3090879"/>
            <a:ext cx="1566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200">
                <a:solidFill>
                  <a:srgbClr val="FFFFFF"/>
                </a:solidFill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51223" name="Rectangle 25"/>
          <p:cNvSpPr>
            <a:spLocks noChangeArrowheads="1"/>
          </p:cNvSpPr>
          <p:nvPr/>
        </p:nvSpPr>
        <p:spPr bwMode="auto">
          <a:xfrm>
            <a:off x="6059487" y="3775091"/>
            <a:ext cx="2809875" cy="587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51224" name="Rectangle 26"/>
          <p:cNvSpPr>
            <a:spLocks noChangeArrowheads="1"/>
          </p:cNvSpPr>
          <p:nvPr/>
        </p:nvSpPr>
        <p:spPr bwMode="auto">
          <a:xfrm>
            <a:off x="6059487" y="4364054"/>
            <a:ext cx="2809875" cy="195262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51225" name="5-Point Star 6"/>
          <p:cNvSpPr>
            <a:spLocks noChangeArrowheads="1"/>
          </p:cNvSpPr>
          <p:nvPr/>
        </p:nvSpPr>
        <p:spPr bwMode="auto">
          <a:xfrm>
            <a:off x="6061075" y="3514741"/>
            <a:ext cx="285750" cy="214313"/>
          </a:xfrm>
          <a:custGeom>
            <a:avLst/>
            <a:gdLst>
              <a:gd name="T0" fmla="*/ 2147483647 w 152400"/>
              <a:gd name="T1" fmla="*/ 0 h 152400"/>
              <a:gd name="T2" fmla="*/ 0 w 152400"/>
              <a:gd name="T3" fmla="*/ 165084392 h 152400"/>
              <a:gd name="T4" fmla="*/ 2147483647 w 152400"/>
              <a:gd name="T5" fmla="*/ 432193251 h 152400"/>
              <a:gd name="T6" fmla="*/ 2147483647 w 152400"/>
              <a:gd name="T7" fmla="*/ 432193251 h 152400"/>
              <a:gd name="T8" fmla="*/ 2147483647 w 152400"/>
              <a:gd name="T9" fmla="*/ 165084392 h 1524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7095 w 152400"/>
              <a:gd name="T16" fmla="*/ 58212 h 152400"/>
              <a:gd name="T17" fmla="*/ 105305 w 152400"/>
              <a:gd name="T18" fmla="*/ 116422 h 152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400" h="152400">
                <a:moveTo>
                  <a:pt x="0" y="58211"/>
                </a:moveTo>
                <a:lnTo>
                  <a:pt x="58212" y="58212"/>
                </a:lnTo>
                <a:lnTo>
                  <a:pt x="76200" y="0"/>
                </a:lnTo>
                <a:lnTo>
                  <a:pt x="94188" y="58212"/>
                </a:lnTo>
                <a:lnTo>
                  <a:pt x="152400" y="58211"/>
                </a:lnTo>
                <a:lnTo>
                  <a:pt x="105305" y="94188"/>
                </a:lnTo>
                <a:lnTo>
                  <a:pt x="123294" y="152399"/>
                </a:lnTo>
                <a:lnTo>
                  <a:pt x="76200" y="116422"/>
                </a:lnTo>
                <a:lnTo>
                  <a:pt x="29106" y="152399"/>
                </a:lnTo>
                <a:lnTo>
                  <a:pt x="47095" y="94188"/>
                </a:lnTo>
                <a:close/>
              </a:path>
            </a:pathLst>
          </a:cu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endParaRPr lang="zh-CN" altLang="en-US"/>
          </a:p>
        </p:txBody>
      </p:sp>
      <p:sp>
        <p:nvSpPr>
          <p:cNvPr id="9" name="Isosceles Triangle 4"/>
          <p:cNvSpPr/>
          <p:nvPr/>
        </p:nvSpPr>
        <p:spPr>
          <a:xfrm>
            <a:off x="7979041" y="3547497"/>
            <a:ext cx="303065" cy="207944"/>
          </a:xfrm>
          <a:prstGeom prst="triangl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  <a:scene3d>
            <a:camera prst="orthographicFront">
              <a:rot lat="21599969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defTabSz="829452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0" name="Isosceles Triangle 4"/>
          <p:cNvSpPr/>
          <p:nvPr/>
        </p:nvSpPr>
        <p:spPr>
          <a:xfrm>
            <a:off x="8627553" y="3547497"/>
            <a:ext cx="307972" cy="207944"/>
          </a:xfrm>
          <a:prstGeom prst="triangl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  <a:scene3d>
            <a:camera prst="orthographicFront">
              <a:rot lat="21599969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defTabSz="829452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1228" name="Line 30"/>
          <p:cNvSpPr>
            <a:spLocks noChangeShapeType="1"/>
          </p:cNvSpPr>
          <p:nvPr/>
        </p:nvSpPr>
        <p:spPr bwMode="auto">
          <a:xfrm>
            <a:off x="6191250" y="3873516"/>
            <a:ext cx="325437" cy="425450"/>
          </a:xfrm>
          <a:prstGeom prst="line">
            <a:avLst/>
          </a:prstGeom>
          <a:noFill/>
          <a:ln w="25400">
            <a:solidFill>
              <a:schemeClr val="bg2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1229" name="Line 31"/>
          <p:cNvSpPr>
            <a:spLocks noChangeShapeType="1"/>
          </p:cNvSpPr>
          <p:nvPr/>
        </p:nvSpPr>
        <p:spPr bwMode="auto">
          <a:xfrm>
            <a:off x="6518275" y="4298966"/>
            <a:ext cx="1762125" cy="0"/>
          </a:xfrm>
          <a:prstGeom prst="line">
            <a:avLst/>
          </a:prstGeom>
          <a:noFill/>
          <a:ln w="25400">
            <a:solidFill>
              <a:schemeClr val="bg2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1230" name="Text Box 32"/>
          <p:cNvSpPr txBox="1">
            <a:spLocks noChangeArrowheads="1"/>
          </p:cNvSpPr>
          <p:nvPr/>
        </p:nvSpPr>
        <p:spPr bwMode="auto">
          <a:xfrm>
            <a:off x="7888287" y="3090879"/>
            <a:ext cx="12414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200">
                <a:solidFill>
                  <a:srgbClr val="FFFFFF"/>
                </a:solidFill>
                <a:latin typeface="Calibri" panose="020F0502020204030204" pitchFamily="34" charset="0"/>
              </a:rPr>
              <a:t> B      C</a:t>
            </a:r>
          </a:p>
        </p:txBody>
      </p:sp>
      <p:sp>
        <p:nvSpPr>
          <p:cNvPr id="51231" name="Line 33"/>
          <p:cNvSpPr>
            <a:spLocks noChangeShapeType="1"/>
          </p:cNvSpPr>
          <p:nvPr/>
        </p:nvSpPr>
        <p:spPr bwMode="auto">
          <a:xfrm flipH="1">
            <a:off x="8308975" y="3873516"/>
            <a:ext cx="363537" cy="425450"/>
          </a:xfrm>
          <a:prstGeom prst="line">
            <a:avLst/>
          </a:prstGeom>
          <a:noFill/>
          <a:ln w="25400">
            <a:solidFill>
              <a:schemeClr val="bg2">
                <a:lumMod val="20000"/>
                <a:lumOff val="80000"/>
              </a:schemeClr>
            </a:solidFill>
            <a:round/>
            <a:headEnd type="arrow" w="med" len="med"/>
            <a:tailEnd type="none" w="med" len="med"/>
          </a:ln>
        </p:spPr>
        <p:txBody>
          <a:bodyPr lIns="82945" tIns="41473" rIns="82945" bIns="4147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1232" name="Text Box 34"/>
          <p:cNvSpPr txBox="1">
            <a:spLocks noChangeArrowheads="1"/>
          </p:cNvSpPr>
          <p:nvPr/>
        </p:nvSpPr>
        <p:spPr bwMode="auto">
          <a:xfrm>
            <a:off x="5994400" y="3090879"/>
            <a:ext cx="1566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200">
                <a:solidFill>
                  <a:srgbClr val="FFFFFF"/>
                </a:solidFill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51233" name="Text Box 35"/>
          <p:cNvSpPr txBox="1">
            <a:spLocks noChangeArrowheads="1"/>
          </p:cNvSpPr>
          <p:nvPr/>
        </p:nvSpPr>
        <p:spPr bwMode="auto">
          <a:xfrm>
            <a:off x="5538787" y="3876691"/>
            <a:ext cx="390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900" dirty="0">
                <a:solidFill>
                  <a:srgbClr val="FFFFFF"/>
                </a:solidFill>
                <a:latin typeface="Calibri" panose="020F0502020204030204" pitchFamily="34" charset="0"/>
              </a:rPr>
              <a:t>=</a:t>
            </a:r>
          </a:p>
        </p:txBody>
      </p:sp>
      <p:sp>
        <p:nvSpPr>
          <p:cNvPr id="51234" name="Text Box 36"/>
          <p:cNvSpPr txBox="1">
            <a:spLocks noChangeArrowheads="1"/>
          </p:cNvSpPr>
          <p:nvPr/>
        </p:nvSpPr>
        <p:spPr bwMode="auto">
          <a:xfrm>
            <a:off x="3154362" y="3887804"/>
            <a:ext cx="3921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dirty="0">
                <a:solidFill>
                  <a:srgbClr val="FFFFFF"/>
                </a:solidFill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5158" name="Rectangle 4"/>
          <p:cNvSpPr>
            <a:spLocks noChangeArrowheads="1"/>
          </p:cNvSpPr>
          <p:nvPr/>
        </p:nvSpPr>
        <p:spPr bwMode="auto">
          <a:xfrm>
            <a:off x="3643312" y="5475304"/>
            <a:ext cx="1697038" cy="587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5159" name="Rectangle 5"/>
          <p:cNvSpPr>
            <a:spLocks noChangeArrowheads="1"/>
          </p:cNvSpPr>
          <p:nvPr/>
        </p:nvSpPr>
        <p:spPr bwMode="auto">
          <a:xfrm>
            <a:off x="3643312" y="6064266"/>
            <a:ext cx="1697038" cy="193675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98" name="Isosceles Triangle 97"/>
          <p:cNvSpPr/>
          <p:nvPr/>
        </p:nvSpPr>
        <p:spPr>
          <a:xfrm>
            <a:off x="3708584" y="5246583"/>
            <a:ext cx="303065" cy="207944"/>
          </a:xfrm>
          <a:prstGeom prst="triangl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  <a:scene3d>
            <a:camera prst="orthographicFront">
              <a:rot lat="21599969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defTabSz="829452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161" name="Line 10"/>
          <p:cNvSpPr>
            <a:spLocks noChangeShapeType="1"/>
          </p:cNvSpPr>
          <p:nvPr/>
        </p:nvSpPr>
        <p:spPr bwMode="auto">
          <a:xfrm flipH="1">
            <a:off x="3390900" y="5573729"/>
            <a:ext cx="365125" cy="42545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5162" name="5-Point Star 6"/>
          <p:cNvSpPr>
            <a:spLocks noChangeArrowheads="1"/>
          </p:cNvSpPr>
          <p:nvPr/>
        </p:nvSpPr>
        <p:spPr bwMode="auto">
          <a:xfrm>
            <a:off x="3251200" y="5849954"/>
            <a:ext cx="285750" cy="214312"/>
          </a:xfrm>
          <a:custGeom>
            <a:avLst/>
            <a:gdLst>
              <a:gd name="T0" fmla="*/ 2147483647 w 152400"/>
              <a:gd name="T1" fmla="*/ 0 h 152400"/>
              <a:gd name="T2" fmla="*/ 0 w 152400"/>
              <a:gd name="T3" fmla="*/ 165070212 h 152400"/>
              <a:gd name="T4" fmla="*/ 2147483647 w 152400"/>
              <a:gd name="T5" fmla="*/ 432157395 h 152400"/>
              <a:gd name="T6" fmla="*/ 2147483647 w 152400"/>
              <a:gd name="T7" fmla="*/ 432157395 h 152400"/>
              <a:gd name="T8" fmla="*/ 2147483647 w 152400"/>
              <a:gd name="T9" fmla="*/ 165070212 h 1524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7095 w 152400"/>
              <a:gd name="T16" fmla="*/ 58212 h 152400"/>
              <a:gd name="T17" fmla="*/ 105305 w 152400"/>
              <a:gd name="T18" fmla="*/ 116422 h 152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400" h="152400">
                <a:moveTo>
                  <a:pt x="0" y="58211"/>
                </a:moveTo>
                <a:lnTo>
                  <a:pt x="58212" y="58212"/>
                </a:lnTo>
                <a:lnTo>
                  <a:pt x="76200" y="0"/>
                </a:lnTo>
                <a:lnTo>
                  <a:pt x="94188" y="58212"/>
                </a:lnTo>
                <a:lnTo>
                  <a:pt x="152400" y="58211"/>
                </a:lnTo>
                <a:lnTo>
                  <a:pt x="105305" y="94188"/>
                </a:lnTo>
                <a:lnTo>
                  <a:pt x="123294" y="152399"/>
                </a:lnTo>
                <a:lnTo>
                  <a:pt x="76200" y="116422"/>
                </a:lnTo>
                <a:lnTo>
                  <a:pt x="29106" y="152399"/>
                </a:lnTo>
                <a:lnTo>
                  <a:pt x="47095" y="94188"/>
                </a:lnTo>
                <a:close/>
              </a:path>
            </a:pathLst>
          </a:cu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endParaRPr lang="zh-CN" altLang="en-US"/>
          </a:p>
        </p:txBody>
      </p:sp>
      <p:sp>
        <p:nvSpPr>
          <p:cNvPr id="5163" name="Rectangle 14"/>
          <p:cNvSpPr>
            <a:spLocks noChangeArrowheads="1"/>
          </p:cNvSpPr>
          <p:nvPr/>
        </p:nvSpPr>
        <p:spPr bwMode="auto">
          <a:xfrm>
            <a:off x="246062" y="5475304"/>
            <a:ext cx="2809875" cy="587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5164" name="Rectangle 15"/>
          <p:cNvSpPr>
            <a:spLocks noChangeArrowheads="1"/>
          </p:cNvSpPr>
          <p:nvPr/>
        </p:nvSpPr>
        <p:spPr bwMode="auto">
          <a:xfrm>
            <a:off x="246062" y="6064266"/>
            <a:ext cx="2809875" cy="193675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5165" name="5-Point Star 6"/>
          <p:cNvSpPr>
            <a:spLocks noChangeArrowheads="1"/>
          </p:cNvSpPr>
          <p:nvPr/>
        </p:nvSpPr>
        <p:spPr bwMode="auto">
          <a:xfrm>
            <a:off x="247650" y="5214954"/>
            <a:ext cx="285750" cy="214312"/>
          </a:xfrm>
          <a:custGeom>
            <a:avLst/>
            <a:gdLst>
              <a:gd name="T0" fmla="*/ 2147483647 w 152400"/>
              <a:gd name="T1" fmla="*/ 0 h 152400"/>
              <a:gd name="T2" fmla="*/ 0 w 152400"/>
              <a:gd name="T3" fmla="*/ 165075162 h 152400"/>
              <a:gd name="T4" fmla="*/ 2147483647 w 152400"/>
              <a:gd name="T5" fmla="*/ 432168914 h 152400"/>
              <a:gd name="T6" fmla="*/ 2147483647 w 152400"/>
              <a:gd name="T7" fmla="*/ 432168914 h 152400"/>
              <a:gd name="T8" fmla="*/ 2147483647 w 152400"/>
              <a:gd name="T9" fmla="*/ 165075162 h 1524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7095 w 152400"/>
              <a:gd name="T16" fmla="*/ 58212 h 152400"/>
              <a:gd name="T17" fmla="*/ 105305 w 152400"/>
              <a:gd name="T18" fmla="*/ 116422 h 152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400" h="152400">
                <a:moveTo>
                  <a:pt x="0" y="58211"/>
                </a:moveTo>
                <a:lnTo>
                  <a:pt x="58212" y="58212"/>
                </a:lnTo>
                <a:lnTo>
                  <a:pt x="76200" y="0"/>
                </a:lnTo>
                <a:lnTo>
                  <a:pt x="94188" y="58212"/>
                </a:lnTo>
                <a:lnTo>
                  <a:pt x="152400" y="58211"/>
                </a:lnTo>
                <a:lnTo>
                  <a:pt x="105305" y="94188"/>
                </a:lnTo>
                <a:lnTo>
                  <a:pt x="123294" y="152399"/>
                </a:lnTo>
                <a:lnTo>
                  <a:pt x="76200" y="116422"/>
                </a:lnTo>
                <a:lnTo>
                  <a:pt x="29106" y="152399"/>
                </a:lnTo>
                <a:lnTo>
                  <a:pt x="47095" y="94188"/>
                </a:lnTo>
                <a:close/>
              </a:path>
            </a:pathLst>
          </a:cu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endParaRPr lang="zh-CN" altLang="en-US"/>
          </a:p>
        </p:txBody>
      </p:sp>
      <p:sp>
        <p:nvSpPr>
          <p:cNvPr id="112" name="Isosceles Triangle 4"/>
          <p:cNvSpPr/>
          <p:nvPr/>
        </p:nvSpPr>
        <p:spPr>
          <a:xfrm>
            <a:off x="1511311" y="5246583"/>
            <a:ext cx="303066" cy="207944"/>
          </a:xfrm>
          <a:prstGeom prst="triangl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  <a:scene3d>
            <a:camera prst="orthographicFront">
              <a:rot lat="21599969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defTabSz="829452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13" name="Isosceles Triangle 4"/>
          <p:cNvSpPr/>
          <p:nvPr/>
        </p:nvSpPr>
        <p:spPr>
          <a:xfrm>
            <a:off x="2814677" y="5246583"/>
            <a:ext cx="307973" cy="207944"/>
          </a:xfrm>
          <a:prstGeom prst="triangl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  <a:scene3d>
            <a:camera prst="orthographicFront">
              <a:rot lat="21599969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defTabSz="829452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168" name="Line 19"/>
          <p:cNvSpPr>
            <a:spLocks noChangeShapeType="1"/>
          </p:cNvSpPr>
          <p:nvPr/>
        </p:nvSpPr>
        <p:spPr bwMode="auto">
          <a:xfrm>
            <a:off x="377825" y="5573729"/>
            <a:ext cx="325437" cy="423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5169" name="Line 23"/>
          <p:cNvSpPr>
            <a:spLocks noChangeShapeType="1"/>
          </p:cNvSpPr>
          <p:nvPr/>
        </p:nvSpPr>
        <p:spPr bwMode="auto">
          <a:xfrm flipH="1">
            <a:off x="1258887" y="5573729"/>
            <a:ext cx="363538" cy="4238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5170" name="Rectangle 25"/>
          <p:cNvSpPr>
            <a:spLocks noChangeArrowheads="1"/>
          </p:cNvSpPr>
          <p:nvPr/>
        </p:nvSpPr>
        <p:spPr bwMode="auto">
          <a:xfrm>
            <a:off x="6059487" y="5475304"/>
            <a:ext cx="2809875" cy="587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5171" name="Rectangle 26"/>
          <p:cNvSpPr>
            <a:spLocks noChangeArrowheads="1"/>
          </p:cNvSpPr>
          <p:nvPr/>
        </p:nvSpPr>
        <p:spPr bwMode="auto">
          <a:xfrm>
            <a:off x="6059487" y="6064266"/>
            <a:ext cx="2809875" cy="193675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5172" name="5-Point Star 6"/>
          <p:cNvSpPr>
            <a:spLocks noChangeArrowheads="1"/>
          </p:cNvSpPr>
          <p:nvPr/>
        </p:nvSpPr>
        <p:spPr bwMode="auto">
          <a:xfrm>
            <a:off x="6061075" y="5214954"/>
            <a:ext cx="285750" cy="214312"/>
          </a:xfrm>
          <a:custGeom>
            <a:avLst/>
            <a:gdLst>
              <a:gd name="T0" fmla="*/ 2147483647 w 152400"/>
              <a:gd name="T1" fmla="*/ 0 h 152400"/>
              <a:gd name="T2" fmla="*/ 0 w 152400"/>
              <a:gd name="T3" fmla="*/ 165075162 h 152400"/>
              <a:gd name="T4" fmla="*/ 2147483647 w 152400"/>
              <a:gd name="T5" fmla="*/ 432168914 h 152400"/>
              <a:gd name="T6" fmla="*/ 2147483647 w 152400"/>
              <a:gd name="T7" fmla="*/ 432168914 h 152400"/>
              <a:gd name="T8" fmla="*/ 2147483647 w 152400"/>
              <a:gd name="T9" fmla="*/ 165075162 h 1524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7095 w 152400"/>
              <a:gd name="T16" fmla="*/ 58212 h 152400"/>
              <a:gd name="T17" fmla="*/ 105305 w 152400"/>
              <a:gd name="T18" fmla="*/ 116422 h 152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400" h="152400">
                <a:moveTo>
                  <a:pt x="0" y="58211"/>
                </a:moveTo>
                <a:lnTo>
                  <a:pt x="58212" y="58212"/>
                </a:lnTo>
                <a:lnTo>
                  <a:pt x="76200" y="0"/>
                </a:lnTo>
                <a:lnTo>
                  <a:pt x="94188" y="58212"/>
                </a:lnTo>
                <a:lnTo>
                  <a:pt x="152400" y="58211"/>
                </a:lnTo>
                <a:lnTo>
                  <a:pt x="105305" y="94188"/>
                </a:lnTo>
                <a:lnTo>
                  <a:pt x="123294" y="152399"/>
                </a:lnTo>
                <a:lnTo>
                  <a:pt x="76200" y="116422"/>
                </a:lnTo>
                <a:lnTo>
                  <a:pt x="29106" y="152399"/>
                </a:lnTo>
                <a:lnTo>
                  <a:pt x="47095" y="94188"/>
                </a:lnTo>
                <a:close/>
              </a:path>
            </a:pathLst>
          </a:cu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endParaRPr lang="zh-CN" altLang="en-US"/>
          </a:p>
        </p:txBody>
      </p:sp>
      <p:sp>
        <p:nvSpPr>
          <p:cNvPr id="122" name="Isosceles Triangle 4"/>
          <p:cNvSpPr/>
          <p:nvPr/>
        </p:nvSpPr>
        <p:spPr>
          <a:xfrm>
            <a:off x="7301046" y="5246583"/>
            <a:ext cx="303065" cy="207944"/>
          </a:xfrm>
          <a:prstGeom prst="triangl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  <a:scene3d>
            <a:camera prst="orthographicFront">
              <a:rot lat="21599969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defTabSz="829452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23" name="Isosceles Triangle 4"/>
          <p:cNvSpPr/>
          <p:nvPr/>
        </p:nvSpPr>
        <p:spPr>
          <a:xfrm>
            <a:off x="8627957" y="5246583"/>
            <a:ext cx="307972" cy="207944"/>
          </a:xfrm>
          <a:prstGeom prst="triangl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  <a:scene3d>
            <a:camera prst="orthographicFront">
              <a:rot lat="21599969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defTabSz="829452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24" name="Line 30"/>
          <p:cNvSpPr>
            <a:spLocks noChangeShapeType="1"/>
          </p:cNvSpPr>
          <p:nvPr/>
        </p:nvSpPr>
        <p:spPr bwMode="auto">
          <a:xfrm>
            <a:off x="6191250" y="5573729"/>
            <a:ext cx="325437" cy="423862"/>
          </a:xfrm>
          <a:prstGeom prst="line">
            <a:avLst/>
          </a:prstGeom>
          <a:noFill/>
          <a:ln w="25400">
            <a:solidFill>
              <a:schemeClr val="bg2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5" name="Line 31"/>
          <p:cNvSpPr>
            <a:spLocks noChangeShapeType="1"/>
          </p:cNvSpPr>
          <p:nvPr/>
        </p:nvSpPr>
        <p:spPr bwMode="auto">
          <a:xfrm>
            <a:off x="6518275" y="5997591"/>
            <a:ext cx="1762125" cy="0"/>
          </a:xfrm>
          <a:prstGeom prst="line">
            <a:avLst/>
          </a:prstGeom>
          <a:noFill/>
          <a:ln w="25400">
            <a:solidFill>
              <a:schemeClr val="bg2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7" name="Line 33"/>
          <p:cNvSpPr>
            <a:spLocks noChangeShapeType="1"/>
          </p:cNvSpPr>
          <p:nvPr/>
        </p:nvSpPr>
        <p:spPr bwMode="auto">
          <a:xfrm flipH="1">
            <a:off x="8308975" y="5573729"/>
            <a:ext cx="363537" cy="423862"/>
          </a:xfrm>
          <a:prstGeom prst="line">
            <a:avLst/>
          </a:prstGeom>
          <a:noFill/>
          <a:ln w="25400">
            <a:solidFill>
              <a:schemeClr val="bg2">
                <a:lumMod val="20000"/>
                <a:lumOff val="80000"/>
              </a:schemeClr>
            </a:solidFill>
            <a:round/>
            <a:headEnd type="arrow" w="med" len="med"/>
            <a:tailEnd type="none" w="med" len="med"/>
          </a:ln>
        </p:spPr>
        <p:txBody>
          <a:bodyPr lIns="82945" tIns="41473" rIns="82945" bIns="4147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178" name="Text Box 35"/>
          <p:cNvSpPr txBox="1">
            <a:spLocks noChangeArrowheads="1"/>
          </p:cNvSpPr>
          <p:nvPr/>
        </p:nvSpPr>
        <p:spPr bwMode="auto">
          <a:xfrm>
            <a:off x="5538787" y="5575316"/>
            <a:ext cx="39052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900">
                <a:solidFill>
                  <a:srgbClr val="FFFFFF"/>
                </a:solidFill>
                <a:latin typeface="Calibri" panose="020F0502020204030204" pitchFamily="34" charset="0"/>
              </a:rPr>
              <a:t>=</a:t>
            </a:r>
          </a:p>
        </p:txBody>
      </p:sp>
      <p:sp>
        <p:nvSpPr>
          <p:cNvPr id="5179" name="Text Box 36"/>
          <p:cNvSpPr txBox="1">
            <a:spLocks noChangeArrowheads="1"/>
          </p:cNvSpPr>
          <p:nvPr/>
        </p:nvSpPr>
        <p:spPr bwMode="auto">
          <a:xfrm>
            <a:off x="3154362" y="5588016"/>
            <a:ext cx="3921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>
                <a:solidFill>
                  <a:srgbClr val="FFFFFF"/>
                </a:solidFill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5180" name="Line 8"/>
          <p:cNvSpPr>
            <a:spLocks noChangeShapeType="1"/>
          </p:cNvSpPr>
          <p:nvPr/>
        </p:nvSpPr>
        <p:spPr bwMode="auto">
          <a:xfrm>
            <a:off x="681037" y="5992829"/>
            <a:ext cx="611188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5181" name="Line 20"/>
          <p:cNvSpPr>
            <a:spLocks noChangeShapeType="1"/>
          </p:cNvSpPr>
          <p:nvPr/>
        </p:nvSpPr>
        <p:spPr bwMode="auto">
          <a:xfrm flipV="1">
            <a:off x="3511550" y="5992829"/>
            <a:ext cx="1624012" cy="396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134" name="Flowchart: Process 133"/>
          <p:cNvSpPr>
            <a:spLocks noChangeArrowheads="1"/>
          </p:cNvSpPr>
          <p:nvPr/>
        </p:nvSpPr>
        <p:spPr bwMode="auto">
          <a:xfrm>
            <a:off x="138112" y="4997466"/>
            <a:ext cx="3135313" cy="1501775"/>
          </a:xfrm>
          <a:prstGeom prst="flowChartProcess">
            <a:avLst/>
          </a:prstGeom>
          <a:solidFill>
            <a:srgbClr val="1C0472"/>
          </a:solidFill>
          <a:ln>
            <a:noFill/>
          </a:ln>
        </p:spPr>
        <p:txBody>
          <a:bodyPr lIns="82945" tIns="41473" rIns="82945" bIns="41473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35" name="Flowchart: Process 134"/>
          <p:cNvSpPr>
            <a:spLocks noChangeArrowheads="1"/>
          </p:cNvSpPr>
          <p:nvPr/>
        </p:nvSpPr>
        <p:spPr bwMode="auto">
          <a:xfrm>
            <a:off x="5548312" y="4768866"/>
            <a:ext cx="3722688" cy="1501775"/>
          </a:xfrm>
          <a:prstGeom prst="flowChartProcess">
            <a:avLst/>
          </a:prstGeom>
          <a:solidFill>
            <a:srgbClr val="1C0472"/>
          </a:solidFill>
          <a:ln>
            <a:noFill/>
          </a:ln>
        </p:spPr>
        <p:txBody>
          <a:bodyPr lIns="82945" tIns="41473" rIns="82945" bIns="41473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7" name="TextBox 116"/>
          <p:cNvSpPr txBox="1">
            <a:spLocks noChangeArrowheads="1"/>
          </p:cNvSpPr>
          <p:nvPr/>
        </p:nvSpPr>
        <p:spPr bwMode="auto">
          <a:xfrm>
            <a:off x="7300912" y="4464066"/>
            <a:ext cx="4556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FFFFFF"/>
                </a:solidFill>
                <a:latin typeface="Calibri" panose="020F0502020204030204" pitchFamily="34" charset="0"/>
              </a:rPr>
              <a:t>+</a:t>
            </a:r>
          </a:p>
        </p:txBody>
      </p:sp>
      <p:grpSp>
        <p:nvGrpSpPr>
          <p:cNvPr id="5185" name="Group 135"/>
          <p:cNvGrpSpPr>
            <a:grpSpLocks/>
          </p:cNvGrpSpPr>
          <p:nvPr/>
        </p:nvGrpSpPr>
        <p:grpSpPr bwMode="auto">
          <a:xfrm>
            <a:off x="965200" y="2112979"/>
            <a:ext cx="2936875" cy="815975"/>
            <a:chOff x="1079872" y="1187549"/>
            <a:chExt cx="3237223" cy="901249"/>
          </a:xfrm>
        </p:grpSpPr>
        <p:grpSp>
          <p:nvGrpSpPr>
            <p:cNvPr id="5231" name="Group 117"/>
            <p:cNvGrpSpPr>
              <a:grpSpLocks/>
            </p:cNvGrpSpPr>
            <p:nvPr/>
          </p:nvGrpSpPr>
          <p:grpSpPr bwMode="auto">
            <a:xfrm>
              <a:off x="1079872" y="1187549"/>
              <a:ext cx="3204866" cy="901249"/>
              <a:chOff x="-2016472" y="-849312"/>
              <a:chExt cx="2822932" cy="901249"/>
            </a:xfrm>
          </p:grpSpPr>
          <p:graphicFrame>
            <p:nvGraphicFramePr>
              <p:cNvPr id="3" name="Object 3"/>
              <p:cNvGraphicFramePr>
                <a:graphicFrameLocks noChangeAspect="1"/>
              </p:cNvGraphicFramePr>
              <p:nvPr/>
            </p:nvGraphicFramePr>
            <p:xfrm>
              <a:off x="-2016472" y="-838885"/>
              <a:ext cx="1147707" cy="83888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79" name="Equation" r:id="rId4" imgW="291960" imgH="342720" progId="Equation.DSMT4">
                      <p:embed/>
                    </p:oleObj>
                  </mc:Choice>
                  <mc:Fallback>
                    <p:oleObj name="Equation" r:id="rId4" imgW="291960" imgH="34272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2016472" y="-838885"/>
                            <a:ext cx="1147707" cy="83888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233" name="TextBox 185"/>
              <p:cNvSpPr txBox="1">
                <a:spLocks noChangeArrowheads="1"/>
              </p:cNvSpPr>
              <p:nvPr/>
            </p:nvSpPr>
            <p:spPr bwMode="auto">
              <a:xfrm>
                <a:off x="-1429566" y="-849312"/>
                <a:ext cx="1622900" cy="712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zh-CN" sz="3600">
                    <a:solidFill>
                      <a:srgbClr val="FFFFFF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d   d </a:t>
                </a:r>
              </a:p>
            </p:txBody>
          </p:sp>
          <p:sp>
            <p:nvSpPr>
              <p:cNvPr id="5234" name="Flowchart: Summing Junction 140"/>
              <p:cNvSpPr>
                <a:spLocks noChangeArrowheads="1"/>
              </p:cNvSpPr>
              <p:nvPr/>
            </p:nvSpPr>
            <p:spPr bwMode="auto">
              <a:xfrm>
                <a:off x="-1032738" y="-611156"/>
                <a:ext cx="143301" cy="215847"/>
              </a:xfrm>
              <a:prstGeom prst="flowChartSummingJunction">
                <a:avLst/>
              </a:prstGeom>
              <a:solidFill>
                <a:srgbClr val="FFFF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82945" tIns="41473" rIns="82945" bIns="41473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zh-CN">
                    <a:solidFill>
                      <a:srgbClr val="FFFFFF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  <p:sp>
            <p:nvSpPr>
              <p:cNvPr id="5235" name="TextBox 187"/>
              <p:cNvSpPr txBox="1">
                <a:spLocks noChangeArrowheads="1"/>
              </p:cNvSpPr>
              <p:nvPr/>
            </p:nvSpPr>
            <p:spPr bwMode="auto">
              <a:xfrm>
                <a:off x="-1242606" y="-394718"/>
                <a:ext cx="403470" cy="322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zh-CN" sz="1300">
                    <a:solidFill>
                      <a:srgbClr val="FFFFFF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AB</a:t>
                </a:r>
              </a:p>
            </p:txBody>
          </p:sp>
          <p:sp>
            <p:nvSpPr>
              <p:cNvPr id="5236" name="TextBox 188"/>
              <p:cNvSpPr txBox="1">
                <a:spLocks noChangeArrowheads="1"/>
              </p:cNvSpPr>
              <p:nvPr/>
            </p:nvSpPr>
            <p:spPr bwMode="auto">
              <a:xfrm>
                <a:off x="-684514" y="-391738"/>
                <a:ext cx="412809" cy="322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zh-CN" sz="1300" b="1">
                    <a:solidFill>
                      <a:srgbClr val="FFFFFF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AC</a:t>
                </a:r>
              </a:p>
            </p:txBody>
          </p:sp>
          <p:sp>
            <p:nvSpPr>
              <p:cNvPr id="5237" name="TextBox 189"/>
              <p:cNvSpPr txBox="1">
                <a:spLocks noChangeArrowheads="1"/>
              </p:cNvSpPr>
              <p:nvPr/>
            </p:nvSpPr>
            <p:spPr bwMode="auto">
              <a:xfrm>
                <a:off x="-216272" y="-845400"/>
                <a:ext cx="870449" cy="712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zh-CN" sz="3600">
                    <a:solidFill>
                      <a:srgbClr val="FFFFFF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~ d </a:t>
                </a:r>
              </a:p>
            </p:txBody>
          </p:sp>
          <p:sp>
            <p:nvSpPr>
              <p:cNvPr id="5238" name="TextBox 190"/>
              <p:cNvSpPr txBox="1">
                <a:spLocks noChangeArrowheads="1"/>
              </p:cNvSpPr>
              <p:nvPr/>
            </p:nvSpPr>
            <p:spPr bwMode="auto">
              <a:xfrm>
                <a:off x="402990" y="-391738"/>
                <a:ext cx="403470" cy="322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zh-CN" sz="1300" b="1">
                    <a:solidFill>
                      <a:srgbClr val="FFFFFF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BC</a:t>
                </a:r>
              </a:p>
            </p:txBody>
          </p:sp>
          <p:sp>
            <p:nvSpPr>
              <p:cNvPr id="5239" name="TextBox 201"/>
              <p:cNvSpPr txBox="1">
                <a:spLocks noChangeArrowheads="1"/>
              </p:cNvSpPr>
              <p:nvPr/>
            </p:nvSpPr>
            <p:spPr bwMode="auto">
              <a:xfrm>
                <a:off x="-1864072" y="-304800"/>
                <a:ext cx="486458" cy="356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zh-CN" sz="1500">
                    <a:solidFill>
                      <a:srgbClr val="FFFFFF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1400">
                    <a:solidFill>
                      <a:srgbClr val="FFFFFF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src</a:t>
                </a:r>
                <a:endParaRPr lang="en-US" altLang="zh-CN" sz="1500">
                  <a:solidFill>
                    <a:srgbClr val="FFFFFF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232" name="TextBox 131"/>
            <p:cNvSpPr txBox="1">
              <a:spLocks noChangeArrowheads="1"/>
            </p:cNvSpPr>
            <p:nvPr/>
          </p:nvSpPr>
          <p:spPr bwMode="auto">
            <a:xfrm>
              <a:off x="3744168" y="1187550"/>
              <a:ext cx="572927" cy="271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000">
                  <a:solidFill>
                    <a:srgbClr val="FFFF00"/>
                  </a:solidFill>
                  <a:latin typeface="Calibri" panose="020F0502020204030204" pitchFamily="34" charset="0"/>
                </a:rPr>
                <a:t>virtual</a:t>
              </a:r>
            </a:p>
          </p:txBody>
        </p:sp>
      </p:grpSp>
      <p:grpSp>
        <p:nvGrpSpPr>
          <p:cNvPr id="12" name="Group 153"/>
          <p:cNvGrpSpPr>
            <a:grpSpLocks/>
          </p:cNvGrpSpPr>
          <p:nvPr/>
        </p:nvGrpSpPr>
        <p:grpSpPr bwMode="auto">
          <a:xfrm>
            <a:off x="4427537" y="2035191"/>
            <a:ext cx="4168775" cy="981075"/>
            <a:chOff x="4896296" y="1043532"/>
            <a:chExt cx="4596588" cy="1081388"/>
          </a:xfrm>
        </p:grpSpPr>
        <p:sp>
          <p:nvSpPr>
            <p:cNvPr id="5215" name="Rectangle 137"/>
            <p:cNvSpPr>
              <a:spLocks noChangeArrowheads="1"/>
            </p:cNvSpPr>
            <p:nvPr/>
          </p:nvSpPr>
          <p:spPr bwMode="auto">
            <a:xfrm>
              <a:off x="5832400" y="1043532"/>
              <a:ext cx="3660484" cy="1008112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defTabSz="4143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143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143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143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143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zh-CN" altLang="zh-CN" sz="1600"/>
            </a:p>
          </p:txBody>
        </p:sp>
        <p:grpSp>
          <p:nvGrpSpPr>
            <p:cNvPr id="5216" name="Group 107"/>
            <p:cNvGrpSpPr>
              <a:grpSpLocks/>
            </p:cNvGrpSpPr>
            <p:nvPr/>
          </p:nvGrpSpPr>
          <p:grpSpPr bwMode="auto">
            <a:xfrm>
              <a:off x="7116608" y="1791295"/>
              <a:ext cx="2075975" cy="333625"/>
              <a:chOff x="7272559" y="1718498"/>
              <a:chExt cx="2076384" cy="335601"/>
            </a:xfrm>
          </p:grpSpPr>
          <p:sp>
            <p:nvSpPr>
              <p:cNvPr id="5229" name="TextBox 104"/>
              <p:cNvSpPr txBox="1">
                <a:spLocks noChangeArrowheads="1"/>
              </p:cNvSpPr>
              <p:nvPr/>
            </p:nvSpPr>
            <p:spPr bwMode="auto">
              <a:xfrm>
                <a:off x="7272559" y="1729887"/>
                <a:ext cx="479358" cy="324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zh-CN" sz="1300">
                    <a:solidFill>
                      <a:schemeClr val="bg1"/>
                    </a:solidFill>
                    <a:latin typeface="Calibri" panose="020F0502020204030204" pitchFamily="34" charset="0"/>
                  </a:rPr>
                  <a:t>real</a:t>
                </a:r>
              </a:p>
            </p:txBody>
          </p:sp>
          <p:sp>
            <p:nvSpPr>
              <p:cNvPr id="5230" name="TextBox 105"/>
              <p:cNvSpPr txBox="1">
                <a:spLocks noChangeArrowheads="1"/>
              </p:cNvSpPr>
              <p:nvPr/>
            </p:nvSpPr>
            <p:spPr bwMode="auto">
              <a:xfrm>
                <a:off x="8208663" y="1718498"/>
                <a:ext cx="1140280" cy="324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zh-CN" sz="1300">
                    <a:solidFill>
                      <a:schemeClr val="bg1"/>
                    </a:solidFill>
                    <a:latin typeface="Calibri" panose="020F0502020204030204" pitchFamily="34" charset="0"/>
                  </a:rPr>
                  <a:t>super-virtual</a:t>
                </a:r>
              </a:p>
            </p:txBody>
          </p:sp>
        </p:grpSp>
        <p:grpSp>
          <p:nvGrpSpPr>
            <p:cNvPr id="5217" name="Group 138"/>
            <p:cNvGrpSpPr>
              <a:grpSpLocks/>
            </p:cNvGrpSpPr>
            <p:nvPr/>
          </p:nvGrpSpPr>
          <p:grpSpPr bwMode="auto">
            <a:xfrm>
              <a:off x="6132088" y="1113818"/>
              <a:ext cx="3329561" cy="902612"/>
              <a:chOff x="1307552" y="1187548"/>
              <a:chExt cx="3329561" cy="902612"/>
            </a:xfrm>
          </p:grpSpPr>
          <p:grpSp>
            <p:nvGrpSpPr>
              <p:cNvPr id="5221" name="Group 139"/>
              <p:cNvGrpSpPr>
                <a:grpSpLocks/>
              </p:cNvGrpSpPr>
              <p:nvPr/>
            </p:nvGrpSpPr>
            <p:grpSpPr bwMode="auto">
              <a:xfrm>
                <a:off x="1307552" y="1187549"/>
                <a:ext cx="2905276" cy="902611"/>
                <a:chOff x="-1815925" y="-849312"/>
                <a:chExt cx="2559045" cy="902611"/>
              </a:xfrm>
            </p:grpSpPr>
            <p:graphicFrame>
              <p:nvGraphicFramePr>
                <p:cNvPr id="98369" name="Object 65"/>
                <p:cNvGraphicFramePr>
                  <a:graphicFrameLocks noChangeAspect="1"/>
                </p:cNvGraphicFramePr>
                <p:nvPr/>
              </p:nvGraphicFramePr>
              <p:xfrm>
                <a:off x="-1815925" y="-785586"/>
                <a:ext cx="1147707" cy="83888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80" name="Equation" r:id="rId6" imgW="291960" imgH="342720" progId="Equation.DSMT4">
                        <p:embed/>
                      </p:oleObj>
                    </mc:Choice>
                    <mc:Fallback>
                      <p:oleObj name="Equation" r:id="rId6" imgW="291960" imgH="34272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-1815925" y="-785586"/>
                              <a:ext cx="1147707" cy="83888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xmlns="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 xmlns="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223" name="TextBox 185"/>
                <p:cNvSpPr txBox="1">
                  <a:spLocks noChangeArrowheads="1"/>
                </p:cNvSpPr>
                <p:nvPr/>
              </p:nvSpPr>
              <p:spPr bwMode="auto">
                <a:xfrm>
                  <a:off x="-1429566" y="-849312"/>
                  <a:ext cx="1622900" cy="712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zh-CN" sz="3600">
                      <a:solidFill>
                        <a:srgbClr val="FFFFFF"/>
                      </a:solidFill>
                      <a:latin typeface="Calibri" panose="020F0502020204030204" pitchFamily="34" charset="0"/>
                      <a:cs typeface="Times New Roman" panose="02020603050405020304" pitchFamily="18" charset="0"/>
                    </a:rPr>
                    <a:t>d   d </a:t>
                  </a:r>
                </a:p>
              </p:txBody>
            </p:sp>
            <p:sp>
              <p:nvSpPr>
                <p:cNvPr id="5224" name="TextBox 187"/>
                <p:cNvSpPr txBox="1">
                  <a:spLocks noChangeArrowheads="1"/>
                </p:cNvSpPr>
                <p:nvPr/>
              </p:nvSpPr>
              <p:spPr bwMode="auto">
                <a:xfrm>
                  <a:off x="-1242606" y="-394718"/>
                  <a:ext cx="403470" cy="3223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zh-CN" sz="1300">
                      <a:solidFill>
                        <a:srgbClr val="FFFFFF"/>
                      </a:solidFill>
                      <a:latin typeface="Calibri" panose="020F0502020204030204" pitchFamily="34" charset="0"/>
                      <a:cs typeface="Times New Roman" panose="02020603050405020304" pitchFamily="18" charset="0"/>
                    </a:rPr>
                    <a:t>AB</a:t>
                  </a:r>
                </a:p>
              </p:txBody>
            </p:sp>
            <p:sp>
              <p:nvSpPr>
                <p:cNvPr id="5225" name="TextBox 188"/>
                <p:cNvSpPr txBox="1">
                  <a:spLocks noChangeArrowheads="1"/>
                </p:cNvSpPr>
                <p:nvPr/>
              </p:nvSpPr>
              <p:spPr bwMode="auto">
                <a:xfrm>
                  <a:off x="-684514" y="-391738"/>
                  <a:ext cx="403470" cy="3223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zh-CN" sz="13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Times New Roman" panose="02020603050405020304" pitchFamily="18" charset="0"/>
                    </a:rPr>
                    <a:t>BC</a:t>
                  </a:r>
                </a:p>
              </p:txBody>
            </p:sp>
            <p:sp>
              <p:nvSpPr>
                <p:cNvPr id="5226" name="TextBox 189"/>
                <p:cNvSpPr txBox="1">
                  <a:spLocks noChangeArrowheads="1"/>
                </p:cNvSpPr>
                <p:nvPr/>
              </p:nvSpPr>
              <p:spPr bwMode="auto">
                <a:xfrm>
                  <a:off x="-216272" y="-845400"/>
                  <a:ext cx="870449" cy="712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zh-CN" sz="3600">
                      <a:solidFill>
                        <a:srgbClr val="FFFFFF"/>
                      </a:solidFill>
                      <a:latin typeface="Calibri" panose="020F0502020204030204" pitchFamily="34" charset="0"/>
                      <a:cs typeface="Times New Roman" panose="02020603050405020304" pitchFamily="18" charset="0"/>
                    </a:rPr>
                    <a:t>~ d </a:t>
                  </a:r>
                </a:p>
              </p:txBody>
            </p:sp>
            <p:sp>
              <p:nvSpPr>
                <p:cNvPr id="5227" name="TextBox 190"/>
                <p:cNvSpPr txBox="1">
                  <a:spLocks noChangeArrowheads="1"/>
                </p:cNvSpPr>
                <p:nvPr/>
              </p:nvSpPr>
              <p:spPr bwMode="auto">
                <a:xfrm>
                  <a:off x="330311" y="-391738"/>
                  <a:ext cx="412809" cy="3223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zh-CN" sz="13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Times New Roman" panose="02020603050405020304" pitchFamily="18" charset="0"/>
                    </a:rPr>
                    <a:t>AC</a:t>
                  </a:r>
                </a:p>
              </p:txBody>
            </p:sp>
            <p:sp>
              <p:nvSpPr>
                <p:cNvPr id="5228" name="TextBox 201"/>
                <p:cNvSpPr txBox="1">
                  <a:spLocks noChangeArrowheads="1"/>
                </p:cNvSpPr>
                <p:nvPr/>
              </p:nvSpPr>
              <p:spPr bwMode="auto">
                <a:xfrm>
                  <a:off x="-1686628" y="-304801"/>
                  <a:ext cx="468493" cy="356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zh-CN" sz="1500">
                      <a:solidFill>
                        <a:srgbClr val="FFFFFF"/>
                      </a:solidFill>
                      <a:latin typeface="Calibri" panose="020F0502020204030204" pitchFamily="34" charset="0"/>
                      <a:cs typeface="Times New Roman" panose="02020603050405020304" pitchFamily="18" charset="0"/>
                    </a:rPr>
                    <a:t>B</a:t>
                  </a:r>
                  <a:r>
                    <a:rPr lang="en-US" altLang="zh-CN" sz="1200">
                      <a:solidFill>
                        <a:srgbClr val="FFFFFF"/>
                      </a:solidFill>
                      <a:latin typeface="Calibri" panose="020F0502020204030204" pitchFamily="34" charset="0"/>
                      <a:cs typeface="Times New Roman" panose="02020603050405020304" pitchFamily="18" charset="0"/>
                    </a:rPr>
                    <a:t>rec</a:t>
                  </a:r>
                  <a:endParaRPr lang="en-US" altLang="zh-CN" sz="1500">
                    <a:solidFill>
                      <a:srgbClr val="FFFFFF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222" name="TextBox 140"/>
              <p:cNvSpPr txBox="1">
                <a:spLocks noChangeArrowheads="1"/>
              </p:cNvSpPr>
              <p:nvPr/>
            </p:nvSpPr>
            <p:spPr bwMode="auto">
              <a:xfrm>
                <a:off x="3744168" y="1187548"/>
                <a:ext cx="892945" cy="271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zh-CN" sz="1000">
                    <a:solidFill>
                      <a:srgbClr val="FFFF00"/>
                    </a:solidFill>
                    <a:latin typeface="Calibri" panose="020F0502020204030204" pitchFamily="34" charset="0"/>
                  </a:rPr>
                  <a:t>supervirtual</a:t>
                </a:r>
              </a:p>
            </p:txBody>
          </p:sp>
        </p:grpSp>
        <p:sp>
          <p:nvSpPr>
            <p:cNvPr id="5218" name="TextBox 149"/>
            <p:cNvSpPr txBox="1">
              <a:spLocks noChangeArrowheads="1"/>
            </p:cNvSpPr>
            <p:nvPr/>
          </p:nvSpPr>
          <p:spPr bwMode="auto">
            <a:xfrm>
              <a:off x="6912520" y="1228082"/>
              <a:ext cx="436851" cy="661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3300">
                  <a:solidFill>
                    <a:srgbClr val="FFFFFF"/>
                  </a:solidFill>
                  <a:latin typeface="Calibri" panose="020F0502020204030204" pitchFamily="34" charset="0"/>
                </a:rPr>
                <a:t>*</a:t>
              </a:r>
            </a:p>
          </p:txBody>
        </p:sp>
        <p:sp>
          <p:nvSpPr>
            <p:cNvPr id="5219" name="TextBox 150"/>
            <p:cNvSpPr txBox="1">
              <a:spLocks noChangeArrowheads="1"/>
            </p:cNvSpPr>
            <p:nvPr/>
          </p:nvSpPr>
          <p:spPr bwMode="auto">
            <a:xfrm>
              <a:off x="7431268" y="1187549"/>
              <a:ext cx="572927" cy="271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000">
                  <a:solidFill>
                    <a:srgbClr val="FFFF00"/>
                  </a:solidFill>
                  <a:latin typeface="Calibri" panose="020F0502020204030204" pitchFamily="34" charset="0"/>
                </a:rPr>
                <a:t>virtual</a:t>
              </a:r>
            </a:p>
          </p:txBody>
        </p:sp>
        <p:cxnSp>
          <p:nvCxnSpPr>
            <p:cNvPr id="5220" name="Straight Arrow Connector 152"/>
            <p:cNvCxnSpPr>
              <a:cxnSpLocks noChangeShapeType="1"/>
            </p:cNvCxnSpPr>
            <p:nvPr/>
          </p:nvCxnSpPr>
          <p:spPr bwMode="auto">
            <a:xfrm>
              <a:off x="4896296" y="1547589"/>
              <a:ext cx="720080" cy="1588"/>
            </a:xfrm>
            <a:prstGeom prst="straightConnector1">
              <a:avLst/>
            </a:prstGeom>
            <a:noFill/>
            <a:ln w="38100" algn="ctr">
              <a:solidFill>
                <a:srgbClr val="FFFF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5187" name="Line 9"/>
          <p:cNvSpPr>
            <a:spLocks noChangeShapeType="1"/>
          </p:cNvSpPr>
          <p:nvPr/>
        </p:nvSpPr>
        <p:spPr bwMode="auto">
          <a:xfrm flipH="1">
            <a:off x="5108575" y="5573729"/>
            <a:ext cx="363537" cy="4238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99" name="Isosceles Triangle 4"/>
          <p:cNvSpPr/>
          <p:nvPr/>
        </p:nvSpPr>
        <p:spPr>
          <a:xfrm>
            <a:off x="5229502" y="5246583"/>
            <a:ext cx="307972" cy="207944"/>
          </a:xfrm>
          <a:prstGeom prst="triangl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  <a:scene3d>
            <a:camera prst="orthographicFront">
              <a:rot lat="21599969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defTabSz="829452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33" name="Flowchart: Process 132"/>
          <p:cNvSpPr>
            <a:spLocks noChangeArrowheads="1"/>
          </p:cNvSpPr>
          <p:nvPr/>
        </p:nvSpPr>
        <p:spPr bwMode="auto">
          <a:xfrm>
            <a:off x="3262312" y="5149866"/>
            <a:ext cx="2286000" cy="1501775"/>
          </a:xfrm>
          <a:prstGeom prst="flowChartProcess">
            <a:avLst/>
          </a:prstGeom>
          <a:solidFill>
            <a:srgbClr val="1C0472"/>
          </a:solidFill>
          <a:ln>
            <a:noFill/>
          </a:ln>
        </p:spPr>
        <p:txBody>
          <a:bodyPr lIns="82945" tIns="41473" rIns="82945" bIns="41473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zh-CN" altLang="zh-CN">
              <a:latin typeface="Calibri" panose="020F0502020204030204" pitchFamily="34" charset="0"/>
            </a:endParaRPr>
          </a:p>
        </p:txBody>
      </p:sp>
      <p:grpSp>
        <p:nvGrpSpPr>
          <p:cNvPr id="16" name="Group 120"/>
          <p:cNvGrpSpPr>
            <a:grpSpLocks/>
          </p:cNvGrpSpPr>
          <p:nvPr/>
        </p:nvGrpSpPr>
        <p:grpSpPr bwMode="auto">
          <a:xfrm>
            <a:off x="1320800" y="4297379"/>
            <a:ext cx="7121525" cy="500062"/>
            <a:chOff x="1335834" y="3262128"/>
            <a:chExt cx="7119986" cy="500553"/>
          </a:xfrm>
        </p:grpSpPr>
        <p:sp>
          <p:nvSpPr>
            <p:cNvPr id="5212" name="TextBox 117"/>
            <p:cNvSpPr txBox="1">
              <a:spLocks noChangeArrowheads="1"/>
            </p:cNvSpPr>
            <p:nvPr/>
          </p:nvSpPr>
          <p:spPr bwMode="auto">
            <a:xfrm>
              <a:off x="1335834" y="3262128"/>
              <a:ext cx="1011621" cy="33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Raw trace</a:t>
              </a:r>
            </a:p>
          </p:txBody>
        </p:sp>
        <p:sp>
          <p:nvSpPr>
            <p:cNvPr id="7" name="TextBox 118"/>
            <p:cNvSpPr txBox="1">
              <a:spLocks noChangeArrowheads="1"/>
            </p:cNvSpPr>
            <p:nvPr/>
          </p:nvSpPr>
          <p:spPr bwMode="auto">
            <a:xfrm>
              <a:off x="3743551" y="3262128"/>
              <a:ext cx="1504625" cy="500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Virtual trace</a:t>
              </a:r>
            </a:p>
            <a:p>
              <a:pPr algn="ctr">
                <a:defRPr/>
              </a:pPr>
              <a:r>
                <a:rPr lang="en-US" sz="105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1050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Calvert+Bakulin</a:t>
              </a:r>
              <a:r>
                <a:rPr lang="en-US" sz="105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, 2004)</a:t>
              </a:r>
            </a:p>
          </p:txBody>
        </p:sp>
        <p:sp>
          <p:nvSpPr>
            <p:cNvPr id="5214" name="TextBox 119"/>
            <p:cNvSpPr txBox="1">
              <a:spLocks noChangeArrowheads="1"/>
            </p:cNvSpPr>
            <p:nvPr/>
          </p:nvSpPr>
          <p:spPr bwMode="auto">
            <a:xfrm>
              <a:off x="6736705" y="3262128"/>
              <a:ext cx="1719115" cy="33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Super-virtual trace</a:t>
              </a:r>
            </a:p>
          </p:txBody>
        </p:sp>
      </p:grpSp>
      <p:sp>
        <p:nvSpPr>
          <p:cNvPr id="138" name="TextBox 201"/>
          <p:cNvSpPr txBox="1">
            <a:spLocks noChangeArrowheads="1"/>
          </p:cNvSpPr>
          <p:nvPr/>
        </p:nvSpPr>
        <p:spPr bwMode="auto">
          <a:xfrm>
            <a:off x="5684837" y="2597166"/>
            <a:ext cx="4826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50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altLang="zh-CN" sz="120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rec</a:t>
            </a:r>
            <a:endParaRPr lang="en-US" altLang="zh-CN" sz="1500">
              <a:solidFill>
                <a:srgbClr val="FFFF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9" name="TextBox 201"/>
          <p:cNvSpPr txBox="1">
            <a:spLocks noChangeArrowheads="1"/>
          </p:cNvSpPr>
          <p:nvPr/>
        </p:nvSpPr>
        <p:spPr bwMode="auto">
          <a:xfrm>
            <a:off x="1128712" y="2603516"/>
            <a:ext cx="5016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50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altLang="zh-CN" sz="140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src</a:t>
            </a:r>
            <a:endParaRPr lang="en-US" altLang="zh-CN" sz="1500">
              <a:solidFill>
                <a:srgbClr val="FFFF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8" name="TextBox 127"/>
          <p:cNvSpPr txBox="1">
            <a:spLocks noChangeArrowheads="1"/>
          </p:cNvSpPr>
          <p:nvPr/>
        </p:nvSpPr>
        <p:spPr bwMode="auto">
          <a:xfrm>
            <a:off x="1638300" y="1885966"/>
            <a:ext cx="950912" cy="3079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400">
                <a:solidFill>
                  <a:srgbClr val="FFFF00"/>
                </a:solidFill>
              </a:rPr>
              <a:t>Datuming</a:t>
            </a:r>
          </a:p>
        </p:txBody>
      </p:sp>
      <p:sp>
        <p:nvSpPr>
          <p:cNvPr id="130" name="TextBox 129"/>
          <p:cNvSpPr txBox="1">
            <a:spLocks noChangeArrowheads="1"/>
          </p:cNvSpPr>
          <p:nvPr/>
        </p:nvSpPr>
        <p:spPr bwMode="auto">
          <a:xfrm>
            <a:off x="5843587" y="1917716"/>
            <a:ext cx="1149350" cy="3079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400">
                <a:solidFill>
                  <a:srgbClr val="FF0000"/>
                </a:solidFill>
              </a:rPr>
              <a:t>De</a:t>
            </a:r>
            <a:r>
              <a:rPr lang="en-US" altLang="zh-CN" sz="1400">
                <a:solidFill>
                  <a:srgbClr val="FFFF00"/>
                </a:solidFill>
              </a:rPr>
              <a:t>datuming</a:t>
            </a:r>
          </a:p>
        </p:txBody>
      </p:sp>
      <p:sp>
        <p:nvSpPr>
          <p:cNvPr id="126" name="Rectangle 2"/>
          <p:cNvSpPr>
            <a:spLocks noChangeArrowheads="1"/>
          </p:cNvSpPr>
          <p:nvPr/>
        </p:nvSpPr>
        <p:spPr bwMode="auto">
          <a:xfrm>
            <a:off x="9746" y="-320675"/>
            <a:ext cx="9144000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4400" dirty="0" smtClean="0">
                <a:solidFill>
                  <a:srgbClr val="FFFF00"/>
                </a:solidFill>
                <a:latin typeface="+mj-lt"/>
              </a:rPr>
              <a:t>2D Super-virtual Interferometry </a:t>
            </a:r>
            <a:endParaRPr lang="en-US" sz="44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49590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3" grpId="0" animBg="1"/>
      <p:bldP spid="51214" grpId="0" animBg="1"/>
      <p:bldP spid="51215" grpId="0" animBg="1"/>
      <p:bldP spid="51218" grpId="0" animBg="1"/>
      <p:bldP spid="51219" grpId="0" animBg="1"/>
      <p:bldP spid="51220" grpId="0"/>
      <p:bldP spid="51221" grpId="0" animBg="1"/>
      <p:bldP spid="51222" grpId="0"/>
      <p:bldP spid="51223" grpId="0" animBg="1"/>
      <p:bldP spid="51224" grpId="0" animBg="1"/>
      <p:bldP spid="51225" grpId="0" animBg="1"/>
      <p:bldP spid="51230" grpId="0"/>
      <p:bldP spid="51232" grpId="0"/>
      <p:bldP spid="51233" grpId="0"/>
      <p:bldP spid="51234" grpId="0"/>
      <p:bldP spid="134" grpId="0" animBg="1"/>
      <p:bldP spid="135" grpId="0" animBg="1"/>
      <p:bldP spid="117" grpId="0"/>
      <p:bldP spid="138" grpId="0"/>
      <p:bldP spid="139" grpId="0"/>
      <p:bldP spid="128" grpId="0" animBg="1"/>
      <p:bldP spid="1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746" y="-320675"/>
            <a:ext cx="9144000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4400" dirty="0" smtClean="0">
                <a:solidFill>
                  <a:srgbClr val="FFFF00"/>
                </a:solidFill>
                <a:latin typeface="+mj-lt"/>
              </a:rPr>
              <a:t>2D Super-virtual Interferometry </a:t>
            </a:r>
            <a:endParaRPr lang="en-US" sz="4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143000"/>
            <a:ext cx="9601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Theory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workflow: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lowchart: Decision 6"/>
          <p:cNvSpPr>
            <a:spLocks noChangeArrowheads="1"/>
          </p:cNvSpPr>
          <p:nvPr/>
        </p:nvSpPr>
        <p:spPr bwMode="auto">
          <a:xfrm>
            <a:off x="1141413" y="4572000"/>
            <a:ext cx="2743200" cy="1295400"/>
          </a:xfrm>
          <a:prstGeom prst="flowChartDecis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400">
                <a:solidFill>
                  <a:srgbClr val="FFFFFF"/>
                </a:solidFill>
                <a:latin typeface="Times" charset="0"/>
              </a:rPr>
              <a:t>Are first arrivals at far-offsets  pickable ?</a:t>
            </a: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1141413" y="2614612"/>
            <a:ext cx="2986087" cy="49688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500">
                <a:solidFill>
                  <a:srgbClr val="FFFFFF"/>
                </a:solidFill>
                <a:latin typeface="Times" charset="0"/>
              </a:rPr>
              <a:t>Window around first arrivals and mute near offset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1141413" y="3273425"/>
            <a:ext cx="2986087" cy="49688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500">
                <a:solidFill>
                  <a:srgbClr val="FFFFFF"/>
                </a:solidFill>
                <a:latin typeface="Times" charset="0"/>
              </a:rPr>
              <a:t>Correlate and stack to generate virtual refractions  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1601788" y="2127250"/>
            <a:ext cx="1971675" cy="29051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500" dirty="0">
                <a:solidFill>
                  <a:srgbClr val="FFFFFF"/>
                </a:solidFill>
                <a:latin typeface="Times" charset="0"/>
              </a:rPr>
              <a:t>Input Data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1625600" y="6048375"/>
            <a:ext cx="1541463" cy="28733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500" dirty="0">
                <a:solidFill>
                  <a:srgbClr val="FFFFFF"/>
                </a:solidFill>
                <a:latin typeface="Times" charset="0"/>
              </a:rPr>
              <a:t>Output Data 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1141413" y="3932237"/>
            <a:ext cx="2986087" cy="49847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500">
                <a:solidFill>
                  <a:srgbClr val="FFFFFF"/>
                </a:solidFill>
                <a:latin typeface="Times" charset="0"/>
              </a:rPr>
              <a:t>Convolve and stack  to generate Super-virtual refractions </a:t>
            </a:r>
          </a:p>
        </p:txBody>
      </p: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flipH="1">
            <a:off x="2563813" y="2447925"/>
            <a:ext cx="0" cy="165100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>
            <a:off x="423863" y="2808287"/>
            <a:ext cx="744537" cy="0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flipH="1">
            <a:off x="3575050" y="2276475"/>
            <a:ext cx="912813" cy="1587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>
            <a:off x="3275013" y="6172200"/>
            <a:ext cx="914400" cy="0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431800" y="5213350"/>
            <a:ext cx="746125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47429" y="4899025"/>
            <a:ext cx="287904" cy="27214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300" b="1" dirty="0">
                <a:solidFill>
                  <a:schemeClr val="bg1"/>
                </a:solidFill>
                <a:latin typeface="Times" charset="0"/>
              </a:rPr>
              <a:t>N</a:t>
            </a:r>
          </a:p>
        </p:txBody>
      </p: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flipH="1">
            <a:off x="2513013" y="4441825"/>
            <a:ext cx="0" cy="166687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H="1">
            <a:off x="2513013" y="5881687"/>
            <a:ext cx="0" cy="166688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rot="5400000" flipH="1" flipV="1">
            <a:off x="-721518" y="3999706"/>
            <a:ext cx="2322512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 flipH="1">
            <a:off x="2538413" y="3789362"/>
            <a:ext cx="0" cy="168275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flipH="1">
            <a:off x="2530475" y="3125787"/>
            <a:ext cx="0" cy="165100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23" name="Group 12"/>
          <p:cNvGrpSpPr>
            <a:grpSpLocks/>
          </p:cNvGrpSpPr>
          <p:nvPr/>
        </p:nvGrpSpPr>
        <p:grpSpPr bwMode="auto">
          <a:xfrm>
            <a:off x="4406900" y="3408362"/>
            <a:ext cx="4506913" cy="784344"/>
            <a:chOff x="4680272" y="4151324"/>
            <a:chExt cx="4968552" cy="865032"/>
          </a:xfrm>
        </p:grpSpPr>
        <p:pic>
          <p:nvPicPr>
            <p:cNvPr id="24" name="Picture 133" descr="Picture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0220" y="4151324"/>
              <a:ext cx="4588604" cy="725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5"/>
            <p:cNvSpPr txBox="1">
              <a:spLocks noChangeArrowheads="1"/>
            </p:cNvSpPr>
            <p:nvPr/>
          </p:nvSpPr>
          <p:spPr bwMode="auto">
            <a:xfrm>
              <a:off x="4680272" y="4339176"/>
              <a:ext cx="385512" cy="67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3600" dirty="0" err="1">
                  <a:solidFill>
                    <a:srgbClr val="FFFF00"/>
                  </a:solidFill>
                  <a:latin typeface="Times" charset="0"/>
                </a:rPr>
                <a:t>Ʃ</a:t>
              </a:r>
              <a:endParaRPr lang="en-US" sz="3600" dirty="0">
                <a:solidFill>
                  <a:srgbClr val="FFFF00"/>
                </a:solidFill>
                <a:latin typeface="Times" charset="0"/>
              </a:endParaRPr>
            </a:p>
          </p:txBody>
        </p:sp>
      </p:grpSp>
      <p:grpSp>
        <p:nvGrpSpPr>
          <p:cNvPr id="26" name="Group 13"/>
          <p:cNvGrpSpPr>
            <a:grpSpLocks/>
          </p:cNvGrpSpPr>
          <p:nvPr/>
        </p:nvGrpSpPr>
        <p:grpSpPr bwMode="auto">
          <a:xfrm>
            <a:off x="4408488" y="4141787"/>
            <a:ext cx="4506912" cy="778886"/>
            <a:chOff x="4680272" y="5165185"/>
            <a:chExt cx="4968552" cy="860290"/>
          </a:xfrm>
        </p:grpSpPr>
        <p:pic>
          <p:nvPicPr>
            <p:cNvPr id="27" name="Picture 134" descr="Picture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2803" y="5165185"/>
              <a:ext cx="4596021" cy="774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32"/>
            <p:cNvSpPr txBox="1">
              <a:spLocks noChangeArrowheads="1"/>
            </p:cNvSpPr>
            <p:nvPr/>
          </p:nvSpPr>
          <p:spPr bwMode="auto">
            <a:xfrm>
              <a:off x="4680272" y="5347288"/>
              <a:ext cx="385512" cy="678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3600" dirty="0" err="1">
                  <a:solidFill>
                    <a:srgbClr val="FFFF00"/>
                  </a:solidFill>
                  <a:latin typeface="Times" charset="0"/>
                </a:rPr>
                <a:t>Ʃ</a:t>
              </a:r>
              <a:endParaRPr lang="en-US" sz="3600" dirty="0">
                <a:solidFill>
                  <a:srgbClr val="FFFF00"/>
                </a:solidFill>
                <a:latin typeface="Times" charset="0"/>
              </a:endParaRPr>
            </a:p>
          </p:txBody>
        </p:sp>
      </p:grpSp>
      <p:grpSp>
        <p:nvGrpSpPr>
          <p:cNvPr id="29" name="Group 9"/>
          <p:cNvGrpSpPr>
            <a:grpSpLocks/>
          </p:cNvGrpSpPr>
          <p:nvPr/>
        </p:nvGrpSpPr>
        <p:grpSpPr bwMode="auto">
          <a:xfrm>
            <a:off x="4406900" y="1458912"/>
            <a:ext cx="1893888" cy="1403350"/>
            <a:chOff x="4536256" y="1414525"/>
            <a:chExt cx="2350675" cy="1717240"/>
          </a:xfrm>
        </p:grpSpPr>
        <p:pic>
          <p:nvPicPr>
            <p:cNvPr id="30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6256" y="1775899"/>
              <a:ext cx="2350675" cy="13558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8"/>
            <p:cNvSpPr txBox="1">
              <a:spLocks noChangeArrowheads="1"/>
            </p:cNvSpPr>
            <p:nvPr/>
          </p:nvSpPr>
          <p:spPr bwMode="auto">
            <a:xfrm>
              <a:off x="5042729" y="1414525"/>
              <a:ext cx="1196166" cy="340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300" dirty="0">
                  <a:solidFill>
                    <a:schemeClr val="bg1"/>
                  </a:solidFill>
                </a:rPr>
                <a:t>Raw Data </a:t>
              </a:r>
            </a:p>
          </p:txBody>
        </p:sp>
      </p:grpSp>
      <p:grpSp>
        <p:nvGrpSpPr>
          <p:cNvPr id="32" name="Group 10"/>
          <p:cNvGrpSpPr>
            <a:grpSpLocks/>
          </p:cNvGrpSpPr>
          <p:nvPr/>
        </p:nvGrpSpPr>
        <p:grpSpPr bwMode="auto">
          <a:xfrm>
            <a:off x="4124054" y="5313362"/>
            <a:ext cx="2321469" cy="1373188"/>
            <a:chOff x="7294668" y="2777750"/>
            <a:chExt cx="2779842" cy="1539363"/>
          </a:xfrm>
        </p:grpSpPr>
        <p:pic>
          <p:nvPicPr>
            <p:cNvPr id="33" name="Picture 1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8158" y="3070459"/>
              <a:ext cx="2160240" cy="124665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>
              <a:off x="7294668" y="2777750"/>
              <a:ext cx="2779842" cy="312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300" dirty="0">
                  <a:solidFill>
                    <a:schemeClr val="bg1"/>
                  </a:solidFill>
                </a:rPr>
                <a:t>Super-virtual refraction Data </a:t>
              </a: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6686550" y="2090737"/>
            <a:ext cx="1754188" cy="1249363"/>
            <a:chOff x="4464248" y="5816883"/>
            <a:chExt cx="2333491" cy="1707370"/>
          </a:xfrm>
        </p:grpSpPr>
        <p:pic>
          <p:nvPicPr>
            <p:cNvPr id="36" name="Picture 4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24"/>
            <a:stretch>
              <a:fillRect/>
            </a:stretch>
          </p:blipFill>
          <p:spPr bwMode="auto">
            <a:xfrm>
              <a:off x="4464248" y="6178557"/>
              <a:ext cx="2333491" cy="134569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4"/>
            <p:cNvSpPr txBox="1">
              <a:spLocks noChangeArrowheads="1"/>
            </p:cNvSpPr>
            <p:nvPr/>
          </p:nvSpPr>
          <p:spPr bwMode="auto">
            <a:xfrm>
              <a:off x="4654722" y="5816883"/>
              <a:ext cx="1936627" cy="380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300" dirty="0">
                  <a:solidFill>
                    <a:schemeClr val="bg1"/>
                  </a:solidFill>
                </a:rPr>
                <a:t>Windowed  Data </a:t>
              </a:r>
            </a:p>
          </p:txBody>
        </p:sp>
      </p:grp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65113" y="22860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300" dirty="0" smtClean="0">
                <a:solidFill>
                  <a:schemeClr val="bg1"/>
                </a:solidFill>
                <a:latin typeface="Times" charset="0"/>
              </a:rPr>
              <a:t>Iterative SV</a:t>
            </a:r>
            <a:r>
              <a:rPr lang="en-US" altLang="zh-CN" sz="1300" dirty="0" smtClean="0">
                <a:solidFill>
                  <a:schemeClr val="bg1"/>
                </a:solidFill>
                <a:latin typeface="Times" charset="0"/>
              </a:rPr>
              <a:t>I</a:t>
            </a:r>
            <a:endParaRPr lang="en-US" sz="1300" b="1" dirty="0">
              <a:solidFill>
                <a:schemeClr val="bg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86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Difficulties from 2D to 3D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30" y="1559208"/>
            <a:ext cx="8229600" cy="504101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Difficulty to find locations of stationary sources and receivers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流程图: 数据 62"/>
          <p:cNvSpPr/>
          <p:nvPr/>
        </p:nvSpPr>
        <p:spPr>
          <a:xfrm>
            <a:off x="910863" y="3496479"/>
            <a:ext cx="7291137" cy="2777584"/>
          </a:xfrm>
          <a:prstGeom prst="flowChartInputOutp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2236037" y="3737050"/>
            <a:ext cx="58344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120129" y="4015322"/>
            <a:ext cx="58300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903335" y="4341895"/>
            <a:ext cx="5872321" cy="300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737503" y="4671557"/>
            <a:ext cx="5848267" cy="29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610320" y="4968991"/>
            <a:ext cx="5798040" cy="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420417" y="5284287"/>
            <a:ext cx="58136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241903" y="5601123"/>
            <a:ext cx="590986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112646" y="5932593"/>
            <a:ext cx="57534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10863" y="6271259"/>
            <a:ext cx="58509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Isosceles Triangle 41"/>
          <p:cNvSpPr/>
          <p:nvPr/>
        </p:nvSpPr>
        <p:spPr>
          <a:xfrm>
            <a:off x="5148568" y="3406415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4" name="5-Point Star 43"/>
          <p:cNvSpPr/>
          <p:nvPr/>
        </p:nvSpPr>
        <p:spPr>
          <a:xfrm>
            <a:off x="3684275" y="6177868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779787" y="6357101"/>
            <a:ext cx="43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288439" y="3053084"/>
            <a:ext cx="43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</a:t>
            </a:r>
            <a:r>
              <a:rPr lang="en-US" baseline="-25000" dirty="0" smtClean="0">
                <a:solidFill>
                  <a:schemeClr val="bg1"/>
                </a:solidFill>
              </a:rPr>
              <a:t>1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cxnSp>
        <p:nvCxnSpPr>
          <p:cNvPr id="47" name="Curved Connector 46"/>
          <p:cNvCxnSpPr/>
          <p:nvPr/>
        </p:nvCxnSpPr>
        <p:spPr>
          <a:xfrm rot="10800000" flipV="1">
            <a:off x="3779788" y="3550034"/>
            <a:ext cx="1423019" cy="2634671"/>
          </a:xfrm>
          <a:prstGeom prst="curvedConnector2">
            <a:avLst/>
          </a:prstGeom>
          <a:ln>
            <a:solidFill>
              <a:srgbClr val="CCFF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5-Point Star 47"/>
          <p:cNvSpPr/>
          <p:nvPr/>
        </p:nvSpPr>
        <p:spPr>
          <a:xfrm>
            <a:off x="3688412" y="5839202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/>
          <p:cNvSpPr/>
          <p:nvPr/>
        </p:nvSpPr>
        <p:spPr>
          <a:xfrm>
            <a:off x="3736419" y="5507732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/>
          <p:cNvSpPr/>
          <p:nvPr/>
        </p:nvSpPr>
        <p:spPr>
          <a:xfrm>
            <a:off x="3803936" y="5190896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/>
          <p:cNvSpPr/>
          <p:nvPr/>
        </p:nvSpPr>
        <p:spPr>
          <a:xfrm>
            <a:off x="4634900" y="3664478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3" name="Isosceles Triangle 52"/>
          <p:cNvSpPr/>
          <p:nvPr/>
        </p:nvSpPr>
        <p:spPr>
          <a:xfrm>
            <a:off x="4341831" y="3925313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" name="Isosceles Triangle 53"/>
          <p:cNvSpPr/>
          <p:nvPr/>
        </p:nvSpPr>
        <p:spPr>
          <a:xfrm>
            <a:off x="4122661" y="4269323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343053" y="2908979"/>
            <a:ext cx="192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Unknown Path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3986686" y="3342929"/>
            <a:ext cx="536574" cy="466692"/>
          </a:xfrm>
          <a:prstGeom prst="straightConnector1">
            <a:avLst/>
          </a:prstGeom>
          <a:ln>
            <a:solidFill>
              <a:srgbClr val="CCFF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/>
          <p:cNvCxnSpPr/>
          <p:nvPr/>
        </p:nvCxnSpPr>
        <p:spPr>
          <a:xfrm rot="5400000">
            <a:off x="4690565" y="4463374"/>
            <a:ext cx="980246" cy="2632114"/>
          </a:xfrm>
          <a:prstGeom prst="curvedConnector2">
            <a:avLst/>
          </a:prstGeom>
          <a:ln>
            <a:solidFill>
              <a:srgbClr val="CCFF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Isosceles Triangle 59"/>
          <p:cNvSpPr/>
          <p:nvPr/>
        </p:nvSpPr>
        <p:spPr>
          <a:xfrm>
            <a:off x="6406030" y="5190588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2" name="Isosceles Triangle 61"/>
          <p:cNvSpPr/>
          <p:nvPr/>
        </p:nvSpPr>
        <p:spPr>
          <a:xfrm>
            <a:off x="6187621" y="5528551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3" name="5-Point Star 62"/>
          <p:cNvSpPr/>
          <p:nvPr/>
        </p:nvSpPr>
        <p:spPr>
          <a:xfrm>
            <a:off x="5630653" y="5839202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5148568" y="6364679"/>
            <a:ext cx="372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Few sources and receiver available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flipH="1" flipV="1">
            <a:off x="6369050" y="5839202"/>
            <a:ext cx="596688" cy="388723"/>
          </a:xfrm>
          <a:prstGeom prst="straightConnector1">
            <a:avLst/>
          </a:prstGeom>
          <a:ln>
            <a:solidFill>
              <a:srgbClr val="CCFF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587459" y="4821564"/>
            <a:ext cx="43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467389" y="2020132"/>
            <a:ext cx="8229600" cy="504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chemeClr val="bg1"/>
                </a:solidFill>
              </a:rPr>
              <a:t>Limited number of sources and receivers</a:t>
            </a:r>
          </a:p>
        </p:txBody>
      </p:sp>
    </p:spTree>
    <p:extLst>
      <p:ext uri="{BB962C8B-B14F-4D97-AF65-F5344CB8AC3E}">
        <p14:creationId xmlns:p14="http://schemas.microsoft.com/office/powerpoint/2010/main" val="400659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1" grpId="0" animBg="1"/>
      <p:bldP spid="42" grpId="0" animBg="1"/>
      <p:bldP spid="44" grpId="0" animBg="1"/>
      <p:bldP spid="45" grpId="0"/>
      <p:bldP spid="46" grpId="0"/>
      <p:bldP spid="48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/>
      <p:bldP spid="60" grpId="0" animBg="1"/>
      <p:bldP spid="62" grpId="0" animBg="1"/>
      <p:bldP spid="63" grpId="0" animBg="1"/>
      <p:bldP spid="64" grpId="0"/>
      <p:bldP spid="66" grpId="0"/>
      <p:bldP spid="3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7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Solution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23" y="1556246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2D: all traces are stationary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3D: stationary phase integration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133" descr="Picture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833" y="2073415"/>
            <a:ext cx="4162267" cy="65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立方体 26"/>
          <p:cNvSpPr/>
          <p:nvPr/>
        </p:nvSpPr>
        <p:spPr>
          <a:xfrm>
            <a:off x="2338092" y="3868363"/>
            <a:ext cx="4011535" cy="1020630"/>
          </a:xfrm>
          <a:prstGeom prst="cube">
            <a:avLst>
              <a:gd name="adj" fmla="val 56196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5-Point Star 10"/>
          <p:cNvSpPr/>
          <p:nvPr/>
        </p:nvSpPr>
        <p:spPr>
          <a:xfrm>
            <a:off x="2955477" y="4320383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9"/>
          <p:cNvSpPr/>
          <p:nvPr/>
        </p:nvSpPr>
        <p:spPr>
          <a:xfrm>
            <a:off x="4870979" y="3950550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Isosceles Triangle 9"/>
          <p:cNvSpPr/>
          <p:nvPr/>
        </p:nvSpPr>
        <p:spPr>
          <a:xfrm>
            <a:off x="5261120" y="3795790"/>
            <a:ext cx="181429" cy="145143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1" name="直接连接符 40"/>
          <p:cNvCxnSpPr/>
          <p:nvPr/>
        </p:nvCxnSpPr>
        <p:spPr>
          <a:xfrm flipH="1">
            <a:off x="2547584" y="3898502"/>
            <a:ext cx="2630906" cy="464105"/>
          </a:xfrm>
          <a:prstGeom prst="line">
            <a:avLst/>
          </a:prstGeom>
          <a:ln>
            <a:solidFill>
              <a:srgbClr val="FFFF00"/>
            </a:solidFill>
            <a:prstDash val="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199"/>
          <p:cNvSpPr txBox="1"/>
          <p:nvPr/>
        </p:nvSpPr>
        <p:spPr>
          <a:xfrm>
            <a:off x="5320015" y="3479798"/>
            <a:ext cx="43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TextBox 199"/>
          <p:cNvSpPr txBox="1"/>
          <p:nvPr/>
        </p:nvSpPr>
        <p:spPr>
          <a:xfrm>
            <a:off x="4465432" y="3726361"/>
            <a:ext cx="43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4" name="5-Point Star 10"/>
          <p:cNvSpPr/>
          <p:nvPr/>
        </p:nvSpPr>
        <p:spPr>
          <a:xfrm>
            <a:off x="3266563" y="4325062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10"/>
          <p:cNvSpPr/>
          <p:nvPr/>
        </p:nvSpPr>
        <p:spPr>
          <a:xfrm>
            <a:off x="3589681" y="4327560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10"/>
          <p:cNvSpPr/>
          <p:nvPr/>
        </p:nvSpPr>
        <p:spPr>
          <a:xfrm>
            <a:off x="3889245" y="4330987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10"/>
          <p:cNvSpPr/>
          <p:nvPr/>
        </p:nvSpPr>
        <p:spPr>
          <a:xfrm>
            <a:off x="2687638" y="4328268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10"/>
          <p:cNvSpPr/>
          <p:nvPr/>
        </p:nvSpPr>
        <p:spPr>
          <a:xfrm>
            <a:off x="2431850" y="4325516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10"/>
          <p:cNvSpPr/>
          <p:nvPr/>
        </p:nvSpPr>
        <p:spPr>
          <a:xfrm>
            <a:off x="4707667" y="4328029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10"/>
          <p:cNvSpPr/>
          <p:nvPr/>
        </p:nvSpPr>
        <p:spPr>
          <a:xfrm>
            <a:off x="5018753" y="4321488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10"/>
          <p:cNvSpPr/>
          <p:nvPr/>
        </p:nvSpPr>
        <p:spPr>
          <a:xfrm>
            <a:off x="5341871" y="4337841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-Point Star 10"/>
          <p:cNvSpPr/>
          <p:nvPr/>
        </p:nvSpPr>
        <p:spPr>
          <a:xfrm>
            <a:off x="4439828" y="4335914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5-Point Star 10"/>
          <p:cNvSpPr/>
          <p:nvPr/>
        </p:nvSpPr>
        <p:spPr>
          <a:xfrm>
            <a:off x="4184040" y="4333162"/>
            <a:ext cx="182750" cy="18678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199"/>
          <p:cNvSpPr txBox="1"/>
          <p:nvPr/>
        </p:nvSpPr>
        <p:spPr>
          <a:xfrm>
            <a:off x="4849680" y="3642356"/>
            <a:ext cx="43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7122694" y="1692260"/>
            <a:ext cx="1732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Virtual Trace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cxnSp>
        <p:nvCxnSpPr>
          <p:cNvPr id="62" name="直接箭头连接符 61"/>
          <p:cNvCxnSpPr/>
          <p:nvPr/>
        </p:nvCxnSpPr>
        <p:spPr>
          <a:xfrm flipH="1">
            <a:off x="6882064" y="2092370"/>
            <a:ext cx="348915" cy="3620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文本框 63"/>
          <p:cNvSpPr txBox="1"/>
          <p:nvPr/>
        </p:nvSpPr>
        <p:spPr>
          <a:xfrm>
            <a:off x="5018753" y="5735788"/>
            <a:ext cx="1732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Virtual Trace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cxnSp>
        <p:nvCxnSpPr>
          <p:cNvPr id="65" name="直接箭头连接符 64"/>
          <p:cNvCxnSpPr/>
          <p:nvPr/>
        </p:nvCxnSpPr>
        <p:spPr>
          <a:xfrm flipH="1" flipV="1">
            <a:off x="5249100" y="5420843"/>
            <a:ext cx="317092" cy="3179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2579758" y="4052269"/>
            <a:ext cx="2318270" cy="326409"/>
          </a:xfrm>
          <a:prstGeom prst="line">
            <a:avLst/>
          </a:prstGeom>
          <a:ln>
            <a:solidFill>
              <a:srgbClr val="FFFF00"/>
            </a:solidFill>
            <a:prstDash val="dash"/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199"/>
          <p:cNvSpPr txBox="1"/>
          <p:nvPr/>
        </p:nvSpPr>
        <p:spPr>
          <a:xfrm>
            <a:off x="2243478" y="4450165"/>
            <a:ext cx="43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</a:t>
            </a:r>
            <a:r>
              <a:rPr lang="en-US" sz="1600" dirty="0" smtClean="0">
                <a:solidFill>
                  <a:schemeClr val="bg1"/>
                </a:solidFill>
              </a:rPr>
              <a:t>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5" name="TextBox 199"/>
          <p:cNvSpPr txBox="1"/>
          <p:nvPr/>
        </p:nvSpPr>
        <p:spPr>
          <a:xfrm>
            <a:off x="2579757" y="4444033"/>
            <a:ext cx="43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</a:t>
            </a:r>
            <a:r>
              <a:rPr lang="en-US" sz="16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6" name="TextBox 199"/>
          <p:cNvSpPr txBox="1"/>
          <p:nvPr/>
        </p:nvSpPr>
        <p:spPr>
          <a:xfrm>
            <a:off x="2898922" y="4445032"/>
            <a:ext cx="43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</a:t>
            </a:r>
            <a:r>
              <a:rPr lang="en-US" sz="1600" dirty="0" smtClean="0">
                <a:solidFill>
                  <a:schemeClr val="bg1"/>
                </a:solidFill>
              </a:rPr>
              <a:t>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7" name="TextBox 199"/>
          <p:cNvSpPr txBox="1"/>
          <p:nvPr/>
        </p:nvSpPr>
        <p:spPr>
          <a:xfrm>
            <a:off x="5261120" y="4442927"/>
            <a:ext cx="43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</a:t>
            </a:r>
            <a:r>
              <a:rPr lang="en-US" sz="1600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58" name="TextBox 199"/>
          <p:cNvSpPr txBox="1"/>
          <p:nvPr/>
        </p:nvSpPr>
        <p:spPr>
          <a:xfrm>
            <a:off x="4482128" y="4460563"/>
            <a:ext cx="837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• • •</a:t>
            </a:r>
            <a:endParaRPr 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2756427" y="5052281"/>
                <a:ext cx="3220753" cy="3685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zh-CN" alt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p>
                      <m:e>
                        <m:r>
                          <a:rPr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altLang="zh-C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zh-CN" altLang="en-US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sSup>
                      <m:sSupPr>
                        <m:ctrlPr>
                          <a:rPr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𝑣𝑖𝑟𝑡</m:t>
                        </m:r>
                      </m:sup>
                    </m:sSup>
                  </m:oMath>
                </a14:m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427" y="5052281"/>
                <a:ext cx="3220753" cy="368562"/>
              </a:xfrm>
              <a:prstGeom prst="rect">
                <a:avLst/>
              </a:prstGeom>
              <a:blipFill rotWithShape="0">
                <a:blip r:embed="rId3"/>
                <a:stretch>
                  <a:fillRect l="-13233" t="-121667" r="-756" b="-18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接连接符 36"/>
          <p:cNvCxnSpPr/>
          <p:nvPr/>
        </p:nvCxnSpPr>
        <p:spPr>
          <a:xfrm flipH="1">
            <a:off x="2821011" y="3934085"/>
            <a:ext cx="2414740" cy="444593"/>
          </a:xfrm>
          <a:prstGeom prst="line">
            <a:avLst/>
          </a:prstGeom>
          <a:ln>
            <a:solidFill>
              <a:srgbClr val="FFFF00"/>
            </a:solidFill>
            <a:prstDash val="dash"/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>
            <a:stCxn id="38" idx="2"/>
          </p:cNvCxnSpPr>
          <p:nvPr/>
        </p:nvCxnSpPr>
        <p:spPr>
          <a:xfrm flipH="1">
            <a:off x="2861408" y="4095693"/>
            <a:ext cx="2009571" cy="293179"/>
          </a:xfrm>
          <a:prstGeom prst="line">
            <a:avLst/>
          </a:prstGeom>
          <a:ln>
            <a:solidFill>
              <a:srgbClr val="FFFF00"/>
            </a:solidFill>
            <a:prstDash val="dash"/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>
            <a:stCxn id="39" idx="2"/>
          </p:cNvCxnSpPr>
          <p:nvPr/>
        </p:nvCxnSpPr>
        <p:spPr>
          <a:xfrm flipH="1">
            <a:off x="4275416" y="3940933"/>
            <a:ext cx="985704" cy="413898"/>
          </a:xfrm>
          <a:prstGeom prst="line">
            <a:avLst/>
          </a:prstGeom>
          <a:ln>
            <a:solidFill>
              <a:srgbClr val="FFFF00"/>
            </a:solidFill>
            <a:prstDash val="dash"/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>
            <a:endCxn id="51" idx="0"/>
          </p:cNvCxnSpPr>
          <p:nvPr/>
        </p:nvCxnSpPr>
        <p:spPr>
          <a:xfrm>
            <a:off x="5359773" y="3971663"/>
            <a:ext cx="73473" cy="366178"/>
          </a:xfrm>
          <a:prstGeom prst="line">
            <a:avLst/>
          </a:prstGeom>
          <a:ln>
            <a:solidFill>
              <a:srgbClr val="FFFF00"/>
            </a:solidFill>
            <a:prstDash val="dash"/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>
            <a:stCxn id="38" idx="4"/>
          </p:cNvCxnSpPr>
          <p:nvPr/>
        </p:nvCxnSpPr>
        <p:spPr>
          <a:xfrm>
            <a:off x="5052408" y="4095693"/>
            <a:ext cx="328861" cy="282985"/>
          </a:xfrm>
          <a:prstGeom prst="line">
            <a:avLst/>
          </a:prstGeom>
          <a:ln>
            <a:solidFill>
              <a:srgbClr val="FFFF00"/>
            </a:solidFill>
            <a:prstDash val="dash"/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199"/>
          <p:cNvSpPr txBox="1"/>
          <p:nvPr/>
        </p:nvSpPr>
        <p:spPr>
          <a:xfrm>
            <a:off x="3784817" y="4423938"/>
            <a:ext cx="43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</a:t>
            </a:r>
            <a:r>
              <a:rPr lang="en-US" sz="1600" dirty="0">
                <a:solidFill>
                  <a:schemeClr val="bg1"/>
                </a:solidFill>
              </a:rPr>
              <a:t>*</a:t>
            </a:r>
          </a:p>
        </p:txBody>
      </p:sp>
      <p:cxnSp>
        <p:nvCxnSpPr>
          <p:cNvPr id="68" name="直接连接符 67"/>
          <p:cNvCxnSpPr>
            <a:stCxn id="38" idx="2"/>
          </p:cNvCxnSpPr>
          <p:nvPr/>
        </p:nvCxnSpPr>
        <p:spPr>
          <a:xfrm flipH="1">
            <a:off x="4290430" y="4095693"/>
            <a:ext cx="580549" cy="255004"/>
          </a:xfrm>
          <a:prstGeom prst="line">
            <a:avLst/>
          </a:prstGeom>
          <a:ln>
            <a:solidFill>
              <a:srgbClr val="FFFF00"/>
            </a:solidFill>
            <a:prstDash val="dash"/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09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27" grpId="0" animBg="1"/>
      <p:bldP spid="33" grpId="0" animBg="1"/>
      <p:bldP spid="38" grpId="0" animBg="1"/>
      <p:bldP spid="39" grpId="0" animBg="1"/>
      <p:bldP spid="42" grpId="0"/>
      <p:bldP spid="43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9" grpId="0"/>
      <p:bldP spid="60" grpId="0"/>
      <p:bldP spid="64" grpId="0"/>
      <p:bldP spid="54" grpId="0"/>
      <p:bldP spid="55" grpId="0"/>
      <p:bldP spid="56" grpId="0"/>
      <p:bldP spid="57" grpId="0"/>
      <p:bldP spid="58" grpId="0"/>
      <p:bldP spid="16" grpId="0" animBg="1"/>
      <p:bldP spid="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Outline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Introduction and Motivation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Theory: conventional SVI with stationary phase integration</a:t>
            </a:r>
          </a:p>
          <a:p>
            <a:r>
              <a:rPr lang="en-US" altLang="zh-CN" dirty="0"/>
              <a:t>S</a:t>
            </a:r>
            <a:r>
              <a:rPr lang="en-US" altLang="zh-CN" dirty="0" smtClean="0"/>
              <a:t>ynthetic data example</a:t>
            </a:r>
          </a:p>
          <a:p>
            <a:r>
              <a:rPr lang="en-US" altLang="zh-CN" dirty="0" smtClean="0"/>
              <a:t>Field data example</a:t>
            </a:r>
          </a:p>
          <a:p>
            <a:r>
              <a:rPr lang="en-US" altLang="zh-CN" dirty="0" smtClean="0"/>
              <a:t>Conclusion</a:t>
            </a:r>
          </a:p>
          <a:p>
            <a:r>
              <a:rPr lang="en-US" altLang="zh-CN" dirty="0" smtClean="0"/>
              <a:t>Acknowledgement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517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14939</TotalTime>
  <Words>973</Words>
  <Application>Microsoft Office PowerPoint</Application>
  <PresentationFormat>全屏显示(4:3)</PresentationFormat>
  <Paragraphs>437</Paragraphs>
  <Slides>26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ＭＳ Ｐゴシック</vt:lpstr>
      <vt:lpstr>宋体</vt:lpstr>
      <vt:lpstr>Arial</vt:lpstr>
      <vt:lpstr>Calibri</vt:lpstr>
      <vt:lpstr>Cambria Math</vt:lpstr>
      <vt:lpstr>Times</vt:lpstr>
      <vt:lpstr>Times New Roman</vt:lpstr>
      <vt:lpstr>Wingdings</vt:lpstr>
      <vt:lpstr>Office Theme</vt:lpstr>
      <vt:lpstr>Equation</vt:lpstr>
      <vt:lpstr>3D Super-virtual Refraction Interferometry</vt:lpstr>
      <vt:lpstr>Outline</vt:lpstr>
      <vt:lpstr>Outline</vt:lpstr>
      <vt:lpstr>PowerPoint 演示文稿</vt:lpstr>
      <vt:lpstr> 2. Dedatum Virtual Refraction to Known Surface Point</vt:lpstr>
      <vt:lpstr>PowerPoint 演示文稿</vt:lpstr>
      <vt:lpstr>Difficulties from 2D to 3D</vt:lpstr>
      <vt:lpstr>Solution</vt:lpstr>
      <vt:lpstr>Outline</vt:lpstr>
      <vt:lpstr>Stationary Phase Integration</vt:lpstr>
      <vt:lpstr>Cross-correlation Type</vt:lpstr>
      <vt:lpstr>Virtual Trace Stacking over Source Lines</vt:lpstr>
      <vt:lpstr>Super Virtual Trace – Convolution Type</vt:lpstr>
      <vt:lpstr>Workflow of 3D SVI</vt:lpstr>
      <vt:lpstr>Outline</vt:lpstr>
      <vt:lpstr>Synthetic Test – Undulating Layer Model</vt:lpstr>
      <vt:lpstr>Synthetic Result</vt:lpstr>
      <vt:lpstr>Outline</vt:lpstr>
      <vt:lpstr>3D OBS Survey Geometry</vt:lpstr>
      <vt:lpstr>Field Results 1</vt:lpstr>
      <vt:lpstr>Zoom View Comparison</vt:lpstr>
      <vt:lpstr>PowerPoint 演示文稿</vt:lpstr>
      <vt:lpstr>PowerPoint 演示文稿</vt:lpstr>
      <vt:lpstr>Outline</vt:lpstr>
      <vt:lpstr>Conclusion</vt:lpstr>
      <vt:lpstr>PowerPoint 演示文稿</vt:lpstr>
    </vt:vector>
  </TitlesOfParts>
  <Company>KAUST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 Lu</dc:creator>
  <cp:lastModifiedBy>luke</cp:lastModifiedBy>
  <cp:revision>169</cp:revision>
  <dcterms:created xsi:type="dcterms:W3CDTF">2013-11-17T10:30:53Z</dcterms:created>
  <dcterms:modified xsi:type="dcterms:W3CDTF">2014-10-27T15:11:42Z</dcterms:modified>
</cp:coreProperties>
</file>