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96" r:id="rId2"/>
    <p:sldId id="925" r:id="rId3"/>
    <p:sldId id="937" r:id="rId4"/>
    <p:sldId id="936" r:id="rId5"/>
    <p:sldId id="931" r:id="rId6"/>
    <p:sldId id="933" r:id="rId7"/>
    <p:sldId id="938" r:id="rId8"/>
    <p:sldId id="949" r:id="rId9"/>
    <p:sldId id="928" r:id="rId10"/>
    <p:sldId id="945" r:id="rId11"/>
    <p:sldId id="929" r:id="rId12"/>
    <p:sldId id="930" r:id="rId13"/>
    <p:sldId id="939" r:id="rId14"/>
    <p:sldId id="926" r:id="rId15"/>
    <p:sldId id="927" r:id="rId16"/>
    <p:sldId id="941" r:id="rId17"/>
    <p:sldId id="942" r:id="rId18"/>
    <p:sldId id="950" r:id="rId19"/>
    <p:sldId id="944" r:id="rId20"/>
    <p:sldId id="946" r:id="rId21"/>
    <p:sldId id="947" r:id="rId22"/>
    <p:sldId id="940" r:id="rId23"/>
    <p:sldId id="920" r:id="rId24"/>
    <p:sldId id="901" r:id="rId25"/>
    <p:sldId id="932" r:id="rId26"/>
    <p:sldId id="948" r:id="rId27"/>
  </p:sldIdLst>
  <p:sldSz cx="9144000" cy="6858000" type="screen4x3"/>
  <p:notesSz cx="6858000" cy="9199563"/>
  <p:kinsoku lang="zh-CN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82"/>
    <a:srgbClr val="FFFFFF"/>
    <a:srgbClr val="FF0066"/>
    <a:srgbClr val="FFFF00"/>
    <a:srgbClr val="DADADA"/>
    <a:srgbClr val="CECECE"/>
    <a:srgbClr val="01134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321" autoAdjust="0"/>
    <p:restoredTop sz="87317" autoAdjust="0"/>
  </p:normalViewPr>
  <p:slideViewPr>
    <p:cSldViewPr snapToGrid="0">
      <p:cViewPr>
        <p:scale>
          <a:sx n="51" d="100"/>
          <a:sy n="51" d="100"/>
        </p:scale>
        <p:origin x="-1422" y="-378"/>
      </p:cViewPr>
      <p:guideLst>
        <p:guide orient="horz" pos="7"/>
        <p:guide orient="horz" pos="607"/>
        <p:guide orient="horz" pos="3450"/>
        <p:guide pos="5331"/>
        <p:guide pos="3933"/>
        <p:guide pos="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980"/>
    </p:cViewPr>
  </p:sorterViewPr>
  <p:notesViewPr>
    <p:cSldViewPr snapToGrid="0">
      <p:cViewPr varScale="1">
        <p:scale>
          <a:sx n="61" d="100"/>
          <a:sy n="61" d="100"/>
        </p:scale>
        <p:origin x="-1176" y="-78"/>
      </p:cViewPr>
      <p:guideLst>
        <p:guide orient="horz" pos="2898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1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86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96913"/>
            <a:ext cx="4583112" cy="3436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39668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96913"/>
            <a:ext cx="4579938" cy="34353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1975"/>
            <a:ext cx="5029200" cy="4137025"/>
          </a:xfrm>
          <a:noFill/>
          <a:ln w="9525"/>
        </p:spPr>
        <p:txBody>
          <a:bodyPr lIns="90004" tIns="45002" rIns="90004" bIns="4500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 w="9525"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en-US" altLang="ja-JP" smtClean="0"/>
              <a:t>My talk is organized in the following way: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1. The first part is motivation. I will talk about a least squares migration (LSM ) advantages and challenges.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2. The second part is theory for a deblurring filter, which is an alternative method to 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3. In the third part, I will show a numerical result of a deblurring filter.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4. The fourth is the main part of my talk.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Deblurred LSM (DLSM) is a fast LSM with a deblurring filter.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I will explain how to use the filter in LSM algorithm.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5. Then I will show numerical results of the DLSM.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6. Then I will conclude my presentation.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Each figure has a slide number is shown at the footer. 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1748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2016C-2120-4E20-B1E8-9CB0D2260317}" type="slidenum">
              <a:rPr kumimoji="1" lang="ja-JP" altLang="en-US" sz="1200">
                <a:latin typeface="Calibri" pitchFamily="34" charset="0"/>
              </a:rPr>
              <a:pPr algn="r"/>
              <a:t>2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 w="9525"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en-US" altLang="ja-JP" smtClean="0"/>
              <a:t>My talk is organized in the following way: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1. The first part is motivation. I will talk about a least squares migration (LSM ) advantages and challenges.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2. The second part is theory for a deblurring filter, which is an alternative method to 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3. In the third part, I will show a numerical result of a deblurring filter.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4. The fourth is the main part of my talk.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Deblurred LSM (DLSM) is a fast LSM with a deblurring filter.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I will explain how to use the filter in LSM algorithm.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5. Then I will show numerical results of the DLSM.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6. Then I will conclude my presentation.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Each figure has a slide number is shown at the footer. 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1748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2016C-2120-4E20-B1E8-9CB0D2260317}" type="slidenum">
              <a:rPr kumimoji="1" lang="ja-JP" altLang="en-US" sz="1200">
                <a:latin typeface="Calibri" pitchFamily="34" charset="0"/>
              </a:rPr>
              <a:pPr algn="r"/>
              <a:t>7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 w="9525"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en-US" altLang="ja-JP" smtClean="0"/>
              <a:t>My talk is organized in the following way: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1. The first part is motivation. I will talk about a least squares migration (LSM ) advantages and challenges.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2. The second part is theory for a deblurring filter, which is an alternative method to 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3. In the third part, I will show a numerical result of a deblurring filter.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4. The fourth is the main part of my talk.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Deblurred LSM (DLSM) is a fast LSM with a deblurring filter.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I will explain how to use the filter in LSM algorithm.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5. Then I will show numerical results of the DLSM.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6. Then I will conclude my presentation.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Each figure has a slide number is shown at the footer. 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1748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2016C-2120-4E20-B1E8-9CB0D2260317}" type="slidenum">
              <a:rPr kumimoji="1" lang="ja-JP" altLang="en-US" sz="1200">
                <a:latin typeface="Calibri" pitchFamily="34" charset="0"/>
              </a:rPr>
              <a:pPr algn="r"/>
              <a:t>10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 w="9525"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en-US" altLang="ja-JP" smtClean="0"/>
              <a:t>My talk is organized in the following way: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1. The first part is motivation. I will talk about a least squares migration (LSM ) advantages and challenges.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2. The second part is theory for a deblurring filter, which is an alternative method to 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3. In the third part, I will show a numerical result of a deblurring filter.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4. The fourth is the main part of my talk.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Deblurred LSM (DLSM) is a fast LSM with a deblurring filter.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I will explain how to use the filter in LSM algorithm.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5. Then I will show numerical results of the DLSM.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6. Then I will conclude my presentation.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Each figure has a slide number is shown at the footer. 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1748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2016C-2120-4E20-B1E8-9CB0D2260317}" type="slidenum">
              <a:rPr kumimoji="1" lang="ja-JP" altLang="en-US" sz="1200">
                <a:latin typeface="Calibri" pitchFamily="34" charset="0"/>
              </a:rPr>
              <a:pPr algn="r"/>
              <a:t>13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0563"/>
            <a:ext cx="4598988" cy="3449637"/>
          </a:xfrm>
          <a:ln/>
        </p:spPr>
      </p:sp>
      <p:sp>
        <p:nvSpPr>
          <p:cNvPr id="31747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85800" y="4370388"/>
            <a:ext cx="5486400" cy="4138612"/>
          </a:xfrm>
          <a:noFill/>
          <a:ln w="9525"/>
        </p:spPr>
        <p:txBody>
          <a:bodyPr lIns="91440" tIns="45720" rIns="91440" bIns="45720"/>
          <a:lstStyle/>
          <a:p>
            <a:pPr>
              <a:spcBef>
                <a:spcPct val="0"/>
              </a:spcBef>
            </a:pPr>
            <a:r>
              <a:rPr lang="en-US" altLang="ja-JP" smtClean="0"/>
              <a:t>My talk is organized in the following way: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1. The first part is motivation. I will talk about a least squares migration (LSM ) advantages and challenges.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2. The second part is theory for a deblurring filter, which is an alternative method to 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3. In the third part, I will show a numerical result of a deblurring filter.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4. The fourth is the main part of my talk.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Deblurred LSM (DLSM) is a fast LSM with a deblurring filter.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I will explain how to use the filter in LSM algorithm.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5. Then I will show numerical results of the DLSM.</a:t>
            </a:r>
          </a:p>
          <a:p>
            <a:pPr>
              <a:spcBef>
                <a:spcPct val="0"/>
              </a:spcBef>
            </a:pPr>
            <a:r>
              <a:rPr lang="en-US" altLang="ja-JP" smtClean="0"/>
              <a:t>6. Then I will conclude my presentation.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r>
              <a:rPr lang="en-US" altLang="ja-JP" smtClean="0"/>
              <a:t>Each figure has a slide number is shown at the footer. </a:t>
            </a:r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31748" name="スライド番号プレースホルダ 3"/>
          <p:cNvSpPr txBox="1">
            <a:spLocks noGrp="1"/>
          </p:cNvSpPr>
          <p:nvPr/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32016C-2120-4E20-B1E8-9CB0D2260317}" type="slidenum">
              <a:rPr kumimoji="1" lang="ja-JP" altLang="en-US" sz="1200">
                <a:latin typeface="Calibri" pitchFamily="34" charset="0"/>
              </a:rPr>
              <a:pPr algn="r"/>
              <a:t>22</a:t>
            </a:fld>
            <a:endParaRPr kumimoji="1"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5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6.jp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w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7.png"/><Relationship Id="rId9" Type="http://schemas.openxmlformats.org/officeDocument/2006/relationships/image" Target="../media/image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9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7.wmf"/><Relationship Id="rId5" Type="http://schemas.openxmlformats.org/officeDocument/2006/relationships/image" Target="../media/image41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40.png"/><Relationship Id="rId9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7" Type="http://schemas.openxmlformats.org/officeDocument/2006/relationships/image" Target="../media/image5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491319" y="1700775"/>
            <a:ext cx="8188657" cy="1440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5721" tIns="42861" rIns="85721" bIns="42861">
            <a:spAutoFit/>
          </a:bodyPr>
          <a:lstStyle/>
          <a:p>
            <a:pPr algn="ctr" defTabSz="857250">
              <a:tabLst>
                <a:tab pos="1087438" algn="l"/>
              </a:tabLst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on-</a:t>
            </a: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ocal </a:t>
            </a: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eans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NLM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Filter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for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Trim Statics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644536" y="3914410"/>
            <a:ext cx="5712068" cy="1563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721" tIns="42861" rIns="85721" bIns="42861">
            <a:spAutoFit/>
          </a:bodyPr>
          <a:lstStyle/>
          <a:p>
            <a:pPr algn="ctr" defTabSz="857250"/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Yunsong Huang, Xin Wang</a:t>
            </a:r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</a:p>
          <a:p>
            <a:pPr algn="ctr" defTabSz="857250"/>
            <a:r>
              <a:rPr lang="en-US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Gerard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T. Schuster </a:t>
            </a:r>
          </a:p>
          <a:p>
            <a:pPr algn="ctr" defTabSz="857250"/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KAUST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23850" y="1009651"/>
            <a:ext cx="8229600" cy="5063468"/>
          </a:xfrm>
        </p:spPr>
        <p:txBody>
          <a:bodyPr lIns="91440" tIns="45720" rIns="91440" bIns="45720"/>
          <a:lstStyle/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Motivations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filtering of images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NLM+trim</a:t>
            </a: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statics of migration images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 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(GOM data)</a:t>
            </a:r>
            <a:endParaRPr lang="en-US" altLang="ja-JP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Conclusions</a:t>
            </a:r>
            <a:endParaRPr lang="ja-JP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-774753" y="907642"/>
            <a:ext cx="10676590" cy="704850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-774753" y="3942608"/>
            <a:ext cx="10683040" cy="1453082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-896920" y="2435724"/>
            <a:ext cx="10676590" cy="704850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565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图片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6760" y="3742479"/>
            <a:ext cx="1027636" cy="116997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92277" y="3750384"/>
            <a:ext cx="1013749" cy="115416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3" name="图片 9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56179" y="1856377"/>
            <a:ext cx="1027636" cy="116997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152" name="组合 151"/>
          <p:cNvGrpSpPr/>
          <p:nvPr/>
        </p:nvGrpSpPr>
        <p:grpSpPr>
          <a:xfrm>
            <a:off x="836756" y="3026348"/>
            <a:ext cx="1444423" cy="746523"/>
            <a:chOff x="666628" y="3026348"/>
            <a:chExt cx="1444423" cy="746523"/>
          </a:xfrm>
        </p:grpSpPr>
        <p:sp>
          <p:nvSpPr>
            <p:cNvPr id="94" name="流程图: 或者 93"/>
            <p:cNvSpPr/>
            <p:nvPr/>
          </p:nvSpPr>
          <p:spPr>
            <a:xfrm flipV="1">
              <a:off x="1233572" y="3371397"/>
              <a:ext cx="314908" cy="358525"/>
            </a:xfrm>
            <a:prstGeom prst="flowChartOr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cxnSp>
          <p:nvCxnSpPr>
            <p:cNvPr id="95" name="直接箭头连接符 94"/>
            <p:cNvCxnSpPr/>
            <p:nvPr/>
          </p:nvCxnSpPr>
          <p:spPr>
            <a:xfrm flipV="1">
              <a:off x="666628" y="3533854"/>
              <a:ext cx="52484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cxnSp>
          <p:nvCxnSpPr>
            <p:cNvPr id="96" name="直接连接符 95"/>
            <p:cNvCxnSpPr/>
            <p:nvPr/>
          </p:nvCxnSpPr>
          <p:spPr>
            <a:xfrm>
              <a:off x="666628" y="3533854"/>
              <a:ext cx="0" cy="239017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97" name="直接箭头连接符 96"/>
            <p:cNvCxnSpPr/>
            <p:nvPr/>
          </p:nvCxnSpPr>
          <p:spPr>
            <a:xfrm flipH="1" flipV="1">
              <a:off x="1586204" y="3533854"/>
              <a:ext cx="52484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cxnSp>
          <p:nvCxnSpPr>
            <p:cNvPr id="98" name="直接连接符 97"/>
            <p:cNvCxnSpPr/>
            <p:nvPr/>
          </p:nvCxnSpPr>
          <p:spPr>
            <a:xfrm flipH="1">
              <a:off x="2111051" y="3533854"/>
              <a:ext cx="0" cy="239017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</p:cxnSp>
        <p:cxnSp>
          <p:nvCxnSpPr>
            <p:cNvPr id="99" name="直接箭头连接符 98"/>
            <p:cNvCxnSpPr>
              <a:stCxn id="94" idx="4"/>
              <a:endCxn id="93" idx="0"/>
            </p:cNvCxnSpPr>
            <p:nvPr/>
          </p:nvCxnSpPr>
          <p:spPr>
            <a:xfrm flipV="1">
              <a:off x="1391026" y="3026348"/>
              <a:ext cx="19476" cy="345049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</p:grpSp>
      <p:sp>
        <p:nvSpPr>
          <p:cNvPr id="74" name="矩形 73"/>
          <p:cNvSpPr/>
          <p:nvPr/>
        </p:nvSpPr>
        <p:spPr>
          <a:xfrm flipV="1">
            <a:off x="4337816" y="1842448"/>
            <a:ext cx="1049694" cy="119508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48770" y="2161533"/>
            <a:ext cx="930427" cy="8537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9" name="矩形 78"/>
          <p:cNvSpPr/>
          <p:nvPr/>
        </p:nvSpPr>
        <p:spPr>
          <a:xfrm flipV="1">
            <a:off x="3560849" y="3700827"/>
            <a:ext cx="1049694" cy="1195085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081777" y="3721289"/>
            <a:ext cx="1013749" cy="115416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154" name="组合 153"/>
          <p:cNvGrpSpPr/>
          <p:nvPr/>
        </p:nvGrpSpPr>
        <p:grpSpPr>
          <a:xfrm>
            <a:off x="4110845" y="2997253"/>
            <a:ext cx="1475245" cy="1037958"/>
            <a:chOff x="4110845" y="2997253"/>
            <a:chExt cx="1475245" cy="1037958"/>
          </a:xfrm>
        </p:grpSpPr>
        <p:sp>
          <p:nvSpPr>
            <p:cNvPr id="76" name="流程图: 或者 75"/>
            <p:cNvSpPr/>
            <p:nvPr/>
          </p:nvSpPr>
          <p:spPr>
            <a:xfrm flipV="1">
              <a:off x="4693200" y="3342302"/>
              <a:ext cx="314908" cy="358525"/>
            </a:xfrm>
            <a:prstGeom prst="flowChartOr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cxnSp>
          <p:nvCxnSpPr>
            <p:cNvPr id="77" name="直接箭头连接符 76"/>
            <p:cNvCxnSpPr>
              <a:stCxn id="76" idx="4"/>
            </p:cNvCxnSpPr>
            <p:nvPr/>
          </p:nvCxnSpPr>
          <p:spPr>
            <a:xfrm flipV="1">
              <a:off x="4850654" y="2997253"/>
              <a:ext cx="8843" cy="345049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89" name="直接箭头连接符 88"/>
            <p:cNvCxnSpPr/>
            <p:nvPr/>
          </p:nvCxnSpPr>
          <p:spPr>
            <a:xfrm flipH="1" flipV="1">
              <a:off x="5061243" y="3504759"/>
              <a:ext cx="52484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90" name="直接连接符 89"/>
            <p:cNvCxnSpPr/>
            <p:nvPr/>
          </p:nvCxnSpPr>
          <p:spPr>
            <a:xfrm>
              <a:off x="5570606" y="3501592"/>
              <a:ext cx="7706" cy="52633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87" name="直接箭头连接符 86"/>
            <p:cNvCxnSpPr/>
            <p:nvPr/>
          </p:nvCxnSpPr>
          <p:spPr>
            <a:xfrm flipV="1">
              <a:off x="4110845" y="3504759"/>
              <a:ext cx="524847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88" name="直接连接符 87"/>
            <p:cNvCxnSpPr/>
            <p:nvPr/>
          </p:nvCxnSpPr>
          <p:spPr>
            <a:xfrm>
              <a:off x="4123248" y="3508882"/>
              <a:ext cx="7706" cy="52632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grpSp>
        <p:nvGrpSpPr>
          <p:cNvPr id="2" name="组合 1"/>
          <p:cNvGrpSpPr/>
          <p:nvPr/>
        </p:nvGrpSpPr>
        <p:grpSpPr>
          <a:xfrm>
            <a:off x="6485157" y="3956063"/>
            <a:ext cx="2414284" cy="1048517"/>
            <a:chOff x="6485157" y="3956063"/>
            <a:chExt cx="2414284" cy="1048517"/>
          </a:xfrm>
        </p:grpSpPr>
        <p:graphicFrame>
          <p:nvGraphicFramePr>
            <p:cNvPr id="56" name="对象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4130051"/>
                </p:ext>
              </p:extLst>
            </p:nvPr>
          </p:nvGraphicFramePr>
          <p:xfrm>
            <a:off x="6998024" y="4177433"/>
            <a:ext cx="331483" cy="597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9" name="Equation" r:id="rId7" imgW="114120" imgH="241200" progId="Equation.DSMT4">
                    <p:embed/>
                  </p:oleObj>
                </mc:Choice>
                <mc:Fallback>
                  <p:oleObj name="Equation" r:id="rId7" imgW="1141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98024" y="4177433"/>
                          <a:ext cx="331483" cy="5975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7" name="组合 56"/>
            <p:cNvGrpSpPr/>
            <p:nvPr/>
          </p:nvGrpSpPr>
          <p:grpSpPr>
            <a:xfrm>
              <a:off x="6485157" y="3956063"/>
              <a:ext cx="944726" cy="1048515"/>
              <a:chOff x="3429000" y="2411760"/>
              <a:chExt cx="360040" cy="360040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3449899" y="2530269"/>
                <a:ext cx="195614" cy="15852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宋体"/>
                  </a:rPr>
                  <a:t>B1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69" name="椭圆 68"/>
              <p:cNvSpPr/>
              <p:nvPr/>
            </p:nvSpPr>
            <p:spPr>
              <a:xfrm>
                <a:off x="3429000" y="2411760"/>
                <a:ext cx="360040" cy="36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7954716" y="3956065"/>
              <a:ext cx="944725" cy="1048515"/>
              <a:chOff x="3429000" y="2411760"/>
              <a:chExt cx="360040" cy="36004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3429000" y="2411760"/>
                <a:ext cx="360040" cy="36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509009" y="2528367"/>
                <a:ext cx="235462" cy="15852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宋体"/>
                  </a:rPr>
                  <a:t>B2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09992" y="2026282"/>
            <a:ext cx="1364602" cy="1912135"/>
            <a:chOff x="7009992" y="2026282"/>
            <a:chExt cx="1364602" cy="1912135"/>
          </a:xfrm>
        </p:grpSpPr>
        <p:cxnSp>
          <p:nvCxnSpPr>
            <p:cNvPr id="58" name="直接箭头连接符 57"/>
            <p:cNvCxnSpPr>
              <a:endCxn id="64" idx="3"/>
            </p:cNvCxnSpPr>
            <p:nvPr/>
          </p:nvCxnSpPr>
          <p:spPr>
            <a:xfrm flipV="1">
              <a:off x="7009992" y="2921246"/>
              <a:ext cx="348291" cy="1017171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cxnSp>
          <p:nvCxnSpPr>
            <p:cNvPr id="59" name="直接箭头连接符 58"/>
            <p:cNvCxnSpPr>
              <a:endCxn id="64" idx="5"/>
            </p:cNvCxnSpPr>
            <p:nvPr/>
          </p:nvCxnSpPr>
          <p:spPr>
            <a:xfrm flipH="1" flipV="1">
              <a:off x="8026303" y="2921246"/>
              <a:ext cx="348291" cy="1017171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grpSp>
          <p:nvGrpSpPr>
            <p:cNvPr id="62" name="组合 61"/>
            <p:cNvGrpSpPr/>
            <p:nvPr/>
          </p:nvGrpSpPr>
          <p:grpSpPr>
            <a:xfrm>
              <a:off x="7198890" y="2026282"/>
              <a:ext cx="980518" cy="1048515"/>
              <a:chOff x="3420982" y="2411760"/>
              <a:chExt cx="373681" cy="36004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3429000" y="2411760"/>
                <a:ext cx="360040" cy="36004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420982" y="2531042"/>
                <a:ext cx="373681" cy="15852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宋体"/>
                  </a:rPr>
                  <a:t>A1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156" name="组合 155"/>
          <p:cNvGrpSpPr/>
          <p:nvPr/>
        </p:nvGrpSpPr>
        <p:grpSpPr>
          <a:xfrm>
            <a:off x="2281178" y="2742958"/>
            <a:ext cx="3728444" cy="2458842"/>
            <a:chOff x="2281178" y="2742958"/>
            <a:chExt cx="3728444" cy="2458842"/>
          </a:xfrm>
        </p:grpSpPr>
        <p:grpSp>
          <p:nvGrpSpPr>
            <p:cNvPr id="155" name="组合 154"/>
            <p:cNvGrpSpPr/>
            <p:nvPr/>
          </p:nvGrpSpPr>
          <p:grpSpPr>
            <a:xfrm>
              <a:off x="3471291" y="4012541"/>
              <a:ext cx="1037033" cy="1189259"/>
              <a:chOff x="3471291" y="4012541"/>
              <a:chExt cx="1037033" cy="1189259"/>
            </a:xfrm>
          </p:grpSpPr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3471291" y="4031829"/>
                <a:ext cx="1027635" cy="1169971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81" name="矩形 80"/>
              <p:cNvSpPr/>
              <p:nvPr/>
            </p:nvSpPr>
            <p:spPr>
              <a:xfrm flipV="1">
                <a:off x="3563599" y="4012541"/>
                <a:ext cx="944725" cy="882497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/>
                </a:endParaRPr>
              </a:p>
            </p:txBody>
          </p:sp>
        </p:grpSp>
        <p:sp>
          <p:nvSpPr>
            <p:cNvPr id="82" name="矩形 81"/>
            <p:cNvSpPr/>
            <p:nvPr/>
          </p:nvSpPr>
          <p:spPr>
            <a:xfrm flipV="1">
              <a:off x="5064897" y="4014024"/>
              <a:ext cx="944725" cy="882497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</a:endParaRPr>
            </a:p>
          </p:txBody>
        </p:sp>
        <p:grpSp>
          <p:nvGrpSpPr>
            <p:cNvPr id="153" name="组合 152"/>
            <p:cNvGrpSpPr/>
            <p:nvPr/>
          </p:nvGrpSpPr>
          <p:grpSpPr>
            <a:xfrm>
              <a:off x="2281178" y="2742958"/>
              <a:ext cx="2217747" cy="1269583"/>
              <a:chOff x="2281178" y="2742958"/>
              <a:chExt cx="2217747" cy="1269583"/>
            </a:xfrm>
          </p:grpSpPr>
          <p:sp>
            <p:nvSpPr>
              <p:cNvPr id="86" name="TextBox 85"/>
              <p:cNvSpPr txBox="1"/>
              <p:nvPr/>
            </p:nvSpPr>
            <p:spPr>
              <a:xfrm rot="10800000" flipV="1">
                <a:off x="2281178" y="2742958"/>
                <a:ext cx="22177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/>
                    <a:cs typeface="Arial" panose="020B0604020202020204" pitchFamily="34" charset="0"/>
                  </a:rPr>
                  <a:t>NLM filter+ </a:t>
                </a:r>
                <a:r>
                  <a:rPr kumimoji="0" lang="en-US" altLang="zh-CN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/>
                    <a:cs typeface="Arial" panose="020B0604020202020204" pitchFamily="34" charset="0"/>
                  </a:rPr>
                  <a:t>correlate+shift</a:t>
                </a:r>
                <a:endParaRPr kumimoji="0" lang="zh-CN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宋体"/>
                  <a:cs typeface="Arial" panose="020B0604020202020204" pitchFamily="34" charset="0"/>
                </a:endParaRPr>
              </a:p>
            </p:txBody>
          </p:sp>
          <p:graphicFrame>
            <p:nvGraphicFramePr>
              <p:cNvPr id="54" name="对象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0214370"/>
                  </p:ext>
                </p:extLst>
              </p:nvPr>
            </p:nvGraphicFramePr>
            <p:xfrm>
              <a:off x="2842279" y="3414668"/>
              <a:ext cx="419878" cy="5978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50" name="Equation" r:id="rId9" imgW="114120" imgH="241200" progId="Equation.DSMT4">
                      <p:embed/>
                    </p:oleObj>
                  </mc:Choice>
                  <mc:Fallback>
                    <p:oleObj name="Equation" r:id="rId9" imgW="1141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2279" y="3414668"/>
                            <a:ext cx="419878" cy="5978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0" name="下箭头 99"/>
              <p:cNvSpPr/>
              <p:nvPr/>
            </p:nvSpPr>
            <p:spPr bwMode="auto">
              <a:xfrm rot="600000">
                <a:off x="3326299" y="3469886"/>
                <a:ext cx="136477" cy="461882"/>
              </a:xfrm>
              <a:prstGeom prst="downArrow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1091479" y="5188151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 of phase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694597" y="1375886"/>
            <a:ext cx="16291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Washed out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TextBox 156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Stacking Strategies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447770" y="1356923"/>
            <a:ext cx="2563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Tree representation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58409" y="1057010"/>
            <a:ext cx="2712679" cy="1040725"/>
            <a:chOff x="2158409" y="1057010"/>
            <a:chExt cx="2712679" cy="1040725"/>
          </a:xfrm>
        </p:grpSpPr>
        <p:sp>
          <p:nvSpPr>
            <p:cNvPr id="5" name="TextBox 4"/>
            <p:cNvSpPr txBox="1"/>
            <p:nvPr/>
          </p:nvSpPr>
          <p:spPr>
            <a:xfrm>
              <a:off x="2624097" y="1057010"/>
              <a:ext cx="2246991" cy="70788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Poor </a:t>
              </a:r>
              <a:r>
                <a:rPr lang="en-US" altLang="zh-CN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candidate for </a:t>
              </a:r>
              <a:r>
                <a: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pilot</a:t>
              </a:r>
              <a:endPara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 bwMode="auto">
            <a:xfrm flipH="1">
              <a:off x="2158409" y="1778650"/>
              <a:ext cx="465688" cy="3190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1" name="TextBox 70"/>
          <p:cNvSpPr txBox="1"/>
          <p:nvPr/>
        </p:nvSpPr>
        <p:spPr>
          <a:xfrm rot="10800000" flipV="1">
            <a:off x="4080975" y="3045769"/>
            <a:ext cx="221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stack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6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9" grpId="0" animBg="1"/>
      <p:bldP spid="150" grpId="0"/>
      <p:bldP spid="151" grpId="0"/>
      <p:bldP spid="158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85"/>
          <p:cNvGrpSpPr/>
          <p:nvPr/>
        </p:nvGrpSpPr>
        <p:grpSpPr>
          <a:xfrm>
            <a:off x="2833796" y="3252412"/>
            <a:ext cx="3832217" cy="1926212"/>
            <a:chOff x="3227217" y="3252412"/>
            <a:chExt cx="3832217" cy="1926212"/>
          </a:xfrm>
        </p:grpSpPr>
        <p:grpSp>
          <p:nvGrpSpPr>
            <p:cNvPr id="85" name="组合 84"/>
            <p:cNvGrpSpPr/>
            <p:nvPr/>
          </p:nvGrpSpPr>
          <p:grpSpPr>
            <a:xfrm>
              <a:off x="4092417" y="3252412"/>
              <a:ext cx="2050335" cy="646130"/>
              <a:chOff x="4092417" y="3252412"/>
              <a:chExt cx="2050335" cy="646130"/>
            </a:xfrm>
          </p:grpSpPr>
          <p:cxnSp>
            <p:nvCxnSpPr>
              <p:cNvPr id="56" name="直接箭头连接符 55"/>
              <p:cNvCxnSpPr/>
              <p:nvPr/>
            </p:nvCxnSpPr>
            <p:spPr>
              <a:xfrm flipV="1">
                <a:off x="4092417" y="3252412"/>
                <a:ext cx="721447" cy="6400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ysDash"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57" name="直接箭头连接符 56"/>
              <p:cNvCxnSpPr/>
              <p:nvPr/>
            </p:nvCxnSpPr>
            <p:spPr>
              <a:xfrm flipH="1" flipV="1">
                <a:off x="5421305" y="3258501"/>
                <a:ext cx="721447" cy="64004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ysDash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58" name="组合 57"/>
            <p:cNvGrpSpPr/>
            <p:nvPr/>
          </p:nvGrpSpPr>
          <p:grpSpPr>
            <a:xfrm>
              <a:off x="3227217" y="4538583"/>
              <a:ext cx="931555" cy="640041"/>
              <a:chOff x="3711094" y="2129666"/>
              <a:chExt cx="371916" cy="288032"/>
            </a:xfrm>
          </p:grpSpPr>
          <p:cxnSp>
            <p:nvCxnSpPr>
              <p:cNvPr id="66" name="直接箭头连接符 65"/>
              <p:cNvCxnSpPr/>
              <p:nvPr/>
            </p:nvCxnSpPr>
            <p:spPr>
              <a:xfrm flipV="1">
                <a:off x="3711094" y="2129666"/>
                <a:ext cx="180020" cy="2880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ysDash"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67" name="直接箭头连接符 66"/>
              <p:cNvCxnSpPr/>
              <p:nvPr/>
            </p:nvCxnSpPr>
            <p:spPr>
              <a:xfrm flipH="1" flipV="1">
                <a:off x="3902990" y="2129666"/>
                <a:ext cx="180020" cy="2880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ysDash"/>
                <a:headEnd type="arrow" w="med" len="med"/>
                <a:tailEnd type="none" w="med" len="med"/>
              </a:ln>
              <a:effectLst/>
            </p:spPr>
          </p:cxnSp>
        </p:grpSp>
        <p:grpSp>
          <p:nvGrpSpPr>
            <p:cNvPr id="59" name="组合 58"/>
            <p:cNvGrpSpPr/>
            <p:nvPr/>
          </p:nvGrpSpPr>
          <p:grpSpPr>
            <a:xfrm>
              <a:off x="6127879" y="4525388"/>
              <a:ext cx="931555" cy="640041"/>
              <a:chOff x="3711094" y="2129666"/>
              <a:chExt cx="371916" cy="288032"/>
            </a:xfrm>
          </p:grpSpPr>
          <p:cxnSp>
            <p:nvCxnSpPr>
              <p:cNvPr id="64" name="直接箭头连接符 63"/>
              <p:cNvCxnSpPr/>
              <p:nvPr/>
            </p:nvCxnSpPr>
            <p:spPr>
              <a:xfrm flipV="1">
                <a:off x="3711094" y="2129666"/>
                <a:ext cx="180020" cy="2880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ysDash"/>
                <a:headEnd type="arrow" w="med" len="med"/>
                <a:tailEnd type="none" w="med" len="med"/>
              </a:ln>
              <a:effectLst/>
            </p:spPr>
          </p:cxnSp>
          <p:cxnSp>
            <p:nvCxnSpPr>
              <p:cNvPr id="65" name="直接箭头连接符 64"/>
              <p:cNvCxnSpPr/>
              <p:nvPr/>
            </p:nvCxnSpPr>
            <p:spPr>
              <a:xfrm flipH="1" flipV="1">
                <a:off x="3902990" y="2129666"/>
                <a:ext cx="180020" cy="288032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ysDash"/>
                <a:headEnd type="arrow" w="med" len="med"/>
                <a:tailEnd type="none" w="med" len="med"/>
              </a:ln>
              <a:effectLst/>
            </p:spPr>
          </p:cxnSp>
        </p:grpSp>
      </p:grpSp>
      <p:grpSp>
        <p:nvGrpSpPr>
          <p:cNvPr id="91" name="组合 90"/>
          <p:cNvGrpSpPr/>
          <p:nvPr/>
        </p:nvGrpSpPr>
        <p:grpSpPr>
          <a:xfrm>
            <a:off x="3540370" y="2484838"/>
            <a:ext cx="2344703" cy="1280083"/>
            <a:chOff x="3933791" y="2484838"/>
            <a:chExt cx="2344703" cy="1280083"/>
          </a:xfrm>
        </p:grpSpPr>
        <p:sp>
          <p:nvSpPr>
            <p:cNvPr id="70" name="椭圆 69"/>
            <p:cNvSpPr/>
            <p:nvPr/>
          </p:nvSpPr>
          <p:spPr>
            <a:xfrm>
              <a:off x="4670112" y="2484838"/>
              <a:ext cx="901809" cy="800051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1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  <p:cxnSp>
          <p:nvCxnSpPr>
            <p:cNvPr id="54" name="直接箭头连接符 53"/>
            <p:cNvCxnSpPr/>
            <p:nvPr/>
          </p:nvCxnSpPr>
          <p:spPr>
            <a:xfrm flipV="1">
              <a:off x="3933791" y="3111685"/>
              <a:ext cx="721447" cy="640041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cxnSp>
          <p:nvCxnSpPr>
            <p:cNvPr id="55" name="直接箭头连接符 54"/>
            <p:cNvCxnSpPr/>
            <p:nvPr/>
          </p:nvCxnSpPr>
          <p:spPr>
            <a:xfrm flipH="1" flipV="1">
              <a:off x="5557047" y="3124880"/>
              <a:ext cx="721447" cy="640041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4158870" y="2539514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A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389041" y="3704688"/>
            <a:ext cx="4533584" cy="1460741"/>
            <a:chOff x="2782462" y="3704688"/>
            <a:chExt cx="4533584" cy="1460741"/>
          </a:xfrm>
        </p:grpSpPr>
        <p:grpSp>
          <p:nvGrpSpPr>
            <p:cNvPr id="88" name="组合 87"/>
            <p:cNvGrpSpPr/>
            <p:nvPr/>
          </p:nvGrpSpPr>
          <p:grpSpPr>
            <a:xfrm>
              <a:off x="2971548" y="4512193"/>
              <a:ext cx="4344498" cy="653236"/>
              <a:chOff x="2971548" y="4512193"/>
              <a:chExt cx="4344498" cy="653236"/>
            </a:xfrm>
          </p:grpSpPr>
          <p:cxnSp>
            <p:nvCxnSpPr>
              <p:cNvPr id="51" name="直接箭头连接符 50"/>
              <p:cNvCxnSpPr/>
              <p:nvPr/>
            </p:nvCxnSpPr>
            <p:spPr>
              <a:xfrm flipV="1">
                <a:off x="2971548" y="4512193"/>
                <a:ext cx="450904" cy="64004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2" name="直接箭头连接符 51"/>
              <p:cNvCxnSpPr/>
              <p:nvPr/>
            </p:nvCxnSpPr>
            <p:spPr>
              <a:xfrm flipV="1">
                <a:off x="5874093" y="4525388"/>
                <a:ext cx="450904" cy="64004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68" name="直接箭头连接符 67"/>
              <p:cNvCxnSpPr/>
              <p:nvPr/>
            </p:nvCxnSpPr>
            <p:spPr>
              <a:xfrm flipH="1" flipV="1">
                <a:off x="6865142" y="4512193"/>
                <a:ext cx="450904" cy="64004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69" name="直接箭头连接符 68"/>
              <p:cNvCxnSpPr/>
              <p:nvPr/>
            </p:nvCxnSpPr>
            <p:spPr>
              <a:xfrm flipH="1" flipV="1">
                <a:off x="3962596" y="4525388"/>
                <a:ext cx="450904" cy="64004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tailEnd type="arrow"/>
              </a:ln>
              <a:effectLst/>
            </p:spPr>
          </p:cxnSp>
        </p:grpSp>
        <p:grpSp>
          <p:nvGrpSpPr>
            <p:cNvPr id="89" name="组合 88"/>
            <p:cNvGrpSpPr/>
            <p:nvPr/>
          </p:nvGrpSpPr>
          <p:grpSpPr>
            <a:xfrm>
              <a:off x="2782462" y="3704688"/>
              <a:ext cx="4247226" cy="820699"/>
              <a:chOff x="2782462" y="3704688"/>
              <a:chExt cx="4247226" cy="820699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3242090" y="3725336"/>
                <a:ext cx="901809" cy="80005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宋体"/>
                  </a:rPr>
                  <a:t>1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6127879" y="3704688"/>
                <a:ext cx="901809" cy="80005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b="1" kern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宋体"/>
                  </a:rPr>
                  <a:t>2</a:t>
                </a:r>
                <a:endParaRPr kumimoji="0" lang="zh-CN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782462" y="3786123"/>
                <a:ext cx="3289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宋体"/>
                  </a:rPr>
                  <a:t>B</a:t>
                </a:r>
                <a:endPara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1681047" y="5165429"/>
            <a:ext cx="5676667" cy="800051"/>
            <a:chOff x="2074468" y="5165429"/>
            <a:chExt cx="5676667" cy="800051"/>
          </a:xfrm>
        </p:grpSpPr>
        <p:sp>
          <p:nvSpPr>
            <p:cNvPr id="82" name="椭圆 81"/>
            <p:cNvSpPr/>
            <p:nvPr/>
          </p:nvSpPr>
          <p:spPr>
            <a:xfrm>
              <a:off x="2520643" y="5165429"/>
              <a:ext cx="901809" cy="800051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1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63538" y="5165429"/>
              <a:ext cx="901809" cy="800051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/>
                </a:rPr>
                <a:t>2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406432" y="5165429"/>
              <a:ext cx="901809" cy="800051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/>
                </a:rPr>
                <a:t>3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6849326" y="5165429"/>
              <a:ext cx="901809" cy="800051"/>
            </a:xfrm>
            <a:prstGeom prst="ellipse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/>
                </a:rPr>
                <a:t>4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074468" y="5227170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C</a:t>
              </a: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</p:grp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663055" y="146778"/>
            <a:ext cx="7800975" cy="14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Recursive Stacking/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Destacking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438150" y="1561761"/>
            <a:ext cx="2876297" cy="4322834"/>
            <a:chOff x="438150" y="1561761"/>
            <a:chExt cx="2876297" cy="4322834"/>
          </a:xfrm>
        </p:grpSpPr>
        <p:sp>
          <p:nvSpPr>
            <p:cNvPr id="60" name="TextBox 59"/>
            <p:cNvSpPr txBox="1"/>
            <p:nvPr/>
          </p:nvSpPr>
          <p:spPr>
            <a:xfrm>
              <a:off x="438150" y="1561761"/>
              <a:ext cx="28762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Stacking </a:t>
              </a:r>
              <a:r>
                <a:rPr kumimoji="0" lang="en-US" altLang="zh-CN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prestack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 images</a:t>
              </a:r>
              <a:endPara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kern="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/>
                </a:rPr>
                <a:t>(no </a:t>
              </a:r>
              <a:r>
                <a:rPr lang="en-US" altLang="zh-CN" sz="2400" b="1" kern="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/>
                </a:rPr>
                <a:t> </a:t>
              </a:r>
              <a:r>
                <a:rPr kumimoji="0" lang="en-US" altLang="zh-C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pilot</a:t>
              </a:r>
              <a:r>
                <a:rPr kumimoji="0" lang="en-US" altLang="zh-CN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 </a:t>
              </a:r>
              <a:r>
                <a:rPr kumimoji="0" lang="en-US" altLang="zh-CN" sz="2400" b="1" i="0" u="none" strike="noStrike" kern="0" cap="none" spc="0" normalizeH="0" noProof="0" dirty="0" smtClean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needed</a:t>
              </a:r>
              <a:r>
                <a:rPr lang="en-US" altLang="zh-CN" sz="2400" b="1" kern="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/>
                </a:rPr>
                <a:t>)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  <p:cxnSp>
          <p:nvCxnSpPr>
            <p:cNvPr id="92" name="直接箭头连接符 91"/>
            <p:cNvCxnSpPr/>
            <p:nvPr/>
          </p:nvCxnSpPr>
          <p:spPr>
            <a:xfrm flipV="1">
              <a:off x="1468513" y="3500753"/>
              <a:ext cx="0" cy="2383842"/>
            </a:xfrm>
            <a:prstGeom prst="straightConnector1">
              <a:avLst/>
            </a:prstGeom>
            <a:noFill/>
            <a:ln w="28575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00" name="组合 99"/>
          <p:cNvGrpSpPr/>
          <p:nvPr/>
        </p:nvGrpSpPr>
        <p:grpSpPr>
          <a:xfrm>
            <a:off x="6997056" y="3133049"/>
            <a:ext cx="1579278" cy="3252405"/>
            <a:chOff x="6997056" y="3133049"/>
            <a:chExt cx="1579278" cy="3252405"/>
          </a:xfrm>
        </p:grpSpPr>
        <p:cxnSp>
          <p:nvCxnSpPr>
            <p:cNvPr id="97" name="直接箭头连接符 96"/>
            <p:cNvCxnSpPr/>
            <p:nvPr/>
          </p:nvCxnSpPr>
          <p:spPr>
            <a:xfrm flipV="1">
              <a:off x="7628299" y="3133049"/>
              <a:ext cx="0" cy="2595485"/>
            </a:xfrm>
            <a:prstGeom prst="straightConnector1">
              <a:avLst/>
            </a:prstGeom>
            <a:noFill/>
            <a:ln w="38100" cap="flat" cmpd="sng" algn="ctr">
              <a:solidFill>
                <a:srgbClr val="FFFFFF"/>
              </a:solidFill>
              <a:prstDash val="sysDash"/>
              <a:headEnd type="arrow" w="med" len="med"/>
              <a:tailEnd type="none" w="med" len="med"/>
            </a:ln>
            <a:effectLst/>
          </p:spPr>
        </p:cxnSp>
        <p:sp>
          <p:nvSpPr>
            <p:cNvPr id="98" name="TextBox 97"/>
            <p:cNvSpPr txBox="1"/>
            <p:nvPr/>
          </p:nvSpPr>
          <p:spPr>
            <a:xfrm>
              <a:off x="6997056" y="5923789"/>
              <a:ext cx="1579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kern="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/>
                </a:rPr>
                <a:t>D</a:t>
              </a:r>
              <a:r>
                <a:rPr kumimoji="0" lang="en-US" altLang="zh-CN" sz="2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宋体"/>
                </a:rPr>
                <a:t>estacking</a:t>
              </a:r>
              <a:endPara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1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23850" y="1009651"/>
            <a:ext cx="8229600" cy="5063468"/>
          </a:xfrm>
        </p:spPr>
        <p:txBody>
          <a:bodyPr lIns="91440" tIns="45720" rIns="91440" bIns="45720"/>
          <a:lstStyle/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Motivations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filtering of images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NLM+trim</a:t>
            </a: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statics of migration images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 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(GOM data)</a:t>
            </a:r>
            <a:endParaRPr lang="en-US" altLang="ja-JP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Conclusions</a:t>
            </a:r>
            <a:endParaRPr lang="ja-JP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-1145972" y="907642"/>
            <a:ext cx="10676590" cy="2757896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-550886" y="4596384"/>
            <a:ext cx="10683040" cy="726009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223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0976" y="110021"/>
            <a:ext cx="9011958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Stacked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Prestack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Migration Images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160"/>
            <a:ext cx="8655147" cy="507991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23172" y="951747"/>
            <a:ext cx="475287" cy="5550417"/>
            <a:chOff x="23172" y="951747"/>
            <a:chExt cx="475287" cy="5550417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3172" y="3455777"/>
              <a:ext cx="475287" cy="944243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sz="2000" b="1" i="0" dirty="0">
                  <a:solidFill>
                    <a:srgbClr val="FFFF00"/>
                  </a:solidFill>
                  <a:latin typeface="+mn-lt"/>
                  <a:ea typeface="ＭＳ Ｐゴシック" charset="0"/>
                  <a:cs typeface="Times New Roman" pitchFamily="18" charset="0"/>
                </a:rPr>
                <a:t>Z (km)</a:t>
              </a:r>
            </a:p>
          </p:txBody>
        </p:sp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 rot="16200000">
              <a:off x="15404" y="6041285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3.6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8" name="TextBox 99"/>
            <p:cNvSpPr txBox="1">
              <a:spLocks noChangeArrowheads="1"/>
            </p:cNvSpPr>
            <p:nvPr/>
          </p:nvSpPr>
          <p:spPr bwMode="auto">
            <a:xfrm rot="16200000">
              <a:off x="31324" y="1021093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4704" y="6342197"/>
            <a:ext cx="8495203" cy="405182"/>
            <a:chOff x="404704" y="6342197"/>
            <a:chExt cx="8495203" cy="405182"/>
          </a:xfrm>
        </p:grpSpPr>
        <p:sp>
          <p:nvSpPr>
            <p:cNvPr id="5" name="TextBox 100"/>
            <p:cNvSpPr txBox="1">
              <a:spLocks noChangeArrowheads="1"/>
            </p:cNvSpPr>
            <p:nvPr/>
          </p:nvSpPr>
          <p:spPr bwMode="auto">
            <a:xfrm>
              <a:off x="4424394" y="6350930"/>
              <a:ext cx="1082127" cy="39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i="0" dirty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X (km)</a:t>
              </a:r>
            </a:p>
          </p:txBody>
        </p:sp>
        <p:sp>
          <p:nvSpPr>
            <p:cNvPr id="6" name="TextBox 99"/>
            <p:cNvSpPr txBox="1">
              <a:spLocks noChangeArrowheads="1"/>
            </p:cNvSpPr>
            <p:nvPr/>
          </p:nvSpPr>
          <p:spPr bwMode="auto">
            <a:xfrm>
              <a:off x="8369682" y="6355846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15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0" name="TextBox 99"/>
            <p:cNvSpPr txBox="1">
              <a:spLocks noChangeArrowheads="1"/>
            </p:cNvSpPr>
            <p:nvPr/>
          </p:nvSpPr>
          <p:spPr bwMode="auto">
            <a:xfrm>
              <a:off x="404704" y="6342197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 bwMode="auto">
          <a:xfrm>
            <a:off x="3598223" y="2992582"/>
            <a:ext cx="510639" cy="1407438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 rot="17925389">
            <a:off x="6584973" y="4889365"/>
            <a:ext cx="477671" cy="1388701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742719" y="3075709"/>
            <a:ext cx="496784" cy="676899"/>
            <a:chOff x="7742719" y="3158834"/>
            <a:chExt cx="496784" cy="676899"/>
          </a:xfrm>
        </p:grpSpPr>
        <p:cxnSp>
          <p:nvCxnSpPr>
            <p:cNvPr id="16" name="直接箭头连接符 15"/>
            <p:cNvCxnSpPr/>
            <p:nvPr/>
          </p:nvCxnSpPr>
          <p:spPr bwMode="auto">
            <a:xfrm>
              <a:off x="7742719" y="3158834"/>
              <a:ext cx="296884" cy="19000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 bwMode="auto">
            <a:xfrm flipV="1">
              <a:off x="7938661" y="3560614"/>
              <a:ext cx="300842" cy="27511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3305261" y="1371309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(31 plane-wave gathers)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8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0976" y="110021"/>
            <a:ext cx="9011958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Stacked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Prestack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Trim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Statics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Migration Images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160"/>
            <a:ext cx="8655147" cy="50799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组合 3"/>
          <p:cNvGrpSpPr/>
          <p:nvPr/>
        </p:nvGrpSpPr>
        <p:grpSpPr>
          <a:xfrm>
            <a:off x="23172" y="951747"/>
            <a:ext cx="475287" cy="5550417"/>
            <a:chOff x="23172" y="951747"/>
            <a:chExt cx="475287" cy="5550417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23172" y="3455777"/>
              <a:ext cx="475287" cy="944243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sz="2000" b="1" i="0" dirty="0">
                  <a:solidFill>
                    <a:srgbClr val="FFFF00"/>
                  </a:solidFill>
                  <a:latin typeface="+mn-lt"/>
                  <a:ea typeface="ＭＳ Ｐゴシック" charset="0"/>
                  <a:cs typeface="Times New Roman" pitchFamily="18" charset="0"/>
                </a:rPr>
                <a:t>Z (km)</a:t>
              </a:r>
            </a:p>
          </p:txBody>
        </p:sp>
        <p:sp>
          <p:nvSpPr>
            <p:cNvPr id="6" name="TextBox 99"/>
            <p:cNvSpPr txBox="1">
              <a:spLocks noChangeArrowheads="1"/>
            </p:cNvSpPr>
            <p:nvPr/>
          </p:nvSpPr>
          <p:spPr bwMode="auto">
            <a:xfrm rot="16200000">
              <a:off x="15404" y="6041285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3.6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 rot="16200000">
              <a:off x="31324" y="1021093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4704" y="6342197"/>
            <a:ext cx="8495203" cy="405182"/>
            <a:chOff x="404704" y="6342197"/>
            <a:chExt cx="8495203" cy="405182"/>
          </a:xfrm>
        </p:grpSpPr>
        <p:sp>
          <p:nvSpPr>
            <p:cNvPr id="9" name="TextBox 100"/>
            <p:cNvSpPr txBox="1">
              <a:spLocks noChangeArrowheads="1"/>
            </p:cNvSpPr>
            <p:nvPr/>
          </p:nvSpPr>
          <p:spPr bwMode="auto">
            <a:xfrm>
              <a:off x="4424394" y="6350930"/>
              <a:ext cx="1082127" cy="39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i="0" dirty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X (km)</a:t>
              </a:r>
            </a:p>
          </p:txBody>
        </p:sp>
        <p:sp>
          <p:nvSpPr>
            <p:cNvPr id="10" name="TextBox 99"/>
            <p:cNvSpPr txBox="1">
              <a:spLocks noChangeArrowheads="1"/>
            </p:cNvSpPr>
            <p:nvPr/>
          </p:nvSpPr>
          <p:spPr bwMode="auto">
            <a:xfrm>
              <a:off x="8369682" y="6355846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15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1" name="TextBox 99"/>
            <p:cNvSpPr txBox="1">
              <a:spLocks noChangeArrowheads="1"/>
            </p:cNvSpPr>
            <p:nvPr/>
          </p:nvSpPr>
          <p:spPr bwMode="auto">
            <a:xfrm>
              <a:off x="404704" y="6342197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05261" y="1371309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(31 plane-wave gathers)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3598223" y="2992582"/>
            <a:ext cx="510639" cy="1407438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椭圆 14"/>
          <p:cNvSpPr/>
          <p:nvPr/>
        </p:nvSpPr>
        <p:spPr bwMode="auto">
          <a:xfrm rot="17925389">
            <a:off x="6584973" y="4889365"/>
            <a:ext cx="477671" cy="1388701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742719" y="3075709"/>
            <a:ext cx="496784" cy="676899"/>
            <a:chOff x="7742719" y="3158834"/>
            <a:chExt cx="496784" cy="676899"/>
          </a:xfrm>
        </p:grpSpPr>
        <p:cxnSp>
          <p:nvCxnSpPr>
            <p:cNvPr id="17" name="直接箭头连接符 16"/>
            <p:cNvCxnSpPr/>
            <p:nvPr/>
          </p:nvCxnSpPr>
          <p:spPr bwMode="auto">
            <a:xfrm>
              <a:off x="7742719" y="3158834"/>
              <a:ext cx="296884" cy="19000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 bwMode="auto">
            <a:xfrm flipV="1">
              <a:off x="7938661" y="3560614"/>
              <a:ext cx="300842" cy="27511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748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160"/>
            <a:ext cx="8655147" cy="507991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23172" y="951747"/>
            <a:ext cx="475287" cy="5550417"/>
            <a:chOff x="23172" y="951747"/>
            <a:chExt cx="475287" cy="5550417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3172" y="3455777"/>
              <a:ext cx="475287" cy="944243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sz="2000" b="1" i="0" dirty="0">
                  <a:solidFill>
                    <a:srgbClr val="FFFF00"/>
                  </a:solidFill>
                  <a:latin typeface="+mn-lt"/>
                  <a:ea typeface="ＭＳ Ｐゴシック" charset="0"/>
                  <a:cs typeface="Times New Roman" pitchFamily="18" charset="0"/>
                </a:rPr>
                <a:t>Z (km)</a:t>
              </a:r>
            </a:p>
          </p:txBody>
        </p:sp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 rot="16200000">
              <a:off x="15404" y="6041285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3.6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8" name="TextBox 99"/>
            <p:cNvSpPr txBox="1">
              <a:spLocks noChangeArrowheads="1"/>
            </p:cNvSpPr>
            <p:nvPr/>
          </p:nvSpPr>
          <p:spPr bwMode="auto">
            <a:xfrm rot="16200000">
              <a:off x="31324" y="1021093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4704" y="6342197"/>
            <a:ext cx="8495203" cy="405182"/>
            <a:chOff x="404704" y="6342197"/>
            <a:chExt cx="8495203" cy="405182"/>
          </a:xfrm>
        </p:grpSpPr>
        <p:sp>
          <p:nvSpPr>
            <p:cNvPr id="5" name="TextBox 100"/>
            <p:cNvSpPr txBox="1">
              <a:spLocks noChangeArrowheads="1"/>
            </p:cNvSpPr>
            <p:nvPr/>
          </p:nvSpPr>
          <p:spPr bwMode="auto">
            <a:xfrm>
              <a:off x="4424394" y="6350930"/>
              <a:ext cx="1082127" cy="39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i="0" dirty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X (km)</a:t>
              </a:r>
            </a:p>
          </p:txBody>
        </p:sp>
        <p:sp>
          <p:nvSpPr>
            <p:cNvPr id="6" name="TextBox 99"/>
            <p:cNvSpPr txBox="1">
              <a:spLocks noChangeArrowheads="1"/>
            </p:cNvSpPr>
            <p:nvPr/>
          </p:nvSpPr>
          <p:spPr bwMode="auto">
            <a:xfrm>
              <a:off x="8369682" y="6355846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15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0" name="TextBox 99"/>
            <p:cNvSpPr txBox="1">
              <a:spLocks noChangeArrowheads="1"/>
            </p:cNvSpPr>
            <p:nvPr/>
          </p:nvSpPr>
          <p:spPr bwMode="auto">
            <a:xfrm>
              <a:off x="404704" y="6342197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7" name="椭圆 16"/>
          <p:cNvSpPr/>
          <p:nvPr/>
        </p:nvSpPr>
        <p:spPr bwMode="auto">
          <a:xfrm rot="18677775">
            <a:off x="2296229" y="3610231"/>
            <a:ext cx="709683" cy="114163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105468" y="5718416"/>
            <a:ext cx="2524836" cy="573205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5261" y="1371309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(31 plane-wave gathers)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0976" y="110021"/>
            <a:ext cx="9011958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Stacked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Prestack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Migration Images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160"/>
            <a:ext cx="8655147" cy="50799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" name="组合 3"/>
          <p:cNvGrpSpPr/>
          <p:nvPr/>
        </p:nvGrpSpPr>
        <p:grpSpPr>
          <a:xfrm>
            <a:off x="23172" y="951747"/>
            <a:ext cx="475287" cy="5550417"/>
            <a:chOff x="23172" y="951747"/>
            <a:chExt cx="475287" cy="5550417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23172" y="3455777"/>
              <a:ext cx="475287" cy="944243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sz="2000" b="1" i="0" dirty="0">
                  <a:solidFill>
                    <a:srgbClr val="FFFF00"/>
                  </a:solidFill>
                  <a:latin typeface="+mn-lt"/>
                  <a:ea typeface="ＭＳ Ｐゴシック" charset="0"/>
                  <a:cs typeface="Times New Roman" pitchFamily="18" charset="0"/>
                </a:rPr>
                <a:t>Z (km)</a:t>
              </a:r>
            </a:p>
          </p:txBody>
        </p:sp>
        <p:sp>
          <p:nvSpPr>
            <p:cNvPr id="6" name="TextBox 99"/>
            <p:cNvSpPr txBox="1">
              <a:spLocks noChangeArrowheads="1"/>
            </p:cNvSpPr>
            <p:nvPr/>
          </p:nvSpPr>
          <p:spPr bwMode="auto">
            <a:xfrm rot="16200000">
              <a:off x="15404" y="6041285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3.6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 rot="16200000">
              <a:off x="31324" y="1021093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04704" y="6342197"/>
            <a:ext cx="8495203" cy="405182"/>
            <a:chOff x="404704" y="6342197"/>
            <a:chExt cx="8495203" cy="405182"/>
          </a:xfrm>
        </p:grpSpPr>
        <p:sp>
          <p:nvSpPr>
            <p:cNvPr id="9" name="TextBox 100"/>
            <p:cNvSpPr txBox="1">
              <a:spLocks noChangeArrowheads="1"/>
            </p:cNvSpPr>
            <p:nvPr/>
          </p:nvSpPr>
          <p:spPr bwMode="auto">
            <a:xfrm>
              <a:off x="4424394" y="6350930"/>
              <a:ext cx="1082127" cy="39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i="0" dirty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X (km)</a:t>
              </a:r>
            </a:p>
          </p:txBody>
        </p:sp>
        <p:sp>
          <p:nvSpPr>
            <p:cNvPr id="10" name="TextBox 99"/>
            <p:cNvSpPr txBox="1">
              <a:spLocks noChangeArrowheads="1"/>
            </p:cNvSpPr>
            <p:nvPr/>
          </p:nvSpPr>
          <p:spPr bwMode="auto">
            <a:xfrm>
              <a:off x="8369682" y="6355846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15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1" name="TextBox 99"/>
            <p:cNvSpPr txBox="1">
              <a:spLocks noChangeArrowheads="1"/>
            </p:cNvSpPr>
            <p:nvPr/>
          </p:nvSpPr>
          <p:spPr bwMode="auto">
            <a:xfrm>
              <a:off x="404704" y="6342197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5" name="椭圆 14"/>
          <p:cNvSpPr/>
          <p:nvPr/>
        </p:nvSpPr>
        <p:spPr bwMode="auto">
          <a:xfrm rot="18677775">
            <a:off x="2296229" y="3610231"/>
            <a:ext cx="709683" cy="1141639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105468" y="5718416"/>
            <a:ext cx="2524836" cy="573205"/>
          </a:xfrm>
          <a:prstGeom prst="rect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677697" y="3537741"/>
            <a:ext cx="401934" cy="345738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5261" y="1371309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(31 plane-wave gathers)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0976" y="110021"/>
            <a:ext cx="9011958" cy="119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Stacked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Prestack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r>
              <a:rPr lang="en-US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Trim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Statics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Migration Images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9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0976" y="110021"/>
            <a:ext cx="9011958" cy="6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Too Good to be True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0160"/>
            <a:ext cx="8655147" cy="507991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23172" y="951747"/>
            <a:ext cx="475287" cy="5550417"/>
            <a:chOff x="23172" y="951747"/>
            <a:chExt cx="475287" cy="5550417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3172" y="3455777"/>
              <a:ext cx="475287" cy="944243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sz="2000" b="1" i="0" dirty="0">
                  <a:solidFill>
                    <a:srgbClr val="FFFF00"/>
                  </a:solidFill>
                  <a:latin typeface="+mn-lt"/>
                  <a:ea typeface="ＭＳ Ｐゴシック" charset="0"/>
                  <a:cs typeface="Times New Roman" pitchFamily="18" charset="0"/>
                </a:rPr>
                <a:t>Z (km)</a:t>
              </a:r>
            </a:p>
          </p:txBody>
        </p:sp>
        <p:sp>
          <p:nvSpPr>
            <p:cNvPr id="7" name="TextBox 99"/>
            <p:cNvSpPr txBox="1">
              <a:spLocks noChangeArrowheads="1"/>
            </p:cNvSpPr>
            <p:nvPr/>
          </p:nvSpPr>
          <p:spPr bwMode="auto">
            <a:xfrm rot="16200000">
              <a:off x="15404" y="6041285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3.6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8" name="TextBox 99"/>
            <p:cNvSpPr txBox="1">
              <a:spLocks noChangeArrowheads="1"/>
            </p:cNvSpPr>
            <p:nvPr/>
          </p:nvSpPr>
          <p:spPr bwMode="auto">
            <a:xfrm rot="16200000">
              <a:off x="31324" y="1021093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04704" y="6342197"/>
            <a:ext cx="8495203" cy="405182"/>
            <a:chOff x="404704" y="6342197"/>
            <a:chExt cx="8495203" cy="405182"/>
          </a:xfrm>
        </p:grpSpPr>
        <p:sp>
          <p:nvSpPr>
            <p:cNvPr id="5" name="TextBox 100"/>
            <p:cNvSpPr txBox="1">
              <a:spLocks noChangeArrowheads="1"/>
            </p:cNvSpPr>
            <p:nvPr/>
          </p:nvSpPr>
          <p:spPr bwMode="auto">
            <a:xfrm>
              <a:off x="4424394" y="6350930"/>
              <a:ext cx="1082127" cy="39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i="0" dirty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X (km)</a:t>
              </a:r>
            </a:p>
          </p:txBody>
        </p:sp>
        <p:sp>
          <p:nvSpPr>
            <p:cNvPr id="6" name="TextBox 99"/>
            <p:cNvSpPr txBox="1">
              <a:spLocks noChangeArrowheads="1"/>
            </p:cNvSpPr>
            <p:nvPr/>
          </p:nvSpPr>
          <p:spPr bwMode="auto">
            <a:xfrm>
              <a:off x="8369682" y="6355846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15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10" name="TextBox 99"/>
            <p:cNvSpPr txBox="1">
              <a:spLocks noChangeArrowheads="1"/>
            </p:cNvSpPr>
            <p:nvPr/>
          </p:nvSpPr>
          <p:spPr bwMode="auto">
            <a:xfrm>
              <a:off x="404704" y="6342197"/>
              <a:ext cx="530225" cy="39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945" tIns="41473" rIns="82945" bIns="41473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solidFill>
                    <a:srgbClr val="FFFF00"/>
                  </a:solidFill>
                  <a:latin typeface="+mj-lt"/>
                  <a:ea typeface="宋体" pitchFamily="2" charset="-122"/>
                  <a:cs typeface="Times New Roman" pitchFamily="18" charset="0"/>
                </a:rPr>
                <a:t>0</a:t>
              </a:r>
              <a:endParaRPr lang="en-US" altLang="zh-CN" sz="2000" b="1" i="0" dirty="0">
                <a:solidFill>
                  <a:srgbClr val="FFFF00"/>
                </a:solidFill>
                <a:latin typeface="+mj-lt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13" name="矩形 12"/>
          <p:cNvSpPr/>
          <p:nvPr/>
        </p:nvSpPr>
        <p:spPr bwMode="auto">
          <a:xfrm>
            <a:off x="3598223" y="2992582"/>
            <a:ext cx="510639" cy="1407438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椭圆 13"/>
          <p:cNvSpPr/>
          <p:nvPr/>
        </p:nvSpPr>
        <p:spPr bwMode="auto">
          <a:xfrm rot="17925389">
            <a:off x="6584973" y="4889365"/>
            <a:ext cx="477671" cy="1388701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742719" y="3075709"/>
            <a:ext cx="496784" cy="676899"/>
            <a:chOff x="7742719" y="3158834"/>
            <a:chExt cx="496784" cy="676899"/>
          </a:xfrm>
        </p:grpSpPr>
        <p:cxnSp>
          <p:nvCxnSpPr>
            <p:cNvPr id="16" name="直接箭头连接符 15"/>
            <p:cNvCxnSpPr/>
            <p:nvPr/>
          </p:nvCxnSpPr>
          <p:spPr bwMode="auto">
            <a:xfrm>
              <a:off x="7742719" y="3158834"/>
              <a:ext cx="296884" cy="19000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 bwMode="auto">
            <a:xfrm flipV="1">
              <a:off x="7938661" y="3560614"/>
              <a:ext cx="300842" cy="27511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3305261" y="1371309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(31 plane-wave gathers) 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76283" y="5491264"/>
            <a:ext cx="1955632" cy="85093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21" y="3893345"/>
            <a:ext cx="5860725" cy="24669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431915" y="1219801"/>
            <a:ext cx="6680432" cy="5136046"/>
            <a:chOff x="2431915" y="1219801"/>
            <a:chExt cx="6680432" cy="513604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4472" y="1219801"/>
              <a:ext cx="5857875" cy="2476500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2431915" y="1219801"/>
              <a:ext cx="822557" cy="5136046"/>
              <a:chOff x="2431915" y="1219801"/>
              <a:chExt cx="822557" cy="5136046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2431915" y="1219801"/>
                <a:ext cx="822557" cy="427146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V="1">
                <a:off x="2431915" y="3696301"/>
                <a:ext cx="822557" cy="265954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61" y="1271367"/>
            <a:ext cx="5860725" cy="24669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5506521" y="1832974"/>
            <a:ext cx="3605825" cy="1782074"/>
            <a:chOff x="5506521" y="1832974"/>
            <a:chExt cx="3605825" cy="1782074"/>
          </a:xfrm>
        </p:grpSpPr>
        <p:sp>
          <p:nvSpPr>
            <p:cNvPr id="30" name="TextBox 29"/>
            <p:cNvSpPr txBox="1"/>
            <p:nvPr/>
          </p:nvSpPr>
          <p:spPr>
            <a:xfrm>
              <a:off x="6695933" y="1832974"/>
              <a:ext cx="19078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Really?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506521" y="2602415"/>
              <a:ext cx="3605825" cy="1012633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58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110021"/>
            <a:ext cx="8705850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Trim Statics Shifts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9601" r="11471" b="6050"/>
          <a:stretch/>
        </p:blipFill>
        <p:spPr>
          <a:xfrm>
            <a:off x="106054" y="1271115"/>
            <a:ext cx="6294746" cy="4651836"/>
          </a:xfrm>
          <a:prstGeom prst="rect">
            <a:avLst/>
          </a:prstGeom>
          <a:ln w="38100">
            <a:solidFill>
              <a:srgbClr val="FFFF00"/>
            </a:solidFill>
            <a:prstDash val="solid"/>
          </a:ln>
        </p:spPr>
      </p:pic>
      <p:grpSp>
        <p:nvGrpSpPr>
          <p:cNvPr id="35" name="组合 34"/>
          <p:cNvGrpSpPr/>
          <p:nvPr/>
        </p:nvGrpSpPr>
        <p:grpSpPr>
          <a:xfrm>
            <a:off x="5700156" y="2217986"/>
            <a:ext cx="471734" cy="715219"/>
            <a:chOff x="5700156" y="2217986"/>
            <a:chExt cx="471734" cy="715219"/>
          </a:xfrm>
        </p:grpSpPr>
        <p:cxnSp>
          <p:nvCxnSpPr>
            <p:cNvPr id="33" name="直接箭头连接符 32"/>
            <p:cNvCxnSpPr/>
            <p:nvPr/>
          </p:nvCxnSpPr>
          <p:spPr bwMode="auto">
            <a:xfrm flipH="1" flipV="1">
              <a:off x="5700156" y="2217986"/>
              <a:ext cx="95002" cy="7152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5818908" y="2293750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</a:rPr>
                <a:t>l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491364" y="1046878"/>
            <a:ext cx="2295719" cy="2787190"/>
            <a:chOff x="6491364" y="1319838"/>
            <a:chExt cx="2295719" cy="278719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15" b="4459"/>
            <a:stretch/>
          </p:blipFill>
          <p:spPr>
            <a:xfrm>
              <a:off x="6491364" y="1781503"/>
              <a:ext cx="2295719" cy="1971024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440251" y="180349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*</a:t>
              </a:r>
              <a:endParaRPr lang="zh-CN" alt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99358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77886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56414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34942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97704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1998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70526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33288" y="2917282"/>
              <a:ext cx="325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.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12523" y="1319838"/>
              <a:ext cx="1417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poststack</a:t>
              </a:r>
              <a:endPara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67410" y="3645363"/>
              <a:ext cx="13076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prestack</a:t>
              </a:r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743527" y="3968699"/>
            <a:ext cx="1980222" cy="2287512"/>
            <a:chOff x="6743527" y="4228011"/>
            <a:chExt cx="1980222" cy="2287512"/>
          </a:xfrm>
        </p:grpSpPr>
        <p:sp>
          <p:nvSpPr>
            <p:cNvPr id="16" name="TextBox 15"/>
            <p:cNvSpPr txBox="1"/>
            <p:nvPr/>
          </p:nvSpPr>
          <p:spPr>
            <a:xfrm>
              <a:off x="6743527" y="4228011"/>
              <a:ext cx="1810945" cy="5586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Scatter plot: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7162383" y="4494682"/>
              <a:ext cx="951358" cy="1979598"/>
              <a:chOff x="6651758" y="4221557"/>
              <a:chExt cx="951358" cy="1979598"/>
            </a:xfrm>
          </p:grpSpPr>
          <p:sp>
            <p:nvSpPr>
              <p:cNvPr id="4" name="椭圆 3"/>
              <p:cNvSpPr/>
              <p:nvPr/>
            </p:nvSpPr>
            <p:spPr bwMode="auto">
              <a:xfrm rot="20677214">
                <a:off x="6660101" y="4399651"/>
                <a:ext cx="914400" cy="1801504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4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672977" y="4731775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*</a:t>
                </a:r>
                <a:endParaRPr lang="zh-CN" altLang="en-US" sz="24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651758" y="4221557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930286" y="4221557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175783" y="4453566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685801" y="4731775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277386" y="4915682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825088" y="5008690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25088" y="5341846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144166" y="5300403"/>
                <a:ext cx="32573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.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8" name="直接箭头连接符 27"/>
            <p:cNvCxnSpPr/>
            <p:nvPr/>
          </p:nvCxnSpPr>
          <p:spPr bwMode="auto">
            <a:xfrm>
              <a:off x="6825088" y="4667316"/>
              <a:ext cx="177106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直接箭头连接符 52"/>
            <p:cNvCxnSpPr/>
            <p:nvPr/>
          </p:nvCxnSpPr>
          <p:spPr bwMode="auto">
            <a:xfrm>
              <a:off x="6839688" y="4665341"/>
              <a:ext cx="0" cy="171907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8385195" y="472714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FFFF"/>
                  </a:solidFill>
                </a:rPr>
                <a:t>x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866708" y="6053858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FFFFFF"/>
                  </a:solidFill>
                </a:rPr>
                <a:t>z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948205" y="5306283"/>
            <a:ext cx="1814920" cy="1437012"/>
            <a:chOff x="6415933" y="4774011"/>
            <a:chExt cx="1814920" cy="1437012"/>
          </a:xfrm>
        </p:grpSpPr>
        <p:sp>
          <p:nvSpPr>
            <p:cNvPr id="61" name="椭圆 60"/>
            <p:cNvSpPr/>
            <p:nvPr/>
          </p:nvSpPr>
          <p:spPr bwMode="auto">
            <a:xfrm>
              <a:off x="7121738" y="4774011"/>
              <a:ext cx="45719" cy="4571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415933" y="4880979"/>
              <a:ext cx="1814920" cy="1330044"/>
              <a:chOff x="6415933" y="4880979"/>
              <a:chExt cx="1814920" cy="1330044"/>
            </a:xfrm>
          </p:grpSpPr>
          <p:cxnSp>
            <p:nvCxnSpPr>
              <p:cNvPr id="63" name="直接箭头连接符 62"/>
              <p:cNvCxnSpPr/>
              <p:nvPr/>
            </p:nvCxnSpPr>
            <p:spPr bwMode="auto">
              <a:xfrm flipV="1">
                <a:off x="6938811" y="4880979"/>
                <a:ext cx="178964" cy="95751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TextBox 63"/>
              <p:cNvSpPr txBox="1"/>
              <p:nvPr/>
            </p:nvSpPr>
            <p:spPr>
              <a:xfrm>
                <a:off x="6415933" y="5749358"/>
                <a:ext cx="18149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FF00"/>
                    </a:solidFill>
                  </a:rPr>
                  <a:t>Cluster mean</a:t>
                </a:r>
                <a:endParaRPr lang="zh-CN" altLang="en-US" sz="24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8069982" y="5306283"/>
            <a:ext cx="824191" cy="889392"/>
            <a:chOff x="7797022" y="4277971"/>
            <a:chExt cx="824191" cy="889392"/>
          </a:xfrm>
        </p:grpSpPr>
        <p:cxnSp>
          <p:nvCxnSpPr>
            <p:cNvPr id="67" name="直接连接符 66"/>
            <p:cNvCxnSpPr/>
            <p:nvPr/>
          </p:nvCxnSpPr>
          <p:spPr bwMode="auto">
            <a:xfrm>
              <a:off x="7797022" y="4277971"/>
              <a:ext cx="65094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直接连接符 67"/>
            <p:cNvCxnSpPr/>
            <p:nvPr/>
          </p:nvCxnSpPr>
          <p:spPr bwMode="auto">
            <a:xfrm>
              <a:off x="7815957" y="5167363"/>
              <a:ext cx="65094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接箭头连接符 68"/>
            <p:cNvCxnSpPr/>
            <p:nvPr/>
          </p:nvCxnSpPr>
          <p:spPr bwMode="auto">
            <a:xfrm>
              <a:off x="7985051" y="4277971"/>
              <a:ext cx="0" cy="88939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8040605" y="4419821"/>
              <a:ext cx="5806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3</a:t>
              </a:r>
              <a:r>
                <a:rPr lang="en-US" altLang="zh-CN" sz="2800" dirty="0" smtClean="0">
                  <a:latin typeface="Symbol" panose="05050102010706020507" pitchFamily="18" charset="2"/>
                </a:rPr>
                <a:t>s</a:t>
              </a:r>
              <a:endParaRPr lang="zh-CN" altLang="en-US" sz="2800" dirty="0">
                <a:latin typeface="Symbol" panose="05050102010706020507" pitchFamily="18" charset="2"/>
              </a:endParaRPr>
            </a:p>
          </p:txBody>
        </p:sp>
      </p:grpSp>
      <p:cxnSp>
        <p:nvCxnSpPr>
          <p:cNvPr id="71" name="直接连接符 70"/>
          <p:cNvCxnSpPr/>
          <p:nvPr/>
        </p:nvCxnSpPr>
        <p:spPr bwMode="auto">
          <a:xfrm flipH="1" flipV="1">
            <a:off x="7392777" y="4987053"/>
            <a:ext cx="253783" cy="31923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67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23850" y="1009651"/>
            <a:ext cx="8229600" cy="5063468"/>
          </a:xfrm>
        </p:spPr>
        <p:txBody>
          <a:bodyPr lIns="91440" tIns="45720" rIns="91440" bIns="45720"/>
          <a:lstStyle/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Motivations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filtering of images</a:t>
            </a:r>
            <a:endParaRPr lang="en-US" altLang="ja-JP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altLang="ja-JP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NLM+trim</a:t>
            </a: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statics of migration images</a:t>
            </a:r>
            <a:endParaRPr lang="en-US" altLang="ja-JP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 (GOM data)</a:t>
            </a:r>
            <a:endParaRPr lang="en-US" altLang="ja-JP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onclusions</a:t>
            </a:r>
            <a:endParaRPr lang="ja-JP" altLang="en-US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-1539040" y="1657833"/>
            <a:ext cx="10683040" cy="3479942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463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36467" y="936816"/>
            <a:ext cx="76113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Ideally, we want a v(</a:t>
            </a:r>
            <a:r>
              <a:rPr lang="en-US" altLang="zh-CN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x,y,z</a:t>
            </a:r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that reduces</a:t>
            </a:r>
          </a:p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endParaRPr lang="en-US" altLang="zh-C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 bwMode="auto">
          <a:xfrm rot="20677214">
            <a:off x="3134660" y="2051847"/>
            <a:ext cx="2072354" cy="3553305"/>
          </a:xfrm>
          <a:prstGeom prst="ellips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6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78174" y="1988601"/>
            <a:ext cx="36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2162" y="2037182"/>
            <a:ext cx="42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36375" y="2505695"/>
            <a:ext cx="505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27103" y="3015803"/>
            <a:ext cx="52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7497" y="3450221"/>
            <a:ext cx="599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63536" y="3489534"/>
            <a:ext cx="598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86706" y="4370113"/>
            <a:ext cx="36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93876" y="4203863"/>
            <a:ext cx="611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>
            <a:off x="2728786" y="1934203"/>
            <a:ext cx="310199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直接箭头连接符 52"/>
          <p:cNvCxnSpPr/>
          <p:nvPr/>
        </p:nvCxnSpPr>
        <p:spPr bwMode="auto">
          <a:xfrm>
            <a:off x="2728786" y="1934203"/>
            <a:ext cx="0" cy="3493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椭圆 53"/>
          <p:cNvSpPr>
            <a:spLocks noChangeAspect="1"/>
          </p:cNvSpPr>
          <p:nvPr/>
        </p:nvSpPr>
        <p:spPr bwMode="auto">
          <a:xfrm>
            <a:off x="4125118" y="3782780"/>
            <a:ext cx="91438" cy="9143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92230" y="2083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x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08890" y="4924111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z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484083" y="2861953"/>
            <a:ext cx="1304903" cy="2062158"/>
            <a:chOff x="3484083" y="2861953"/>
            <a:chExt cx="1304903" cy="2062158"/>
          </a:xfrm>
        </p:grpSpPr>
        <p:cxnSp>
          <p:nvCxnSpPr>
            <p:cNvPr id="14" name="直接箭头连接符 13"/>
            <p:cNvCxnSpPr/>
            <p:nvPr/>
          </p:nvCxnSpPr>
          <p:spPr bwMode="auto">
            <a:xfrm>
              <a:off x="4062729" y="2861953"/>
              <a:ext cx="62389" cy="81909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 bwMode="auto">
            <a:xfrm>
              <a:off x="3484083" y="2861953"/>
              <a:ext cx="571733" cy="81909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直接箭头连接符 19"/>
            <p:cNvCxnSpPr/>
            <p:nvPr/>
          </p:nvCxnSpPr>
          <p:spPr bwMode="auto">
            <a:xfrm>
              <a:off x="3588555" y="3782780"/>
              <a:ext cx="467261" cy="457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直接箭头连接符 22"/>
            <p:cNvCxnSpPr/>
            <p:nvPr/>
          </p:nvCxnSpPr>
          <p:spPr bwMode="auto">
            <a:xfrm flipV="1">
              <a:off x="3960816" y="3914240"/>
              <a:ext cx="160740" cy="2064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直接箭头连接符 24"/>
            <p:cNvCxnSpPr/>
            <p:nvPr/>
          </p:nvCxnSpPr>
          <p:spPr bwMode="auto">
            <a:xfrm flipV="1">
              <a:off x="3878174" y="4031466"/>
              <a:ext cx="243382" cy="89264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直接箭头连接符 26"/>
            <p:cNvCxnSpPr/>
            <p:nvPr/>
          </p:nvCxnSpPr>
          <p:spPr bwMode="auto">
            <a:xfrm flipH="1">
              <a:off x="4279785" y="3319596"/>
              <a:ext cx="335140" cy="36145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接箭头连接符 30"/>
            <p:cNvCxnSpPr/>
            <p:nvPr/>
          </p:nvCxnSpPr>
          <p:spPr bwMode="auto">
            <a:xfrm flipH="1" flipV="1">
              <a:off x="4279785" y="3874218"/>
              <a:ext cx="509201" cy="24652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直接箭头连接符 72"/>
            <p:cNvCxnSpPr/>
            <p:nvPr/>
          </p:nvCxnSpPr>
          <p:spPr bwMode="auto">
            <a:xfrm flipH="1" flipV="1">
              <a:off x="4223534" y="4056740"/>
              <a:ext cx="287101" cy="71432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5750" y="110021"/>
            <a:ext cx="8705850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Trim Statics Shifts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 bwMode="auto">
          <a:xfrm rot="20677214">
            <a:off x="3134660" y="2051847"/>
            <a:ext cx="2072354" cy="3553305"/>
          </a:xfrm>
          <a:prstGeom prst="ellipse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6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78174" y="1988601"/>
            <a:ext cx="36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2162" y="2037182"/>
            <a:ext cx="423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36375" y="2505695"/>
            <a:ext cx="505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27103" y="3015803"/>
            <a:ext cx="52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67497" y="3450221"/>
            <a:ext cx="599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63536" y="3489534"/>
            <a:ext cx="598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86706" y="4370113"/>
            <a:ext cx="36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93876" y="4203863"/>
            <a:ext cx="611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smtClean="0">
                <a:solidFill>
                  <a:srgbClr val="FF0000"/>
                </a:solidFill>
              </a:rPr>
              <a:t>.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 bwMode="auto">
          <a:xfrm>
            <a:off x="2728786" y="1934203"/>
            <a:ext cx="310199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直接箭头连接符 52"/>
          <p:cNvCxnSpPr/>
          <p:nvPr/>
        </p:nvCxnSpPr>
        <p:spPr bwMode="auto">
          <a:xfrm>
            <a:off x="2728786" y="1934203"/>
            <a:ext cx="0" cy="34936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椭圆 53"/>
          <p:cNvSpPr>
            <a:spLocks noChangeAspect="1"/>
          </p:cNvSpPr>
          <p:nvPr/>
        </p:nvSpPr>
        <p:spPr bwMode="auto">
          <a:xfrm>
            <a:off x="4125118" y="3782780"/>
            <a:ext cx="91438" cy="91438"/>
          </a:xfrm>
          <a:prstGeom prst="ellipse">
            <a:avLst/>
          </a:prstGeom>
          <a:solidFill>
            <a:srgbClr val="FFFFFF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92230" y="20833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FF"/>
                </a:solidFill>
              </a:rPr>
              <a:t>x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08890" y="4924111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FFFF"/>
                </a:solidFill>
              </a:rPr>
              <a:t>z</a:t>
            </a: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1291" y="2034770"/>
            <a:ext cx="2083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 iterations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9621635" y="2933700"/>
            <a:ext cx="3624725" cy="3236592"/>
            <a:chOff x="5366875" y="3105150"/>
            <a:chExt cx="3624725" cy="3236592"/>
          </a:xfrm>
        </p:grpSpPr>
        <p:grpSp>
          <p:nvGrpSpPr>
            <p:cNvPr id="14" name="组合 13"/>
            <p:cNvGrpSpPr/>
            <p:nvPr/>
          </p:nvGrpSpPr>
          <p:grpSpPr>
            <a:xfrm>
              <a:off x="5366875" y="4203864"/>
              <a:ext cx="3624725" cy="2137878"/>
              <a:chOff x="5663594" y="4490138"/>
              <a:chExt cx="2989087" cy="1851603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5786651" y="4490138"/>
                <a:ext cx="2866030" cy="1851603"/>
                <a:chOff x="5786651" y="3111690"/>
                <a:chExt cx="2866030" cy="1851603"/>
              </a:xfrm>
            </p:grpSpPr>
            <p:sp>
              <p:nvSpPr>
                <p:cNvPr id="3" name="任意多边形 2"/>
                <p:cNvSpPr/>
                <p:nvPr/>
              </p:nvSpPr>
              <p:spPr bwMode="auto">
                <a:xfrm>
                  <a:off x="6250674" y="3657600"/>
                  <a:ext cx="791570" cy="846161"/>
                </a:xfrm>
                <a:custGeom>
                  <a:avLst/>
                  <a:gdLst>
                    <a:gd name="connsiteX0" fmla="*/ 0 w 791570"/>
                    <a:gd name="connsiteY0" fmla="*/ 0 h 846161"/>
                    <a:gd name="connsiteX1" fmla="*/ 450376 w 791570"/>
                    <a:gd name="connsiteY1" fmla="*/ 327546 h 846161"/>
                    <a:gd name="connsiteX2" fmla="*/ 791570 w 791570"/>
                    <a:gd name="connsiteY2" fmla="*/ 846161 h 846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91570" h="846161">
                      <a:moveTo>
                        <a:pt x="0" y="0"/>
                      </a:moveTo>
                      <a:cubicBezTo>
                        <a:pt x="159224" y="93259"/>
                        <a:pt x="318448" y="186519"/>
                        <a:pt x="450376" y="327546"/>
                      </a:cubicBezTo>
                      <a:cubicBezTo>
                        <a:pt x="582304" y="468573"/>
                        <a:pt x="686937" y="657367"/>
                        <a:pt x="791570" y="846161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5" name="任意多边形 4"/>
                <p:cNvSpPr/>
                <p:nvPr/>
              </p:nvSpPr>
              <p:spPr bwMode="auto">
                <a:xfrm>
                  <a:off x="7137779" y="3234519"/>
                  <a:ext cx="385768" cy="1255594"/>
                </a:xfrm>
                <a:custGeom>
                  <a:avLst/>
                  <a:gdLst>
                    <a:gd name="connsiteX0" fmla="*/ 218364 w 385768"/>
                    <a:gd name="connsiteY0" fmla="*/ 0 h 1255594"/>
                    <a:gd name="connsiteX1" fmla="*/ 368490 w 385768"/>
                    <a:gd name="connsiteY1" fmla="*/ 272956 h 1255594"/>
                    <a:gd name="connsiteX2" fmla="*/ 341194 w 385768"/>
                    <a:gd name="connsiteY2" fmla="*/ 600502 h 1255594"/>
                    <a:gd name="connsiteX3" fmla="*/ 0 w 385768"/>
                    <a:gd name="connsiteY3" fmla="*/ 1255594 h 1255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5768" h="1255594">
                      <a:moveTo>
                        <a:pt x="218364" y="0"/>
                      </a:moveTo>
                      <a:cubicBezTo>
                        <a:pt x="283191" y="86436"/>
                        <a:pt x="348018" y="172872"/>
                        <a:pt x="368490" y="272956"/>
                      </a:cubicBezTo>
                      <a:cubicBezTo>
                        <a:pt x="388962" y="373040"/>
                        <a:pt x="402609" y="436729"/>
                        <a:pt x="341194" y="600502"/>
                      </a:cubicBezTo>
                      <a:cubicBezTo>
                        <a:pt x="279779" y="764275"/>
                        <a:pt x="139889" y="1009934"/>
                        <a:pt x="0" y="1255594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6" name="椭圆 5"/>
                <p:cNvSpPr>
                  <a:spLocks noChangeAspect="1"/>
                </p:cNvSpPr>
                <p:nvPr/>
              </p:nvSpPr>
              <p:spPr bwMode="auto">
                <a:xfrm>
                  <a:off x="7069542" y="4531057"/>
                  <a:ext cx="117697" cy="12970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7" name="任意多边形 6"/>
                <p:cNvSpPr/>
                <p:nvPr/>
              </p:nvSpPr>
              <p:spPr bwMode="auto">
                <a:xfrm>
                  <a:off x="5786651" y="3370997"/>
                  <a:ext cx="1310185" cy="1460310"/>
                </a:xfrm>
                <a:custGeom>
                  <a:avLst/>
                  <a:gdLst>
                    <a:gd name="connsiteX0" fmla="*/ 0 w 1310185"/>
                    <a:gd name="connsiteY0" fmla="*/ 0 h 1460310"/>
                    <a:gd name="connsiteX1" fmla="*/ 272955 w 1310185"/>
                    <a:gd name="connsiteY1" fmla="*/ 464024 h 1460310"/>
                    <a:gd name="connsiteX2" fmla="*/ 627797 w 1310185"/>
                    <a:gd name="connsiteY2" fmla="*/ 736979 h 1460310"/>
                    <a:gd name="connsiteX3" fmla="*/ 1310185 w 1310185"/>
                    <a:gd name="connsiteY3" fmla="*/ 1460310 h 1460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0185" h="1460310">
                      <a:moveTo>
                        <a:pt x="0" y="0"/>
                      </a:moveTo>
                      <a:cubicBezTo>
                        <a:pt x="84161" y="170597"/>
                        <a:pt x="168322" y="341194"/>
                        <a:pt x="272955" y="464024"/>
                      </a:cubicBezTo>
                      <a:cubicBezTo>
                        <a:pt x="377588" y="586854"/>
                        <a:pt x="454925" y="570931"/>
                        <a:pt x="627797" y="736979"/>
                      </a:cubicBezTo>
                      <a:cubicBezTo>
                        <a:pt x="800669" y="903027"/>
                        <a:pt x="1055427" y="1181668"/>
                        <a:pt x="1310185" y="1460310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 bwMode="auto">
                <a:xfrm>
                  <a:off x="7192370" y="3111690"/>
                  <a:ext cx="777923" cy="1733265"/>
                </a:xfrm>
                <a:custGeom>
                  <a:avLst/>
                  <a:gdLst>
                    <a:gd name="connsiteX0" fmla="*/ 777923 w 777923"/>
                    <a:gd name="connsiteY0" fmla="*/ 0 h 1733265"/>
                    <a:gd name="connsiteX1" fmla="*/ 764275 w 777923"/>
                    <a:gd name="connsiteY1" fmla="*/ 559558 h 1733265"/>
                    <a:gd name="connsiteX2" fmla="*/ 709684 w 777923"/>
                    <a:gd name="connsiteY2" fmla="*/ 982638 h 1733265"/>
                    <a:gd name="connsiteX3" fmla="*/ 368490 w 777923"/>
                    <a:gd name="connsiteY3" fmla="*/ 1405719 h 1733265"/>
                    <a:gd name="connsiteX4" fmla="*/ 0 w 777923"/>
                    <a:gd name="connsiteY4" fmla="*/ 1733265 h 1733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7923" h="1733265">
                      <a:moveTo>
                        <a:pt x="777923" y="0"/>
                      </a:moveTo>
                      <a:cubicBezTo>
                        <a:pt x="776785" y="197892"/>
                        <a:pt x="775648" y="395785"/>
                        <a:pt x="764275" y="559558"/>
                      </a:cubicBezTo>
                      <a:cubicBezTo>
                        <a:pt x="752902" y="723331"/>
                        <a:pt x="775648" y="841611"/>
                        <a:pt x="709684" y="982638"/>
                      </a:cubicBezTo>
                      <a:cubicBezTo>
                        <a:pt x="643720" y="1123665"/>
                        <a:pt x="486771" y="1280615"/>
                        <a:pt x="368490" y="1405719"/>
                      </a:cubicBezTo>
                      <a:cubicBezTo>
                        <a:pt x="250209" y="1530823"/>
                        <a:pt x="125104" y="1632044"/>
                        <a:pt x="0" y="1733265"/>
                      </a:cubicBezTo>
                    </a:path>
                  </a:pathLst>
                </a:custGeom>
                <a:noFill/>
                <a:ln w="2857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4" name="椭圆 23"/>
                <p:cNvSpPr>
                  <a:spLocks noChangeAspect="1"/>
                </p:cNvSpPr>
                <p:nvPr/>
              </p:nvSpPr>
              <p:spPr bwMode="auto">
                <a:xfrm>
                  <a:off x="7112758" y="4833585"/>
                  <a:ext cx="117697" cy="129708"/>
                </a:xfrm>
                <a:prstGeom prst="ellipse">
                  <a:avLst/>
                </a:prstGeom>
                <a:solidFill>
                  <a:srgbClr val="FF0000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4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 bwMode="auto">
                <a:xfrm>
                  <a:off x="6005015" y="4101152"/>
                  <a:ext cx="264766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</p:grpSp>
          <p:cxnSp>
            <p:nvCxnSpPr>
              <p:cNvPr id="13" name="直接箭头连接符 12"/>
              <p:cNvCxnSpPr/>
              <p:nvPr/>
            </p:nvCxnSpPr>
            <p:spPr bwMode="auto">
              <a:xfrm>
                <a:off x="6005015" y="4877944"/>
                <a:ext cx="0" cy="1398943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5663594" y="5758911"/>
                <a:ext cx="320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FFFFFF"/>
                    </a:solidFill>
                  </a:rPr>
                  <a:t>z</a:t>
                </a:r>
                <a:endParaRPr lang="zh-CN" alt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087622" y="4965348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FFFF"/>
                    </a:solidFill>
                  </a:rPr>
                  <a:t>x</a:t>
                </a:r>
                <a:endParaRPr lang="zh-CN" altLang="en-US" sz="2400" dirty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16" name="直接箭头连接符 15"/>
            <p:cNvCxnSpPr/>
            <p:nvPr/>
          </p:nvCxnSpPr>
          <p:spPr bwMode="auto">
            <a:xfrm>
              <a:off x="6755642" y="5154943"/>
              <a:ext cx="63060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 bwMode="auto">
            <a:xfrm>
              <a:off x="6281291" y="4651628"/>
              <a:ext cx="173411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C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6742119" y="4693278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2h</a:t>
              </a:r>
              <a:r>
                <a:rPr lang="en-US" altLang="zh-CN" sz="2400" baseline="-25000" dirty="0" smtClean="0"/>
                <a:t>1</a:t>
              </a:r>
              <a:endParaRPr lang="zh-CN" altLang="en-US" sz="24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61169" y="4226553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C000"/>
                  </a:solidFill>
                </a:rPr>
                <a:t>2h</a:t>
              </a:r>
              <a:r>
                <a:rPr lang="en-US" altLang="zh-CN" sz="2400" baseline="-25000" dirty="0">
                  <a:solidFill>
                    <a:srgbClr val="FFC000"/>
                  </a:solidFill>
                </a:rPr>
                <a:t>2</a:t>
              </a:r>
              <a:endParaRPr lang="zh-CN" altLang="en-US" sz="2400" baseline="-25000" dirty="0">
                <a:solidFill>
                  <a:srgbClr val="FFC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6715125" y="5317121"/>
              <a:ext cx="45719" cy="4571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椭圆 39"/>
            <p:cNvSpPr/>
            <p:nvPr/>
          </p:nvSpPr>
          <p:spPr bwMode="auto">
            <a:xfrm>
              <a:off x="8058150" y="5307596"/>
              <a:ext cx="45719" cy="4571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椭圆 40"/>
            <p:cNvSpPr/>
            <p:nvPr/>
          </p:nvSpPr>
          <p:spPr bwMode="auto">
            <a:xfrm>
              <a:off x="7400925" y="5317121"/>
              <a:ext cx="45719" cy="4571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椭圆 41"/>
            <p:cNvSpPr/>
            <p:nvPr/>
          </p:nvSpPr>
          <p:spPr bwMode="auto">
            <a:xfrm>
              <a:off x="6238875" y="5336171"/>
              <a:ext cx="45719" cy="45719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30784" y="3105150"/>
              <a:ext cx="24000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 smtClean="0"/>
                <a:t>Relation to </a:t>
              </a:r>
            </a:p>
            <a:p>
              <a:pPr algn="ctr"/>
              <a:r>
                <a:rPr lang="en-US" altLang="zh-CN" sz="2400" b="1" dirty="0" smtClean="0"/>
                <a:t>subsurface offset</a:t>
              </a:r>
              <a:endParaRPr lang="zh-CN" altLang="en-US" sz="2400" b="1" dirty="0"/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5750" y="110021"/>
            <a:ext cx="8705850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Local Trim Statics Shifts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4062969" y="2790825"/>
            <a:ext cx="107868" cy="9919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111122" y="2790825"/>
            <a:ext cx="660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sz="2400" dirty="0" err="1" smtClean="0"/>
              <a:t>i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216556" y="2933700"/>
            <a:ext cx="31981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88842" y="870141"/>
            <a:ext cx="8154797" cy="1077218"/>
            <a:chOff x="588842" y="870141"/>
            <a:chExt cx="8154797" cy="1077218"/>
          </a:xfrm>
        </p:grpSpPr>
        <p:sp>
          <p:nvSpPr>
            <p:cNvPr id="30" name="TextBox 29"/>
            <p:cNvSpPr txBox="1"/>
            <p:nvPr/>
          </p:nvSpPr>
          <p:spPr>
            <a:xfrm>
              <a:off x="588842" y="870141"/>
              <a:ext cx="815479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Reduced scatter</a:t>
              </a:r>
              <a:r>
                <a:rPr lang="en-US" altLang="zh-CN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implies a more accurate</a:t>
              </a:r>
            </a:p>
            <a:p>
              <a:r>
                <a:rPr lang="en-US" altLang="zh-CN" sz="32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elocity model: 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  <a:cs typeface="Arial" panose="020B0604020202020204" pitchFamily="34" charset="0"/>
                </a:rPr>
                <a:t>e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= ½ 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||</a:t>
              </a:r>
              <a:r>
                <a:rPr lang="en-US" altLang="zh-CN" sz="3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altLang="zh-CN" sz="16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-R||</a:t>
              </a:r>
              <a:r>
                <a:rPr lang="en-US" altLang="zh-CN" sz="3200" b="1" baseline="300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MVA</a:t>
              </a:r>
              <a:endParaRPr lang="en-US" altLang="zh-C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5318090" y="1457325"/>
              <a:ext cx="31981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>
              <a:off x="5803865" y="1466850"/>
              <a:ext cx="31981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09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6.53099E-6 L 0.03768 0.04325 L 0.05452 0.08118 L 0.05973 0.10893 " pathEditMode="relative" ptsTypes="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84E-6 L 0.02326 0.04325 L 0.02465 0.07794 L 0.01423 0.10893 " pathEditMode="relative" ptsTypes="AAAA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56799E-7 L -0.0092 0.01711 L -0.03507 0.0259 L -0.0467 0.00693 " pathEditMode="relative" ptsTypes="AA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5319E-6 L -0.00139 -0.14871 L -0.03767 -0.23358 " pathEditMode="relative" ptsTypes="AAA">
                                      <p:cBhvr>
                                        <p:cTn id="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1619E-6 L -0.01302 -0.05018 L -0.06754 -0.11771 " pathEditMode="relative" ptsTypes="A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7262E-7 L 0.02205 -0.11239 " pathEditMode="relative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56337E-6 L -0.02864 -0.06059 L -0.0092 -0.16258 L 0.02986 -0.24745 " pathEditMode="relative" ptsTypes="AAAA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08746E-6 L 0.00712 -0.02082 L 0.02396 -0.03193 L 0.06875 -0.05969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9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23850" y="1009651"/>
            <a:ext cx="8229600" cy="5063468"/>
          </a:xfrm>
        </p:spPr>
        <p:txBody>
          <a:bodyPr lIns="91440" tIns="45720" rIns="91440" bIns="45720"/>
          <a:lstStyle/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Motivations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filtering of images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NLM+trim</a:t>
            </a: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statics of migration images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 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(GOM data)</a:t>
            </a:r>
            <a:endParaRPr lang="en-US" altLang="ja-JP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Conclusions</a:t>
            </a:r>
            <a:endParaRPr lang="ja-JP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-971537" y="907642"/>
            <a:ext cx="10676590" cy="3497671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-550886" y="5401616"/>
            <a:ext cx="10683040" cy="726009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194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6123" y="1022686"/>
            <a:ext cx="8817877" cy="566471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Trim statics can align reflectors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mispositioned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across </a:t>
            </a:r>
            <a:r>
              <a:rPr lang="en-US" altLang="zh-CN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prestack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images due to velocity inaccuracies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Noticeable improvement in feature coherency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Limitation: </a:t>
            </a: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although features are clearly revealed, their locations might still be wrong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can quantify and reduce the locational variance of the revealed features,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hereby inverting </a:t>
            </a:r>
            <a:r>
              <a:rPr lang="en-US" altLang="zh-CN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velocity</a:t>
            </a:r>
            <a:endParaRPr lang="en-US" altLang="zh-CN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84276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auto">
          <a:xfrm>
            <a:off x="685800" y="64703"/>
            <a:ext cx="7772400" cy="2406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Thanks to Sponsors of CSIM Consortium</a:t>
            </a:r>
            <a:endParaRPr lang="ja-JP" alt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Rectangle 63"/>
          <p:cNvSpPr>
            <a:spLocks noChangeArrowheads="1"/>
          </p:cNvSpPr>
          <p:nvPr/>
        </p:nvSpPr>
        <p:spPr bwMode="auto">
          <a:xfrm>
            <a:off x="2590800" y="6705600"/>
            <a:ext cx="3124200" cy="228600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48400" y="4438650"/>
            <a:ext cx="1219200" cy="127635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2727085"/>
            <a:ext cx="8610600" cy="3098730"/>
            <a:chOff x="228600" y="3471969"/>
            <a:chExt cx="8610600" cy="3098730"/>
          </a:xfrm>
        </p:grpSpPr>
        <p:grpSp>
          <p:nvGrpSpPr>
            <p:cNvPr id="28" name="Group 38"/>
            <p:cNvGrpSpPr>
              <a:grpSpLocks/>
            </p:cNvGrpSpPr>
            <p:nvPr/>
          </p:nvGrpSpPr>
          <p:grpSpPr bwMode="auto">
            <a:xfrm>
              <a:off x="228600" y="3471969"/>
              <a:ext cx="8610600" cy="3098730"/>
              <a:chOff x="228600" y="3471560"/>
              <a:chExt cx="8610600" cy="3099102"/>
            </a:xfrm>
            <a:noFill/>
          </p:grpSpPr>
          <p:grpSp>
            <p:nvGrpSpPr>
              <p:cNvPr id="30" name="Group 36"/>
              <p:cNvGrpSpPr>
                <a:grpSpLocks/>
              </p:cNvGrpSpPr>
              <p:nvPr/>
            </p:nvGrpSpPr>
            <p:grpSpPr bwMode="auto">
              <a:xfrm>
                <a:off x="228600" y="3471560"/>
                <a:ext cx="8610600" cy="3099102"/>
                <a:chOff x="228600" y="3471560"/>
                <a:chExt cx="8610600" cy="3099102"/>
              </a:xfrm>
              <a:grpFill/>
            </p:grpSpPr>
            <p:grpSp>
              <p:nvGrpSpPr>
                <p:cNvPr id="32" name="Group 34"/>
                <p:cNvGrpSpPr>
                  <a:grpSpLocks/>
                </p:cNvGrpSpPr>
                <p:nvPr/>
              </p:nvGrpSpPr>
              <p:grpSpPr bwMode="auto">
                <a:xfrm>
                  <a:off x="2611016" y="3471560"/>
                  <a:ext cx="6228184" cy="2125965"/>
                  <a:chOff x="2611016" y="3471560"/>
                  <a:chExt cx="6228184" cy="2125965"/>
                </a:xfrm>
                <a:grpFill/>
              </p:grpSpPr>
              <p:pic>
                <p:nvPicPr>
                  <p:cNvPr id="3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48400" y="4572000"/>
                    <a:ext cx="923925" cy="1025525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  <p:pic>
                <p:nvPicPr>
                  <p:cNvPr id="39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24800" y="4495800"/>
                    <a:ext cx="914400" cy="990600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  <p:pic>
                <p:nvPicPr>
                  <p:cNvPr id="40" name="Picture 2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58000" y="3471560"/>
                    <a:ext cx="1219200" cy="871538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  <p:pic>
                <p:nvPicPr>
                  <p:cNvPr id="41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611016" y="4734187"/>
                    <a:ext cx="1752600" cy="709613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</p:grpSp>
            <p:grpSp>
              <p:nvGrpSpPr>
                <p:cNvPr id="33" name="Group 35"/>
                <p:cNvGrpSpPr>
                  <a:grpSpLocks/>
                </p:cNvGrpSpPr>
                <p:nvPr/>
              </p:nvGrpSpPr>
              <p:grpSpPr bwMode="auto">
                <a:xfrm>
                  <a:off x="228600" y="3505200"/>
                  <a:ext cx="5441831" cy="3065462"/>
                  <a:chOff x="228600" y="3505200"/>
                  <a:chExt cx="5441831" cy="3065462"/>
                </a:xfrm>
                <a:grpFill/>
              </p:grpSpPr>
              <p:pic>
                <p:nvPicPr>
                  <p:cNvPr id="34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5400" y="4572000"/>
                    <a:ext cx="914400" cy="1006475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  <p:pic>
                <p:nvPicPr>
                  <p:cNvPr id="35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3050" y="3505200"/>
                    <a:ext cx="1098550" cy="909638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  <p:pic>
                <p:nvPicPr>
                  <p:cNvPr id="36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32218" y="5578475"/>
                    <a:ext cx="938213" cy="992187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  <p:pic>
                <p:nvPicPr>
                  <p:cNvPr id="37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8600" y="5181600"/>
                    <a:ext cx="914400" cy="857250"/>
                  </a:xfrm>
                  <a:prstGeom prst="rect">
                    <a:avLst/>
                  </a:prstGeom>
                  <a:grp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/>
                </p:spPr>
              </p:pic>
            </p:grpSp>
          </p:grpSp>
          <p:pic>
            <p:nvPicPr>
              <p:cNvPr id="31" name="Picture 3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1675" y="3700159"/>
                <a:ext cx="1828800" cy="4143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" name="Picture 47" descr="http://www.gshtx.org/attachments/wysiwyg/20178/TGS-Logo-Tagline_Large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4250" y="3513983"/>
              <a:ext cx="2094150" cy="787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7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Non-Local Mean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Filter 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21474" r="19452"/>
          <a:stretch/>
        </p:blipFill>
        <p:spPr>
          <a:xfrm>
            <a:off x="450365" y="2265523"/>
            <a:ext cx="4585648" cy="33437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auto">
          <a:xfrm>
            <a:off x="1459514" y="2715899"/>
            <a:ext cx="2470245" cy="244294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35329" y="3657594"/>
            <a:ext cx="518615" cy="559559"/>
            <a:chOff x="3131377" y="3916906"/>
            <a:chExt cx="518615" cy="559559"/>
          </a:xfrm>
        </p:grpSpPr>
        <p:sp>
          <p:nvSpPr>
            <p:cNvPr id="3" name="矩形 2"/>
            <p:cNvSpPr/>
            <p:nvPr/>
          </p:nvSpPr>
          <p:spPr bwMode="auto">
            <a:xfrm>
              <a:off x="3131377" y="3916906"/>
              <a:ext cx="518615" cy="55955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52692" y="4160505"/>
              <a:ext cx="75984" cy="723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54229" y="2486019"/>
            <a:ext cx="518615" cy="559559"/>
            <a:chOff x="3131377" y="3916906"/>
            <a:chExt cx="518615" cy="559559"/>
          </a:xfrm>
        </p:grpSpPr>
        <p:sp>
          <p:nvSpPr>
            <p:cNvPr id="9" name="矩形 8"/>
            <p:cNvSpPr/>
            <p:nvPr/>
          </p:nvSpPr>
          <p:spPr bwMode="auto">
            <a:xfrm>
              <a:off x="3131377" y="3916906"/>
              <a:ext cx="518615" cy="55955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52692" y="4160505"/>
              <a:ext cx="75984" cy="723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6892" y="3916897"/>
            <a:ext cx="1880388" cy="570778"/>
            <a:chOff x="1137650" y="5602334"/>
            <a:chExt cx="1880388" cy="570778"/>
          </a:xfrm>
        </p:grpSpPr>
        <p:cxnSp>
          <p:nvCxnSpPr>
            <p:cNvPr id="12" name="直接箭头连接符 11"/>
            <p:cNvCxnSpPr/>
            <p:nvPr/>
          </p:nvCxnSpPr>
          <p:spPr bwMode="auto">
            <a:xfrm flipV="1">
              <a:off x="2017247" y="5602334"/>
              <a:ext cx="1000791" cy="3139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137650" y="5773002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patch</a:t>
              </a:r>
              <a:endPara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70981" y="5240729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earch neighborhood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91257" y="3658158"/>
            <a:ext cx="552381" cy="992718"/>
            <a:chOff x="5691257" y="3658158"/>
            <a:chExt cx="552381" cy="99271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257" y="3658158"/>
              <a:ext cx="552381" cy="580952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762843" y="4189211"/>
              <a:ext cx="4475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altLang="zh-CN" sz="2400" baseline="-250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a</a:t>
              </a:r>
              <a:endParaRPr lang="zh-CN" alt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276901" y="4192749"/>
            <a:ext cx="552381" cy="1144884"/>
            <a:chOff x="7276901" y="4192749"/>
            <a:chExt cx="552381" cy="114488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901" y="4756681"/>
              <a:ext cx="552381" cy="580952"/>
            </a:xfrm>
            <a:prstGeom prst="rect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7329432" y="4192749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en-US" altLang="zh-CN" sz="2400" baseline="-25000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b</a:t>
              </a:r>
              <a:endParaRPr lang="zh-CN" altLang="en-US" sz="2400" baseline="-25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206890"/>
              </p:ext>
            </p:extLst>
          </p:nvPr>
        </p:nvGraphicFramePr>
        <p:xfrm>
          <a:off x="5059763" y="2487722"/>
          <a:ext cx="3941733" cy="87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" name="Equation" r:id="rId6" imgW="1854000" imgH="431640" progId="Equation.DSMT4">
                  <p:embed/>
                </p:oleObj>
              </mc:Choice>
              <mc:Fallback>
                <p:oleObj name="Equation" r:id="rId6" imgW="185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9763" y="2487722"/>
                        <a:ext cx="3941733" cy="87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5964865" y="3643594"/>
            <a:ext cx="1584251" cy="1396239"/>
            <a:chOff x="5964865" y="3643594"/>
            <a:chExt cx="1584251" cy="1396239"/>
          </a:xfrm>
        </p:grpSpPr>
        <p:sp>
          <p:nvSpPr>
            <p:cNvPr id="32" name="任意多边形 31"/>
            <p:cNvSpPr/>
            <p:nvPr/>
          </p:nvSpPr>
          <p:spPr bwMode="auto">
            <a:xfrm>
              <a:off x="5964865" y="3955312"/>
              <a:ext cx="1584251" cy="1084521"/>
            </a:xfrm>
            <a:custGeom>
              <a:avLst/>
              <a:gdLst>
                <a:gd name="connsiteX0" fmla="*/ 1584251 w 1584251"/>
                <a:gd name="connsiteY0" fmla="*/ 1084521 h 1084521"/>
                <a:gd name="connsiteX1" fmla="*/ 1169582 w 1584251"/>
                <a:gd name="connsiteY1" fmla="*/ 318976 h 1084521"/>
                <a:gd name="connsiteX2" fmla="*/ 0 w 1584251"/>
                <a:gd name="connsiteY2" fmla="*/ 0 h 10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4251" h="1084521">
                  <a:moveTo>
                    <a:pt x="1584251" y="1084521"/>
                  </a:moveTo>
                  <a:cubicBezTo>
                    <a:pt x="1508937" y="792125"/>
                    <a:pt x="1433624" y="499729"/>
                    <a:pt x="1169582" y="318976"/>
                  </a:cubicBezTo>
                  <a:cubicBezTo>
                    <a:pt x="905540" y="138223"/>
                    <a:pt x="452770" y="69111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0377457"/>
                </p:ext>
              </p:extLst>
            </p:nvPr>
          </p:nvGraphicFramePr>
          <p:xfrm>
            <a:off x="6756990" y="3643594"/>
            <a:ext cx="572442" cy="515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1" name="Equation" r:id="rId8" imgW="253800" imgH="228600" progId="Equation.DSMT4">
                    <p:embed/>
                  </p:oleObj>
                </mc:Choice>
                <mc:Fallback>
                  <p:oleObj name="Equation" r:id="rId8" imgW="253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56990" y="3643594"/>
                          <a:ext cx="572442" cy="5151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5115154" y="203469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</a:rPr>
              <a:t>f</a:t>
            </a:r>
            <a:r>
              <a:rPr lang="en-US" altLang="zh-CN" sz="2400" dirty="0" smtClean="0">
                <a:solidFill>
                  <a:srgbClr val="00B0F0"/>
                </a:solidFill>
              </a:rPr>
              <a:t>iltering weight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618411" y="1508857"/>
            <a:ext cx="2540458" cy="1828109"/>
            <a:chOff x="3618411" y="1508857"/>
            <a:chExt cx="2540458" cy="1828109"/>
          </a:xfrm>
        </p:grpSpPr>
        <p:sp>
          <p:nvSpPr>
            <p:cNvPr id="38" name="TextBox 37"/>
            <p:cNvSpPr txBox="1"/>
            <p:nvPr/>
          </p:nvSpPr>
          <p:spPr>
            <a:xfrm>
              <a:off x="3618411" y="1508857"/>
              <a:ext cx="1890261" cy="46166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normalization</a:t>
              </a:r>
              <a:endParaRPr lang="zh-CN" altLang="en-US" sz="2400" dirty="0"/>
            </a:p>
          </p:txBody>
        </p:sp>
        <p:cxnSp>
          <p:nvCxnSpPr>
            <p:cNvPr id="41" name="直接箭头连接符 40"/>
            <p:cNvCxnSpPr>
              <a:stCxn id="38" idx="2"/>
            </p:cNvCxnSpPr>
            <p:nvPr/>
          </p:nvCxnSpPr>
          <p:spPr bwMode="auto">
            <a:xfrm>
              <a:off x="4563542" y="1970522"/>
              <a:ext cx="1302868" cy="1075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椭圆 43"/>
            <p:cNvSpPr/>
            <p:nvPr/>
          </p:nvSpPr>
          <p:spPr bwMode="auto">
            <a:xfrm>
              <a:off x="5866410" y="2945081"/>
              <a:ext cx="292459" cy="39188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30192" y="958764"/>
            <a:ext cx="2018805" cy="2378202"/>
            <a:chOff x="7030192" y="958764"/>
            <a:chExt cx="2018805" cy="2378202"/>
          </a:xfrm>
        </p:grpSpPr>
        <p:sp>
          <p:nvSpPr>
            <p:cNvPr id="39" name="TextBox 38"/>
            <p:cNvSpPr txBox="1"/>
            <p:nvPr/>
          </p:nvSpPr>
          <p:spPr>
            <a:xfrm>
              <a:off x="7518899" y="958764"/>
              <a:ext cx="1530098" cy="83099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/>
                <a:t>s</a:t>
              </a:r>
              <a:r>
                <a:rPr lang="en-US" altLang="zh-CN" sz="2400" dirty="0" err="1" smtClean="0"/>
                <a:t>enstivity</a:t>
              </a:r>
              <a:r>
                <a:rPr lang="en-US" altLang="zh-CN" sz="2400" dirty="0" smtClean="0"/>
                <a:t> controller</a:t>
              </a:r>
              <a:endParaRPr lang="zh-CN" altLang="en-US" sz="2400" dirty="0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7030192" y="2945081"/>
              <a:ext cx="299240" cy="39188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3638" y="6254886"/>
            <a:ext cx="2533066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Buades</a:t>
            </a:r>
            <a:r>
              <a:rPr lang="en-US" altLang="zh-CN" sz="2400" dirty="0" smtClean="0"/>
              <a:t> et al., 2005</a:t>
            </a:r>
            <a:endParaRPr lang="zh-CN" altLang="en-US" sz="2400" dirty="0"/>
          </a:p>
        </p:txBody>
      </p:sp>
      <p:sp>
        <p:nvSpPr>
          <p:cNvPr id="14" name="任意多边形 13"/>
          <p:cNvSpPr/>
          <p:nvPr/>
        </p:nvSpPr>
        <p:spPr bwMode="auto">
          <a:xfrm>
            <a:off x="7029001" y="1258150"/>
            <a:ext cx="477585" cy="1687066"/>
          </a:xfrm>
          <a:custGeom>
            <a:avLst/>
            <a:gdLst>
              <a:gd name="connsiteX0" fmla="*/ 477585 w 477585"/>
              <a:gd name="connsiteY0" fmla="*/ 39019 h 1687066"/>
              <a:gd name="connsiteX1" fmla="*/ 349994 w 477585"/>
              <a:gd name="connsiteY1" fmla="*/ 49652 h 1687066"/>
              <a:gd name="connsiteX2" fmla="*/ 169241 w 477585"/>
              <a:gd name="connsiteY2" fmla="*/ 528117 h 1687066"/>
              <a:gd name="connsiteX3" fmla="*/ 9752 w 477585"/>
              <a:gd name="connsiteY3" fmla="*/ 1368089 h 1687066"/>
              <a:gd name="connsiteX4" fmla="*/ 31018 w 477585"/>
              <a:gd name="connsiteY4" fmla="*/ 1687066 h 16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85" h="1687066">
                <a:moveTo>
                  <a:pt x="477585" y="39019"/>
                </a:moveTo>
                <a:cubicBezTo>
                  <a:pt x="439485" y="3577"/>
                  <a:pt x="401385" y="-31864"/>
                  <a:pt x="349994" y="49652"/>
                </a:cubicBezTo>
                <a:cubicBezTo>
                  <a:pt x="298603" y="131168"/>
                  <a:pt x="225948" y="308378"/>
                  <a:pt x="169241" y="528117"/>
                </a:cubicBezTo>
                <a:cubicBezTo>
                  <a:pt x="112534" y="747856"/>
                  <a:pt x="32789" y="1174931"/>
                  <a:pt x="9752" y="1368089"/>
                </a:cubicBezTo>
                <a:cubicBezTo>
                  <a:pt x="-13285" y="1561247"/>
                  <a:pt x="8866" y="1624156"/>
                  <a:pt x="31018" y="168706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89897" y="1829458"/>
            <a:ext cx="2107368" cy="708208"/>
            <a:chOff x="7189897" y="1829458"/>
            <a:chExt cx="2107368" cy="708208"/>
          </a:xfrm>
        </p:grpSpPr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4118722"/>
                </p:ext>
              </p:extLst>
            </p:nvPr>
          </p:nvGraphicFramePr>
          <p:xfrm>
            <a:off x="7189897" y="1829458"/>
            <a:ext cx="795156" cy="51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92" name="Equation" r:id="rId10" imgW="431640" imgH="279360" progId="Equation.DSMT4">
                    <p:embed/>
                  </p:oleObj>
                </mc:Choice>
                <mc:Fallback>
                  <p:oleObj name="Equation" r:id="rId10" imgW="4316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189897" y="1829458"/>
                          <a:ext cx="795156" cy="514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883135" y="1829780"/>
              <a:ext cx="14141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best match survives</a:t>
              </a:r>
              <a:endParaRPr lang="zh-CN" altLang="en-US" sz="2000" dirty="0"/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7329432" y="2624446"/>
            <a:ext cx="1447272" cy="516577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27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3 L 0.25955 -0.00093 L 0.26024 0.01388 L -0.00052 0.01457 L 0.26024 0.07103 L -0.00174 0.11198 L 0.25833 0.18232 L -0.00174 0.21911 L 0.25955 0.29755 L -0.00295 0.31143 L -0.00174 0.32462 L 0.25833 0.323 L 0.25833 0.33179 L -0.00174 0.33341 L -0.00243 0.34498 L 0.25833 0.34336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14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28" y="3949915"/>
            <a:ext cx="609566" cy="638175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74" y="4615781"/>
            <a:ext cx="552381" cy="60512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46" y="2715899"/>
            <a:ext cx="2449197" cy="24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Non-Local Mean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Filter 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459514" y="2715899"/>
            <a:ext cx="2470245" cy="244294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35329" y="3657594"/>
            <a:ext cx="518615" cy="559559"/>
            <a:chOff x="3131377" y="3916906"/>
            <a:chExt cx="518615" cy="559559"/>
          </a:xfrm>
        </p:grpSpPr>
        <p:sp>
          <p:nvSpPr>
            <p:cNvPr id="3" name="矩形 2"/>
            <p:cNvSpPr/>
            <p:nvPr/>
          </p:nvSpPr>
          <p:spPr bwMode="auto">
            <a:xfrm>
              <a:off x="3131377" y="3916906"/>
              <a:ext cx="518615" cy="55955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52692" y="4160505"/>
              <a:ext cx="75984" cy="723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54229" y="2486019"/>
            <a:ext cx="518615" cy="559559"/>
            <a:chOff x="3131377" y="3916906"/>
            <a:chExt cx="518615" cy="559559"/>
          </a:xfrm>
        </p:grpSpPr>
        <p:sp>
          <p:nvSpPr>
            <p:cNvPr id="9" name="矩形 8"/>
            <p:cNvSpPr/>
            <p:nvPr/>
          </p:nvSpPr>
          <p:spPr bwMode="auto">
            <a:xfrm>
              <a:off x="3131377" y="3916906"/>
              <a:ext cx="518615" cy="55955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52692" y="4160505"/>
              <a:ext cx="75984" cy="723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6892" y="3916897"/>
            <a:ext cx="1880388" cy="570778"/>
            <a:chOff x="1137650" y="5602334"/>
            <a:chExt cx="1880388" cy="570778"/>
          </a:xfrm>
        </p:grpSpPr>
        <p:cxnSp>
          <p:nvCxnSpPr>
            <p:cNvPr id="12" name="直接箭头连接符 11"/>
            <p:cNvCxnSpPr/>
            <p:nvPr/>
          </p:nvCxnSpPr>
          <p:spPr bwMode="auto">
            <a:xfrm flipV="1">
              <a:off x="2017247" y="5602334"/>
              <a:ext cx="1000791" cy="3139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137650" y="5773002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patch</a:t>
              </a:r>
              <a:endPara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70981" y="5240729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earch neighborhood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6094" y="515224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24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endParaRPr lang="zh-CN" altLang="en-US" sz="24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9921" y="345473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endParaRPr lang="zh-CN" altLang="en-US" sz="24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573533"/>
              </p:ext>
            </p:extLst>
          </p:nvPr>
        </p:nvGraphicFramePr>
        <p:xfrm>
          <a:off x="5059763" y="2487722"/>
          <a:ext cx="3941733" cy="87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6" imgW="1854000" imgH="431640" progId="Equation.DSMT4">
                  <p:embed/>
                </p:oleObj>
              </mc:Choice>
              <mc:Fallback>
                <p:oleObj name="Equation" r:id="rId6" imgW="185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9763" y="2487722"/>
                        <a:ext cx="3941733" cy="87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5713652" y="4287619"/>
            <a:ext cx="1193413" cy="953110"/>
            <a:chOff x="6942377" y="4287619"/>
            <a:chExt cx="1193413" cy="953110"/>
          </a:xfrm>
        </p:grpSpPr>
        <p:sp>
          <p:nvSpPr>
            <p:cNvPr id="32" name="任意多边形 31"/>
            <p:cNvSpPr/>
            <p:nvPr/>
          </p:nvSpPr>
          <p:spPr bwMode="auto">
            <a:xfrm flipV="1">
              <a:off x="6942377" y="4287619"/>
              <a:ext cx="715723" cy="630721"/>
            </a:xfrm>
            <a:custGeom>
              <a:avLst/>
              <a:gdLst>
                <a:gd name="connsiteX0" fmla="*/ 1584251 w 1584251"/>
                <a:gd name="connsiteY0" fmla="*/ 1084521 h 1084521"/>
                <a:gd name="connsiteX1" fmla="*/ 1169582 w 1584251"/>
                <a:gd name="connsiteY1" fmla="*/ 318976 h 1084521"/>
                <a:gd name="connsiteX2" fmla="*/ 0 w 1584251"/>
                <a:gd name="connsiteY2" fmla="*/ 0 h 10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4251" h="1084521">
                  <a:moveTo>
                    <a:pt x="1584251" y="1084521"/>
                  </a:moveTo>
                  <a:cubicBezTo>
                    <a:pt x="1508937" y="792125"/>
                    <a:pt x="1433624" y="499729"/>
                    <a:pt x="1169582" y="318976"/>
                  </a:cubicBezTo>
                  <a:cubicBezTo>
                    <a:pt x="905540" y="138223"/>
                    <a:pt x="452770" y="69111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6018473"/>
                </p:ext>
              </p:extLst>
            </p:nvPr>
          </p:nvGraphicFramePr>
          <p:xfrm>
            <a:off x="7563348" y="4725531"/>
            <a:ext cx="572442" cy="515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8" imgW="253800" imgH="228600" progId="Equation.DSMT4">
                    <p:embed/>
                  </p:oleObj>
                </mc:Choice>
                <mc:Fallback>
                  <p:oleObj name="Equation" r:id="rId8" imgW="253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63348" y="4725531"/>
                          <a:ext cx="572442" cy="5151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5115154" y="203469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</a:rPr>
              <a:t>f</a:t>
            </a:r>
            <a:r>
              <a:rPr lang="en-US" altLang="zh-CN" sz="2400" dirty="0" smtClean="0">
                <a:solidFill>
                  <a:srgbClr val="00B0F0"/>
                </a:solidFill>
              </a:rPr>
              <a:t>iltering weight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618411" y="1508857"/>
            <a:ext cx="2540458" cy="1828109"/>
            <a:chOff x="3618411" y="1508857"/>
            <a:chExt cx="2540458" cy="1828109"/>
          </a:xfrm>
        </p:grpSpPr>
        <p:sp>
          <p:nvSpPr>
            <p:cNvPr id="38" name="TextBox 37"/>
            <p:cNvSpPr txBox="1"/>
            <p:nvPr/>
          </p:nvSpPr>
          <p:spPr>
            <a:xfrm>
              <a:off x="3618411" y="1508857"/>
              <a:ext cx="1890261" cy="46166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normalization</a:t>
              </a:r>
              <a:endParaRPr lang="zh-CN" altLang="en-US" sz="2400" dirty="0"/>
            </a:p>
          </p:txBody>
        </p:sp>
        <p:cxnSp>
          <p:nvCxnSpPr>
            <p:cNvPr id="41" name="直接箭头连接符 40"/>
            <p:cNvCxnSpPr>
              <a:stCxn id="38" idx="2"/>
            </p:cNvCxnSpPr>
            <p:nvPr/>
          </p:nvCxnSpPr>
          <p:spPr bwMode="auto">
            <a:xfrm>
              <a:off x="4563542" y="1970522"/>
              <a:ext cx="1302868" cy="1075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椭圆 43"/>
            <p:cNvSpPr/>
            <p:nvPr/>
          </p:nvSpPr>
          <p:spPr bwMode="auto">
            <a:xfrm>
              <a:off x="5866410" y="2945081"/>
              <a:ext cx="292459" cy="39188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30192" y="958764"/>
            <a:ext cx="2018805" cy="2378202"/>
            <a:chOff x="7030192" y="958764"/>
            <a:chExt cx="2018805" cy="2378202"/>
          </a:xfrm>
        </p:grpSpPr>
        <p:sp>
          <p:nvSpPr>
            <p:cNvPr id="39" name="TextBox 38"/>
            <p:cNvSpPr txBox="1"/>
            <p:nvPr/>
          </p:nvSpPr>
          <p:spPr>
            <a:xfrm>
              <a:off x="7518899" y="958764"/>
              <a:ext cx="1530098" cy="83099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sensitivity </a:t>
              </a:r>
              <a:r>
                <a:rPr lang="en-US" altLang="zh-CN" sz="2400" dirty="0" smtClean="0"/>
                <a:t>controller</a:t>
              </a:r>
              <a:endParaRPr lang="zh-CN" altLang="en-US" sz="2400" dirty="0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7030192" y="2945081"/>
              <a:ext cx="299240" cy="39188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3638" y="6254886"/>
            <a:ext cx="2533066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Buades</a:t>
            </a:r>
            <a:r>
              <a:rPr lang="en-US" altLang="zh-CN" sz="2400" dirty="0" smtClean="0"/>
              <a:t> et al., 2005</a:t>
            </a:r>
            <a:endParaRPr lang="zh-CN" altLang="en-US" sz="2400" dirty="0"/>
          </a:p>
        </p:txBody>
      </p:sp>
      <p:sp>
        <p:nvSpPr>
          <p:cNvPr id="14" name="任意多边形 13"/>
          <p:cNvSpPr/>
          <p:nvPr/>
        </p:nvSpPr>
        <p:spPr bwMode="auto">
          <a:xfrm>
            <a:off x="7029001" y="1258150"/>
            <a:ext cx="477585" cy="1687066"/>
          </a:xfrm>
          <a:custGeom>
            <a:avLst/>
            <a:gdLst>
              <a:gd name="connsiteX0" fmla="*/ 477585 w 477585"/>
              <a:gd name="connsiteY0" fmla="*/ 39019 h 1687066"/>
              <a:gd name="connsiteX1" fmla="*/ 349994 w 477585"/>
              <a:gd name="connsiteY1" fmla="*/ 49652 h 1687066"/>
              <a:gd name="connsiteX2" fmla="*/ 169241 w 477585"/>
              <a:gd name="connsiteY2" fmla="*/ 528117 h 1687066"/>
              <a:gd name="connsiteX3" fmla="*/ 9752 w 477585"/>
              <a:gd name="connsiteY3" fmla="*/ 1368089 h 1687066"/>
              <a:gd name="connsiteX4" fmla="*/ 31018 w 477585"/>
              <a:gd name="connsiteY4" fmla="*/ 1687066 h 16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85" h="1687066">
                <a:moveTo>
                  <a:pt x="477585" y="39019"/>
                </a:moveTo>
                <a:cubicBezTo>
                  <a:pt x="439485" y="3577"/>
                  <a:pt x="401385" y="-31864"/>
                  <a:pt x="349994" y="49652"/>
                </a:cubicBezTo>
                <a:cubicBezTo>
                  <a:pt x="298603" y="131168"/>
                  <a:pt x="225948" y="308378"/>
                  <a:pt x="169241" y="528117"/>
                </a:cubicBezTo>
                <a:cubicBezTo>
                  <a:pt x="112534" y="747856"/>
                  <a:pt x="32789" y="1174931"/>
                  <a:pt x="9752" y="1368089"/>
                </a:cubicBezTo>
                <a:cubicBezTo>
                  <a:pt x="-13285" y="1561247"/>
                  <a:pt x="8866" y="1624156"/>
                  <a:pt x="31018" y="168706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189897" y="1829458"/>
            <a:ext cx="2107368" cy="708208"/>
            <a:chOff x="7189897" y="1829458"/>
            <a:chExt cx="2107368" cy="708208"/>
          </a:xfrm>
        </p:grpSpPr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0351004"/>
                </p:ext>
              </p:extLst>
            </p:nvPr>
          </p:nvGraphicFramePr>
          <p:xfrm>
            <a:off x="7189897" y="1829458"/>
            <a:ext cx="795156" cy="51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10" imgW="431640" imgH="279360" progId="Equation.DSMT4">
                    <p:embed/>
                  </p:oleObj>
                </mc:Choice>
                <mc:Fallback>
                  <p:oleObj name="Equation" r:id="rId10" imgW="4316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189897" y="1829458"/>
                          <a:ext cx="795156" cy="514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883135" y="1829780"/>
              <a:ext cx="14141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best match survives</a:t>
              </a:r>
              <a:endParaRPr lang="zh-CN" altLang="en-US" sz="2000" dirty="0"/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7329432" y="2624446"/>
            <a:ext cx="1447272" cy="516577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3" name="组合 7"/>
          <p:cNvGrpSpPr/>
          <p:nvPr/>
        </p:nvGrpSpPr>
        <p:grpSpPr>
          <a:xfrm>
            <a:off x="3620694" y="4827889"/>
            <a:ext cx="518615" cy="559559"/>
            <a:chOff x="3131377" y="3916906"/>
            <a:chExt cx="518615" cy="559559"/>
          </a:xfrm>
        </p:grpSpPr>
        <p:sp>
          <p:nvSpPr>
            <p:cNvPr id="48" name="矩形 8"/>
            <p:cNvSpPr/>
            <p:nvPr/>
          </p:nvSpPr>
          <p:spPr bwMode="auto">
            <a:xfrm>
              <a:off x="3131377" y="3916906"/>
              <a:ext cx="518615" cy="55955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矩形 9"/>
            <p:cNvSpPr/>
            <p:nvPr/>
          </p:nvSpPr>
          <p:spPr bwMode="auto">
            <a:xfrm>
              <a:off x="3352692" y="4160505"/>
              <a:ext cx="75984" cy="723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4695150" y="3601814"/>
            <a:ext cx="2752725" cy="2039025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1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3 L 0.25955 -0.00093 L 0.26024 0.01388 L -0.00052 0.01457 L 0.26024 0.07103 L -0.00174 0.11198 L 0.25833 0.18232 L -0.00174 0.21911 L 0.25955 0.29755 L -0.00295 0.31143 L -0.00174 0.32462 L 0.25833 0.323 L 0.25833 0.33179 L -0.00174 0.33341 L -0.00243 0.34498 L 0.25833 0.34336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C -0.00157 -0.00787 -0.00382 -0.01505 -0.00625 -0.02222 C -0.00764 -0.02662 -0.00834 -0.03472 -0.01042 -0.03889 C -0.01771 -0.05324 -0.0066 -0.03102 -0.01459 -0.04861 C -0.0158 -0.05139 -0.01875 -0.05695 -0.01875 -0.05695 C -0.02032 -0.06551 -0.02448 -0.07315 -0.02813 -0.08056 C -0.02952 -0.08334 -0.03143 -0.08565 -0.03229 -0.08889 C -0.0349 -0.09931 -0.03889 -0.11158 -0.04479 -0.11945 C -0.04618 -0.125 -0.04792 -0.12778 -0.05104 -0.13195 C -0.05365 -0.14259 -0.05764 -0.15926 -0.06459 -0.16528 C -0.06684 -0.16991 -0.07292 -0.17778 -0.07292 -0.17778 C -0.07709 -0.19954 -0.07066 -0.22454 -0.07813 -0.24445 " pathEditMode="relative" ptsTypes="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14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2"/>
          <p:cNvSpPr txBox="1">
            <a:spLocks/>
          </p:cNvSpPr>
          <p:nvPr/>
        </p:nvSpPr>
        <p:spPr bwMode="auto">
          <a:xfrm>
            <a:off x="323850" y="1541680"/>
            <a:ext cx="8229600" cy="38592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ja-JP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Velocity </a:t>
            </a:r>
            <a:r>
              <a:rPr lang="en-US" altLang="ja-JP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inaccuracies </a:t>
            </a:r>
            <a:r>
              <a:rPr lang="en-US" altLang="ja-JP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 </a:t>
            </a:r>
            <a:endParaRPr lang="en-US" altLang="ja-JP" b="1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  <a:sym typeface="Wingdings" panose="05000000000000000000" pitchFamily="2" charset="2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altLang="ja-JP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Stacking misaligned </a:t>
            </a:r>
            <a:r>
              <a:rPr lang="en-US" altLang="ja-JP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prestack</a:t>
            </a:r>
            <a:r>
              <a:rPr lang="en-US" altLang="ja-JP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 migration images  blurred migration images</a:t>
            </a:r>
          </a:p>
          <a:p>
            <a:pPr lvl="1">
              <a:spcAft>
                <a:spcPts val="1200"/>
              </a:spcAft>
              <a:buFont typeface="Wingdings"/>
              <a:buChar char="Ø"/>
            </a:pPr>
            <a:endParaRPr lang="en-US" altLang="ja-JP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  <a:buFont typeface="Wingdings"/>
              <a:buChar char="Ø"/>
            </a:pPr>
            <a:endParaRPr lang="en-US" altLang="ja-JP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  <a:buFont typeface="Wingdings"/>
              <a:buChar char="Ø"/>
            </a:pPr>
            <a:endParaRPr lang="en-US" altLang="ja-JP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8781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Motivation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1659" y="3471295"/>
            <a:ext cx="4668737" cy="2514634"/>
            <a:chOff x="4810124" y="2351210"/>
            <a:chExt cx="3420296" cy="1791617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24" y="2351210"/>
              <a:ext cx="2028825" cy="114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5924552" y="2939267"/>
              <a:ext cx="2305868" cy="1203560"/>
              <a:chOff x="5924552" y="2939267"/>
              <a:chExt cx="2305868" cy="120356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6498015" y="3594618"/>
                <a:ext cx="1732405" cy="548209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dim spots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 flipH="1" flipV="1">
                <a:off x="5924552" y="2939267"/>
                <a:ext cx="581023" cy="65535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9918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1280160"/>
            <a:ext cx="8681726" cy="509420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Motivation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2471" y="1303910"/>
            <a:ext cx="199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 16/31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7742719" y="3158834"/>
            <a:ext cx="296884" cy="1900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flipV="1">
            <a:off x="7938661" y="3560614"/>
            <a:ext cx="300842" cy="2751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8097191" y="2801257"/>
            <a:ext cx="887152" cy="610590"/>
          </a:xfrm>
          <a:custGeom>
            <a:avLst/>
            <a:gdLst>
              <a:gd name="connsiteX0" fmla="*/ 887152 w 887152"/>
              <a:gd name="connsiteY0" fmla="*/ 0 h 610590"/>
              <a:gd name="connsiteX1" fmla="*/ 553323 w 887152"/>
              <a:gd name="connsiteY1" fmla="*/ 348343 h 610590"/>
              <a:gd name="connsiteX2" fmla="*/ 1780 w 887152"/>
              <a:gd name="connsiteY2" fmla="*/ 580572 h 610590"/>
              <a:gd name="connsiteX3" fmla="*/ 393666 w 887152"/>
              <a:gd name="connsiteY3" fmla="*/ 595086 h 610590"/>
              <a:gd name="connsiteX4" fmla="*/ 843609 w 887152"/>
              <a:gd name="connsiteY4" fmla="*/ 464457 h 61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152" h="610590">
                <a:moveTo>
                  <a:pt x="887152" y="0"/>
                </a:moveTo>
                <a:cubicBezTo>
                  <a:pt x="794018" y="125790"/>
                  <a:pt x="700885" y="251581"/>
                  <a:pt x="553323" y="348343"/>
                </a:cubicBezTo>
                <a:cubicBezTo>
                  <a:pt x="405761" y="445105"/>
                  <a:pt x="28389" y="539448"/>
                  <a:pt x="1780" y="580572"/>
                </a:cubicBezTo>
                <a:cubicBezTo>
                  <a:pt x="-24829" y="621696"/>
                  <a:pt x="253361" y="614438"/>
                  <a:pt x="393666" y="595086"/>
                </a:cubicBezTo>
                <a:cubicBezTo>
                  <a:pt x="533971" y="575734"/>
                  <a:pt x="688790" y="520095"/>
                  <a:pt x="843609" y="464457"/>
                </a:cubicBezTo>
              </a:path>
            </a:pathLst>
          </a:custGeom>
          <a:noFill/>
          <a:ln w="38100" cap="flat" cmpd="sng" algn="ctr">
            <a:solidFill>
              <a:schemeClr val="tx1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Motivation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1280159"/>
            <a:ext cx="8704970" cy="509688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212471" y="130391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  1/31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742719" y="3158834"/>
            <a:ext cx="496784" cy="676899"/>
            <a:chOff x="7742719" y="3158834"/>
            <a:chExt cx="496784" cy="676899"/>
          </a:xfrm>
        </p:grpSpPr>
        <p:cxnSp>
          <p:nvCxnSpPr>
            <p:cNvPr id="6" name="直接箭头连接符 5"/>
            <p:cNvCxnSpPr/>
            <p:nvPr/>
          </p:nvCxnSpPr>
          <p:spPr bwMode="auto">
            <a:xfrm>
              <a:off x="7742719" y="3158834"/>
              <a:ext cx="296884" cy="19000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直接箭头连接符 8"/>
            <p:cNvCxnSpPr/>
            <p:nvPr/>
          </p:nvCxnSpPr>
          <p:spPr bwMode="auto">
            <a:xfrm flipV="1">
              <a:off x="7938661" y="3560614"/>
              <a:ext cx="300842" cy="27511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Freeform 10"/>
          <p:cNvSpPr/>
          <p:nvPr/>
        </p:nvSpPr>
        <p:spPr bwMode="auto">
          <a:xfrm>
            <a:off x="8097191" y="2801257"/>
            <a:ext cx="887152" cy="610590"/>
          </a:xfrm>
          <a:custGeom>
            <a:avLst/>
            <a:gdLst>
              <a:gd name="connsiteX0" fmla="*/ 887152 w 887152"/>
              <a:gd name="connsiteY0" fmla="*/ 0 h 610590"/>
              <a:gd name="connsiteX1" fmla="*/ 553323 w 887152"/>
              <a:gd name="connsiteY1" fmla="*/ 348343 h 610590"/>
              <a:gd name="connsiteX2" fmla="*/ 1780 w 887152"/>
              <a:gd name="connsiteY2" fmla="*/ 580572 h 610590"/>
              <a:gd name="connsiteX3" fmla="*/ 393666 w 887152"/>
              <a:gd name="connsiteY3" fmla="*/ 595086 h 610590"/>
              <a:gd name="connsiteX4" fmla="*/ 843609 w 887152"/>
              <a:gd name="connsiteY4" fmla="*/ 464457 h 61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152" h="610590">
                <a:moveTo>
                  <a:pt x="887152" y="0"/>
                </a:moveTo>
                <a:cubicBezTo>
                  <a:pt x="794018" y="125790"/>
                  <a:pt x="700885" y="251581"/>
                  <a:pt x="553323" y="348343"/>
                </a:cubicBezTo>
                <a:cubicBezTo>
                  <a:pt x="405761" y="445105"/>
                  <a:pt x="28389" y="539448"/>
                  <a:pt x="1780" y="580572"/>
                </a:cubicBezTo>
                <a:cubicBezTo>
                  <a:pt x="-24829" y="621696"/>
                  <a:pt x="253361" y="614438"/>
                  <a:pt x="393666" y="595086"/>
                </a:cubicBezTo>
                <a:cubicBezTo>
                  <a:pt x="533971" y="575734"/>
                  <a:pt x="688790" y="520095"/>
                  <a:pt x="843609" y="464457"/>
                </a:cubicBezTo>
              </a:path>
            </a:pathLst>
          </a:custGeom>
          <a:noFill/>
          <a:ln w="38100" cap="flat" cmpd="sng" algn="ctr">
            <a:solidFill>
              <a:schemeClr val="tx1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6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" y="1280160"/>
            <a:ext cx="8704970" cy="509420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Motivation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2471" y="1303910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CIG  5/31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直接箭头连接符 7"/>
          <p:cNvCxnSpPr/>
          <p:nvPr/>
        </p:nvCxnSpPr>
        <p:spPr bwMode="auto">
          <a:xfrm>
            <a:off x="7742719" y="3158834"/>
            <a:ext cx="296884" cy="1900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直接箭头连接符 8"/>
          <p:cNvCxnSpPr/>
          <p:nvPr/>
        </p:nvCxnSpPr>
        <p:spPr bwMode="auto">
          <a:xfrm flipV="1">
            <a:off x="7938661" y="3560614"/>
            <a:ext cx="300842" cy="2751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8097191" y="2801257"/>
            <a:ext cx="887152" cy="610590"/>
          </a:xfrm>
          <a:custGeom>
            <a:avLst/>
            <a:gdLst>
              <a:gd name="connsiteX0" fmla="*/ 887152 w 887152"/>
              <a:gd name="connsiteY0" fmla="*/ 0 h 610590"/>
              <a:gd name="connsiteX1" fmla="*/ 553323 w 887152"/>
              <a:gd name="connsiteY1" fmla="*/ 348343 h 610590"/>
              <a:gd name="connsiteX2" fmla="*/ 1780 w 887152"/>
              <a:gd name="connsiteY2" fmla="*/ 580572 h 610590"/>
              <a:gd name="connsiteX3" fmla="*/ 393666 w 887152"/>
              <a:gd name="connsiteY3" fmla="*/ 595086 h 610590"/>
              <a:gd name="connsiteX4" fmla="*/ 843609 w 887152"/>
              <a:gd name="connsiteY4" fmla="*/ 464457 h 61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152" h="610590">
                <a:moveTo>
                  <a:pt x="887152" y="0"/>
                </a:moveTo>
                <a:cubicBezTo>
                  <a:pt x="794018" y="125790"/>
                  <a:pt x="700885" y="251581"/>
                  <a:pt x="553323" y="348343"/>
                </a:cubicBezTo>
                <a:cubicBezTo>
                  <a:pt x="405761" y="445105"/>
                  <a:pt x="28389" y="539448"/>
                  <a:pt x="1780" y="580572"/>
                </a:cubicBezTo>
                <a:cubicBezTo>
                  <a:pt x="-24829" y="621696"/>
                  <a:pt x="253361" y="614438"/>
                  <a:pt x="393666" y="595086"/>
                </a:cubicBezTo>
                <a:cubicBezTo>
                  <a:pt x="533971" y="575734"/>
                  <a:pt x="688790" y="520095"/>
                  <a:pt x="843609" y="464457"/>
                </a:cubicBezTo>
              </a:path>
            </a:pathLst>
          </a:custGeom>
          <a:noFill/>
          <a:ln w="38100" cap="flat" cmpd="sng" algn="ctr">
            <a:solidFill>
              <a:schemeClr val="tx1"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323850" y="1009651"/>
            <a:ext cx="8229600" cy="5063468"/>
          </a:xfrm>
        </p:spPr>
        <p:txBody>
          <a:bodyPr lIns="91440" tIns="45720" rIns="91440" bIns="45720"/>
          <a:lstStyle/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Motivations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 filtering of images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en-US" altLang="ja-JP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NLM+trim</a:t>
            </a:r>
            <a:r>
              <a:rPr lang="en-US" altLang="ja-JP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 statics of migration images</a:t>
            </a:r>
          </a:p>
          <a:p>
            <a:pPr>
              <a:spcAft>
                <a:spcPts val="1200"/>
              </a:spcAft>
            </a:pP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Results </a:t>
            </a:r>
            <a:r>
              <a:rPr lang="en-US" altLang="ja-JP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(GOM data)</a:t>
            </a:r>
            <a:endParaRPr lang="en-US" altLang="ja-JP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Conclusions</a:t>
            </a:r>
            <a:endParaRPr lang="ja-JP" alt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-774753" y="907642"/>
            <a:ext cx="10676590" cy="704850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3"/>
          <p:cNvSpPr>
            <a:spLocks noChangeArrowheads="1"/>
          </p:cNvSpPr>
          <p:nvPr/>
        </p:nvSpPr>
        <p:spPr bwMode="auto">
          <a:xfrm>
            <a:off x="-955374" y="3198918"/>
            <a:ext cx="10683040" cy="2141851"/>
          </a:xfrm>
          <a:prstGeom prst="roundRect">
            <a:avLst>
              <a:gd name="adj" fmla="val 16667"/>
            </a:avLst>
          </a:prstGeom>
          <a:solidFill>
            <a:srgbClr val="000082">
              <a:alpha val="65881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315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95922" y="354970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2400" baseline="-25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</a:t>
            </a:r>
            <a:endParaRPr lang="zh-CN" altLang="en-US" sz="24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77" y="3641806"/>
            <a:ext cx="651434" cy="671173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73" y="4421594"/>
            <a:ext cx="630848" cy="680704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44" y="2693510"/>
            <a:ext cx="2458479" cy="245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Non-Local Mean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Filter 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459514" y="2715899"/>
            <a:ext cx="2470245" cy="244294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35329" y="3657594"/>
            <a:ext cx="518615" cy="559559"/>
            <a:chOff x="3131377" y="3916906"/>
            <a:chExt cx="518615" cy="559559"/>
          </a:xfrm>
        </p:grpSpPr>
        <p:sp>
          <p:nvSpPr>
            <p:cNvPr id="3" name="矩形 2"/>
            <p:cNvSpPr/>
            <p:nvPr/>
          </p:nvSpPr>
          <p:spPr bwMode="auto">
            <a:xfrm>
              <a:off x="3131377" y="3916906"/>
              <a:ext cx="518615" cy="55955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352692" y="4160505"/>
              <a:ext cx="75984" cy="723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54329" y="3362026"/>
            <a:ext cx="518615" cy="559559"/>
            <a:chOff x="3131377" y="3916906"/>
            <a:chExt cx="518615" cy="559559"/>
          </a:xfrm>
        </p:grpSpPr>
        <p:sp>
          <p:nvSpPr>
            <p:cNvPr id="9" name="矩形 8"/>
            <p:cNvSpPr/>
            <p:nvPr/>
          </p:nvSpPr>
          <p:spPr bwMode="auto">
            <a:xfrm>
              <a:off x="3131377" y="3916906"/>
              <a:ext cx="518615" cy="559559"/>
            </a:xfrm>
            <a:prstGeom prst="rect">
              <a:avLst/>
            </a:prstGeom>
            <a:noFill/>
            <a:ln w="285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352692" y="4160505"/>
              <a:ext cx="75984" cy="7236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6892" y="3916897"/>
            <a:ext cx="1880388" cy="570778"/>
            <a:chOff x="1137650" y="5602334"/>
            <a:chExt cx="1880388" cy="570778"/>
          </a:xfrm>
        </p:grpSpPr>
        <p:cxnSp>
          <p:nvCxnSpPr>
            <p:cNvPr id="12" name="直接箭头连接符 11"/>
            <p:cNvCxnSpPr/>
            <p:nvPr/>
          </p:nvCxnSpPr>
          <p:spPr bwMode="auto">
            <a:xfrm flipV="1">
              <a:off x="2017247" y="5602334"/>
              <a:ext cx="1000791" cy="3139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1137650" y="5773002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patch</a:t>
              </a:r>
              <a:endPara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70981" y="5240729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earch neighborhood</a:t>
            </a:r>
            <a:endParaRPr lang="zh-CN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96038" y="4779064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24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endParaRPr lang="zh-CN" altLang="en-US" sz="24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765763"/>
              </p:ext>
            </p:extLst>
          </p:nvPr>
        </p:nvGraphicFramePr>
        <p:xfrm>
          <a:off x="5059469" y="2489000"/>
          <a:ext cx="3941733" cy="87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6" imgW="1854000" imgH="431640" progId="Equation.DSMT4">
                  <p:embed/>
                </p:oleObj>
              </mc:Choice>
              <mc:Fallback>
                <p:oleObj name="Equation" r:id="rId6" imgW="1854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9469" y="2489000"/>
                        <a:ext cx="3941733" cy="87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4862597" y="3728826"/>
            <a:ext cx="1953483" cy="1014117"/>
            <a:chOff x="5944382" y="3853549"/>
            <a:chExt cx="1953483" cy="1515586"/>
          </a:xfrm>
        </p:grpSpPr>
        <p:sp>
          <p:nvSpPr>
            <p:cNvPr id="32" name="任意多边形 31"/>
            <p:cNvSpPr/>
            <p:nvPr/>
          </p:nvSpPr>
          <p:spPr bwMode="auto">
            <a:xfrm flipH="1">
              <a:off x="5944382" y="4219291"/>
              <a:ext cx="874869" cy="1149844"/>
            </a:xfrm>
            <a:custGeom>
              <a:avLst/>
              <a:gdLst>
                <a:gd name="connsiteX0" fmla="*/ 1584251 w 1584251"/>
                <a:gd name="connsiteY0" fmla="*/ 1084521 h 1084521"/>
                <a:gd name="connsiteX1" fmla="*/ 1169582 w 1584251"/>
                <a:gd name="connsiteY1" fmla="*/ 318976 h 1084521"/>
                <a:gd name="connsiteX2" fmla="*/ 0 w 1584251"/>
                <a:gd name="connsiteY2" fmla="*/ 0 h 108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4251" h="1084521">
                  <a:moveTo>
                    <a:pt x="1584251" y="1084521"/>
                  </a:moveTo>
                  <a:cubicBezTo>
                    <a:pt x="1508937" y="792125"/>
                    <a:pt x="1433624" y="499729"/>
                    <a:pt x="1169582" y="318976"/>
                  </a:cubicBezTo>
                  <a:cubicBezTo>
                    <a:pt x="905540" y="138223"/>
                    <a:pt x="452770" y="69111"/>
                    <a:pt x="0" y="0"/>
                  </a:cubicBezTo>
                </a:path>
              </a:pathLst>
            </a:custGeom>
            <a:noFill/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433083"/>
                </p:ext>
              </p:extLst>
            </p:nvPr>
          </p:nvGraphicFramePr>
          <p:xfrm>
            <a:off x="7325423" y="3853549"/>
            <a:ext cx="572442" cy="515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name="Equation" r:id="rId8" imgW="253800" imgH="228600" progId="Equation.DSMT4">
                    <p:embed/>
                  </p:oleObj>
                </mc:Choice>
                <mc:Fallback>
                  <p:oleObj name="Equation" r:id="rId8" imgW="253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325423" y="3853549"/>
                          <a:ext cx="572442" cy="5151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5115154" y="2034690"/>
            <a:ext cx="208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</a:rPr>
              <a:t>f</a:t>
            </a:r>
            <a:r>
              <a:rPr lang="en-US" altLang="zh-CN" sz="2400" dirty="0" smtClean="0">
                <a:solidFill>
                  <a:srgbClr val="00B0F0"/>
                </a:solidFill>
              </a:rPr>
              <a:t>iltering weight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618411" y="1508857"/>
            <a:ext cx="2540458" cy="1828109"/>
            <a:chOff x="3618411" y="1508857"/>
            <a:chExt cx="2540458" cy="1828109"/>
          </a:xfrm>
        </p:grpSpPr>
        <p:sp>
          <p:nvSpPr>
            <p:cNvPr id="38" name="TextBox 37"/>
            <p:cNvSpPr txBox="1"/>
            <p:nvPr/>
          </p:nvSpPr>
          <p:spPr>
            <a:xfrm>
              <a:off x="3618411" y="1508857"/>
              <a:ext cx="1890261" cy="461665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/>
                <a:t>normalization</a:t>
              </a:r>
              <a:endParaRPr lang="zh-CN" altLang="en-US" sz="2400" dirty="0"/>
            </a:p>
          </p:txBody>
        </p:sp>
        <p:cxnSp>
          <p:nvCxnSpPr>
            <p:cNvPr id="41" name="直接箭头连接符 40"/>
            <p:cNvCxnSpPr>
              <a:stCxn id="38" idx="2"/>
            </p:cNvCxnSpPr>
            <p:nvPr/>
          </p:nvCxnSpPr>
          <p:spPr bwMode="auto">
            <a:xfrm>
              <a:off x="4563542" y="1970522"/>
              <a:ext cx="1302868" cy="107505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椭圆 43"/>
            <p:cNvSpPr/>
            <p:nvPr/>
          </p:nvSpPr>
          <p:spPr bwMode="auto">
            <a:xfrm>
              <a:off x="5866410" y="2945081"/>
              <a:ext cx="292459" cy="39188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30192" y="958764"/>
            <a:ext cx="2018805" cy="2378202"/>
            <a:chOff x="7030192" y="958764"/>
            <a:chExt cx="2018805" cy="2378202"/>
          </a:xfrm>
        </p:grpSpPr>
        <p:sp>
          <p:nvSpPr>
            <p:cNvPr id="39" name="TextBox 38"/>
            <p:cNvSpPr txBox="1"/>
            <p:nvPr/>
          </p:nvSpPr>
          <p:spPr>
            <a:xfrm>
              <a:off x="7518899" y="958764"/>
              <a:ext cx="1530098" cy="83099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sensitivity </a:t>
              </a:r>
              <a:r>
                <a:rPr lang="en-US" altLang="zh-CN" sz="2400" dirty="0" smtClean="0"/>
                <a:t>controller</a:t>
              </a:r>
              <a:endParaRPr lang="zh-CN" altLang="en-US" sz="2400" dirty="0"/>
            </a:p>
          </p:txBody>
        </p:sp>
        <p:sp>
          <p:nvSpPr>
            <p:cNvPr id="46" name="椭圆 45"/>
            <p:cNvSpPr/>
            <p:nvPr/>
          </p:nvSpPr>
          <p:spPr bwMode="auto">
            <a:xfrm>
              <a:off x="7030192" y="2945081"/>
              <a:ext cx="299240" cy="391885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243638" y="6254886"/>
            <a:ext cx="2533066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Buades</a:t>
            </a:r>
            <a:r>
              <a:rPr lang="en-US" altLang="zh-CN" sz="2400" dirty="0" smtClean="0"/>
              <a:t> et al., 2005</a:t>
            </a:r>
            <a:endParaRPr lang="zh-CN" altLang="en-US" sz="2400" dirty="0"/>
          </a:p>
        </p:txBody>
      </p:sp>
      <p:sp>
        <p:nvSpPr>
          <p:cNvPr id="14" name="任意多边形 13"/>
          <p:cNvSpPr/>
          <p:nvPr/>
        </p:nvSpPr>
        <p:spPr bwMode="auto">
          <a:xfrm>
            <a:off x="7029001" y="1258150"/>
            <a:ext cx="477585" cy="1687066"/>
          </a:xfrm>
          <a:custGeom>
            <a:avLst/>
            <a:gdLst>
              <a:gd name="connsiteX0" fmla="*/ 477585 w 477585"/>
              <a:gd name="connsiteY0" fmla="*/ 39019 h 1687066"/>
              <a:gd name="connsiteX1" fmla="*/ 349994 w 477585"/>
              <a:gd name="connsiteY1" fmla="*/ 49652 h 1687066"/>
              <a:gd name="connsiteX2" fmla="*/ 169241 w 477585"/>
              <a:gd name="connsiteY2" fmla="*/ 528117 h 1687066"/>
              <a:gd name="connsiteX3" fmla="*/ 9752 w 477585"/>
              <a:gd name="connsiteY3" fmla="*/ 1368089 h 1687066"/>
              <a:gd name="connsiteX4" fmla="*/ 31018 w 477585"/>
              <a:gd name="connsiteY4" fmla="*/ 1687066 h 168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85" h="1687066">
                <a:moveTo>
                  <a:pt x="477585" y="39019"/>
                </a:moveTo>
                <a:cubicBezTo>
                  <a:pt x="439485" y="3577"/>
                  <a:pt x="401385" y="-31864"/>
                  <a:pt x="349994" y="49652"/>
                </a:cubicBezTo>
                <a:cubicBezTo>
                  <a:pt x="298603" y="131168"/>
                  <a:pt x="225948" y="308378"/>
                  <a:pt x="169241" y="528117"/>
                </a:cubicBezTo>
                <a:cubicBezTo>
                  <a:pt x="112534" y="747856"/>
                  <a:pt x="32789" y="1174931"/>
                  <a:pt x="9752" y="1368089"/>
                </a:cubicBezTo>
                <a:cubicBezTo>
                  <a:pt x="-13285" y="1561247"/>
                  <a:pt x="8866" y="1624156"/>
                  <a:pt x="31018" y="168706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97265" y="2142251"/>
            <a:ext cx="2107368" cy="708208"/>
            <a:chOff x="7189897" y="1829458"/>
            <a:chExt cx="2107368" cy="708208"/>
          </a:xfrm>
        </p:grpSpPr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0004549"/>
                </p:ext>
              </p:extLst>
            </p:nvPr>
          </p:nvGraphicFramePr>
          <p:xfrm>
            <a:off x="7189897" y="1829458"/>
            <a:ext cx="795156" cy="51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4" name="Equation" r:id="rId10" imgW="431640" imgH="279360" progId="Equation.DSMT4">
                    <p:embed/>
                  </p:oleObj>
                </mc:Choice>
                <mc:Fallback>
                  <p:oleObj name="Equation" r:id="rId10" imgW="4316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189897" y="1829458"/>
                          <a:ext cx="795156" cy="514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7883135" y="1829780"/>
              <a:ext cx="14141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best match survives</a:t>
              </a:r>
              <a:endParaRPr lang="zh-CN" altLang="en-US" sz="2000" dirty="0"/>
            </a:p>
          </p:txBody>
        </p:sp>
      </p:grpSp>
      <p:sp>
        <p:nvSpPr>
          <p:cNvPr id="20" name="矩形 19"/>
          <p:cNvSpPr/>
          <p:nvPr/>
        </p:nvSpPr>
        <p:spPr bwMode="auto">
          <a:xfrm>
            <a:off x="7329432" y="2624446"/>
            <a:ext cx="1447272" cy="516577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32" y="2726355"/>
            <a:ext cx="2458427" cy="242389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4043454" y="3362026"/>
            <a:ext cx="2752725" cy="2039025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08800" y="3614052"/>
            <a:ext cx="1668064" cy="762503"/>
            <a:chOff x="6908800" y="3614052"/>
            <a:chExt cx="1668064" cy="762503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>
              <a:off x="6908800" y="4011365"/>
              <a:ext cx="740229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7897615" y="4013681"/>
              <a:ext cx="65143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7904875" y="3875801"/>
              <a:ext cx="65143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7897621" y="3708893"/>
              <a:ext cx="65143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7890367" y="4195115"/>
              <a:ext cx="651434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>
              <a:off x="8241750" y="4028201"/>
              <a:ext cx="4207" cy="1669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H="1">
              <a:off x="8389943" y="3861293"/>
              <a:ext cx="4207" cy="1669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8247856" y="3723413"/>
              <a:ext cx="4207" cy="1669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H="1">
              <a:off x="7960629" y="4020953"/>
              <a:ext cx="4207" cy="1669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>
              <a:off x="8094308" y="4202381"/>
              <a:ext cx="4207" cy="1669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8387641" y="4209641"/>
              <a:ext cx="4207" cy="1669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Rectangle 29"/>
            <p:cNvSpPr/>
            <p:nvPr/>
          </p:nvSpPr>
          <p:spPr bwMode="auto">
            <a:xfrm>
              <a:off x="7869799" y="3614052"/>
              <a:ext cx="707065" cy="752623"/>
            </a:xfrm>
            <a:prstGeom prst="rect">
              <a:avLst/>
            </a:prstGeom>
            <a:noFill/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4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C 0.0132 0.00578 0.004 0.00301 0.02813 0.00139 C 0.03368 -0.00116 0.0382 0.00231 0.04375 0.00278 C 0.05521 0.00347 0.06667 0.0037 0.07813 0.00416 C 0.07917 0.00463 0.08056 0.0044 0.08125 0.00555 C 0.08247 0.00787 0.08334 0.01389 0.08334 0.01389 C 0.08056 0.02477 0.07084 0.02291 0.06355 0.02361 C 0.04618 0.03125 0.02743 0.02963 0.00938 0.03055 C 0.004 0.03287 0.004 0.03866 0.00105 0.04444 C 0.00209 0.05278 0.00226 0.05509 0.0073 0.05972 C 0.02084 0.05741 0.03455 0.05856 0.04792 0.05416 C 0.06233 0.05555 0.07535 0.05578 0.0875 0.06666 C 0.09115 0.08565 0.07309 0.08634 0.06355 0.0875 C 0.05452 0.09143 0.02934 0.08796 0.01771 0.08889 C 0.0165 0.08912 0.00521 0.08981 0.00521 0.09305 " pathEditMode="relative" ptsTypes="ffffffffffffffA">
                                      <p:cBhvr>
                                        <p:cTn id="18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7" grpId="0"/>
      <p:bldP spid="14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0" y="2620370"/>
            <a:ext cx="8657003" cy="2709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5291" y="2102934"/>
            <a:ext cx="1961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 noisy image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38985" y="2091558"/>
            <a:ext cx="337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Endo-filtered by NLM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56459" y="2093830"/>
            <a:ext cx="2207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filtering weights</a:t>
            </a:r>
            <a:endParaRPr lang="zh-CN" altLang="en-US" sz="2400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088107" y="5104263"/>
            <a:ext cx="3288216" cy="1068848"/>
            <a:chOff x="2088107" y="5104263"/>
            <a:chExt cx="3288216" cy="1068848"/>
          </a:xfrm>
        </p:grpSpPr>
        <p:cxnSp>
          <p:nvCxnSpPr>
            <p:cNvPr id="7" name="直接箭头连接符 6"/>
            <p:cNvCxnSpPr/>
            <p:nvPr/>
          </p:nvCxnSpPr>
          <p:spPr bwMode="auto">
            <a:xfrm flipH="1" flipV="1">
              <a:off x="2088107" y="5104263"/>
              <a:ext cx="832514" cy="70968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567541" y="5773001"/>
              <a:ext cx="28087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zh-CN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earch neighborhood</a:t>
              </a:r>
              <a:endParaRPr lang="zh-CN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0658" y="4790364"/>
            <a:ext cx="1033488" cy="1382748"/>
            <a:chOff x="400658" y="4790364"/>
            <a:chExt cx="1033488" cy="1382748"/>
          </a:xfrm>
        </p:grpSpPr>
        <p:cxnSp>
          <p:nvCxnSpPr>
            <p:cNvPr id="9" name="直接箭头连接符 8"/>
            <p:cNvCxnSpPr/>
            <p:nvPr/>
          </p:nvCxnSpPr>
          <p:spPr bwMode="auto">
            <a:xfrm flipV="1">
              <a:off x="1105469" y="4790364"/>
              <a:ext cx="328677" cy="982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00658" y="5773002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patch</a:t>
              </a:r>
              <a:endParaRPr lang="zh-CN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 bwMode="auto">
          <a:xfrm>
            <a:off x="3138985" y="2138105"/>
            <a:ext cx="3057099" cy="3289100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089225" y="2187998"/>
            <a:ext cx="3057099" cy="3226569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3355" y="1064140"/>
            <a:ext cx="5580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favors 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repetitive structures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63055" y="146778"/>
            <a:ext cx="7800975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Non-Local Mean Example</a:t>
            </a:r>
            <a:endParaRPr lang="en-US" sz="1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矩形 17"/>
          <p:cNvSpPr/>
          <p:nvPr/>
        </p:nvSpPr>
        <p:spPr bwMode="auto">
          <a:xfrm>
            <a:off x="5507016" y="3801282"/>
            <a:ext cx="4217555" cy="3226569"/>
          </a:xfrm>
          <a:prstGeom prst="rect">
            <a:avLst/>
          </a:prstGeom>
          <a:solidFill>
            <a:srgbClr val="00008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" y="2626554"/>
            <a:ext cx="6453240" cy="265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4|4|5.4"/>
</p:tagLst>
</file>

<file path=ppt/theme/theme1.xml><?xml version="1.0" encoding="utf-8"?>
<a:theme xmlns:a="http://schemas.openxmlformats.org/drawingml/2006/main" name="default">
  <a:themeElements>
    <a:clrScheme name="">
      <a:dk1>
        <a:srgbClr val="919191"/>
      </a:dk1>
      <a:lt1>
        <a:srgbClr val="FAFD00"/>
      </a:lt1>
      <a:dk2>
        <a:srgbClr val="3365FB"/>
      </a:dk2>
      <a:lt2>
        <a:srgbClr val="FAFD00"/>
      </a:lt2>
      <a:accent1>
        <a:srgbClr val="618FFD"/>
      </a:accent1>
      <a:accent2>
        <a:srgbClr val="00AE00"/>
      </a:accent2>
      <a:accent3>
        <a:srgbClr val="ADB8FD"/>
      </a:accent3>
      <a:accent4>
        <a:srgbClr val="D6D8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67481</TotalTime>
  <Words>1249</Words>
  <Application>Microsoft Office PowerPoint</Application>
  <PresentationFormat>On-screen Show (4:3)</PresentationFormat>
  <Paragraphs>296</Paragraphs>
  <Slides>26</Slides>
  <Notes>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Extended Diffraction-Slice Theorem for Wavepath Traveltime Tomography</dc:title>
  <dc:creator>GeoPhysics</dc:creator>
  <cp:lastModifiedBy>KITS</cp:lastModifiedBy>
  <cp:revision>1661</cp:revision>
  <dcterms:created xsi:type="dcterms:W3CDTF">1999-02-02T06:33:16Z</dcterms:created>
  <dcterms:modified xsi:type="dcterms:W3CDTF">2014-10-30T04:26:07Z</dcterms:modified>
</cp:coreProperties>
</file>