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72" r:id="rId3"/>
    <p:sldId id="326" r:id="rId4"/>
    <p:sldId id="276" r:id="rId5"/>
    <p:sldId id="327" r:id="rId6"/>
    <p:sldId id="328" r:id="rId7"/>
    <p:sldId id="257" r:id="rId8"/>
    <p:sldId id="329" r:id="rId9"/>
    <p:sldId id="330" r:id="rId10"/>
    <p:sldId id="332" r:id="rId11"/>
    <p:sldId id="333" r:id="rId12"/>
    <p:sldId id="283" r:id="rId13"/>
    <p:sldId id="284" r:id="rId14"/>
    <p:sldId id="319" r:id="rId15"/>
    <p:sldId id="324" r:id="rId16"/>
    <p:sldId id="320" r:id="rId17"/>
    <p:sldId id="334" r:id="rId18"/>
    <p:sldId id="323" r:id="rId19"/>
    <p:sldId id="322" r:id="rId20"/>
    <p:sldId id="286" r:id="rId21"/>
    <p:sldId id="331" r:id="rId22"/>
    <p:sldId id="335" r:id="rId23"/>
    <p:sldId id="336" r:id="rId24"/>
    <p:sldId id="293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宋体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61D6D"/>
    <a:srgbClr val="FFFF00"/>
    <a:srgbClr val="FFFFFF"/>
    <a:srgbClr val="66FFFF"/>
    <a:srgbClr val="006600"/>
    <a:srgbClr val="0033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0" autoAdjust="0"/>
    <p:restoredTop sz="94676" autoAdjust="0"/>
  </p:normalViewPr>
  <p:slideViewPr>
    <p:cSldViewPr snapToGrid="0">
      <p:cViewPr>
        <p:scale>
          <a:sx n="98" d="100"/>
          <a:sy n="98" d="100"/>
        </p:scale>
        <p:origin x="-72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038BD3-2FB4-45D3-AEE9-B642B552225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7CEA9-D5BB-4A11-A48A-EF523D5E1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2F488-0ED8-4E74-9656-917E59CEE85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D365-234F-416E-A580-0FF9C5FCD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F108-59DF-45FB-BE5F-263F8BCC83B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3549-4CEA-43C6-BAA7-6F79F51AE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BB86-C24C-482B-8C5E-0BC4E4C75E9B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FEF6-DB65-4850-9F37-0A258FCF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AF11-4D30-4B88-8D4B-10DAE2FC68B8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2AB3-352A-420D-A869-F399EC0BF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0256-F472-4BF0-AFBD-7C9294032BA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2AC1-5508-4591-9442-A4A645DB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79CF-7B3C-4AF7-9136-4F3CAC5ACE8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C9A6-E314-46A2-9E47-65FA0ADC6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6A58-7B4A-4965-A003-516AB099E63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BDAD-5A96-41B1-90E7-821A77F74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C1A6-8BC5-4EAB-AE30-66257C98B85E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23CA-0440-47E7-9833-5E422CA77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E171-4041-414A-8998-E3A1F6E2F073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07DF-645D-473E-9EC3-6365EF9A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5053-03FD-4158-8D3E-655A7F991671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A0AB-F5D7-4D8A-9077-B15D7DEC9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93D6-D04A-4386-8DD2-4A5516CC320F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A471-A869-4C31-B021-AFCE39CA0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7F81-540B-461D-BD99-22157495D0EA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6BDE-B21C-460B-BA60-3646942A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A410-67A1-4CB0-9084-EB1B87629FE9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C89D-8373-4784-9CFA-0332C568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BC2E94-4983-46E2-BD96-D93FA8AD380F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25D901-BF94-40EA-A97C-9F10B050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Warping for Trim Statics</a:t>
            </a:r>
            <a:endParaRPr lang="en-US" altLang="zh-CN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540042" y="3990476"/>
            <a:ext cx="69181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/>
              <a:t>Dongliang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Zhang, </a:t>
            </a:r>
            <a:r>
              <a:rPr lang="en-US" altLang="zh-CN" sz="2800" dirty="0" err="1" smtClean="0"/>
              <a:t>Xin</a:t>
            </a:r>
            <a:r>
              <a:rPr lang="en-US" altLang="zh-CN" sz="2800" dirty="0" smtClean="0"/>
              <a:t> Wang, </a:t>
            </a:r>
            <a:endParaRPr lang="en-US" altLang="zh-CN" sz="2800" dirty="0" smtClean="0"/>
          </a:p>
          <a:p>
            <a:pPr algn="ctr"/>
            <a:r>
              <a:rPr lang="en-US" altLang="zh-CN" sz="2800" dirty="0" err="1" smtClean="0"/>
              <a:t>Yunsong</a:t>
            </a:r>
            <a:r>
              <a:rPr lang="en-US" altLang="zh-CN" sz="2800" dirty="0" smtClean="0"/>
              <a:t> Huang, Gerard Schuster</a:t>
            </a:r>
          </a:p>
          <a:p>
            <a:pPr algn="ctr"/>
            <a:endParaRPr lang="en-US" altLang="zh-CN" sz="2800" dirty="0">
              <a:solidFill>
                <a:srgbClr val="FFC000"/>
              </a:solidFill>
            </a:endParaRPr>
          </a:p>
          <a:p>
            <a:pPr algn="ctr"/>
            <a:r>
              <a:rPr lang="en-US" altLang="zh-CN" sz="2800" dirty="0" smtClean="0"/>
              <a:t>KAUST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联系 1"/>
          <p:cNvSpPr/>
          <p:nvPr/>
        </p:nvSpPr>
        <p:spPr>
          <a:xfrm>
            <a:off x="889000" y="5461000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1689100" y="5461000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联系 12"/>
          <p:cNvSpPr/>
          <p:nvPr/>
        </p:nvSpPr>
        <p:spPr>
          <a:xfrm>
            <a:off x="2565400" y="5461000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/>
        </p:nvSpPr>
        <p:spPr>
          <a:xfrm>
            <a:off x="3383126" y="5461000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/>
        </p:nvSpPr>
        <p:spPr>
          <a:xfrm>
            <a:off x="5313526" y="5505451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联系 15"/>
          <p:cNvSpPr/>
          <p:nvPr/>
        </p:nvSpPr>
        <p:spPr>
          <a:xfrm>
            <a:off x="6113626" y="5505451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联系 16"/>
          <p:cNvSpPr/>
          <p:nvPr/>
        </p:nvSpPr>
        <p:spPr>
          <a:xfrm>
            <a:off x="7040726" y="5480051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联系 17"/>
          <p:cNvSpPr/>
          <p:nvPr/>
        </p:nvSpPr>
        <p:spPr>
          <a:xfrm>
            <a:off x="7858452" y="5480051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1130300" y="4902200"/>
            <a:ext cx="406400" cy="5016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1536700" y="4902202"/>
            <a:ext cx="393700" cy="52704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流程图: 联系 24"/>
          <p:cNvSpPr/>
          <p:nvPr/>
        </p:nvSpPr>
        <p:spPr>
          <a:xfrm>
            <a:off x="1346200" y="4445000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2794000" y="4902200"/>
            <a:ext cx="406400" cy="5016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3200400" y="4902202"/>
            <a:ext cx="393700" cy="52704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流程图: 联系 27"/>
          <p:cNvSpPr/>
          <p:nvPr/>
        </p:nvSpPr>
        <p:spPr>
          <a:xfrm>
            <a:off x="3009900" y="4445000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5597852" y="4940301"/>
            <a:ext cx="406400" cy="5016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6004252" y="4940303"/>
            <a:ext cx="393700" cy="52704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图: 联系 30"/>
          <p:cNvSpPr/>
          <p:nvPr/>
        </p:nvSpPr>
        <p:spPr>
          <a:xfrm>
            <a:off x="5813752" y="4483101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7261552" y="4940301"/>
            <a:ext cx="406400" cy="50165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 flipV="1">
            <a:off x="7667952" y="4940303"/>
            <a:ext cx="393700" cy="52704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流程图: 联系 33"/>
          <p:cNvSpPr/>
          <p:nvPr/>
        </p:nvSpPr>
        <p:spPr>
          <a:xfrm>
            <a:off x="7477452" y="4483101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1689100" y="3838578"/>
            <a:ext cx="774700" cy="606423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8" idx="0"/>
          </p:cNvCxnSpPr>
          <p:nvPr/>
        </p:nvCxnSpPr>
        <p:spPr>
          <a:xfrm flipH="1" flipV="1">
            <a:off x="2463800" y="3838578"/>
            <a:ext cx="787400" cy="606422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联系 40"/>
          <p:cNvSpPr/>
          <p:nvPr/>
        </p:nvSpPr>
        <p:spPr>
          <a:xfrm>
            <a:off x="2222500" y="3368678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6118552" y="3816356"/>
            <a:ext cx="774700" cy="606423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 flipV="1">
            <a:off x="6893252" y="3816356"/>
            <a:ext cx="787400" cy="606422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流程图: 联系 43"/>
          <p:cNvSpPr/>
          <p:nvPr/>
        </p:nvSpPr>
        <p:spPr>
          <a:xfrm>
            <a:off x="6651952" y="3346456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箭头连接符 44"/>
          <p:cNvCxnSpPr/>
          <p:nvPr/>
        </p:nvCxnSpPr>
        <p:spPr>
          <a:xfrm flipV="1">
            <a:off x="2565400" y="2197100"/>
            <a:ext cx="1943100" cy="1087446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 flipV="1">
            <a:off x="4978400" y="2238368"/>
            <a:ext cx="1858741" cy="104617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28" name="椭圆 73727"/>
          <p:cNvSpPr/>
          <p:nvPr/>
        </p:nvSpPr>
        <p:spPr>
          <a:xfrm>
            <a:off x="4292600" y="56642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4559300" y="56642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813300" y="56642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305300" y="46228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72000" y="46228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826000" y="46228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330700" y="35687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597400" y="35687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851400" y="3568700"/>
            <a:ext cx="127000" cy="1397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流程图: 联系 59"/>
          <p:cNvSpPr/>
          <p:nvPr/>
        </p:nvSpPr>
        <p:spPr>
          <a:xfrm>
            <a:off x="4483100" y="1768468"/>
            <a:ext cx="482600" cy="4699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 Box 151"/>
          <p:cNvSpPr txBox="1">
            <a:spLocks noChangeArrowheads="1"/>
          </p:cNvSpPr>
          <p:nvPr/>
        </p:nvSpPr>
        <p:spPr bwMode="auto">
          <a:xfrm>
            <a:off x="152400" y="590968"/>
            <a:ext cx="89789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Auto-pilot: Warping of </a:t>
            </a:r>
            <a:r>
              <a:rPr lang="en-US" altLang="zh-CN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zh-CN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restack</a:t>
            </a: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Images</a:t>
            </a:r>
            <a:endParaRPr lang="en-US" altLang="zh-CN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" y="6159417"/>
            <a:ext cx="1322805" cy="5833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90" y="6147793"/>
            <a:ext cx="1385545" cy="61097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" y="4259765"/>
            <a:ext cx="1322805" cy="5833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4934671" cy="1098551"/>
            <a:chOff x="864" y="768"/>
            <a:chExt cx="3206" cy="692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Flatten the common image gathers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GOM data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416050"/>
            <a:chOff x="864" y="1392"/>
            <a:chExt cx="4896" cy="892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 warping to flatten the CSGs or warping between </a:t>
              </a:r>
              <a:r>
                <a:rPr lang="en-US" altLang="zh-CN" sz="200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prestack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image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7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2" descr="vture"/>
          <p:cNvPicPr>
            <a:picLocks noChangeAspect="1" noChangeArrowheads="1"/>
          </p:cNvPicPr>
          <p:nvPr/>
        </p:nvPicPr>
        <p:blipFill>
          <a:blip r:embed="rId2"/>
          <a:srcRect l="90344" t="14174" r="4396" b="18567"/>
          <a:stretch>
            <a:fillRect/>
          </a:stretch>
        </p:blipFill>
        <p:spPr bwMode="auto">
          <a:xfrm>
            <a:off x="6713538" y="1649413"/>
            <a:ext cx="300037" cy="1858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7826" name="Picture 13" descr="vture"/>
          <p:cNvPicPr>
            <a:picLocks noChangeAspect="1" noChangeArrowheads="1"/>
          </p:cNvPicPr>
          <p:nvPr/>
        </p:nvPicPr>
        <p:blipFill>
          <a:blip r:embed="rId2"/>
          <a:srcRect l="11369" t="14174" r="13947" b="17575"/>
          <a:stretch>
            <a:fillRect/>
          </a:stretch>
        </p:blipFill>
        <p:spPr bwMode="auto">
          <a:xfrm>
            <a:off x="2282825" y="1643063"/>
            <a:ext cx="4240213" cy="18875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7828" name="Text Box 12"/>
          <p:cNvSpPr txBox="1">
            <a:spLocks noChangeArrowheads="1"/>
          </p:cNvSpPr>
          <p:nvPr/>
        </p:nvSpPr>
        <p:spPr bwMode="auto">
          <a:xfrm rot="10800000">
            <a:off x="7007225" y="1262063"/>
            <a:ext cx="458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1.5      km/s        5.5</a:t>
            </a:r>
          </a:p>
        </p:txBody>
      </p:sp>
      <p:sp>
        <p:nvSpPr>
          <p:cNvPr id="77833" name="TextBox 12"/>
          <p:cNvSpPr txBox="1">
            <a:spLocks noChangeArrowheads="1"/>
          </p:cNvSpPr>
          <p:nvPr/>
        </p:nvSpPr>
        <p:spPr bwMode="auto">
          <a:xfrm>
            <a:off x="2955925" y="1185863"/>
            <a:ext cx="319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True Velocity Model</a:t>
            </a:r>
          </a:p>
        </p:txBody>
      </p:sp>
      <p:sp>
        <p:nvSpPr>
          <p:cNvPr id="79884" name="TextBox 17"/>
          <p:cNvSpPr txBox="1">
            <a:spLocks noChangeArrowheads="1"/>
          </p:cNvSpPr>
          <p:nvPr/>
        </p:nvSpPr>
        <p:spPr bwMode="auto">
          <a:xfrm>
            <a:off x="522513" y="76200"/>
            <a:ext cx="85561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CIG Warping</a:t>
            </a:r>
            <a:r>
              <a:rPr lang="zh-CN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Marmousi</a:t>
            </a: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Model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7" descr="vture"/>
          <p:cNvPicPr>
            <a:picLocks noChangeAspect="1" noChangeArrowheads="1"/>
          </p:cNvPicPr>
          <p:nvPr/>
        </p:nvPicPr>
        <p:blipFill>
          <a:blip r:embed="rId2"/>
          <a:srcRect l="90344" t="14174" r="4396" b="18567"/>
          <a:stretch>
            <a:fillRect/>
          </a:stretch>
        </p:blipFill>
        <p:spPr bwMode="auto">
          <a:xfrm>
            <a:off x="6731000" y="4318000"/>
            <a:ext cx="300038" cy="1858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 rot="10800000">
            <a:off x="1747987" y="4000173"/>
            <a:ext cx="46166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</a:t>
            </a:r>
            <a:r>
              <a:rPr lang="en-US" altLang="zh-CN" sz="1800" dirty="0"/>
              <a:t>Z (km)   </a:t>
            </a:r>
            <a:r>
              <a:rPr lang="en-US" altLang="zh-CN" sz="1800" dirty="0" smtClean="0"/>
              <a:t>      </a:t>
            </a:r>
            <a:r>
              <a:rPr lang="en-US" altLang="zh-CN" sz="1800" dirty="0"/>
              <a:t>0</a:t>
            </a:r>
          </a:p>
        </p:txBody>
      </p:sp>
      <p:sp>
        <p:nvSpPr>
          <p:cNvPr id="77835" name="Text Box 13"/>
          <p:cNvSpPr txBox="1">
            <a:spLocks noChangeArrowheads="1"/>
          </p:cNvSpPr>
          <p:nvPr/>
        </p:nvSpPr>
        <p:spPr bwMode="auto">
          <a:xfrm rot="10800000">
            <a:off x="7051675" y="3952875"/>
            <a:ext cx="45878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1.5       km/s        5.5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2333292" y="3776990"/>
            <a:ext cx="4255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Migration Velocity with Errors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7" name="Text Box 9"/>
          <p:cNvSpPr txBox="1">
            <a:spLocks noChangeArrowheads="1"/>
          </p:cNvSpPr>
          <p:nvPr/>
        </p:nvSpPr>
        <p:spPr bwMode="auto">
          <a:xfrm>
            <a:off x="2178050" y="6186488"/>
            <a:ext cx="468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0                             X (km)                             </a:t>
            </a:r>
            <a:r>
              <a:rPr lang="en-US" altLang="zh-CN" sz="1800" dirty="0" smtClean="0"/>
              <a:t>9</a:t>
            </a:r>
            <a:endParaRPr lang="en-US" altLang="zh-CN" sz="18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 rot="10800000">
            <a:off x="1764149" y="1361141"/>
            <a:ext cx="46166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</a:t>
            </a:r>
            <a:r>
              <a:rPr lang="en-US" altLang="zh-CN" sz="1800" dirty="0"/>
              <a:t>Z (km)   </a:t>
            </a:r>
            <a:r>
              <a:rPr lang="en-US" altLang="zh-CN" sz="1800" dirty="0" smtClean="0"/>
              <a:t>      </a:t>
            </a:r>
            <a:r>
              <a:rPr lang="en-US" altLang="zh-CN" sz="1800" dirty="0"/>
              <a:t>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4" y="4294981"/>
            <a:ext cx="4240213" cy="190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7078" r="70375" b="8474"/>
          <a:stretch/>
        </p:blipFill>
        <p:spPr bwMode="auto">
          <a:xfrm>
            <a:off x="725194" y="2307897"/>
            <a:ext cx="1986475" cy="362344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8055" r="43833" b="8474"/>
          <a:stretch/>
        </p:blipFill>
        <p:spPr bwMode="auto">
          <a:xfrm>
            <a:off x="6739770" y="2307895"/>
            <a:ext cx="1954923" cy="3623441"/>
          </a:xfrm>
          <a:prstGeom prst="rect">
            <a:avLst/>
          </a:prstGeom>
          <a:noFill/>
          <a:ln w="19050">
            <a:solidFill>
              <a:srgbClr val="E6F1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03" y="2307893"/>
            <a:ext cx="1956566" cy="3623441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43" y="2307897"/>
            <a:ext cx="217418" cy="362344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342900" y="292100"/>
            <a:ext cx="8674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Warping of CIG #200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340069" y="1696726"/>
            <a:ext cx="1008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CIG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629396" y="1696726"/>
            <a:ext cx="2270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Flattened  CIG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3314835" y="1711225"/>
            <a:ext cx="3007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Vertical </a:t>
            </a:r>
            <a:r>
              <a:rPr lang="en-US" altLang="zh-CN" dirty="0">
                <a:solidFill>
                  <a:srgbClr val="FFFFFF"/>
                </a:solidFill>
              </a:rPr>
              <a:t>S</a:t>
            </a:r>
            <a:r>
              <a:rPr lang="en-US" altLang="zh-CN" dirty="0" smtClean="0">
                <a:solidFill>
                  <a:srgbClr val="FFFFFF"/>
                </a:solidFill>
              </a:rPr>
              <a:t>pace Shifts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 rot="10800000">
            <a:off x="190896" y="2237234"/>
            <a:ext cx="461665" cy="36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            </a:t>
            </a:r>
            <a:r>
              <a:rPr lang="en-US" altLang="zh-CN" sz="1800" dirty="0"/>
              <a:t>Z (km)   </a:t>
            </a:r>
            <a:r>
              <a:rPr lang="en-US" altLang="zh-CN" sz="1800" dirty="0" smtClean="0"/>
              <a:t>                 </a:t>
            </a:r>
            <a:r>
              <a:rPr lang="en-US" altLang="zh-CN" sz="1800" dirty="0"/>
              <a:t>0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 rot="10800000">
            <a:off x="5902230" y="2216503"/>
            <a:ext cx="461665" cy="36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-60              Shifts (m)                     80</a:t>
            </a:r>
            <a:endParaRPr lang="en-US" altLang="zh-C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19641"/>
            <a:ext cx="2006600" cy="391285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119641"/>
            <a:ext cx="2006600" cy="390333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129167"/>
            <a:ext cx="2006600" cy="390333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30" y="2119640"/>
            <a:ext cx="238537" cy="390333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342900" y="292100"/>
            <a:ext cx="8674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Warping of CIG #450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340069" y="1539066"/>
            <a:ext cx="1008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CIG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6629396" y="1539066"/>
            <a:ext cx="2270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Flattened  CIG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3314835" y="1553565"/>
            <a:ext cx="3007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Vertical </a:t>
            </a:r>
            <a:r>
              <a:rPr lang="en-US" altLang="zh-CN" dirty="0">
                <a:solidFill>
                  <a:srgbClr val="FFFFFF"/>
                </a:solidFill>
              </a:rPr>
              <a:t>S</a:t>
            </a:r>
            <a:r>
              <a:rPr lang="en-US" altLang="zh-CN" dirty="0" smtClean="0">
                <a:solidFill>
                  <a:srgbClr val="FFFFFF"/>
                </a:solidFill>
              </a:rPr>
              <a:t>pace Shifts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 rot="10800000">
            <a:off x="190895" y="2016509"/>
            <a:ext cx="461665" cy="40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              Z </a:t>
            </a:r>
            <a:r>
              <a:rPr lang="en-US" altLang="zh-CN" sz="1800" dirty="0"/>
              <a:t>(km)  </a:t>
            </a:r>
            <a:r>
              <a:rPr lang="en-US" altLang="zh-CN" sz="1800" dirty="0" smtClean="0"/>
              <a:t>                      </a:t>
            </a:r>
            <a:r>
              <a:rPr lang="en-US" altLang="zh-CN" sz="1800" dirty="0"/>
              <a:t>0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 rot="10800000">
            <a:off x="5949527" y="1995778"/>
            <a:ext cx="461665" cy="402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-100                 Shifts (m)                    100</a:t>
            </a:r>
            <a:endParaRPr lang="en-US" altLang="zh-C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5927" y="1262377"/>
            <a:ext cx="457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Migration Image before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10800000">
            <a:off x="1831156" y="1498600"/>
            <a:ext cx="461665" cy="210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</a:t>
            </a:r>
            <a:r>
              <a:rPr lang="en-US" altLang="zh-CN" sz="1800" dirty="0"/>
              <a:t>0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66950" y="6371352"/>
            <a:ext cx="461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0                </a:t>
            </a:r>
            <a:r>
              <a:rPr lang="en-US" altLang="zh-CN" sz="1800" dirty="0" smtClean="0"/>
              <a:t>                 </a:t>
            </a:r>
            <a:r>
              <a:rPr lang="en-US" altLang="zh-CN" sz="1800" dirty="0"/>
              <a:t>X (km)       </a:t>
            </a:r>
            <a:r>
              <a:rPr lang="en-US" altLang="zh-CN" sz="1800" dirty="0" smtClean="0"/>
              <a:t>                     </a:t>
            </a:r>
            <a:r>
              <a:rPr lang="en-US" altLang="zh-CN" sz="1800" dirty="0"/>
              <a:t>9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723664"/>
            <a:ext cx="4610100" cy="18764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19613"/>
            <a:ext cx="4610100" cy="18764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1" y="-110682"/>
            <a:ext cx="927462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CIG Warping: </a:t>
            </a:r>
          </a:p>
          <a:p>
            <a:pPr algn="ctr"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of Images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9350" y="3947517"/>
            <a:ext cx="457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Migration Image after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10800000">
            <a:off x="1780478" y="4279900"/>
            <a:ext cx="461665" cy="216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</a:t>
            </a:r>
            <a:r>
              <a:rPr lang="en-US" altLang="zh-CN" sz="1800" dirty="0"/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39375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7" y="1938167"/>
            <a:ext cx="2034665" cy="156959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91" y="4437077"/>
            <a:ext cx="2034665" cy="156959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86" y="1943624"/>
            <a:ext cx="3348478" cy="156959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86" y="4437077"/>
            <a:ext cx="3348478" cy="156959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3059856" y="279400"/>
            <a:ext cx="38743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Zoomed Views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0675" y="1386983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before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3739" y="3938242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after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307" y="1429204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before </a:t>
            </a: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371" y="3980463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after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7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5" y="1352549"/>
            <a:ext cx="7438940" cy="202127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4" y="4181448"/>
            <a:ext cx="7438941" cy="197156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3297712" y="108579"/>
            <a:ext cx="29433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GOM Data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9536" y="878020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CIGs before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4132" y="3684041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CIGs after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 rot="10800000">
            <a:off x="505779" y="3980703"/>
            <a:ext cx="461665" cy="2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  </a:t>
            </a:r>
            <a:r>
              <a:rPr lang="en-US" altLang="zh-CN" sz="1800" dirty="0"/>
              <a:t>0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10800000">
            <a:off x="506177" y="1181250"/>
            <a:ext cx="461665" cy="2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  </a:t>
            </a:r>
            <a:r>
              <a:rPr lang="en-US" altLang="zh-CN" sz="1800" dirty="0"/>
              <a:t>0 </a:t>
            </a:r>
          </a:p>
        </p:txBody>
      </p:sp>
      <p:sp>
        <p:nvSpPr>
          <p:cNvPr id="2" name="椭圆 1"/>
          <p:cNvSpPr/>
          <p:nvPr/>
        </p:nvSpPr>
        <p:spPr>
          <a:xfrm>
            <a:off x="6322979" y="2347418"/>
            <a:ext cx="1118681" cy="48333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313250" y="5077651"/>
            <a:ext cx="1118681" cy="48333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995451" y="2441452"/>
            <a:ext cx="2080438" cy="7784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985722" y="5171685"/>
            <a:ext cx="2080438" cy="7784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9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70" y="1502486"/>
            <a:ext cx="5265659" cy="21650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69" y="4242622"/>
            <a:ext cx="5265659" cy="21650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272888" y="32657"/>
            <a:ext cx="34327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GOM Data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0161" y="980091"/>
            <a:ext cx="457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Migration Image before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3584" y="3774091"/>
            <a:ext cx="457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Migration Image after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0800000">
            <a:off x="1452770" y="1362924"/>
            <a:ext cx="461665" cy="2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  </a:t>
            </a:r>
            <a:r>
              <a:rPr lang="en-US" altLang="zh-CN" sz="1800" dirty="0"/>
              <a:t>0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888565" y="6371352"/>
            <a:ext cx="5568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0                </a:t>
            </a:r>
            <a:r>
              <a:rPr lang="en-US" altLang="zh-CN" sz="1800" dirty="0" smtClean="0"/>
              <a:t>                      </a:t>
            </a:r>
            <a:r>
              <a:rPr lang="en-US" altLang="zh-CN" sz="1800" dirty="0"/>
              <a:t>X (km)       </a:t>
            </a:r>
            <a:r>
              <a:rPr lang="en-US" altLang="zh-CN" sz="1800" dirty="0" smtClean="0"/>
              <a:t>                           16</a:t>
            </a:r>
            <a:endParaRPr lang="en-US" altLang="zh-CN" sz="18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10800000">
            <a:off x="1452769" y="4106831"/>
            <a:ext cx="461665" cy="2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  </a:t>
            </a:r>
            <a:r>
              <a:rPr lang="en-US" altLang="zh-CN" sz="1800" dirty="0"/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11928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53" y="1735191"/>
            <a:ext cx="2805104" cy="187970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53" y="4205779"/>
            <a:ext cx="2805104" cy="187970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103359" y="217714"/>
            <a:ext cx="39342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Zoomed Views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42931" y="1166259"/>
            <a:ext cx="3237321" cy="4919228"/>
            <a:chOff x="4942931" y="1166259"/>
            <a:chExt cx="3237321" cy="4919228"/>
          </a:xfrm>
        </p:grpSpPr>
        <p:pic>
          <p:nvPicPr>
            <p:cNvPr id="7270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475" y="1735190"/>
              <a:ext cx="2805104" cy="187970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475" y="4205778"/>
              <a:ext cx="2805104" cy="187970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42931" y="1166259"/>
              <a:ext cx="3126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Image before Warping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53293" y="3717518"/>
              <a:ext cx="3126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Image after Warping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28159" y="1208480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before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223" y="3743973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after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67" y="1735189"/>
            <a:ext cx="2805104" cy="187970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79" y="1735188"/>
            <a:ext cx="2805104" cy="187970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4934671" cy="1098551"/>
            <a:chOff x="864" y="768"/>
            <a:chExt cx="3206" cy="692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Flatten the common image gathers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GOM data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416050"/>
            <a:chOff x="864" y="1392"/>
            <a:chExt cx="4896" cy="892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 warping to flatten the CSGs or warping between </a:t>
              </a:r>
              <a:r>
                <a:rPr lang="en-US" altLang="zh-CN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prestack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image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7078" r="70375" b="8474"/>
          <a:stretch/>
        </p:blipFill>
        <p:spPr bwMode="auto">
          <a:xfrm>
            <a:off x="6306271" y="1797051"/>
            <a:ext cx="933013" cy="1467400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8055" r="43833" b="8474"/>
          <a:stretch/>
        </p:blipFill>
        <p:spPr bwMode="auto">
          <a:xfrm>
            <a:off x="7690250" y="1797051"/>
            <a:ext cx="942176" cy="1467400"/>
          </a:xfrm>
          <a:prstGeom prst="rect">
            <a:avLst/>
          </a:prstGeom>
          <a:noFill/>
          <a:ln w="19050">
            <a:solidFill>
              <a:srgbClr val="E6F1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18" y="4210797"/>
            <a:ext cx="1281072" cy="8557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17" y="4203246"/>
            <a:ext cx="1281072" cy="8557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1734232" y="-83232"/>
            <a:ext cx="59626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Warping of </a:t>
            </a:r>
            <a:r>
              <a:rPr lang="en-US" altLang="zh-CN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Prestack</a:t>
            </a: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Images: </a:t>
            </a:r>
            <a:r>
              <a:rPr lang="en-US" altLang="zh-CN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GoM</a:t>
            </a: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Data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" y="4543240"/>
            <a:ext cx="4162097" cy="183534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57" y="4504351"/>
            <a:ext cx="4250286" cy="187423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59" y="1978211"/>
            <a:ext cx="4170796" cy="182884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41" y="1978211"/>
            <a:ext cx="103860" cy="182884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40142" y="1439520"/>
            <a:ext cx="30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Vertical Space Shifts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3644" y="4048349"/>
            <a:ext cx="30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Prestack</a:t>
            </a:r>
            <a:r>
              <a:rPr lang="en-US" altLang="zh-CN" dirty="0" smtClean="0"/>
              <a:t> Image #15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62476" y="4001448"/>
            <a:ext cx="30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Prestack</a:t>
            </a:r>
            <a:r>
              <a:rPr lang="en-US" altLang="zh-CN" dirty="0" smtClean="0"/>
              <a:t> Image #16</a:t>
            </a:r>
            <a:endParaRPr lang="zh-CN" altLang="en-US" dirty="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 rot="10800000">
            <a:off x="7100447" y="1901184"/>
            <a:ext cx="461665" cy="19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-75   Shifts (m)  75</a:t>
            </a:r>
            <a:endParaRPr lang="en-US" altLang="zh-C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ropbox\rtm_p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54777" r="9291" b="10591"/>
          <a:stretch/>
        </p:blipFill>
        <p:spPr bwMode="auto">
          <a:xfrm>
            <a:off x="1876810" y="4207796"/>
            <a:ext cx="5422629" cy="2198977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ropbox\rtm_p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7435" r="9575" b="58334"/>
          <a:stretch/>
        </p:blipFill>
        <p:spPr bwMode="auto">
          <a:xfrm>
            <a:off x="1859180" y="1476624"/>
            <a:ext cx="5456025" cy="2212520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1914435" y="137126"/>
            <a:ext cx="57748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of Images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0161" y="980091"/>
            <a:ext cx="457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Migration Image before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584" y="3774091"/>
            <a:ext cx="457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Migration Image after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10800000">
            <a:off x="1452770" y="1362924"/>
            <a:ext cx="461665" cy="2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  </a:t>
            </a:r>
            <a:r>
              <a:rPr lang="en-US" altLang="zh-CN" sz="1800" dirty="0"/>
              <a:t>0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88565" y="6371352"/>
            <a:ext cx="5568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0                </a:t>
            </a:r>
            <a:r>
              <a:rPr lang="en-US" altLang="zh-CN" sz="1800" dirty="0" smtClean="0"/>
              <a:t>                      </a:t>
            </a:r>
            <a:r>
              <a:rPr lang="en-US" altLang="zh-CN" sz="1800" dirty="0"/>
              <a:t>X (km)       </a:t>
            </a:r>
            <a:r>
              <a:rPr lang="en-US" altLang="zh-CN" sz="1800" dirty="0" smtClean="0"/>
              <a:t>                           16</a:t>
            </a:r>
            <a:endParaRPr lang="en-US" altLang="zh-CN" sz="18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10800000">
            <a:off x="1452769" y="4106831"/>
            <a:ext cx="461665" cy="23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</a:t>
            </a:r>
            <a:r>
              <a:rPr lang="en-US" altLang="zh-CN" sz="1800" dirty="0"/>
              <a:t>Z (km)  </a:t>
            </a:r>
            <a:r>
              <a:rPr lang="en-US" altLang="zh-CN" sz="1800" dirty="0" smtClean="0"/>
              <a:t>       </a:t>
            </a:r>
            <a:r>
              <a:rPr lang="en-US" altLang="zh-CN" sz="1800" dirty="0"/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25427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2757852" y="32658"/>
            <a:ext cx="38362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Zoomed Views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593139"/>
            <a:ext cx="3044815" cy="20503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4224338"/>
            <a:ext cx="3044815" cy="20503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077838" y="1071663"/>
            <a:ext cx="3260074" cy="5203013"/>
            <a:chOff x="5077838" y="1071663"/>
            <a:chExt cx="3260074" cy="5203013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582" y="1593138"/>
              <a:ext cx="3069370" cy="205033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78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838" y="4224337"/>
              <a:ext cx="3069370" cy="205033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00591" y="1071663"/>
              <a:ext cx="3126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Image before Warping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10953" y="3670220"/>
              <a:ext cx="3126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Image after Warping</a:t>
              </a:r>
              <a:endPara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75903" y="1113884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before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967" y="3696675"/>
            <a:ext cx="312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Image after Warping</a:t>
            </a:r>
            <a:endParaRPr lang="en-US" altLang="zh-CN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5" y="1589922"/>
            <a:ext cx="3044815" cy="20503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78" y="1600807"/>
            <a:ext cx="3069370" cy="20503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9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4934671" cy="1098551"/>
            <a:chOff x="864" y="768"/>
            <a:chExt cx="3206" cy="692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Flatten the common image gathers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GOM data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416050"/>
            <a:chOff x="864" y="1392"/>
            <a:chExt cx="4896" cy="892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 warping to flatten the CSGs or warping between </a:t>
              </a:r>
              <a:r>
                <a:rPr lang="en-US" altLang="zh-CN" sz="200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prestack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images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7"/>
          <p:cNvSpPr txBox="1">
            <a:spLocks noChangeArrowheads="1"/>
          </p:cNvSpPr>
          <p:nvPr/>
        </p:nvSpPr>
        <p:spPr bwMode="auto">
          <a:xfrm>
            <a:off x="2286000" y="152400"/>
            <a:ext cx="487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68180" y="1519032"/>
            <a:ext cx="590418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CN" dirty="0" smtClean="0">
                <a:latin typeface="Arial" charset="0"/>
              </a:rPr>
              <a:t>Signal-to-noise ratio is enhanced in the migration image</a:t>
            </a:r>
          </a:p>
          <a:p>
            <a:pPr>
              <a:spcBef>
                <a:spcPct val="50000"/>
              </a:spcBef>
            </a:pPr>
            <a:endParaRPr lang="en-US" altLang="zh-CN" dirty="0" smtClean="0">
              <a:latin typeface="Arial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latin typeface="Arial" charset="0"/>
              </a:rPr>
              <a:t> Some </a:t>
            </a:r>
            <a:r>
              <a:rPr lang="en-US" altLang="zh-CN" dirty="0">
                <a:latin typeface="Arial" charset="0"/>
              </a:rPr>
              <a:t>structures are more </a:t>
            </a:r>
            <a:r>
              <a:rPr lang="en-US" altLang="zh-CN" dirty="0" smtClean="0">
                <a:latin typeface="Arial" charset="0"/>
              </a:rPr>
              <a:t>clearly delineated</a:t>
            </a:r>
          </a:p>
          <a:p>
            <a:endParaRPr lang="en-US" altLang="zh-CN" dirty="0" smtClean="0">
              <a:latin typeface="Arial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latin typeface="Arial" charset="0"/>
              </a:rPr>
              <a:t>Warping of </a:t>
            </a:r>
            <a:r>
              <a:rPr lang="en-US" altLang="zh-CN" dirty="0" err="1" smtClean="0">
                <a:latin typeface="Arial" charset="0"/>
              </a:rPr>
              <a:t>prestack</a:t>
            </a:r>
            <a:r>
              <a:rPr lang="en-US" altLang="zh-CN" dirty="0" smtClean="0">
                <a:latin typeface="Arial" charset="0"/>
              </a:rPr>
              <a:t> images changes image more than warping of CIGs</a:t>
            </a:r>
            <a:endParaRPr lang="en-US" altLang="zh-CN" dirty="0">
              <a:latin typeface="Arial" charset="0"/>
            </a:endParaRPr>
          </a:p>
          <a:p>
            <a:endParaRPr lang="en-US" altLang="zh-CN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latin typeface="Arial" charset="0"/>
              </a:rPr>
              <a:t>Position of the structures in the migration image may be still wrong </a:t>
            </a:r>
          </a:p>
          <a:p>
            <a:pPr marL="342900" indent="-342900">
              <a:buFont typeface="Wingdings" pitchFamily="2" charset="2"/>
              <a:buChar char="l"/>
            </a:pPr>
            <a:endParaRPr lang="en-US" altLang="zh-CN" dirty="0" smtClean="0">
              <a:latin typeface="Arial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latin typeface="Arial" charset="0"/>
              </a:rPr>
              <a:t>Warping for MVA</a:t>
            </a:r>
            <a:endParaRPr lang="en-US" altLang="zh-CN" dirty="0">
              <a:latin typeface="Arial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86" y="1758708"/>
            <a:ext cx="1335740" cy="103042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92" y="1758708"/>
            <a:ext cx="1335740" cy="103042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37" y="3259045"/>
            <a:ext cx="1464499" cy="97828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85" y="3259046"/>
            <a:ext cx="1464499" cy="97828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7"/>
          <p:cNvSpPr txBox="1">
            <a:spLocks noChangeArrowheads="1"/>
          </p:cNvSpPr>
          <p:nvPr/>
        </p:nvSpPr>
        <p:spPr bwMode="auto">
          <a:xfrm>
            <a:off x="1655379" y="2362200"/>
            <a:ext cx="63456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you!</a:t>
            </a:r>
            <a:r>
              <a:rPr lang="en-US" altLang="zh-CN" sz="88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zh-CN" sz="8800" dirty="0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4934671" cy="1098551"/>
            <a:chOff x="864" y="768"/>
            <a:chExt cx="3206" cy="692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Flatten the common image gathers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GOM data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416050"/>
            <a:chOff x="864" y="1392"/>
            <a:chExt cx="4896" cy="892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 warping to flatten the CSGs or warping between </a:t>
              </a:r>
              <a:r>
                <a:rPr lang="en-US" altLang="zh-CN" sz="200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prestack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images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2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sp>
        <p:nvSpPr>
          <p:cNvPr id="19470" name="Text Box 29"/>
          <p:cNvSpPr txBox="1">
            <a:spLocks noChangeArrowheads="1"/>
          </p:cNvSpPr>
          <p:nvPr/>
        </p:nvSpPr>
        <p:spPr bwMode="auto">
          <a:xfrm>
            <a:off x="3170183" y="4062297"/>
            <a:ext cx="339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Image is distorted </a:t>
            </a: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63" y="1844585"/>
            <a:ext cx="4629150" cy="190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63" y="4730655"/>
            <a:ext cx="4619625" cy="18954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643932" y="1243711"/>
            <a:ext cx="3799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Velocity Model with Errors 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pic>
        <p:nvPicPr>
          <p:cNvPr id="6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7078" r="70375" b="8474"/>
          <a:stretch/>
        </p:blipFill>
        <p:spPr bwMode="auto">
          <a:xfrm>
            <a:off x="1399170" y="1824068"/>
            <a:ext cx="2451838" cy="313472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8055" r="43833" b="8474"/>
          <a:stretch/>
        </p:blipFill>
        <p:spPr bwMode="auto">
          <a:xfrm>
            <a:off x="5647124" y="1824068"/>
            <a:ext cx="2475918" cy="3134728"/>
          </a:xfrm>
          <a:prstGeom prst="rect">
            <a:avLst/>
          </a:prstGeom>
          <a:noFill/>
          <a:ln w="19050">
            <a:solidFill>
              <a:srgbClr val="E6F1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969843" y="1330871"/>
            <a:ext cx="3436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Common Image </a:t>
            </a:r>
            <a:r>
              <a:rPr lang="en-US" altLang="zh-CN" dirty="0">
                <a:solidFill>
                  <a:srgbClr val="FFFFFF"/>
                </a:solidFill>
              </a:rPr>
              <a:t>G</a:t>
            </a:r>
            <a:r>
              <a:rPr lang="en-US" altLang="zh-CN" dirty="0" smtClean="0">
                <a:solidFill>
                  <a:srgbClr val="FFFFFF"/>
                </a:solidFill>
              </a:rPr>
              <a:t>ather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852787" y="1362402"/>
            <a:ext cx="2270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Flattened  CIG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952" y="5376048"/>
            <a:ext cx="893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Problem: After stacking the </a:t>
            </a:r>
            <a:r>
              <a:rPr lang="en-US" altLang="zh-CN" dirty="0" err="1" smtClean="0"/>
              <a:t>unflattened</a:t>
            </a:r>
            <a:r>
              <a:rPr lang="en-US" altLang="zh-CN" dirty="0" smtClean="0"/>
              <a:t> CIGs, the image is blurred</a:t>
            </a:r>
          </a:p>
          <a:p>
            <a:r>
              <a:rPr lang="en-US" altLang="zh-CN" dirty="0" smtClean="0"/>
              <a:t>Solution: Before stacking, use warping to flatten the CIGs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73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-228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US" altLang="zh-CN" sz="9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257800"/>
            <a:ext cx="3438525" cy="641350"/>
            <a:chOff x="1392" y="3148"/>
            <a:chExt cx="2166" cy="404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Conclusions</a:t>
              </a:r>
            </a:p>
          </p:txBody>
        </p:sp>
        <p:sp>
          <p:nvSpPr>
            <p:cNvPr id="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1"/>
            <a:ext cx="4934671" cy="1098551"/>
            <a:chOff x="864" y="768"/>
            <a:chExt cx="3206" cy="692"/>
          </a:xfrm>
        </p:grpSpPr>
        <p:grpSp>
          <p:nvGrpSpPr>
            <p:cNvPr id="17444" name="Group 8"/>
            <p:cNvGrpSpPr>
              <a:grpSpLocks/>
            </p:cNvGrpSpPr>
            <p:nvPr/>
          </p:nvGrpSpPr>
          <p:grpSpPr bwMode="auto">
            <a:xfrm>
              <a:off x="864" y="816"/>
              <a:ext cx="3206" cy="250"/>
              <a:chOff x="864" y="1392"/>
              <a:chExt cx="3206" cy="250"/>
            </a:xfrm>
          </p:grpSpPr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zh-CN" sz="400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30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altLang="zh-CN" sz="200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Motivation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Flatten the common image gathers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089400"/>
            <a:ext cx="6789738" cy="1098550"/>
            <a:chOff x="1473" y="2720"/>
            <a:chExt cx="4277" cy="692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473" y="286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7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 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</a:t>
              </a:r>
              <a:r>
                <a:rPr lang="en-US" altLang="zh-CN" sz="2000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Marmousi</a:t>
              </a: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model and GOM data</a:t>
              </a:r>
              <a:endParaRPr lang="en-US" altLang="zh-CN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6637283" cy="1416050"/>
            <a:chOff x="864" y="1392"/>
            <a:chExt cx="4896" cy="892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 warping to flatten the CSGs or warping between </a:t>
              </a:r>
              <a:r>
                <a:rPr lang="en-US" altLang="zh-CN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prestack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image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4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7078" r="70375" b="8474"/>
          <a:stretch/>
        </p:blipFill>
        <p:spPr bwMode="auto">
          <a:xfrm>
            <a:off x="7244204" y="172660"/>
            <a:ext cx="1665989" cy="1929785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8" name="组合 1187"/>
          <p:cNvGrpSpPr/>
          <p:nvPr/>
        </p:nvGrpSpPr>
        <p:grpSpPr>
          <a:xfrm>
            <a:off x="3366607" y="257488"/>
            <a:ext cx="4838672" cy="6299290"/>
            <a:chOff x="3366607" y="257488"/>
            <a:chExt cx="4838672" cy="6299290"/>
          </a:xfrm>
        </p:grpSpPr>
        <p:pic>
          <p:nvPicPr>
            <p:cNvPr id="1219" name="Picture 1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27350" y="3482354"/>
              <a:ext cx="5169253" cy="979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3366607" y="911217"/>
              <a:ext cx="12649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FFFFFF"/>
                  </a:solidFill>
                </a:rPr>
                <a:t>Trace 2</a:t>
              </a:r>
              <a:endParaRPr lang="en-US" altLang="zh-CN" dirty="0">
                <a:solidFill>
                  <a:srgbClr val="FFFFFF"/>
                </a:solidFill>
              </a:endParaRPr>
            </a:p>
          </p:txBody>
        </p:sp>
        <p:sp>
          <p:nvSpPr>
            <p:cNvPr id="1187" name="任意多边形 1186"/>
            <p:cNvSpPr/>
            <p:nvPr/>
          </p:nvSpPr>
          <p:spPr>
            <a:xfrm>
              <a:off x="8029072" y="257488"/>
              <a:ext cx="176207" cy="1812874"/>
            </a:xfrm>
            <a:custGeom>
              <a:avLst/>
              <a:gdLst>
                <a:gd name="connsiteX0" fmla="*/ 188103 w 1070834"/>
                <a:gd name="connsiteY0" fmla="*/ 0 h 3821108"/>
                <a:gd name="connsiteX1" fmla="*/ 701450 w 1070834"/>
                <a:gd name="connsiteY1" fmla="*/ 128337 h 3821108"/>
                <a:gd name="connsiteX2" fmla="*/ 91850 w 1070834"/>
                <a:gd name="connsiteY2" fmla="*/ 385010 h 3821108"/>
                <a:gd name="connsiteX3" fmla="*/ 91850 w 1070834"/>
                <a:gd name="connsiteY3" fmla="*/ 368968 h 3821108"/>
                <a:gd name="connsiteX4" fmla="*/ 942082 w 1070834"/>
                <a:gd name="connsiteY4" fmla="*/ 513347 h 3821108"/>
                <a:gd name="connsiteX5" fmla="*/ 139977 w 1070834"/>
                <a:gd name="connsiteY5" fmla="*/ 770021 h 3821108"/>
                <a:gd name="connsiteX6" fmla="*/ 877913 w 1070834"/>
                <a:gd name="connsiteY6" fmla="*/ 994610 h 3821108"/>
                <a:gd name="connsiteX7" fmla="*/ 284355 w 1070834"/>
                <a:gd name="connsiteY7" fmla="*/ 1106905 h 3821108"/>
                <a:gd name="connsiteX8" fmla="*/ 1022292 w 1070834"/>
                <a:gd name="connsiteY8" fmla="*/ 1491916 h 3821108"/>
                <a:gd name="connsiteX9" fmla="*/ 220187 w 1070834"/>
                <a:gd name="connsiteY9" fmla="*/ 1540042 h 3821108"/>
                <a:gd name="connsiteX10" fmla="*/ 958124 w 1070834"/>
                <a:gd name="connsiteY10" fmla="*/ 1844842 h 3821108"/>
                <a:gd name="connsiteX11" fmla="*/ 284355 w 1070834"/>
                <a:gd name="connsiteY11" fmla="*/ 2085474 h 3821108"/>
                <a:gd name="connsiteX12" fmla="*/ 990208 w 1070834"/>
                <a:gd name="connsiteY12" fmla="*/ 2197768 h 3821108"/>
                <a:gd name="connsiteX13" fmla="*/ 172061 w 1070834"/>
                <a:gd name="connsiteY13" fmla="*/ 2614863 h 3821108"/>
                <a:gd name="connsiteX14" fmla="*/ 942082 w 1070834"/>
                <a:gd name="connsiteY14" fmla="*/ 2743200 h 3821108"/>
                <a:gd name="connsiteX15" fmla="*/ 380608 w 1070834"/>
                <a:gd name="connsiteY15" fmla="*/ 3112168 h 3821108"/>
                <a:gd name="connsiteX16" fmla="*/ 990208 w 1070834"/>
                <a:gd name="connsiteY16" fmla="*/ 3352800 h 3821108"/>
                <a:gd name="connsiteX17" fmla="*/ 380608 w 1070834"/>
                <a:gd name="connsiteY17" fmla="*/ 3465095 h 3821108"/>
                <a:gd name="connsiteX18" fmla="*/ 1070419 w 1070834"/>
                <a:gd name="connsiteY18" fmla="*/ 3769895 h 3821108"/>
                <a:gd name="connsiteX19" fmla="*/ 460819 w 1070834"/>
                <a:gd name="connsiteY19" fmla="*/ 3818021 h 382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0834" h="3821108">
                  <a:moveTo>
                    <a:pt x="188103" y="0"/>
                  </a:moveTo>
                  <a:cubicBezTo>
                    <a:pt x="452797" y="32084"/>
                    <a:pt x="717492" y="64169"/>
                    <a:pt x="701450" y="128337"/>
                  </a:cubicBezTo>
                  <a:cubicBezTo>
                    <a:pt x="685408" y="192505"/>
                    <a:pt x="193450" y="344905"/>
                    <a:pt x="91850" y="385010"/>
                  </a:cubicBezTo>
                  <a:cubicBezTo>
                    <a:pt x="-9750" y="425115"/>
                    <a:pt x="-49855" y="347579"/>
                    <a:pt x="91850" y="368968"/>
                  </a:cubicBezTo>
                  <a:cubicBezTo>
                    <a:pt x="233555" y="390357"/>
                    <a:pt x="934061" y="446505"/>
                    <a:pt x="942082" y="513347"/>
                  </a:cubicBezTo>
                  <a:cubicBezTo>
                    <a:pt x="950103" y="580189"/>
                    <a:pt x="150672" y="689810"/>
                    <a:pt x="139977" y="770021"/>
                  </a:cubicBezTo>
                  <a:cubicBezTo>
                    <a:pt x="129282" y="850232"/>
                    <a:pt x="853850" y="938463"/>
                    <a:pt x="877913" y="994610"/>
                  </a:cubicBezTo>
                  <a:cubicBezTo>
                    <a:pt x="901976" y="1050757"/>
                    <a:pt x="260292" y="1024021"/>
                    <a:pt x="284355" y="1106905"/>
                  </a:cubicBezTo>
                  <a:cubicBezTo>
                    <a:pt x="308418" y="1189789"/>
                    <a:pt x="1032987" y="1419727"/>
                    <a:pt x="1022292" y="1491916"/>
                  </a:cubicBezTo>
                  <a:cubicBezTo>
                    <a:pt x="1011597" y="1564105"/>
                    <a:pt x="230882" y="1481221"/>
                    <a:pt x="220187" y="1540042"/>
                  </a:cubicBezTo>
                  <a:cubicBezTo>
                    <a:pt x="209492" y="1598863"/>
                    <a:pt x="947429" y="1753937"/>
                    <a:pt x="958124" y="1844842"/>
                  </a:cubicBezTo>
                  <a:cubicBezTo>
                    <a:pt x="968819" y="1935747"/>
                    <a:pt x="279008" y="2026653"/>
                    <a:pt x="284355" y="2085474"/>
                  </a:cubicBezTo>
                  <a:cubicBezTo>
                    <a:pt x="289702" y="2144295"/>
                    <a:pt x="1008924" y="2109536"/>
                    <a:pt x="990208" y="2197768"/>
                  </a:cubicBezTo>
                  <a:cubicBezTo>
                    <a:pt x="971492" y="2286000"/>
                    <a:pt x="180082" y="2523958"/>
                    <a:pt x="172061" y="2614863"/>
                  </a:cubicBezTo>
                  <a:cubicBezTo>
                    <a:pt x="164040" y="2705768"/>
                    <a:pt x="907324" y="2660316"/>
                    <a:pt x="942082" y="2743200"/>
                  </a:cubicBezTo>
                  <a:cubicBezTo>
                    <a:pt x="976840" y="2826084"/>
                    <a:pt x="372587" y="3010568"/>
                    <a:pt x="380608" y="3112168"/>
                  </a:cubicBezTo>
                  <a:cubicBezTo>
                    <a:pt x="388629" y="3213768"/>
                    <a:pt x="990208" y="3293979"/>
                    <a:pt x="990208" y="3352800"/>
                  </a:cubicBezTo>
                  <a:cubicBezTo>
                    <a:pt x="990208" y="3411621"/>
                    <a:pt x="367240" y="3395579"/>
                    <a:pt x="380608" y="3465095"/>
                  </a:cubicBezTo>
                  <a:cubicBezTo>
                    <a:pt x="393977" y="3534611"/>
                    <a:pt x="1057051" y="3711074"/>
                    <a:pt x="1070419" y="3769895"/>
                  </a:cubicBezTo>
                  <a:cubicBezTo>
                    <a:pt x="1083787" y="3828716"/>
                    <a:pt x="772303" y="3823368"/>
                    <a:pt x="460819" y="3818021"/>
                  </a:cubicBezTo>
                </a:path>
              </a:pathLst>
            </a:cu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2572692" y="282905"/>
            <a:ext cx="55045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Warping 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18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1761" y="3500631"/>
            <a:ext cx="5180518" cy="9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1251952" y="877733"/>
            <a:ext cx="1264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Trace 1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5400000">
            <a:off x="-1510030" y="3787485"/>
            <a:ext cx="5169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0                            </a:t>
            </a:r>
            <a:r>
              <a:rPr lang="en-US" altLang="zh-CN" sz="1800" dirty="0" smtClean="0"/>
              <a:t>        </a:t>
            </a:r>
            <a:r>
              <a:rPr lang="en-US" altLang="zh-CN" sz="1800" dirty="0"/>
              <a:t>z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(km)         </a:t>
            </a:r>
            <a:r>
              <a:rPr lang="en-US" altLang="zh-CN" sz="1800" dirty="0" smtClean="0"/>
              <a:t>                        3.5</a:t>
            </a:r>
            <a:endParaRPr lang="en-US" altLang="zh-CN" sz="1800" dirty="0"/>
          </a:p>
        </p:txBody>
      </p:sp>
      <p:grpSp>
        <p:nvGrpSpPr>
          <p:cNvPr id="1191" name="组合 1190"/>
          <p:cNvGrpSpPr/>
          <p:nvPr/>
        </p:nvGrpSpPr>
        <p:grpSpPr>
          <a:xfrm>
            <a:off x="5123630" y="952090"/>
            <a:ext cx="2057209" cy="5979897"/>
            <a:chOff x="5123630" y="952090"/>
            <a:chExt cx="2057209" cy="5979897"/>
          </a:xfrm>
        </p:grpSpPr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5123630" y="952090"/>
              <a:ext cx="20572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FFFFFF"/>
                  </a:solidFill>
                </a:rPr>
                <a:t>Space Shifts</a:t>
              </a:r>
              <a:endParaRPr lang="en-US" altLang="zh-CN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 rot="16200000">
              <a:off x="5921402" y="5918470"/>
              <a:ext cx="461665" cy="156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 smtClean="0"/>
                <a:t>-50   (m)   50</a:t>
              </a:r>
              <a:endParaRPr lang="en-US" altLang="zh-CN" sz="1800" dirty="0"/>
            </a:p>
          </p:txBody>
        </p:sp>
        <p:sp>
          <p:nvSpPr>
            <p:cNvPr id="3" name="矩形 2"/>
            <p:cNvSpPr/>
            <p:nvPr/>
          </p:nvSpPr>
          <p:spPr>
            <a:xfrm rot="5400000">
              <a:off x="3431199" y="3500735"/>
              <a:ext cx="5169253" cy="9456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5400000">
              <a:off x="3467561" y="3738486"/>
              <a:ext cx="5148943" cy="499481"/>
            </a:xfrm>
            <a:custGeom>
              <a:avLst/>
              <a:gdLst>
                <a:gd name="connsiteX0" fmla="*/ 0 w 5148943"/>
                <a:gd name="connsiteY0" fmla="*/ 281667 h 499481"/>
                <a:gd name="connsiteX1" fmla="*/ 849086 w 5148943"/>
                <a:gd name="connsiteY1" fmla="*/ 31296 h 499481"/>
                <a:gd name="connsiteX2" fmla="*/ 1719943 w 5148943"/>
                <a:gd name="connsiteY2" fmla="*/ 31296 h 499481"/>
                <a:gd name="connsiteX3" fmla="*/ 2677886 w 5148943"/>
                <a:gd name="connsiteY3" fmla="*/ 281667 h 499481"/>
                <a:gd name="connsiteX4" fmla="*/ 3309257 w 5148943"/>
                <a:gd name="connsiteY4" fmla="*/ 466724 h 499481"/>
                <a:gd name="connsiteX5" fmla="*/ 3886200 w 5148943"/>
                <a:gd name="connsiteY5" fmla="*/ 499381 h 499481"/>
                <a:gd name="connsiteX6" fmla="*/ 4386943 w 5148943"/>
                <a:gd name="connsiteY6" fmla="*/ 466724 h 499481"/>
                <a:gd name="connsiteX7" fmla="*/ 4844143 w 5148943"/>
                <a:gd name="connsiteY7" fmla="*/ 336096 h 499481"/>
                <a:gd name="connsiteX8" fmla="*/ 5148943 w 5148943"/>
                <a:gd name="connsiteY8" fmla="*/ 259896 h 49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8943" h="499481">
                  <a:moveTo>
                    <a:pt x="0" y="281667"/>
                  </a:moveTo>
                  <a:cubicBezTo>
                    <a:pt x="281214" y="177345"/>
                    <a:pt x="562429" y="73024"/>
                    <a:pt x="849086" y="31296"/>
                  </a:cubicBezTo>
                  <a:cubicBezTo>
                    <a:pt x="1135743" y="-10432"/>
                    <a:pt x="1415143" y="-10433"/>
                    <a:pt x="1719943" y="31296"/>
                  </a:cubicBezTo>
                  <a:cubicBezTo>
                    <a:pt x="2024743" y="73024"/>
                    <a:pt x="2413000" y="209096"/>
                    <a:pt x="2677886" y="281667"/>
                  </a:cubicBezTo>
                  <a:cubicBezTo>
                    <a:pt x="2942772" y="354238"/>
                    <a:pt x="3107871" y="430438"/>
                    <a:pt x="3309257" y="466724"/>
                  </a:cubicBezTo>
                  <a:cubicBezTo>
                    <a:pt x="3510643" y="503010"/>
                    <a:pt x="3706586" y="499381"/>
                    <a:pt x="3886200" y="499381"/>
                  </a:cubicBezTo>
                  <a:cubicBezTo>
                    <a:pt x="4065814" y="499381"/>
                    <a:pt x="4227286" y="493938"/>
                    <a:pt x="4386943" y="466724"/>
                  </a:cubicBezTo>
                  <a:cubicBezTo>
                    <a:pt x="4546600" y="439510"/>
                    <a:pt x="4717143" y="370567"/>
                    <a:pt x="4844143" y="336096"/>
                  </a:cubicBezTo>
                  <a:cubicBezTo>
                    <a:pt x="4971143" y="301625"/>
                    <a:pt x="5060043" y="280760"/>
                    <a:pt x="5148943" y="259896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9" name="组合 1188"/>
          <p:cNvGrpSpPr/>
          <p:nvPr/>
        </p:nvGrpSpPr>
        <p:grpSpPr>
          <a:xfrm>
            <a:off x="1391345" y="2534982"/>
            <a:ext cx="4977989" cy="227382"/>
            <a:chOff x="1391345" y="2534982"/>
            <a:chExt cx="4977989" cy="227382"/>
          </a:xfrm>
        </p:grpSpPr>
        <p:grpSp>
          <p:nvGrpSpPr>
            <p:cNvPr id="28" name="组合 27"/>
            <p:cNvGrpSpPr/>
            <p:nvPr/>
          </p:nvGrpSpPr>
          <p:grpSpPr>
            <a:xfrm rot="5400000">
              <a:off x="5866544" y="2211448"/>
              <a:ext cx="179255" cy="826324"/>
              <a:chOff x="3222171" y="5388429"/>
              <a:chExt cx="179255" cy="826324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>
                <a:off x="3309257" y="5465990"/>
                <a:ext cx="1" cy="748763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3222171" y="5388429"/>
                <a:ext cx="179255" cy="174171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1391345" y="2606027"/>
              <a:ext cx="954306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422178" y="2762364"/>
              <a:ext cx="979597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直接连接符 1184"/>
            <p:cNvCxnSpPr/>
            <p:nvPr/>
          </p:nvCxnSpPr>
          <p:spPr>
            <a:xfrm>
              <a:off x="2345651" y="2606027"/>
              <a:ext cx="2056124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0" name="组合 1189"/>
          <p:cNvGrpSpPr/>
          <p:nvPr/>
        </p:nvGrpSpPr>
        <p:grpSpPr>
          <a:xfrm>
            <a:off x="1431451" y="4839804"/>
            <a:ext cx="4464170" cy="315647"/>
            <a:chOff x="1431451" y="4839804"/>
            <a:chExt cx="4464170" cy="315647"/>
          </a:xfrm>
        </p:grpSpPr>
        <p:grpSp>
          <p:nvGrpSpPr>
            <p:cNvPr id="29" name="组合 28"/>
            <p:cNvGrpSpPr/>
            <p:nvPr/>
          </p:nvGrpSpPr>
          <p:grpSpPr>
            <a:xfrm rot="5400000">
              <a:off x="5594199" y="4854029"/>
              <a:ext cx="179255" cy="423589"/>
              <a:chOff x="3222171" y="5834708"/>
              <a:chExt cx="179255" cy="423589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3309257" y="5981581"/>
                <a:ext cx="1" cy="276716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椭圆 30"/>
              <p:cNvSpPr/>
              <p:nvPr/>
            </p:nvSpPr>
            <p:spPr>
              <a:xfrm>
                <a:off x="3222171" y="5834708"/>
                <a:ext cx="179255" cy="174171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1431451" y="5020349"/>
              <a:ext cx="954306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430200" y="4839804"/>
              <a:ext cx="979597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385757" y="5020349"/>
              <a:ext cx="2056124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6" name="任意多边形 1185"/>
          <p:cNvSpPr/>
          <p:nvPr/>
        </p:nvSpPr>
        <p:spPr>
          <a:xfrm>
            <a:off x="7547676" y="161692"/>
            <a:ext cx="120349" cy="1940753"/>
          </a:xfrm>
          <a:custGeom>
            <a:avLst/>
            <a:gdLst>
              <a:gd name="connsiteX0" fmla="*/ 224783 w 962793"/>
              <a:gd name="connsiteY0" fmla="*/ 0 h 3962400"/>
              <a:gd name="connsiteX1" fmla="*/ 706046 w 962793"/>
              <a:gd name="connsiteY1" fmla="*/ 176463 h 3962400"/>
              <a:gd name="connsiteX2" fmla="*/ 194 w 962793"/>
              <a:gd name="connsiteY2" fmla="*/ 240631 h 3962400"/>
              <a:gd name="connsiteX3" fmla="*/ 786257 w 962793"/>
              <a:gd name="connsiteY3" fmla="*/ 401052 h 3962400"/>
              <a:gd name="connsiteX4" fmla="*/ 80404 w 962793"/>
              <a:gd name="connsiteY4" fmla="*/ 673768 h 3962400"/>
              <a:gd name="connsiteX5" fmla="*/ 770215 w 962793"/>
              <a:gd name="connsiteY5" fmla="*/ 1010652 h 3962400"/>
              <a:gd name="connsiteX6" fmla="*/ 176657 w 962793"/>
              <a:gd name="connsiteY6" fmla="*/ 1219200 h 3962400"/>
              <a:gd name="connsiteX7" fmla="*/ 866467 w 962793"/>
              <a:gd name="connsiteY7" fmla="*/ 1796716 h 3962400"/>
              <a:gd name="connsiteX8" fmla="*/ 144572 w 962793"/>
              <a:gd name="connsiteY8" fmla="*/ 2053389 h 3962400"/>
              <a:gd name="connsiteX9" fmla="*/ 657920 w 962793"/>
              <a:gd name="connsiteY9" fmla="*/ 2149642 h 3962400"/>
              <a:gd name="connsiteX10" fmla="*/ 898551 w 962793"/>
              <a:gd name="connsiteY10" fmla="*/ 2181726 h 3962400"/>
              <a:gd name="connsiteX11" fmla="*/ 224783 w 962793"/>
              <a:gd name="connsiteY11" fmla="*/ 2277979 h 3962400"/>
              <a:gd name="connsiteX12" fmla="*/ 930636 w 962793"/>
              <a:gd name="connsiteY12" fmla="*/ 2422358 h 3962400"/>
              <a:gd name="connsiteX13" fmla="*/ 288951 w 962793"/>
              <a:gd name="connsiteY13" fmla="*/ 2679031 h 3962400"/>
              <a:gd name="connsiteX14" fmla="*/ 866467 w 962793"/>
              <a:gd name="connsiteY14" fmla="*/ 2791326 h 3962400"/>
              <a:gd name="connsiteX15" fmla="*/ 304994 w 962793"/>
              <a:gd name="connsiteY15" fmla="*/ 3160295 h 3962400"/>
              <a:gd name="connsiteX16" fmla="*/ 962720 w 962793"/>
              <a:gd name="connsiteY16" fmla="*/ 3513221 h 3962400"/>
              <a:gd name="connsiteX17" fmla="*/ 256867 w 962793"/>
              <a:gd name="connsiteY17" fmla="*/ 3769895 h 3962400"/>
              <a:gd name="connsiteX18" fmla="*/ 882509 w 962793"/>
              <a:gd name="connsiteY18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2793" h="3962400">
                <a:moveTo>
                  <a:pt x="224783" y="0"/>
                </a:moveTo>
                <a:cubicBezTo>
                  <a:pt x="484130" y="68179"/>
                  <a:pt x="743478" y="136358"/>
                  <a:pt x="706046" y="176463"/>
                </a:cubicBezTo>
                <a:cubicBezTo>
                  <a:pt x="668615" y="216568"/>
                  <a:pt x="-13175" y="203199"/>
                  <a:pt x="194" y="240631"/>
                </a:cubicBezTo>
                <a:cubicBezTo>
                  <a:pt x="13563" y="278063"/>
                  <a:pt x="772889" y="328863"/>
                  <a:pt x="786257" y="401052"/>
                </a:cubicBezTo>
                <a:cubicBezTo>
                  <a:pt x="799625" y="473241"/>
                  <a:pt x="83078" y="572168"/>
                  <a:pt x="80404" y="673768"/>
                </a:cubicBezTo>
                <a:cubicBezTo>
                  <a:pt x="77730" y="775368"/>
                  <a:pt x="754173" y="919747"/>
                  <a:pt x="770215" y="1010652"/>
                </a:cubicBezTo>
                <a:cubicBezTo>
                  <a:pt x="786257" y="1101557"/>
                  <a:pt x="160615" y="1088189"/>
                  <a:pt x="176657" y="1219200"/>
                </a:cubicBezTo>
                <a:cubicBezTo>
                  <a:pt x="192699" y="1350211"/>
                  <a:pt x="871814" y="1657685"/>
                  <a:pt x="866467" y="1796716"/>
                </a:cubicBezTo>
                <a:cubicBezTo>
                  <a:pt x="861120" y="1935747"/>
                  <a:pt x="179330" y="1994568"/>
                  <a:pt x="144572" y="2053389"/>
                </a:cubicBezTo>
                <a:cubicBezTo>
                  <a:pt x="109814" y="2112210"/>
                  <a:pt x="532257" y="2128253"/>
                  <a:pt x="657920" y="2149642"/>
                </a:cubicBezTo>
                <a:cubicBezTo>
                  <a:pt x="783583" y="2171032"/>
                  <a:pt x="970740" y="2160337"/>
                  <a:pt x="898551" y="2181726"/>
                </a:cubicBezTo>
                <a:cubicBezTo>
                  <a:pt x="826362" y="2203115"/>
                  <a:pt x="219436" y="2237874"/>
                  <a:pt x="224783" y="2277979"/>
                </a:cubicBezTo>
                <a:cubicBezTo>
                  <a:pt x="230130" y="2318084"/>
                  <a:pt x="919941" y="2355516"/>
                  <a:pt x="930636" y="2422358"/>
                </a:cubicBezTo>
                <a:cubicBezTo>
                  <a:pt x="941331" y="2489200"/>
                  <a:pt x="299646" y="2617536"/>
                  <a:pt x="288951" y="2679031"/>
                </a:cubicBezTo>
                <a:cubicBezTo>
                  <a:pt x="278256" y="2740526"/>
                  <a:pt x="863793" y="2711115"/>
                  <a:pt x="866467" y="2791326"/>
                </a:cubicBezTo>
                <a:cubicBezTo>
                  <a:pt x="869141" y="2871537"/>
                  <a:pt x="288952" y="3039979"/>
                  <a:pt x="304994" y="3160295"/>
                </a:cubicBezTo>
                <a:cubicBezTo>
                  <a:pt x="321036" y="3280611"/>
                  <a:pt x="970741" y="3411621"/>
                  <a:pt x="962720" y="3513221"/>
                </a:cubicBezTo>
                <a:cubicBezTo>
                  <a:pt x="954699" y="3614821"/>
                  <a:pt x="270235" y="3695032"/>
                  <a:pt x="256867" y="3769895"/>
                </a:cubicBezTo>
                <a:cubicBezTo>
                  <a:pt x="243499" y="3844758"/>
                  <a:pt x="563004" y="3903579"/>
                  <a:pt x="882509" y="3962400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1171903" y="255751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Pilot: Warping of CIGs</a:t>
            </a:r>
            <a:endParaRPr lang="en-US" altLang="zh-CN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7078" r="70375" b="8474"/>
          <a:stretch/>
        </p:blipFill>
        <p:spPr bwMode="auto">
          <a:xfrm>
            <a:off x="551768" y="2105259"/>
            <a:ext cx="1986475" cy="362344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reports\warpping stacking\Fig\comimage200.eps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8055" r="43833" b="8474"/>
          <a:stretch/>
        </p:blipFill>
        <p:spPr bwMode="auto">
          <a:xfrm>
            <a:off x="6739770" y="2105257"/>
            <a:ext cx="1954923" cy="3623441"/>
          </a:xfrm>
          <a:prstGeom prst="rect">
            <a:avLst/>
          </a:prstGeom>
          <a:noFill/>
          <a:ln w="19050">
            <a:solidFill>
              <a:srgbClr val="E6F1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277005" y="1365640"/>
            <a:ext cx="1008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CIG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6629396" y="1365640"/>
            <a:ext cx="2270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Flattened  CIG</a:t>
            </a: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20" y="2105256"/>
            <a:ext cx="1956566" cy="362344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314835" y="1380139"/>
            <a:ext cx="3007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FF"/>
                </a:solidFill>
              </a:rPr>
              <a:t>Vertical </a:t>
            </a:r>
            <a:r>
              <a:rPr lang="en-US" altLang="zh-CN" dirty="0">
                <a:solidFill>
                  <a:srgbClr val="FFFFFF"/>
                </a:solidFill>
              </a:rPr>
              <a:t>S</a:t>
            </a:r>
            <a:r>
              <a:rPr lang="en-US" altLang="zh-CN" dirty="0" smtClean="0">
                <a:solidFill>
                  <a:srgbClr val="FFFFFF"/>
                </a:solidFill>
              </a:rPr>
              <a:t>pace Shifts</a:t>
            </a: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8918" y="3632787"/>
            <a:ext cx="3623446" cy="5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52" y="2105255"/>
            <a:ext cx="217418" cy="362344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 rot="10800000">
            <a:off x="143598" y="2032276"/>
            <a:ext cx="461665" cy="36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3.5                      </a:t>
            </a:r>
            <a:r>
              <a:rPr lang="en-US" altLang="zh-CN" sz="1800" dirty="0"/>
              <a:t>Z (km)   </a:t>
            </a:r>
            <a:r>
              <a:rPr lang="en-US" altLang="zh-CN" sz="1800" dirty="0" smtClean="0"/>
              <a:t>                 </a:t>
            </a:r>
            <a:r>
              <a:rPr lang="en-US" altLang="zh-CN" sz="1800" dirty="0"/>
              <a:t>0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 rot="10800000">
            <a:off x="6075656" y="2027311"/>
            <a:ext cx="461665" cy="36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-60              Shifts (m)                     80</a:t>
            </a:r>
            <a:endParaRPr lang="en-US" altLang="zh-CN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128345" y="6006662"/>
            <a:ext cx="6771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Reference trace: summation of all traces of CIG; summation of part traces of CIG; one trace of CIG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下箭头 3"/>
          <p:cNvSpPr/>
          <p:nvPr/>
        </p:nvSpPr>
        <p:spPr>
          <a:xfrm rot="10800000">
            <a:off x="2883901" y="5743152"/>
            <a:ext cx="268014" cy="3419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453" y="1628556"/>
            <a:ext cx="77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pilot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6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 Box 151"/>
          <p:cNvSpPr txBox="1">
            <a:spLocks noChangeArrowheads="1"/>
          </p:cNvSpPr>
          <p:nvPr/>
        </p:nvSpPr>
        <p:spPr bwMode="auto">
          <a:xfrm>
            <a:off x="152400" y="590968"/>
            <a:ext cx="89789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Auto-pilot: Warping of </a:t>
            </a:r>
            <a:r>
              <a:rPr lang="en-US" altLang="zh-CN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zh-CN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restack</a:t>
            </a:r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Images</a:t>
            </a:r>
            <a:endParaRPr lang="en-US" altLang="zh-CN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" y="4543240"/>
            <a:ext cx="4162097" cy="183534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57" y="4504351"/>
            <a:ext cx="4250286" cy="187423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59" y="1978211"/>
            <a:ext cx="4170796" cy="182884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41" y="1978211"/>
            <a:ext cx="103860" cy="182884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40142" y="1439520"/>
            <a:ext cx="30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Vertical Space Shifts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3644" y="4048349"/>
            <a:ext cx="30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Prestack</a:t>
            </a:r>
            <a:r>
              <a:rPr lang="en-US" altLang="zh-CN" dirty="0" smtClean="0"/>
              <a:t> Image #15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62476" y="4001448"/>
            <a:ext cx="30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Prestack</a:t>
            </a:r>
            <a:r>
              <a:rPr lang="en-US" altLang="zh-CN" dirty="0" smtClean="0"/>
              <a:t> Image #16</a:t>
            </a:r>
            <a:endParaRPr lang="zh-CN" altLang="en-US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 rot="10800000">
            <a:off x="7100447" y="1901184"/>
            <a:ext cx="461665" cy="19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/>
              <a:t>-75   Shifts (m)  75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9758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16684</TotalTime>
  <Words>601</Words>
  <Application>Microsoft Office PowerPoint</Application>
  <PresentationFormat>全屏显示(4:3)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Theme</vt:lpstr>
      <vt:lpstr>PowerPoint 演示文稿</vt:lpstr>
      <vt:lpstr>PowerPoint 演示文稿</vt:lpstr>
      <vt:lpstr>PowerPoint 演示文稿</vt:lpstr>
      <vt:lpstr>Motivation</vt:lpstr>
      <vt:lpstr>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Dongliang  Zhang</dc:creator>
  <cp:lastModifiedBy>dongliang zhang</cp:lastModifiedBy>
  <cp:revision>202</cp:revision>
  <dcterms:created xsi:type="dcterms:W3CDTF">2006-08-16T00:00:00Z</dcterms:created>
  <dcterms:modified xsi:type="dcterms:W3CDTF">2014-10-29T15:08:38Z</dcterms:modified>
</cp:coreProperties>
</file>