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40" r:id="rId2"/>
    <p:sldId id="613" r:id="rId3"/>
    <p:sldId id="602" r:id="rId4"/>
    <p:sldId id="529" r:id="rId5"/>
    <p:sldId id="577" r:id="rId6"/>
    <p:sldId id="578" r:id="rId7"/>
    <p:sldId id="572" r:id="rId8"/>
    <p:sldId id="524" r:id="rId9"/>
    <p:sldId id="601" r:id="rId10"/>
    <p:sldId id="575" r:id="rId11"/>
    <p:sldId id="590" r:id="rId12"/>
    <p:sldId id="603" r:id="rId13"/>
    <p:sldId id="608" r:id="rId14"/>
    <p:sldId id="576" r:id="rId15"/>
    <p:sldId id="580" r:id="rId16"/>
    <p:sldId id="579" r:id="rId17"/>
    <p:sldId id="604" r:id="rId18"/>
    <p:sldId id="591" r:id="rId19"/>
    <p:sldId id="614" r:id="rId20"/>
    <p:sldId id="617" r:id="rId21"/>
    <p:sldId id="616" r:id="rId22"/>
    <p:sldId id="594" r:id="rId23"/>
    <p:sldId id="615" r:id="rId24"/>
    <p:sldId id="606" r:id="rId25"/>
    <p:sldId id="563" r:id="rId26"/>
    <p:sldId id="565" r:id="rId27"/>
    <p:sldId id="619" r:id="rId28"/>
    <p:sldId id="609" r:id="rId29"/>
    <p:sldId id="493" r:id="rId30"/>
    <p:sldId id="618" r:id="rId31"/>
    <p:sldId id="607" r:id="rId32"/>
    <p:sldId id="595" r:id="rId33"/>
    <p:sldId id="587" r:id="rId34"/>
    <p:sldId id="610" r:id="rId35"/>
    <p:sldId id="611" r:id="rId36"/>
    <p:sldId id="612" r:id="rId37"/>
    <p:sldId id="592" r:id="rId38"/>
    <p:sldId id="593" r:id="rId39"/>
    <p:sldId id="564" r:id="rId4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02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2"/>
    <a:srgbClr val="00FFFF"/>
    <a:srgbClr val="0000CC"/>
    <a:srgbClr val="000039"/>
    <a:srgbClr val="FFFFFF"/>
    <a:srgbClr val="FFFF00"/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3" autoAdjust="0"/>
    <p:restoredTop sz="93775" autoAdjust="0"/>
  </p:normalViewPr>
  <p:slideViewPr>
    <p:cSldViewPr>
      <p:cViewPr>
        <p:scale>
          <a:sx n="73" d="100"/>
          <a:sy n="73" d="100"/>
        </p:scale>
        <p:origin x="-462" y="-390"/>
      </p:cViewPr>
      <p:guideLst>
        <p:guide orient="horz" pos="1302"/>
        <p:guide pos="283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9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2" Type="http://schemas.openxmlformats.org/officeDocument/2006/relationships/image" Target="../media/image125.wmf"/><Relationship Id="rId1" Type="http://schemas.openxmlformats.org/officeDocument/2006/relationships/image" Target="../media/image78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5F22111E-7ABB-49D5-B755-2854F7680B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807D701-7D75-4CFF-8FEC-D4739C126B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2615A-517C-4728-8D05-B97DB72979FE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904E655-A604-45D7-8D16-E9241E8E83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9FC65B8-BD58-4BDB-B0A0-592CFDF760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33B8-C222-49D6-B4E0-CA55AECE29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89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FCA9-DE02-4232-BE8B-C7316979E2A3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1D79B-771C-4BBE-B52E-5000D841E9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26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57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368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368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12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3">
              <a:spcBef>
                <a:spcPts val="750"/>
              </a:spcBef>
            </a:pPr>
            <a:r>
              <a:rPr lang="en-US" altLang="zh-CN" sz="2800" baseline="0" dirty="0"/>
              <a:t>For sparse </a:t>
            </a:r>
            <a:endParaRPr lang="en-US" sz="28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645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3">
              <a:spcBef>
                <a:spcPts val="750"/>
              </a:spcBef>
            </a:pPr>
            <a:r>
              <a:rPr lang="en-US" altLang="zh-CN" sz="2800" baseline="0" dirty="0"/>
              <a:t>For sparse </a:t>
            </a:r>
            <a:endParaRPr lang="en-US" sz="28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645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zh-CN" altLang="en-US" sz="9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软阈值函数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41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zh-CN" altLang="en-US" sz="9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软阈值函数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418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12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Need to be more simple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125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Need to be </a:t>
                </a:r>
                <a:r>
                  <a:rPr lang="en-US" altLang="zh-CN" sz="9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more simple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67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576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12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Need to be more simple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195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Need to be more simple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442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14:m>
                  <m:oMath xmlns:m="http://schemas.openxmlformats.org/officeDocument/2006/math">
                    <m:r>
                      <a:rPr lang="en-US" altLang="zh-CN" sz="9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230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544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57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544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zh-CN" altLang="en-US" sz="9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软阈值函数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418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zh-CN" altLang="en-US" sz="9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软阈值函数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418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Need to be </a:t>
                </a:r>
                <a:r>
                  <a:rPr lang="en-US" altLang="zh-CN" sz="9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more simple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47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12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Need to be </a:t>
                </a:r>
                <a:r>
                  <a:rPr lang="en-US" altLang="zh-CN" sz="9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more simple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08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Need to be more simple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84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61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09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59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038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646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1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197F37B3-05C3-4CCA-8711-2CF0343B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104" y="4818186"/>
            <a:ext cx="2057400" cy="273844"/>
          </a:xfrm>
          <a:prstGeom prst="rect">
            <a:avLst/>
          </a:prstGeom>
        </p:spPr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0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51104" y="4818186"/>
            <a:ext cx="2057400" cy="273844"/>
          </a:xfrm>
          <a:prstGeom prst="rect">
            <a:avLst/>
          </a:prstGeom>
        </p:spPr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9381DBDA-169F-482C-A58A-95C18D5102D7}"/>
              </a:ext>
            </a:extLst>
          </p:cNvPr>
          <p:cNvCxnSpPr/>
          <p:nvPr userDrawn="1"/>
        </p:nvCxnSpPr>
        <p:spPr>
          <a:xfrm>
            <a:off x="0" y="765175"/>
            <a:ext cx="914400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3B23D48E-3825-41A7-BA6B-2FA17C6B8730}"/>
              </a:ext>
            </a:extLst>
          </p:cNvPr>
          <p:cNvSpPr txBox="1">
            <a:spLocks/>
          </p:cNvSpPr>
          <p:nvPr userDrawn="1"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altLang="zh-CN" sz="4400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CB46633-0382-4726-BD6B-B71DAE3DD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30" b="7117"/>
          <a:stretch/>
        </p:blipFill>
        <p:spPr>
          <a:xfrm>
            <a:off x="8532440" y="-82772"/>
            <a:ext cx="504056" cy="6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6833E56-2E08-4F94-864B-B076971A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104" y="4818186"/>
            <a:ext cx="2057400" cy="273844"/>
          </a:xfrm>
          <a:prstGeom prst="rect">
            <a:avLst/>
          </a:prstGeom>
        </p:spPr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EDE22901-0BDB-486E-A286-096C978AD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30" b="7117"/>
          <a:stretch/>
        </p:blipFill>
        <p:spPr>
          <a:xfrm>
            <a:off x="8532440" y="-82772"/>
            <a:ext cx="504056" cy="6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3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51104" y="4818186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55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FFFF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FFFF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FFFF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FFFF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3.png"/><Relationship Id="rId3" Type="http://schemas.openxmlformats.org/officeDocument/2006/relationships/notesSlide" Target="../notesSlides/notesSlide14.xml"/><Relationship Id="rId42" Type="http://schemas.openxmlformats.org/officeDocument/2006/relationships/image" Target="../media/image7.png"/><Relationship Id="rId47" Type="http://schemas.openxmlformats.org/officeDocument/2006/relationships/image" Target="../media/image17.png"/><Relationship Id="rId38" Type="http://schemas.openxmlformats.org/officeDocument/2006/relationships/image" Target="../media/image19.png"/><Relationship Id="rId7" Type="http://schemas.openxmlformats.org/officeDocument/2006/relationships/image" Target="NULL"/><Relationship Id="rId46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41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40" Type="http://schemas.openxmlformats.org/officeDocument/2006/relationships/oleObject" Target="../embeddings/oleObject1.bin"/><Relationship Id="rId45" Type="http://schemas.openxmlformats.org/officeDocument/2006/relationships/oleObject" Target="../embeddings/oleObject110.bin"/><Relationship Id="rId5" Type="http://schemas.openxmlformats.org/officeDocument/2006/relationships/image" Target="../media/image14.png"/><Relationship Id="rId44" Type="http://schemas.openxmlformats.org/officeDocument/2006/relationships/image" Target="../media/image12.wmf"/><Relationship Id="rId4" Type="http://schemas.openxmlformats.org/officeDocument/2006/relationships/image" Target="../media/image15.png"/><Relationship Id="rId43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1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5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2.png"/><Relationship Id="rId3" Type="http://schemas.openxmlformats.org/officeDocument/2006/relationships/image" Target="../media/image780.png"/><Relationship Id="rId7" Type="http://schemas.openxmlformats.org/officeDocument/2006/relationships/image" Target="../media/image18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70.png"/><Relationship Id="rId5" Type="http://schemas.openxmlformats.org/officeDocument/2006/relationships/image" Target="../media/image48.png"/><Relationship Id="rId10" Type="http://schemas.openxmlformats.org/officeDocument/2006/relationships/image" Target="../media/image660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68.png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6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8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74.pn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0.png"/><Relationship Id="rId7" Type="http://schemas.openxmlformats.org/officeDocument/2006/relationships/image" Target="../media/image131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0.png"/><Relationship Id="rId11" Type="http://schemas.openxmlformats.org/officeDocument/2006/relationships/image" Target="../media/image78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40.png"/><Relationship Id="rId9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9" Type="http://schemas.openxmlformats.org/officeDocument/2006/relationships/image" Target="../media/image116.png"/><Relationship Id="rId21" Type="http://schemas.openxmlformats.org/officeDocument/2006/relationships/image" Target="../media/image98.png"/><Relationship Id="rId34" Type="http://schemas.openxmlformats.org/officeDocument/2006/relationships/image" Target="../media/image111.png"/><Relationship Id="rId42" Type="http://schemas.openxmlformats.org/officeDocument/2006/relationships/image" Target="../media/image119.png"/><Relationship Id="rId47" Type="http://schemas.openxmlformats.org/officeDocument/2006/relationships/image" Target="../media/image62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9" Type="http://schemas.openxmlformats.org/officeDocument/2006/relationships/image" Target="../media/image106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17.png"/><Relationship Id="rId45" Type="http://schemas.openxmlformats.org/officeDocument/2006/relationships/image" Target="../media/image123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49" Type="http://schemas.openxmlformats.org/officeDocument/2006/relationships/image" Target="../media/image64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4" Type="http://schemas.openxmlformats.org/officeDocument/2006/relationships/image" Target="../media/image12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43" Type="http://schemas.openxmlformats.org/officeDocument/2006/relationships/image" Target="../media/image121.png"/><Relationship Id="rId48" Type="http://schemas.openxmlformats.org/officeDocument/2006/relationships/image" Target="../media/image63.png"/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46" Type="http://schemas.openxmlformats.org/officeDocument/2006/relationships/image" Target="../media/image124.png"/><Relationship Id="rId20" Type="http://schemas.openxmlformats.org/officeDocument/2006/relationships/image" Target="../media/image97.png"/><Relationship Id="rId41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image" Target="../media/image53.png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129.wmf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8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5.wmf"/><Relationship Id="rId11" Type="http://schemas.openxmlformats.org/officeDocument/2006/relationships/image" Target="../media/image32.png"/><Relationship Id="rId24" Type="http://schemas.openxmlformats.org/officeDocument/2006/relationships/image" Target="../media/image77.png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1.png"/><Relationship Id="rId23" Type="http://schemas.openxmlformats.org/officeDocument/2006/relationships/image" Target="../media/image130.wmf"/><Relationship Id="rId10" Type="http://schemas.openxmlformats.org/officeDocument/2006/relationships/image" Target="../media/image127.wmf"/><Relationship Id="rId19" Type="http://schemas.openxmlformats.org/officeDocument/2006/relationships/image" Target="../media/image128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5.png"/><Relationship Id="rId22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25.png"/><Relationship Id="rId4" Type="http://schemas.openxmlformats.org/officeDocument/2006/relationships/image" Target="../media/image69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710.png"/><Relationship Id="rId3" Type="http://schemas.openxmlformats.org/officeDocument/2006/relationships/image" Target="../media/image141.png"/><Relationship Id="rId21" Type="http://schemas.openxmlformats.org/officeDocument/2006/relationships/image" Target="../media/image1140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700.png"/><Relationship Id="rId25" Type="http://schemas.openxmlformats.org/officeDocument/2006/relationships/image" Target="../media/image630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100.png"/><Relationship Id="rId20" Type="http://schemas.openxmlformats.org/officeDocument/2006/relationships/image" Target="../media/image21.png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160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44.png"/><Relationship Id="rId28" Type="http://schemas.openxmlformats.org/officeDocument/2006/relationships/image" Target="../media/image490.png"/><Relationship Id="rId10" Type="http://schemas.openxmlformats.org/officeDocument/2006/relationships/image" Target="../media/image138.png"/><Relationship Id="rId19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730.png"/><Relationship Id="rId27" Type="http://schemas.openxmlformats.org/officeDocument/2006/relationships/image" Target="../media/image7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s://upload.wikimedia.org/wikipedia/commons/thumb/1/11/Confluence_of_Green_and_Colorado_Rivers.jpg/800px-Confluence_of_Green_and_Colorado_Riv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977" y="-32412"/>
            <a:ext cx="9396536" cy="51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94492" y="-812626"/>
            <a:ext cx="9217024" cy="227675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Multilayer Sparse Inversion=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Deep CNN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97868" y="1640171"/>
            <a:ext cx="7200800" cy="1241822"/>
          </a:xfrm>
        </p:spPr>
        <p:txBody>
          <a:bodyPr>
            <a:normAutofit/>
          </a:bodyPr>
          <a:lstStyle/>
          <a:p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Gerard Schuster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Zhaolun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Lin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06365" y="1673525"/>
            <a:ext cx="1590535" cy="2691441"/>
            <a:chOff x="1006365" y="1673525"/>
            <a:chExt cx="1590535" cy="2691441"/>
          </a:xfrm>
        </p:grpSpPr>
        <p:sp>
          <p:nvSpPr>
            <p:cNvPr id="12" name="Rectangle 11"/>
            <p:cNvSpPr/>
            <p:nvPr/>
          </p:nvSpPr>
          <p:spPr>
            <a:xfrm rot="2541287">
              <a:off x="1006365" y="2617612"/>
              <a:ext cx="1590535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Sparse</a:t>
              </a:r>
            </a:p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Inversion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201842" y="1673525"/>
              <a:ext cx="1213554" cy="1017917"/>
            </a:xfrm>
            <a:custGeom>
              <a:avLst/>
              <a:gdLst>
                <a:gd name="connsiteX0" fmla="*/ 1213554 w 1213554"/>
                <a:gd name="connsiteY0" fmla="*/ 0 h 1017917"/>
                <a:gd name="connsiteX1" fmla="*/ 488935 w 1213554"/>
                <a:gd name="connsiteY1" fmla="*/ 362309 h 1017917"/>
                <a:gd name="connsiteX2" fmla="*/ 5856 w 1213554"/>
                <a:gd name="connsiteY2" fmla="*/ 707366 h 1017917"/>
                <a:gd name="connsiteX3" fmla="*/ 264649 w 1213554"/>
                <a:gd name="connsiteY3" fmla="*/ 1017917 h 101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554" h="1017917">
                  <a:moveTo>
                    <a:pt x="1213554" y="0"/>
                  </a:moveTo>
                  <a:cubicBezTo>
                    <a:pt x="951886" y="122207"/>
                    <a:pt x="690218" y="244415"/>
                    <a:pt x="488935" y="362309"/>
                  </a:cubicBezTo>
                  <a:cubicBezTo>
                    <a:pt x="287652" y="480203"/>
                    <a:pt x="43237" y="598098"/>
                    <a:pt x="5856" y="707366"/>
                  </a:cubicBezTo>
                  <a:cubicBezTo>
                    <a:pt x="-31525" y="816634"/>
                    <a:pt x="116562" y="917275"/>
                    <a:pt x="264649" y="101791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035834" y="3209026"/>
              <a:ext cx="441579" cy="1155940"/>
            </a:xfrm>
            <a:custGeom>
              <a:avLst/>
              <a:gdLst>
                <a:gd name="connsiteX0" fmla="*/ 34506 w 441579"/>
                <a:gd name="connsiteY0" fmla="*/ 0 h 1155940"/>
                <a:gd name="connsiteX1" fmla="*/ 362309 w 441579"/>
                <a:gd name="connsiteY1" fmla="*/ 310551 h 1155940"/>
                <a:gd name="connsiteX2" fmla="*/ 414068 w 441579"/>
                <a:gd name="connsiteY2" fmla="*/ 759125 h 1155940"/>
                <a:gd name="connsiteX3" fmla="*/ 0 w 441579"/>
                <a:gd name="connsiteY3" fmla="*/ 1155940 h 115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579" h="1155940">
                  <a:moveTo>
                    <a:pt x="34506" y="0"/>
                  </a:moveTo>
                  <a:cubicBezTo>
                    <a:pt x="166777" y="92015"/>
                    <a:pt x="299049" y="184030"/>
                    <a:pt x="362309" y="310551"/>
                  </a:cubicBezTo>
                  <a:cubicBezTo>
                    <a:pt x="425569" y="437072"/>
                    <a:pt x="474453" y="618227"/>
                    <a:pt x="414068" y="759125"/>
                  </a:cubicBezTo>
                  <a:cubicBezTo>
                    <a:pt x="353683" y="900023"/>
                    <a:pt x="176841" y="1027981"/>
                    <a:pt x="0" y="115594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52650" y="3162300"/>
            <a:ext cx="5619750" cy="1276350"/>
            <a:chOff x="2152650" y="3162300"/>
            <a:chExt cx="5619750" cy="1276350"/>
          </a:xfrm>
        </p:grpSpPr>
        <p:sp>
          <p:nvSpPr>
            <p:cNvPr id="5" name="Rectangle 4"/>
            <p:cNvSpPr/>
            <p:nvPr/>
          </p:nvSpPr>
          <p:spPr>
            <a:xfrm rot="20797135">
              <a:off x="5112403" y="3345480"/>
              <a:ext cx="15905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Deep CNN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52650" y="3733800"/>
              <a:ext cx="3009900" cy="704850"/>
            </a:xfrm>
            <a:custGeom>
              <a:avLst/>
              <a:gdLst>
                <a:gd name="connsiteX0" fmla="*/ 3009900 w 3009900"/>
                <a:gd name="connsiteY0" fmla="*/ 0 h 704850"/>
                <a:gd name="connsiteX1" fmla="*/ 1905000 w 3009900"/>
                <a:gd name="connsiteY1" fmla="*/ 190500 h 704850"/>
                <a:gd name="connsiteX2" fmla="*/ 971550 w 3009900"/>
                <a:gd name="connsiteY2" fmla="*/ 228600 h 704850"/>
                <a:gd name="connsiteX3" fmla="*/ 0 w 3009900"/>
                <a:gd name="connsiteY3" fmla="*/ 7048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9900" h="704850">
                  <a:moveTo>
                    <a:pt x="3009900" y="0"/>
                  </a:moveTo>
                  <a:cubicBezTo>
                    <a:pt x="2627312" y="76200"/>
                    <a:pt x="2244725" y="152400"/>
                    <a:pt x="1905000" y="190500"/>
                  </a:cubicBezTo>
                  <a:cubicBezTo>
                    <a:pt x="1565275" y="228600"/>
                    <a:pt x="1289050" y="142875"/>
                    <a:pt x="971550" y="228600"/>
                  </a:cubicBezTo>
                  <a:cubicBezTo>
                    <a:pt x="654050" y="314325"/>
                    <a:pt x="327025" y="509587"/>
                    <a:pt x="0" y="70485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19850" y="3162300"/>
              <a:ext cx="1352550" cy="304800"/>
            </a:xfrm>
            <a:custGeom>
              <a:avLst/>
              <a:gdLst>
                <a:gd name="connsiteX0" fmla="*/ 1352550 w 1352550"/>
                <a:gd name="connsiteY0" fmla="*/ 0 h 304800"/>
                <a:gd name="connsiteX1" fmla="*/ 571500 w 1352550"/>
                <a:gd name="connsiteY1" fmla="*/ 171450 h 304800"/>
                <a:gd name="connsiteX2" fmla="*/ 0 w 135255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50" h="304800">
                  <a:moveTo>
                    <a:pt x="1352550" y="0"/>
                  </a:moveTo>
                  <a:lnTo>
                    <a:pt x="571500" y="171450"/>
                  </a:lnTo>
                  <a:lnTo>
                    <a:pt x="0" y="30480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746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20786" y="811061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960101" y="2094009"/>
                <a:ext cx="4147995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Soln: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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e/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  <a:sym typeface="Symbol" panose="05050102010706020507" pitchFamily="18" charset="2"/>
                  </a:rPr>
                  <a:t>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lang="en-US" sz="2000" baseline="-25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+ 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l 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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|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|/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  <a:sym typeface="Symbol" panose="05050102010706020507" pitchFamily="18" charset="2"/>
                  </a:rPr>
                  <a:t>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lang="en-US" sz="2000" baseline="-25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01" y="2094009"/>
                <a:ext cx="4147995" cy="429348"/>
              </a:xfrm>
              <a:prstGeom prst="rect">
                <a:avLst/>
              </a:prstGeom>
              <a:blipFill rotWithShape="1">
                <a:blip r:embed="rId3"/>
                <a:stretch>
                  <a:fillRect l="-1468" t="-2857"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>
            <a:off x="990549" y="1534356"/>
            <a:ext cx="5830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Find: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s.t.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minimizes </a:t>
            </a:r>
            <a:r>
              <a:rPr lang="en-US" sz="20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||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z-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30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l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||z||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2195736" y="2606969"/>
                <a:ext cx="2626745" cy="1044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 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 l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sgn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</a:p>
              <a:p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0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606969"/>
                <a:ext cx="2626745" cy="1044901"/>
              </a:xfrm>
              <a:prstGeom prst="rect">
                <a:avLst/>
              </a:prstGeom>
              <a:blipFill rotWithShape="1">
                <a:blip r:embed="rId4"/>
                <a:stretch>
                  <a:fillRect l="-2320" t="-1170" r="-1624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6642851" y="2653662"/>
            <a:ext cx="1830770" cy="1286240"/>
            <a:chOff x="6680951" y="2653662"/>
            <a:chExt cx="1830770" cy="128624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7608368" y="2653662"/>
              <a:ext cx="0" cy="128624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680951" y="3296782"/>
              <a:ext cx="183077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2735809" y="3209048"/>
            <a:ext cx="3195739" cy="427645"/>
            <a:chOff x="902531" y="3265851"/>
            <a:chExt cx="3195739" cy="427645"/>
          </a:xfrm>
        </p:grpSpPr>
        <p:grpSp>
          <p:nvGrpSpPr>
            <p:cNvPr id="69" name="Group 68"/>
            <p:cNvGrpSpPr/>
            <p:nvPr/>
          </p:nvGrpSpPr>
          <p:grpSpPr>
            <a:xfrm>
              <a:off x="1001254" y="3269910"/>
              <a:ext cx="3097016" cy="423586"/>
              <a:chOff x="1001254" y="3269910"/>
              <a:chExt cx="3097016" cy="423586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001254" y="3522684"/>
                <a:ext cx="605868" cy="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169"/>
              <p:cNvSpPr txBox="1"/>
              <p:nvPr/>
            </p:nvSpPr>
            <p:spPr>
              <a:xfrm>
                <a:off x="1788022" y="3269910"/>
                <a:ext cx="23102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 l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sgn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lang="en-US" sz="2000" baseline="30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645475" y="3293386"/>
                <a:ext cx="3609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902531" y="3265851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rearrange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474814" y="662903"/>
            <a:ext cx="2340659" cy="1027319"/>
            <a:chOff x="3141227" y="2326230"/>
            <a:chExt cx="2340659" cy="1027319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3596849" y="3091755"/>
              <a:ext cx="188503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extBox 233"/>
            <p:cNvSpPr txBox="1"/>
            <p:nvPr/>
          </p:nvSpPr>
          <p:spPr>
            <a:xfrm>
              <a:off x="4415603" y="3045772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cxnSp>
          <p:nvCxnSpPr>
            <p:cNvPr id="235" name="Straight Connector 234"/>
            <p:cNvCxnSpPr/>
            <p:nvPr/>
          </p:nvCxnSpPr>
          <p:spPr>
            <a:xfrm flipV="1">
              <a:off x="3672866" y="2395544"/>
              <a:ext cx="1" cy="807528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3141227" y="2326230"/>
              <a:ext cx="535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z(f)</a:t>
              </a:r>
              <a:r>
                <a:rPr lang="en-US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3723195" y="2478664"/>
              <a:ext cx="1738265" cy="545441"/>
            </a:xfrm>
            <a:custGeom>
              <a:avLst/>
              <a:gdLst>
                <a:gd name="connsiteX0" fmla="*/ 0 w 1738265"/>
                <a:gd name="connsiteY0" fmla="*/ 543475 h 545441"/>
                <a:gd name="connsiteX1" fmla="*/ 172016 w 1738265"/>
                <a:gd name="connsiteY1" fmla="*/ 480101 h 545441"/>
                <a:gd name="connsiteX2" fmla="*/ 380246 w 1738265"/>
                <a:gd name="connsiteY2" fmla="*/ 226604 h 545441"/>
                <a:gd name="connsiteX3" fmla="*/ 506994 w 1738265"/>
                <a:gd name="connsiteY3" fmla="*/ 267 h 545441"/>
                <a:gd name="connsiteX4" fmla="*/ 570368 w 1738265"/>
                <a:gd name="connsiteY4" fmla="*/ 271871 h 545441"/>
                <a:gd name="connsiteX5" fmla="*/ 679010 w 1738265"/>
                <a:gd name="connsiteY5" fmla="*/ 471047 h 545441"/>
                <a:gd name="connsiteX6" fmla="*/ 778598 w 1738265"/>
                <a:gd name="connsiteY6" fmla="*/ 516314 h 545441"/>
                <a:gd name="connsiteX7" fmla="*/ 887240 w 1738265"/>
                <a:gd name="connsiteY7" fmla="*/ 344299 h 545441"/>
                <a:gd name="connsiteX8" fmla="*/ 914400 w 1738265"/>
                <a:gd name="connsiteY8" fmla="*/ 262817 h 545441"/>
                <a:gd name="connsiteX9" fmla="*/ 977774 w 1738265"/>
                <a:gd name="connsiteY9" fmla="*/ 344299 h 545441"/>
                <a:gd name="connsiteX10" fmla="*/ 1032095 w 1738265"/>
                <a:gd name="connsiteY10" fmla="*/ 498207 h 545441"/>
                <a:gd name="connsiteX11" fmla="*/ 1294646 w 1738265"/>
                <a:gd name="connsiteY11" fmla="*/ 516314 h 545441"/>
                <a:gd name="connsiteX12" fmla="*/ 1466661 w 1738265"/>
                <a:gd name="connsiteY12" fmla="*/ 489154 h 545441"/>
                <a:gd name="connsiteX13" fmla="*/ 1548143 w 1738265"/>
                <a:gd name="connsiteY13" fmla="*/ 543475 h 545441"/>
                <a:gd name="connsiteX14" fmla="*/ 1738265 w 1738265"/>
                <a:gd name="connsiteY14" fmla="*/ 534421 h 54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8265" h="545441">
                  <a:moveTo>
                    <a:pt x="0" y="543475"/>
                  </a:moveTo>
                  <a:cubicBezTo>
                    <a:pt x="54321" y="538194"/>
                    <a:pt x="108642" y="532913"/>
                    <a:pt x="172016" y="480101"/>
                  </a:cubicBezTo>
                  <a:cubicBezTo>
                    <a:pt x="235390" y="427289"/>
                    <a:pt x="324416" y="306576"/>
                    <a:pt x="380246" y="226604"/>
                  </a:cubicBezTo>
                  <a:cubicBezTo>
                    <a:pt x="436076" y="146632"/>
                    <a:pt x="475307" y="-7278"/>
                    <a:pt x="506994" y="267"/>
                  </a:cubicBezTo>
                  <a:cubicBezTo>
                    <a:pt x="538681" y="7811"/>
                    <a:pt x="541699" y="193408"/>
                    <a:pt x="570368" y="271871"/>
                  </a:cubicBezTo>
                  <a:cubicBezTo>
                    <a:pt x="599037" y="350334"/>
                    <a:pt x="644305" y="430307"/>
                    <a:pt x="679010" y="471047"/>
                  </a:cubicBezTo>
                  <a:cubicBezTo>
                    <a:pt x="713715" y="511787"/>
                    <a:pt x="743893" y="537439"/>
                    <a:pt x="778598" y="516314"/>
                  </a:cubicBezTo>
                  <a:cubicBezTo>
                    <a:pt x="813303" y="495189"/>
                    <a:pt x="864606" y="386548"/>
                    <a:pt x="887240" y="344299"/>
                  </a:cubicBezTo>
                  <a:cubicBezTo>
                    <a:pt x="909874" y="302050"/>
                    <a:pt x="899311" y="262817"/>
                    <a:pt x="914400" y="262817"/>
                  </a:cubicBezTo>
                  <a:cubicBezTo>
                    <a:pt x="929489" y="262817"/>
                    <a:pt x="958158" y="305067"/>
                    <a:pt x="977774" y="344299"/>
                  </a:cubicBezTo>
                  <a:cubicBezTo>
                    <a:pt x="997390" y="383531"/>
                    <a:pt x="979283" y="469538"/>
                    <a:pt x="1032095" y="498207"/>
                  </a:cubicBezTo>
                  <a:cubicBezTo>
                    <a:pt x="1084907" y="526876"/>
                    <a:pt x="1222218" y="517823"/>
                    <a:pt x="1294646" y="516314"/>
                  </a:cubicBezTo>
                  <a:cubicBezTo>
                    <a:pt x="1367074" y="514805"/>
                    <a:pt x="1424412" y="484627"/>
                    <a:pt x="1466661" y="489154"/>
                  </a:cubicBezTo>
                  <a:cubicBezTo>
                    <a:pt x="1508910" y="493681"/>
                    <a:pt x="1502876" y="535930"/>
                    <a:pt x="1548143" y="543475"/>
                  </a:cubicBezTo>
                  <a:cubicBezTo>
                    <a:pt x="1593410" y="551020"/>
                    <a:pt x="1708087" y="534421"/>
                    <a:pt x="1738265" y="53442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1625" y="1058823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Given: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r>
              <a:rPr lang="en-US" sz="20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=z(f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6864323" y="2183358"/>
            <a:ext cx="1431067" cy="2143250"/>
            <a:chOff x="6886819" y="2183358"/>
            <a:chExt cx="1431067" cy="2143250"/>
          </a:xfrm>
        </p:grpSpPr>
        <p:grpSp>
          <p:nvGrpSpPr>
            <p:cNvPr id="88" name="Group 87"/>
            <p:cNvGrpSpPr/>
            <p:nvPr/>
          </p:nvGrpSpPr>
          <p:grpSpPr>
            <a:xfrm>
              <a:off x="6886819" y="2183358"/>
              <a:ext cx="1431067" cy="2143250"/>
              <a:chOff x="6886819" y="2183358"/>
              <a:chExt cx="1431067" cy="214325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flipV="1">
                <a:off x="7597806" y="2183358"/>
                <a:ext cx="720080" cy="709649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V="1">
                <a:off x="6886819" y="3616959"/>
                <a:ext cx="720080" cy="709649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86"/>
              <p:cNvGrpSpPr/>
              <p:nvPr/>
            </p:nvGrpSpPr>
            <p:grpSpPr>
              <a:xfrm>
                <a:off x="7252074" y="2903357"/>
                <a:ext cx="285220" cy="804298"/>
                <a:chOff x="7252074" y="2903357"/>
                <a:chExt cx="285220" cy="804298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7252074" y="2903357"/>
                  <a:ext cx="282450" cy="410770"/>
                  <a:chOff x="7037206" y="2886012"/>
                  <a:chExt cx="282450" cy="410770"/>
                </a:xfrm>
              </p:grpSpPr>
              <p:cxnSp>
                <p:nvCxnSpPr>
                  <p:cNvPr id="84" name="Straight Arrow Connector 83"/>
                  <p:cNvCxnSpPr/>
                  <p:nvPr/>
                </p:nvCxnSpPr>
                <p:spPr>
                  <a:xfrm>
                    <a:off x="7178495" y="2886012"/>
                    <a:ext cx="0" cy="410770"/>
                  </a:xfrm>
                  <a:prstGeom prst="straightConnector1">
                    <a:avLst/>
                  </a:prstGeom>
                  <a:ln w="12700">
                    <a:solidFill>
                      <a:schemeClr val="bg1"/>
                    </a:solidFill>
                    <a:prstDash val="solid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Rectangle 84"/>
                  <p:cNvSpPr/>
                  <p:nvPr/>
                </p:nvSpPr>
                <p:spPr>
                  <a:xfrm>
                    <a:off x="7073236" y="3028035"/>
                    <a:ext cx="210518" cy="141117"/>
                  </a:xfrm>
                  <a:prstGeom prst="rect">
                    <a:avLst/>
                  </a:prstGeom>
                  <a:solidFill>
                    <a:srgbClr val="000082"/>
                  </a:solidFill>
                  <a:ln w="38100">
                    <a:solidFill>
                      <a:srgbClr val="000082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7037206" y="2930573"/>
                    <a:ext cx="28245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Symbol" panose="05050102010706020507" pitchFamily="18" charset="2"/>
                        <a:cs typeface="Times New Roman" panose="02020603050405020304" pitchFamily="18" charset="0"/>
                      </a:rPr>
                      <a:t>l</a:t>
                    </a:r>
                    <a:endParaRPr lang="en-US" dirty="0"/>
                  </a:p>
                </p:txBody>
              </p:sp>
            </p:grpSp>
            <p:grpSp>
              <p:nvGrpSpPr>
                <p:cNvPr id="181" name="Group 180"/>
                <p:cNvGrpSpPr/>
                <p:nvPr/>
              </p:nvGrpSpPr>
              <p:grpSpPr>
                <a:xfrm>
                  <a:off x="7254844" y="3296885"/>
                  <a:ext cx="282450" cy="410770"/>
                  <a:chOff x="7037206" y="2886012"/>
                  <a:chExt cx="282450" cy="410770"/>
                </a:xfrm>
              </p:grpSpPr>
              <p:cxnSp>
                <p:nvCxnSpPr>
                  <p:cNvPr id="182" name="Straight Arrow Connector 181"/>
                  <p:cNvCxnSpPr/>
                  <p:nvPr/>
                </p:nvCxnSpPr>
                <p:spPr>
                  <a:xfrm>
                    <a:off x="7178495" y="2886012"/>
                    <a:ext cx="0" cy="410770"/>
                  </a:xfrm>
                  <a:prstGeom prst="straightConnector1">
                    <a:avLst/>
                  </a:prstGeom>
                  <a:ln w="12700">
                    <a:solidFill>
                      <a:schemeClr val="bg1"/>
                    </a:solidFill>
                    <a:prstDash val="solid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7073236" y="3028035"/>
                    <a:ext cx="210518" cy="141117"/>
                  </a:xfrm>
                  <a:prstGeom prst="rect">
                    <a:avLst/>
                  </a:prstGeom>
                  <a:solidFill>
                    <a:srgbClr val="000082"/>
                  </a:solidFill>
                  <a:ln w="38100">
                    <a:solidFill>
                      <a:srgbClr val="000082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7037206" y="2930573"/>
                    <a:ext cx="28245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Symbol" panose="05050102010706020507" pitchFamily="18" charset="2"/>
                        <a:cs typeface="Times New Roman" panose="02020603050405020304" pitchFamily="18" charset="0"/>
                      </a:rPr>
                      <a:t>l</a:t>
                    </a:r>
                    <a:endParaRPr lang="en-US" dirty="0"/>
                  </a:p>
                </p:txBody>
              </p:sp>
            </p:grpSp>
          </p:grpSp>
        </p:grpSp>
        <p:cxnSp>
          <p:nvCxnSpPr>
            <p:cNvPr id="104" name="Straight Connector 103"/>
            <p:cNvCxnSpPr/>
            <p:nvPr/>
          </p:nvCxnSpPr>
          <p:spPr>
            <a:xfrm>
              <a:off x="7613917" y="2889181"/>
              <a:ext cx="0" cy="734203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/>
          <p:cNvSpPr/>
          <p:nvPr/>
        </p:nvSpPr>
        <p:spPr>
          <a:xfrm>
            <a:off x="6731356" y="3995847"/>
            <a:ext cx="506426" cy="354825"/>
          </a:xfrm>
          <a:prstGeom prst="rect">
            <a:avLst/>
          </a:prstGeom>
          <a:solidFill>
            <a:srgbClr val="000082"/>
          </a:solidFill>
          <a:ln w="38100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6474688" y="3939902"/>
            <a:ext cx="2314129" cy="1400264"/>
            <a:chOff x="6381221" y="4107789"/>
            <a:chExt cx="2314129" cy="1400264"/>
          </a:xfrm>
        </p:grpSpPr>
        <p:grpSp>
          <p:nvGrpSpPr>
            <p:cNvPr id="97" name="Group 96"/>
            <p:cNvGrpSpPr/>
            <p:nvPr/>
          </p:nvGrpSpPr>
          <p:grpSpPr>
            <a:xfrm>
              <a:off x="6381221" y="4107789"/>
              <a:ext cx="2314129" cy="1400264"/>
              <a:chOff x="2509822" y="3913932"/>
              <a:chExt cx="2314129" cy="1400264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 flipV="1">
                <a:off x="4103871" y="3913932"/>
                <a:ext cx="720080" cy="709649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Group 193"/>
              <p:cNvGrpSpPr/>
              <p:nvPr/>
            </p:nvGrpSpPr>
            <p:grpSpPr>
              <a:xfrm>
                <a:off x="3332610" y="3978659"/>
                <a:ext cx="732698" cy="712775"/>
                <a:chOff x="7288104" y="3045380"/>
                <a:chExt cx="732698" cy="712775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7288104" y="3045380"/>
                  <a:ext cx="210518" cy="141117"/>
                </a:xfrm>
                <a:prstGeom prst="rect">
                  <a:avLst/>
                </a:prstGeom>
                <a:solidFill>
                  <a:srgbClr val="000082"/>
                </a:solidFill>
                <a:ln w="38100">
                  <a:solidFill>
                    <a:srgbClr val="00008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6" name="Group 195"/>
                <p:cNvGrpSpPr/>
                <p:nvPr/>
              </p:nvGrpSpPr>
              <p:grpSpPr>
                <a:xfrm>
                  <a:off x="7592388" y="3450378"/>
                  <a:ext cx="428414" cy="307777"/>
                  <a:chOff x="7374750" y="3039505"/>
                  <a:chExt cx="428414" cy="307777"/>
                </a:xfrm>
              </p:grpSpPr>
              <p:cxnSp>
                <p:nvCxnSpPr>
                  <p:cNvPr id="197" name="Straight Arrow Connector 196"/>
                  <p:cNvCxnSpPr/>
                  <p:nvPr/>
                </p:nvCxnSpPr>
                <p:spPr>
                  <a:xfrm flipH="1">
                    <a:off x="7374750" y="3208297"/>
                    <a:ext cx="428414" cy="921"/>
                  </a:xfrm>
                  <a:prstGeom prst="straightConnector1">
                    <a:avLst/>
                  </a:prstGeom>
                  <a:ln w="12700">
                    <a:solidFill>
                      <a:schemeClr val="bg1"/>
                    </a:solidFill>
                    <a:prstDash val="solid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7518518" y="3084461"/>
                    <a:ext cx="150498" cy="141117"/>
                  </a:xfrm>
                  <a:prstGeom prst="rect">
                    <a:avLst/>
                  </a:prstGeom>
                  <a:solidFill>
                    <a:srgbClr val="000082"/>
                  </a:solidFill>
                  <a:ln w="38100">
                    <a:solidFill>
                      <a:srgbClr val="000082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7462733" y="3039505"/>
                    <a:ext cx="28245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Symbol" panose="05050102010706020507" pitchFamily="18" charset="2"/>
                        <a:cs typeface="Times New Roman" panose="02020603050405020304" pitchFamily="18" charset="0"/>
                      </a:rPr>
                      <a:t>l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94" name="Group 93"/>
              <p:cNvGrpSpPr/>
              <p:nvPr/>
            </p:nvGrpSpPr>
            <p:grpSpPr>
              <a:xfrm>
                <a:off x="2718887" y="3978659"/>
                <a:ext cx="1830770" cy="1024363"/>
                <a:chOff x="2987824" y="4139255"/>
                <a:chExt cx="1830770" cy="1024363"/>
              </a:xfrm>
            </p:grpSpPr>
            <p:cxnSp>
              <p:nvCxnSpPr>
                <p:cNvPr id="220" name="Straight Connector 219"/>
                <p:cNvCxnSpPr/>
                <p:nvPr/>
              </p:nvCxnSpPr>
              <p:spPr>
                <a:xfrm flipH="1">
                  <a:off x="3874339" y="4139255"/>
                  <a:ext cx="2744" cy="102436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2987824" y="4782375"/>
                  <a:ext cx="1830770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Rectangle 94"/>
              <p:cNvSpPr/>
              <p:nvPr/>
            </p:nvSpPr>
            <p:spPr>
              <a:xfrm>
                <a:off x="3987267" y="4661381"/>
                <a:ext cx="4315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lang="en-US" baseline="30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in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318433" y="3931889"/>
                <a:ext cx="2936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en-US" dirty="0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flipV="1">
                <a:off x="2509822" y="4604547"/>
                <a:ext cx="720080" cy="709649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8" name="Straight Connector 247"/>
            <p:cNvCxnSpPr/>
            <p:nvPr/>
          </p:nvCxnSpPr>
          <p:spPr>
            <a:xfrm flipH="1">
              <a:off x="7102371" y="4795484"/>
              <a:ext cx="905553" cy="7753"/>
            </a:xfrm>
            <a:prstGeom prst="line">
              <a:avLst/>
            </a:prstGeom>
            <a:ln w="19050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Left Brace 115"/>
          <p:cNvSpPr/>
          <p:nvPr/>
        </p:nvSpPr>
        <p:spPr>
          <a:xfrm>
            <a:off x="-77095" y="5538394"/>
            <a:ext cx="552117" cy="994760"/>
          </a:xfrm>
          <a:prstGeom prst="leftBrace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TextBox 264"/>
          <p:cNvSpPr txBox="1"/>
          <p:nvPr/>
        </p:nvSpPr>
        <p:spPr>
          <a:xfrm>
            <a:off x="2909141" y="4200569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hresh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66" name="Group 265"/>
          <p:cNvGrpSpPr/>
          <p:nvPr/>
        </p:nvGrpSpPr>
        <p:grpSpPr>
          <a:xfrm>
            <a:off x="6341145" y="667634"/>
            <a:ext cx="2700032" cy="1072807"/>
            <a:chOff x="6112510" y="3963436"/>
            <a:chExt cx="2700032" cy="1072807"/>
          </a:xfrm>
        </p:grpSpPr>
        <p:sp>
          <p:nvSpPr>
            <p:cNvPr id="267" name="Freeform 266"/>
            <p:cNvSpPr/>
            <p:nvPr/>
          </p:nvSpPr>
          <p:spPr>
            <a:xfrm>
              <a:off x="7034557" y="4342238"/>
              <a:ext cx="1738265" cy="545441"/>
            </a:xfrm>
            <a:custGeom>
              <a:avLst/>
              <a:gdLst>
                <a:gd name="connsiteX0" fmla="*/ 0 w 1738265"/>
                <a:gd name="connsiteY0" fmla="*/ 543475 h 545441"/>
                <a:gd name="connsiteX1" fmla="*/ 172016 w 1738265"/>
                <a:gd name="connsiteY1" fmla="*/ 480101 h 545441"/>
                <a:gd name="connsiteX2" fmla="*/ 380246 w 1738265"/>
                <a:gd name="connsiteY2" fmla="*/ 226604 h 545441"/>
                <a:gd name="connsiteX3" fmla="*/ 506994 w 1738265"/>
                <a:gd name="connsiteY3" fmla="*/ 267 h 545441"/>
                <a:gd name="connsiteX4" fmla="*/ 570368 w 1738265"/>
                <a:gd name="connsiteY4" fmla="*/ 271871 h 545441"/>
                <a:gd name="connsiteX5" fmla="*/ 679010 w 1738265"/>
                <a:gd name="connsiteY5" fmla="*/ 471047 h 545441"/>
                <a:gd name="connsiteX6" fmla="*/ 778598 w 1738265"/>
                <a:gd name="connsiteY6" fmla="*/ 516314 h 545441"/>
                <a:gd name="connsiteX7" fmla="*/ 887240 w 1738265"/>
                <a:gd name="connsiteY7" fmla="*/ 344299 h 545441"/>
                <a:gd name="connsiteX8" fmla="*/ 914400 w 1738265"/>
                <a:gd name="connsiteY8" fmla="*/ 262817 h 545441"/>
                <a:gd name="connsiteX9" fmla="*/ 977774 w 1738265"/>
                <a:gd name="connsiteY9" fmla="*/ 344299 h 545441"/>
                <a:gd name="connsiteX10" fmla="*/ 1032095 w 1738265"/>
                <a:gd name="connsiteY10" fmla="*/ 498207 h 545441"/>
                <a:gd name="connsiteX11" fmla="*/ 1294646 w 1738265"/>
                <a:gd name="connsiteY11" fmla="*/ 516314 h 545441"/>
                <a:gd name="connsiteX12" fmla="*/ 1466661 w 1738265"/>
                <a:gd name="connsiteY12" fmla="*/ 489154 h 545441"/>
                <a:gd name="connsiteX13" fmla="*/ 1548143 w 1738265"/>
                <a:gd name="connsiteY13" fmla="*/ 543475 h 545441"/>
                <a:gd name="connsiteX14" fmla="*/ 1738265 w 1738265"/>
                <a:gd name="connsiteY14" fmla="*/ 534421 h 54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8265" h="545441">
                  <a:moveTo>
                    <a:pt x="0" y="543475"/>
                  </a:moveTo>
                  <a:cubicBezTo>
                    <a:pt x="54321" y="538194"/>
                    <a:pt x="108642" y="532913"/>
                    <a:pt x="172016" y="480101"/>
                  </a:cubicBezTo>
                  <a:cubicBezTo>
                    <a:pt x="235390" y="427289"/>
                    <a:pt x="324416" y="306576"/>
                    <a:pt x="380246" y="226604"/>
                  </a:cubicBezTo>
                  <a:cubicBezTo>
                    <a:pt x="436076" y="146632"/>
                    <a:pt x="475307" y="-7278"/>
                    <a:pt x="506994" y="267"/>
                  </a:cubicBezTo>
                  <a:cubicBezTo>
                    <a:pt x="538681" y="7811"/>
                    <a:pt x="541699" y="193408"/>
                    <a:pt x="570368" y="271871"/>
                  </a:cubicBezTo>
                  <a:cubicBezTo>
                    <a:pt x="599037" y="350334"/>
                    <a:pt x="644305" y="430307"/>
                    <a:pt x="679010" y="471047"/>
                  </a:cubicBezTo>
                  <a:cubicBezTo>
                    <a:pt x="713715" y="511787"/>
                    <a:pt x="743893" y="537439"/>
                    <a:pt x="778598" y="516314"/>
                  </a:cubicBezTo>
                  <a:cubicBezTo>
                    <a:pt x="813303" y="495189"/>
                    <a:pt x="864606" y="386548"/>
                    <a:pt x="887240" y="344299"/>
                  </a:cubicBezTo>
                  <a:cubicBezTo>
                    <a:pt x="909874" y="302050"/>
                    <a:pt x="899311" y="262817"/>
                    <a:pt x="914400" y="262817"/>
                  </a:cubicBezTo>
                  <a:cubicBezTo>
                    <a:pt x="929489" y="262817"/>
                    <a:pt x="958158" y="305067"/>
                    <a:pt x="977774" y="344299"/>
                  </a:cubicBezTo>
                  <a:cubicBezTo>
                    <a:pt x="997390" y="383531"/>
                    <a:pt x="979283" y="469538"/>
                    <a:pt x="1032095" y="498207"/>
                  </a:cubicBezTo>
                  <a:cubicBezTo>
                    <a:pt x="1084907" y="526876"/>
                    <a:pt x="1222218" y="517823"/>
                    <a:pt x="1294646" y="516314"/>
                  </a:cubicBezTo>
                  <a:cubicBezTo>
                    <a:pt x="1367074" y="514805"/>
                    <a:pt x="1424412" y="484627"/>
                    <a:pt x="1466661" y="489154"/>
                  </a:cubicBezTo>
                  <a:cubicBezTo>
                    <a:pt x="1508910" y="493681"/>
                    <a:pt x="1502876" y="535930"/>
                    <a:pt x="1548143" y="543475"/>
                  </a:cubicBezTo>
                  <a:cubicBezTo>
                    <a:pt x="1593410" y="551020"/>
                    <a:pt x="1708087" y="534421"/>
                    <a:pt x="1738265" y="53442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7000970" y="4741276"/>
              <a:ext cx="1811572" cy="190759"/>
            </a:xfrm>
            <a:prstGeom prst="rect">
              <a:avLst/>
            </a:prstGeom>
            <a:solidFill>
              <a:srgbClr val="000082"/>
            </a:solidFill>
            <a:ln w="38100">
              <a:solidFill>
                <a:srgbClr val="0000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/>
            <p:nvPr/>
          </p:nvCxnSpPr>
          <p:spPr>
            <a:xfrm>
              <a:off x="6927505" y="4744237"/>
              <a:ext cx="188503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TextBox 271"/>
            <p:cNvSpPr txBox="1"/>
            <p:nvPr/>
          </p:nvSpPr>
          <p:spPr>
            <a:xfrm>
              <a:off x="7668555" y="4728466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cxnSp>
          <p:nvCxnSpPr>
            <p:cNvPr id="273" name="Straight Connector 272"/>
            <p:cNvCxnSpPr/>
            <p:nvPr/>
          </p:nvCxnSpPr>
          <p:spPr>
            <a:xfrm flipV="1">
              <a:off x="7003522" y="4048026"/>
              <a:ext cx="1" cy="807528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TextBox 273"/>
            <p:cNvSpPr txBox="1"/>
            <p:nvPr/>
          </p:nvSpPr>
          <p:spPr>
            <a:xfrm>
              <a:off x="6112510" y="3963436"/>
              <a:ext cx="7697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z(f)</a:t>
              </a:r>
              <a:r>
                <a:rPr lang="en-US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shrink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5" name="Straight Connector 274"/>
            <p:cNvCxnSpPr/>
            <p:nvPr/>
          </p:nvCxnSpPr>
          <p:spPr>
            <a:xfrm flipV="1">
              <a:off x="7000970" y="4569456"/>
              <a:ext cx="1771852" cy="7042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5126936" y="2107036"/>
            <a:ext cx="1960152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btw,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z(f)=z(f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6" name="Group 255"/>
          <p:cNvGrpSpPr/>
          <p:nvPr/>
        </p:nvGrpSpPr>
        <p:grpSpPr>
          <a:xfrm>
            <a:off x="-82300" y="3736258"/>
            <a:ext cx="5051945" cy="1176182"/>
            <a:chOff x="-82300" y="3736258"/>
            <a:chExt cx="5051945" cy="1176182"/>
          </a:xfrm>
        </p:grpSpPr>
        <p:grpSp>
          <p:nvGrpSpPr>
            <p:cNvPr id="185" name="Group 184"/>
            <p:cNvGrpSpPr/>
            <p:nvPr/>
          </p:nvGrpSpPr>
          <p:grpSpPr>
            <a:xfrm>
              <a:off x="-82300" y="3736258"/>
              <a:ext cx="4757839" cy="1176182"/>
              <a:chOff x="-82300" y="3736258"/>
              <a:chExt cx="4757839" cy="1176182"/>
            </a:xfrm>
          </p:grpSpPr>
          <p:grpSp>
            <p:nvGrpSpPr>
              <p:cNvPr id="241" name="Group 240"/>
              <p:cNvGrpSpPr/>
              <p:nvPr/>
            </p:nvGrpSpPr>
            <p:grpSpPr>
              <a:xfrm>
                <a:off x="-82300" y="3823038"/>
                <a:ext cx="4092171" cy="645743"/>
                <a:chOff x="4809104" y="2976161"/>
                <a:chExt cx="4092171" cy="645743"/>
              </a:xfrm>
            </p:grpSpPr>
            <p:sp>
              <p:nvSpPr>
                <p:cNvPr id="247" name="TextBox 246"/>
                <p:cNvSpPr txBox="1"/>
                <p:nvPr/>
              </p:nvSpPr>
              <p:spPr>
                <a:xfrm>
                  <a:off x="4809104" y="3203514"/>
                  <a:ext cx="11432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2000" baseline="-25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r>
                    <a:rPr lang="en-US" sz="2000" dirty="0" err="1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z</a:t>
                  </a:r>
                  <a:r>
                    <a:rPr lang="en-US" sz="2000" baseline="30000" dirty="0" err="1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in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5472632" y="3314127"/>
                  <a:ext cx="21833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-25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en-US" dirty="0"/>
                </a:p>
              </p:txBody>
            </p:sp>
            <p:sp>
              <p:nvSpPr>
                <p:cNvPr id="249" name="TextBox 248"/>
                <p:cNvSpPr txBox="1"/>
                <p:nvPr/>
              </p:nvSpPr>
              <p:spPr>
                <a:xfrm>
                  <a:off x="5721376" y="3203514"/>
                  <a:ext cx="1585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 l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sgn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(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z</a:t>
                  </a:r>
                  <a:r>
                    <a:rPr lang="en-US" sz="2000" baseline="-25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i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) =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>
                  <a:off x="7741983" y="2976161"/>
                  <a:ext cx="11592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     l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   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2660862" y="3736258"/>
                <a:ext cx="1012155" cy="1176182"/>
                <a:chOff x="2680584" y="3775393"/>
                <a:chExt cx="1012155" cy="1176182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2680584" y="3832272"/>
                  <a:ext cx="6960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1800" baseline="-25000" dirty="0" err="1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18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endParaRPr lang="en-US" sz="1800" dirty="0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2813030" y="3775393"/>
                  <a:ext cx="3048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baseline="300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in</a:t>
                  </a:r>
                  <a:endParaRPr lang="en-US" sz="1800" dirty="0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2740234" y="4582243"/>
                  <a:ext cx="9525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1800" baseline="-25000" dirty="0" err="1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1800" baseline="-25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sz="18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 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l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1800" dirty="0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2873174" y="4522662"/>
                  <a:ext cx="3048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baseline="300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in</a:t>
                  </a:r>
                  <a:endParaRPr lang="en-US" sz="1800" dirty="0"/>
                </a:p>
              </p:txBody>
            </p:sp>
          </p:grpSp>
          <p:sp>
            <p:nvSpPr>
              <p:cNvPr id="119" name="Left Brace 118"/>
              <p:cNvSpPr/>
              <p:nvPr/>
            </p:nvSpPr>
            <p:spPr>
              <a:xfrm>
                <a:off x="2437373" y="3911063"/>
                <a:ext cx="308972" cy="757130"/>
              </a:xfrm>
              <a:prstGeom prst="leftBrace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860780" y="3807274"/>
                <a:ext cx="7825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l</a:t>
                </a: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3892952" y="4470114"/>
                <a:ext cx="7825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  <p:sp>
          <p:nvSpPr>
            <p:cNvPr id="255" name="TextBox 254"/>
            <p:cNvSpPr txBox="1"/>
            <p:nvPr/>
          </p:nvSpPr>
          <p:spPr>
            <a:xfrm>
              <a:off x="2678633" y="4187864"/>
              <a:ext cx="2291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 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dirty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sz="2000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</a:t>
              </a:r>
              <a:r>
                <a:rPr lang="en-US" sz="2000" dirty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260" name="TextBox 259"/>
          <p:cNvSpPr txBox="1"/>
          <p:nvPr/>
        </p:nvSpPr>
        <p:spPr>
          <a:xfrm>
            <a:off x="2977267" y="3557749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shrink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497" y="156577"/>
            <a:ext cx="943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 Foundation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(z):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(z)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min ½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(||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z-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30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4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l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||z||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5924189" y="3391134"/>
            <a:ext cx="1632700" cy="1390568"/>
            <a:chOff x="5781827" y="3535006"/>
            <a:chExt cx="1632700" cy="1390568"/>
          </a:xfrm>
        </p:grpSpPr>
        <p:grpSp>
          <p:nvGrpSpPr>
            <p:cNvPr id="129" name="Group 128"/>
            <p:cNvGrpSpPr/>
            <p:nvPr/>
          </p:nvGrpSpPr>
          <p:grpSpPr>
            <a:xfrm>
              <a:off x="6092393" y="3535006"/>
              <a:ext cx="1322134" cy="830997"/>
              <a:chOff x="3121618" y="3553628"/>
              <a:chExt cx="1322134" cy="830997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4233234" y="4191138"/>
                <a:ext cx="210518" cy="141117"/>
              </a:xfrm>
              <a:prstGeom prst="rect">
                <a:avLst/>
              </a:prstGeom>
              <a:solidFill>
                <a:srgbClr val="000082"/>
              </a:solidFill>
              <a:ln w="38100">
                <a:solidFill>
                  <a:srgbClr val="0000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 rot="20054533">
                <a:off x="3121618" y="3553628"/>
                <a:ext cx="7216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Rotate</a:t>
                </a:r>
              </a:p>
              <a:p>
                <a:endPara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flip</a:t>
                </a:r>
              </a:p>
            </p:txBody>
          </p:sp>
        </p:grpSp>
        <p:sp>
          <p:nvSpPr>
            <p:cNvPr id="131" name="Freeform 130"/>
            <p:cNvSpPr/>
            <p:nvPr/>
          </p:nvSpPr>
          <p:spPr>
            <a:xfrm>
              <a:off x="5781827" y="3733800"/>
              <a:ext cx="1038073" cy="1191774"/>
            </a:xfrm>
            <a:custGeom>
              <a:avLst/>
              <a:gdLst>
                <a:gd name="connsiteX0" fmla="*/ 1038073 w 1038073"/>
                <a:gd name="connsiteY0" fmla="*/ 0 h 1191774"/>
                <a:gd name="connsiteX1" fmla="*/ 237973 w 1038073"/>
                <a:gd name="connsiteY1" fmla="*/ 419100 h 1191774"/>
                <a:gd name="connsiteX2" fmla="*/ 9373 w 1038073"/>
                <a:gd name="connsiteY2" fmla="*/ 1123950 h 1191774"/>
                <a:gd name="connsiteX3" fmla="*/ 485623 w 1038073"/>
                <a:gd name="connsiteY3" fmla="*/ 1123950 h 119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073" h="1191774">
                  <a:moveTo>
                    <a:pt x="1038073" y="0"/>
                  </a:moveTo>
                  <a:cubicBezTo>
                    <a:pt x="723748" y="115887"/>
                    <a:pt x="409423" y="231775"/>
                    <a:pt x="237973" y="419100"/>
                  </a:cubicBezTo>
                  <a:cubicBezTo>
                    <a:pt x="66523" y="606425"/>
                    <a:pt x="-31902" y="1006475"/>
                    <a:pt x="9373" y="1123950"/>
                  </a:cubicBezTo>
                  <a:cubicBezTo>
                    <a:pt x="50648" y="1241425"/>
                    <a:pt x="268135" y="1182687"/>
                    <a:pt x="485623" y="112395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7264087" y="4042611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20650" y="164481"/>
            <a:ext cx="4976931" cy="463053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122978" y="2263286"/>
            <a:ext cx="991469" cy="1412047"/>
            <a:chOff x="7122978" y="2263286"/>
            <a:chExt cx="991469" cy="1412047"/>
          </a:xfrm>
        </p:grpSpPr>
        <p:sp>
          <p:nvSpPr>
            <p:cNvPr id="122" name="TextBox 121"/>
            <p:cNvSpPr txBox="1"/>
            <p:nvPr/>
          </p:nvSpPr>
          <p:spPr>
            <a:xfrm>
              <a:off x="7122978" y="2263286"/>
              <a:ext cx="4956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US" sz="2000" baseline="30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in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815967" y="3275223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79999" y="4077231"/>
            <a:ext cx="2264001" cy="1086807"/>
            <a:chOff x="6879999" y="4077231"/>
            <a:chExt cx="2264001" cy="1086807"/>
          </a:xfrm>
        </p:grpSpPr>
        <p:grpSp>
          <p:nvGrpSpPr>
            <p:cNvPr id="7" name="Group 6"/>
            <p:cNvGrpSpPr/>
            <p:nvPr/>
          </p:nvGrpSpPr>
          <p:grpSpPr>
            <a:xfrm>
              <a:off x="6879999" y="4077231"/>
              <a:ext cx="1713081" cy="956138"/>
              <a:chOff x="7102370" y="1754082"/>
              <a:chExt cx="1713081" cy="95613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7480842" y="1375610"/>
                <a:ext cx="956138" cy="171308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22174" y="2344080"/>
                <a:ext cx="244469" cy="179277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8196" y="2344080"/>
                <a:ext cx="244469" cy="179277"/>
              </a:xfrm>
              <a:prstGeom prst="rect">
                <a:avLst/>
              </a:prstGeom>
            </p:spPr>
          </p:pic>
        </p:grpSp>
        <p:grpSp>
          <p:nvGrpSpPr>
            <p:cNvPr id="124" name="Group 123"/>
            <p:cNvGrpSpPr/>
            <p:nvPr/>
          </p:nvGrpSpPr>
          <p:grpSpPr>
            <a:xfrm>
              <a:off x="7371223" y="4154994"/>
              <a:ext cx="1772777" cy="1009044"/>
              <a:chOff x="7745603" y="1385467"/>
              <a:chExt cx="1772777" cy="1009044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9022731" y="1385467"/>
                <a:ext cx="495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lang="en-US" sz="2000" baseline="30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7745603" y="1994401"/>
                <a:ext cx="3465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0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9" grpId="0"/>
      <p:bldP spid="150" grpId="0"/>
      <p:bldP spid="168" grpId="0"/>
      <p:bldP spid="2" grpId="0"/>
      <p:bldP spid="265" grpId="0"/>
      <p:bldP spid="75" grpId="0" animBg="1"/>
      <p:bldP spid="75" grpId="1" animBg="1"/>
      <p:bldP spid="260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1127808" y="2992750"/>
                <a:ext cx="3357739" cy="429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:r>
                  <a:rPr lang="en-US" sz="2000" dirty="0" err="1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  <a:sym typeface="Symbol" panose="05050102010706020507" pitchFamily="18" charset="2"/>
                  </a:rPr>
                  <a:t>s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-  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[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bSup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])</a:t>
                </a: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08" y="2992750"/>
                <a:ext cx="3357739" cy="429477"/>
              </a:xfrm>
              <a:prstGeom prst="rect">
                <a:avLst/>
              </a:prstGeom>
              <a:blipFill rotWithShape="1">
                <a:blip r:embed="rId3"/>
                <a:stretch>
                  <a:fillRect l="-1815" t="-2857"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20786" y="811061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960101" y="2094009"/>
                <a:ext cx="4147995" cy="429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Soln: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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e/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  <a:sym typeface="Symbol" panose="05050102010706020507" pitchFamily="18" charset="2"/>
                  </a:rPr>
                  <a:t>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lang="en-US" sz="2000" baseline="-25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0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+ 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l 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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|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|/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  <a:sym typeface="Symbol" panose="05050102010706020507" pitchFamily="18" charset="2"/>
                  </a:rPr>
                  <a:t>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lang="en-US" sz="2000" baseline="-25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01" y="2094009"/>
                <a:ext cx="4147995" cy="429348"/>
              </a:xfrm>
              <a:prstGeom prst="rect">
                <a:avLst/>
              </a:prstGeom>
              <a:blipFill rotWithShape="1">
                <a:blip r:embed="rId4"/>
                <a:stretch>
                  <a:fillRect l="-1468" t="-2857"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/>
          <p:cNvSpPr txBox="1"/>
          <p:nvPr/>
        </p:nvSpPr>
        <p:spPr>
          <a:xfrm>
            <a:off x="990549" y="1534356"/>
            <a:ext cx="607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Find: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s.t.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minimizes </a:t>
            </a:r>
            <a:r>
              <a:rPr lang="en-US" sz="20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(||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z-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30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0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l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||z||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32" name="Group 231"/>
          <p:cNvGrpSpPr/>
          <p:nvPr/>
        </p:nvGrpSpPr>
        <p:grpSpPr>
          <a:xfrm>
            <a:off x="3474814" y="662903"/>
            <a:ext cx="2340659" cy="1027319"/>
            <a:chOff x="3141227" y="2326230"/>
            <a:chExt cx="2340659" cy="1027319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3596849" y="3091755"/>
              <a:ext cx="188503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TextBox 233"/>
            <p:cNvSpPr txBox="1"/>
            <p:nvPr/>
          </p:nvSpPr>
          <p:spPr>
            <a:xfrm>
              <a:off x="4415603" y="3045772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cxnSp>
          <p:nvCxnSpPr>
            <p:cNvPr id="235" name="Straight Connector 234"/>
            <p:cNvCxnSpPr/>
            <p:nvPr/>
          </p:nvCxnSpPr>
          <p:spPr>
            <a:xfrm flipV="1">
              <a:off x="3672866" y="2395544"/>
              <a:ext cx="1" cy="807528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3141227" y="2326230"/>
              <a:ext cx="535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z(f)</a:t>
              </a:r>
              <a:r>
                <a:rPr lang="en-US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endPara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3723195" y="2478664"/>
              <a:ext cx="1738265" cy="545441"/>
            </a:xfrm>
            <a:custGeom>
              <a:avLst/>
              <a:gdLst>
                <a:gd name="connsiteX0" fmla="*/ 0 w 1738265"/>
                <a:gd name="connsiteY0" fmla="*/ 543475 h 545441"/>
                <a:gd name="connsiteX1" fmla="*/ 172016 w 1738265"/>
                <a:gd name="connsiteY1" fmla="*/ 480101 h 545441"/>
                <a:gd name="connsiteX2" fmla="*/ 380246 w 1738265"/>
                <a:gd name="connsiteY2" fmla="*/ 226604 h 545441"/>
                <a:gd name="connsiteX3" fmla="*/ 506994 w 1738265"/>
                <a:gd name="connsiteY3" fmla="*/ 267 h 545441"/>
                <a:gd name="connsiteX4" fmla="*/ 570368 w 1738265"/>
                <a:gd name="connsiteY4" fmla="*/ 271871 h 545441"/>
                <a:gd name="connsiteX5" fmla="*/ 679010 w 1738265"/>
                <a:gd name="connsiteY5" fmla="*/ 471047 h 545441"/>
                <a:gd name="connsiteX6" fmla="*/ 778598 w 1738265"/>
                <a:gd name="connsiteY6" fmla="*/ 516314 h 545441"/>
                <a:gd name="connsiteX7" fmla="*/ 887240 w 1738265"/>
                <a:gd name="connsiteY7" fmla="*/ 344299 h 545441"/>
                <a:gd name="connsiteX8" fmla="*/ 914400 w 1738265"/>
                <a:gd name="connsiteY8" fmla="*/ 262817 h 545441"/>
                <a:gd name="connsiteX9" fmla="*/ 977774 w 1738265"/>
                <a:gd name="connsiteY9" fmla="*/ 344299 h 545441"/>
                <a:gd name="connsiteX10" fmla="*/ 1032095 w 1738265"/>
                <a:gd name="connsiteY10" fmla="*/ 498207 h 545441"/>
                <a:gd name="connsiteX11" fmla="*/ 1294646 w 1738265"/>
                <a:gd name="connsiteY11" fmla="*/ 516314 h 545441"/>
                <a:gd name="connsiteX12" fmla="*/ 1466661 w 1738265"/>
                <a:gd name="connsiteY12" fmla="*/ 489154 h 545441"/>
                <a:gd name="connsiteX13" fmla="*/ 1548143 w 1738265"/>
                <a:gd name="connsiteY13" fmla="*/ 543475 h 545441"/>
                <a:gd name="connsiteX14" fmla="*/ 1738265 w 1738265"/>
                <a:gd name="connsiteY14" fmla="*/ 534421 h 54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8265" h="545441">
                  <a:moveTo>
                    <a:pt x="0" y="543475"/>
                  </a:moveTo>
                  <a:cubicBezTo>
                    <a:pt x="54321" y="538194"/>
                    <a:pt x="108642" y="532913"/>
                    <a:pt x="172016" y="480101"/>
                  </a:cubicBezTo>
                  <a:cubicBezTo>
                    <a:pt x="235390" y="427289"/>
                    <a:pt x="324416" y="306576"/>
                    <a:pt x="380246" y="226604"/>
                  </a:cubicBezTo>
                  <a:cubicBezTo>
                    <a:pt x="436076" y="146632"/>
                    <a:pt x="475307" y="-7278"/>
                    <a:pt x="506994" y="267"/>
                  </a:cubicBezTo>
                  <a:cubicBezTo>
                    <a:pt x="538681" y="7811"/>
                    <a:pt x="541699" y="193408"/>
                    <a:pt x="570368" y="271871"/>
                  </a:cubicBezTo>
                  <a:cubicBezTo>
                    <a:pt x="599037" y="350334"/>
                    <a:pt x="644305" y="430307"/>
                    <a:pt x="679010" y="471047"/>
                  </a:cubicBezTo>
                  <a:cubicBezTo>
                    <a:pt x="713715" y="511787"/>
                    <a:pt x="743893" y="537439"/>
                    <a:pt x="778598" y="516314"/>
                  </a:cubicBezTo>
                  <a:cubicBezTo>
                    <a:pt x="813303" y="495189"/>
                    <a:pt x="864606" y="386548"/>
                    <a:pt x="887240" y="344299"/>
                  </a:cubicBezTo>
                  <a:cubicBezTo>
                    <a:pt x="909874" y="302050"/>
                    <a:pt x="899311" y="262817"/>
                    <a:pt x="914400" y="262817"/>
                  </a:cubicBezTo>
                  <a:cubicBezTo>
                    <a:pt x="929489" y="262817"/>
                    <a:pt x="958158" y="305067"/>
                    <a:pt x="977774" y="344299"/>
                  </a:cubicBezTo>
                  <a:cubicBezTo>
                    <a:pt x="997390" y="383531"/>
                    <a:pt x="979283" y="469538"/>
                    <a:pt x="1032095" y="498207"/>
                  </a:cubicBezTo>
                  <a:cubicBezTo>
                    <a:pt x="1084907" y="526876"/>
                    <a:pt x="1222218" y="517823"/>
                    <a:pt x="1294646" y="516314"/>
                  </a:cubicBezTo>
                  <a:cubicBezTo>
                    <a:pt x="1367074" y="514805"/>
                    <a:pt x="1424412" y="484627"/>
                    <a:pt x="1466661" y="489154"/>
                  </a:cubicBezTo>
                  <a:cubicBezTo>
                    <a:pt x="1508910" y="493681"/>
                    <a:pt x="1502876" y="535930"/>
                    <a:pt x="1548143" y="543475"/>
                  </a:cubicBezTo>
                  <a:cubicBezTo>
                    <a:pt x="1593410" y="551020"/>
                    <a:pt x="1708087" y="534421"/>
                    <a:pt x="1738265" y="53442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1625" y="1058823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Given: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r>
              <a:rPr lang="en-US" sz="20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=z(f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731356" y="3995847"/>
            <a:ext cx="506426" cy="354825"/>
          </a:xfrm>
          <a:prstGeom prst="rect">
            <a:avLst/>
          </a:prstGeom>
          <a:solidFill>
            <a:srgbClr val="000082"/>
          </a:solidFill>
          <a:ln w="38100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6474688" y="3939902"/>
            <a:ext cx="2314129" cy="1400264"/>
            <a:chOff x="6381221" y="4107789"/>
            <a:chExt cx="2314129" cy="1400264"/>
          </a:xfrm>
        </p:grpSpPr>
        <p:grpSp>
          <p:nvGrpSpPr>
            <p:cNvPr id="97" name="Group 96"/>
            <p:cNvGrpSpPr/>
            <p:nvPr/>
          </p:nvGrpSpPr>
          <p:grpSpPr>
            <a:xfrm>
              <a:off x="6381221" y="4107789"/>
              <a:ext cx="2314129" cy="1400264"/>
              <a:chOff x="2509822" y="3913932"/>
              <a:chExt cx="2314129" cy="1400264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 flipV="1">
                <a:off x="4103871" y="3913932"/>
                <a:ext cx="720080" cy="709649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Group 193"/>
              <p:cNvGrpSpPr/>
              <p:nvPr/>
            </p:nvGrpSpPr>
            <p:grpSpPr>
              <a:xfrm>
                <a:off x="3332610" y="3978659"/>
                <a:ext cx="732698" cy="712775"/>
                <a:chOff x="7288104" y="3045380"/>
                <a:chExt cx="732698" cy="712775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7288104" y="3045380"/>
                  <a:ext cx="210518" cy="141117"/>
                </a:xfrm>
                <a:prstGeom prst="rect">
                  <a:avLst/>
                </a:prstGeom>
                <a:solidFill>
                  <a:srgbClr val="000082"/>
                </a:solidFill>
                <a:ln w="38100">
                  <a:solidFill>
                    <a:srgbClr val="000082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6" name="Group 195"/>
                <p:cNvGrpSpPr/>
                <p:nvPr/>
              </p:nvGrpSpPr>
              <p:grpSpPr>
                <a:xfrm>
                  <a:off x="7592388" y="3450378"/>
                  <a:ext cx="428414" cy="307777"/>
                  <a:chOff x="7374750" y="3039505"/>
                  <a:chExt cx="428414" cy="307777"/>
                </a:xfrm>
              </p:grpSpPr>
              <p:cxnSp>
                <p:nvCxnSpPr>
                  <p:cNvPr id="197" name="Straight Arrow Connector 196"/>
                  <p:cNvCxnSpPr/>
                  <p:nvPr/>
                </p:nvCxnSpPr>
                <p:spPr>
                  <a:xfrm flipH="1">
                    <a:off x="7374750" y="3208297"/>
                    <a:ext cx="428414" cy="921"/>
                  </a:xfrm>
                  <a:prstGeom prst="straightConnector1">
                    <a:avLst/>
                  </a:prstGeom>
                  <a:ln w="12700">
                    <a:solidFill>
                      <a:schemeClr val="bg1"/>
                    </a:solidFill>
                    <a:prstDash val="solid"/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7518518" y="3084461"/>
                    <a:ext cx="150498" cy="141117"/>
                  </a:xfrm>
                  <a:prstGeom prst="rect">
                    <a:avLst/>
                  </a:prstGeom>
                  <a:solidFill>
                    <a:srgbClr val="000082"/>
                  </a:solidFill>
                  <a:ln w="38100">
                    <a:solidFill>
                      <a:srgbClr val="000082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7462733" y="3039505"/>
                    <a:ext cx="28245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  <a:latin typeface="Symbol" panose="05050102010706020507" pitchFamily="18" charset="2"/>
                        <a:cs typeface="Times New Roman" panose="02020603050405020304" pitchFamily="18" charset="0"/>
                      </a:rPr>
                      <a:t>l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94" name="Group 93"/>
              <p:cNvGrpSpPr/>
              <p:nvPr/>
            </p:nvGrpSpPr>
            <p:grpSpPr>
              <a:xfrm>
                <a:off x="2718887" y="3978659"/>
                <a:ext cx="1830770" cy="1024363"/>
                <a:chOff x="2987824" y="4139255"/>
                <a:chExt cx="1830770" cy="1024363"/>
              </a:xfrm>
            </p:grpSpPr>
            <p:cxnSp>
              <p:nvCxnSpPr>
                <p:cNvPr id="220" name="Straight Connector 219"/>
                <p:cNvCxnSpPr/>
                <p:nvPr/>
              </p:nvCxnSpPr>
              <p:spPr>
                <a:xfrm flipH="1">
                  <a:off x="3874339" y="4139255"/>
                  <a:ext cx="2744" cy="1024363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2987824" y="4782375"/>
                  <a:ext cx="1830770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Rectangle 94"/>
              <p:cNvSpPr/>
              <p:nvPr/>
            </p:nvSpPr>
            <p:spPr>
              <a:xfrm>
                <a:off x="3987267" y="4661381"/>
                <a:ext cx="4315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</a:t>
                </a:r>
                <a:r>
                  <a:rPr lang="en-US" baseline="30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in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 flipV="1">
                <a:off x="2509822" y="4604547"/>
                <a:ext cx="720080" cy="709649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8" name="Straight Connector 247"/>
            <p:cNvCxnSpPr/>
            <p:nvPr/>
          </p:nvCxnSpPr>
          <p:spPr>
            <a:xfrm flipH="1">
              <a:off x="7102371" y="4795484"/>
              <a:ext cx="905553" cy="7753"/>
            </a:xfrm>
            <a:prstGeom prst="line">
              <a:avLst/>
            </a:prstGeom>
            <a:ln w="19050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Left Brace 115"/>
          <p:cNvSpPr/>
          <p:nvPr/>
        </p:nvSpPr>
        <p:spPr>
          <a:xfrm>
            <a:off x="-77095" y="5538394"/>
            <a:ext cx="552117" cy="994760"/>
          </a:xfrm>
          <a:prstGeom prst="leftBrace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" name="Group 255"/>
          <p:cNvGrpSpPr/>
          <p:nvPr/>
        </p:nvGrpSpPr>
        <p:grpSpPr>
          <a:xfrm>
            <a:off x="-82300" y="3736258"/>
            <a:ext cx="5051945" cy="1176182"/>
            <a:chOff x="-82300" y="3736258"/>
            <a:chExt cx="5051945" cy="1176182"/>
          </a:xfrm>
        </p:grpSpPr>
        <p:grpSp>
          <p:nvGrpSpPr>
            <p:cNvPr id="185" name="Group 184"/>
            <p:cNvGrpSpPr/>
            <p:nvPr/>
          </p:nvGrpSpPr>
          <p:grpSpPr>
            <a:xfrm>
              <a:off x="-82300" y="3736258"/>
              <a:ext cx="4757839" cy="1176182"/>
              <a:chOff x="-82300" y="3736258"/>
              <a:chExt cx="4757839" cy="1176182"/>
            </a:xfrm>
          </p:grpSpPr>
          <p:grpSp>
            <p:nvGrpSpPr>
              <p:cNvPr id="241" name="Group 240"/>
              <p:cNvGrpSpPr/>
              <p:nvPr/>
            </p:nvGrpSpPr>
            <p:grpSpPr>
              <a:xfrm>
                <a:off x="-82300" y="3823038"/>
                <a:ext cx="4092171" cy="645743"/>
                <a:chOff x="4809104" y="2976161"/>
                <a:chExt cx="4092171" cy="645743"/>
              </a:xfrm>
            </p:grpSpPr>
            <p:sp>
              <p:nvSpPr>
                <p:cNvPr id="247" name="TextBox 246"/>
                <p:cNvSpPr txBox="1"/>
                <p:nvPr/>
              </p:nvSpPr>
              <p:spPr>
                <a:xfrm>
                  <a:off x="4809104" y="3203514"/>
                  <a:ext cx="11432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2000" baseline="-25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r>
                    <a:rPr lang="en-US" sz="2000" dirty="0" err="1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z</a:t>
                  </a:r>
                  <a:r>
                    <a:rPr lang="en-US" sz="2000" baseline="30000" dirty="0" err="1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in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5472632" y="3314127"/>
                  <a:ext cx="21833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-25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en-US" dirty="0"/>
                </a:p>
              </p:txBody>
            </p:sp>
            <p:sp>
              <p:nvSpPr>
                <p:cNvPr id="249" name="TextBox 248"/>
                <p:cNvSpPr txBox="1"/>
                <p:nvPr/>
              </p:nvSpPr>
              <p:spPr>
                <a:xfrm>
                  <a:off x="5721376" y="3203514"/>
                  <a:ext cx="15856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 l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sgn</a:t>
                  </a:r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(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z</a:t>
                  </a:r>
                  <a:r>
                    <a:rPr lang="en-US" sz="2000" baseline="-25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i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) =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>
                  <a:off x="7741983" y="2976161"/>
                  <a:ext cx="115929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     l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   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2660862" y="3736258"/>
                <a:ext cx="1012155" cy="1176182"/>
                <a:chOff x="2680584" y="3775393"/>
                <a:chExt cx="1012155" cy="1176182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2680584" y="3832272"/>
                  <a:ext cx="6960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1800" baseline="-25000" dirty="0" err="1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18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endParaRPr lang="en-US" sz="1800" dirty="0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2813030" y="3775393"/>
                  <a:ext cx="3048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baseline="300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in</a:t>
                  </a:r>
                  <a:endParaRPr lang="en-US" sz="1800" dirty="0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2740234" y="4582243"/>
                  <a:ext cx="9525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 err="1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1800" baseline="-25000" dirty="0" err="1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1800" baseline="-25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</a:t>
                  </a:r>
                  <a:r>
                    <a:rPr lang="en-US" sz="18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 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l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1800" dirty="0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2873174" y="4522662"/>
                  <a:ext cx="3048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baseline="300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in</a:t>
                  </a:r>
                  <a:endParaRPr lang="en-US" sz="1800" dirty="0"/>
                </a:p>
              </p:txBody>
            </p:sp>
          </p:grpSp>
          <p:sp>
            <p:nvSpPr>
              <p:cNvPr id="119" name="Left Brace 118"/>
              <p:cNvSpPr/>
              <p:nvPr/>
            </p:nvSpPr>
            <p:spPr>
              <a:xfrm>
                <a:off x="2437373" y="3911063"/>
                <a:ext cx="308972" cy="757130"/>
              </a:xfrm>
              <a:prstGeom prst="leftBrace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860780" y="3807274"/>
                <a:ext cx="7825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l</a:t>
                </a: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3892952" y="4470114"/>
                <a:ext cx="7825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000" dirty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  <p:sp>
          <p:nvSpPr>
            <p:cNvPr id="255" name="TextBox 254"/>
            <p:cNvSpPr txBox="1"/>
            <p:nvPr/>
          </p:nvSpPr>
          <p:spPr>
            <a:xfrm>
              <a:off x="2678633" y="4187864"/>
              <a:ext cx="2291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 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dirty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&lt; </a:t>
              </a:r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sz="2000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</a:t>
              </a:r>
              <a:r>
                <a:rPr lang="en-US" sz="2000" dirty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35497" y="156577"/>
            <a:ext cx="943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 Foundation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(z):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(z)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min ½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(||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z-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30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4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l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||Z||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4087" y="4042611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02681" y="199850"/>
            <a:ext cx="4976931" cy="463053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285618" y="2524965"/>
            <a:ext cx="4646422" cy="2567065"/>
            <a:chOff x="311267" y="2474411"/>
            <a:chExt cx="4646422" cy="2567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1688832" y="2474411"/>
              <a:ext cx="3268857" cy="2567065"/>
              <a:chOff x="1724311" y="2457526"/>
              <a:chExt cx="3268857" cy="2567065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1724311" y="2457526"/>
                <a:ext cx="1059685" cy="400849"/>
              </a:xfrm>
              <a:prstGeom prst="rect">
                <a:avLst/>
              </a:prstGeom>
              <a:solidFill>
                <a:srgbClr val="FF0000">
                  <a:alpha val="24000"/>
                </a:srgbClr>
              </a:solidFill>
              <a:ln w="9525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740506" y="3705948"/>
                <a:ext cx="2252662" cy="1318643"/>
              </a:xfrm>
              <a:prstGeom prst="rect">
                <a:avLst/>
              </a:prstGeom>
              <a:solidFill>
                <a:srgbClr val="FF0000">
                  <a:alpha val="24000"/>
                </a:srgbClr>
              </a:solidFill>
              <a:ln w="9525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Freeform 100"/>
            <p:cNvSpPr/>
            <p:nvPr/>
          </p:nvSpPr>
          <p:spPr>
            <a:xfrm>
              <a:off x="311267" y="2683042"/>
              <a:ext cx="757990" cy="1359569"/>
            </a:xfrm>
            <a:custGeom>
              <a:avLst/>
              <a:gdLst>
                <a:gd name="connsiteX0" fmla="*/ 0 w 757990"/>
                <a:gd name="connsiteY0" fmla="*/ 1359569 h 1359569"/>
                <a:gd name="connsiteX1" fmla="*/ 72190 w 757990"/>
                <a:gd name="connsiteY1" fmla="*/ 445169 h 1359569"/>
                <a:gd name="connsiteX2" fmla="*/ 84221 w 757990"/>
                <a:gd name="connsiteY2" fmla="*/ 120316 h 1359569"/>
                <a:gd name="connsiteX3" fmla="*/ 757990 w 757990"/>
                <a:gd name="connsiteY3" fmla="*/ 0 h 135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990" h="1359569">
                  <a:moveTo>
                    <a:pt x="0" y="1359569"/>
                  </a:moveTo>
                  <a:cubicBezTo>
                    <a:pt x="29076" y="1005640"/>
                    <a:pt x="58153" y="651711"/>
                    <a:pt x="72190" y="445169"/>
                  </a:cubicBezTo>
                  <a:cubicBezTo>
                    <a:pt x="86227" y="238627"/>
                    <a:pt x="-30079" y="194511"/>
                    <a:pt x="84221" y="120316"/>
                  </a:cubicBezTo>
                  <a:cubicBezTo>
                    <a:pt x="198521" y="46121"/>
                    <a:pt x="478255" y="23060"/>
                    <a:pt x="757990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115616" y="2502442"/>
                <a:ext cx="2290823" cy="42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  <a:sym typeface="Symbol" panose="05050102010706020507" pitchFamily="18" charset="2"/>
                  </a:rPr>
                  <a:t>s</a:t>
                </a:r>
                <a:r>
                  <a:rPr lang="en-US" sz="2000" baseline="-25000" dirty="0" err="1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  <a:sym typeface="Symbol" panose="05050102010706020507" pitchFamily="18" charset="2"/>
                  </a:rPr>
                  <a:t>l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sz="2000" baseline="30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02442"/>
                <a:ext cx="2290823" cy="429348"/>
              </a:xfrm>
              <a:prstGeom prst="rect">
                <a:avLst/>
              </a:prstGeom>
              <a:blipFill rotWithShape="1">
                <a:blip r:embed="rId5"/>
                <a:stretch>
                  <a:fillRect l="-2660" t="-2857"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/>
          <p:cNvSpPr txBox="1"/>
          <p:nvPr/>
        </p:nvSpPr>
        <p:spPr>
          <a:xfrm>
            <a:off x="3876971" y="3003798"/>
            <a:ext cx="2855269" cy="400110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iterative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steepest descent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7260" y="3029802"/>
            <a:ext cx="1931704" cy="349434"/>
            <a:chOff x="1227260" y="3029802"/>
            <a:chExt cx="1931704" cy="349434"/>
          </a:xfrm>
        </p:grpSpPr>
        <p:sp>
          <p:nvSpPr>
            <p:cNvPr id="110" name="TextBox 109"/>
            <p:cNvSpPr txBox="1"/>
            <p:nvPr/>
          </p:nvSpPr>
          <p:spPr>
            <a:xfrm>
              <a:off x="2511323" y="3102237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39646" y="3029802"/>
              <a:ext cx="319318" cy="230832"/>
              <a:chOff x="4569919" y="2907404"/>
              <a:chExt cx="319318" cy="23083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680012" y="2931790"/>
                <a:ext cx="144016" cy="198721"/>
              </a:xfrm>
              <a:prstGeom prst="rect">
                <a:avLst/>
              </a:prstGeom>
              <a:solidFill>
                <a:srgbClr val="000082"/>
              </a:solidFill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569919" y="2907404"/>
                <a:ext cx="3193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(k)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146244" y="3049720"/>
              <a:ext cx="319318" cy="230832"/>
              <a:chOff x="4569919" y="2907404"/>
              <a:chExt cx="319318" cy="230832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4680012" y="2931790"/>
                <a:ext cx="144016" cy="198721"/>
              </a:xfrm>
              <a:prstGeom prst="rect">
                <a:avLst/>
              </a:prstGeom>
              <a:solidFill>
                <a:srgbClr val="000082"/>
              </a:solidFill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569919" y="2907404"/>
                <a:ext cx="3193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(k)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1227260" y="3042016"/>
              <a:ext cx="479691" cy="201701"/>
              <a:chOff x="4344337" y="2931790"/>
              <a:chExt cx="479691" cy="201701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4680012" y="2931790"/>
                <a:ext cx="144016" cy="198721"/>
              </a:xfrm>
              <a:prstGeom prst="rect">
                <a:avLst/>
              </a:prstGeom>
              <a:solidFill>
                <a:srgbClr val="000082"/>
              </a:solidFill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344337" y="2933436"/>
                <a:ext cx="38664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(k+1)</a:t>
                </a:r>
              </a:p>
            </p:txBody>
          </p:sp>
        </p:grpSp>
      </p:grpSp>
      <p:sp>
        <p:nvSpPr>
          <p:cNvPr id="135" name="Rectangle 134"/>
          <p:cNvSpPr/>
          <p:nvPr/>
        </p:nvSpPr>
        <p:spPr>
          <a:xfrm>
            <a:off x="674497" y="3420708"/>
            <a:ext cx="6593881" cy="288450"/>
          </a:xfrm>
          <a:prstGeom prst="rect">
            <a:avLst/>
          </a:prstGeom>
          <a:solidFill>
            <a:srgbClr val="FF0000"/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Iterative </a:t>
            </a:r>
            <a:r>
              <a:rPr lang="en-US" dirty="0" err="1">
                <a:solidFill>
                  <a:srgbClr val="FFFF00"/>
                </a:solidFill>
              </a:rPr>
              <a:t>soln</a:t>
            </a:r>
            <a:r>
              <a:rPr lang="en-US" dirty="0">
                <a:solidFill>
                  <a:srgbClr val="FFFF00"/>
                </a:solidFill>
              </a:rPr>
              <a:t> to quadratic misfit with L1 penalty: one extra line to MATLAB SD code</a:t>
            </a:r>
          </a:p>
        </p:txBody>
      </p:sp>
    </p:spTree>
    <p:extLst>
      <p:ext uri="{BB962C8B-B14F-4D97-AF65-F5344CB8AC3E}">
        <p14:creationId xmlns:p14="http://schemas.microsoft.com/office/powerpoint/2010/main" val="23595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6" grpId="0"/>
      <p:bldP spid="107" grpId="0" animBg="1"/>
      <p:bldP spid="1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91417" y="-16843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152630A-29DA-478F-AAE9-33EB6596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xmlns="" id="{07AD3B6F-CF96-490E-A64E-65A9BC056E2F}"/>
              </a:ext>
            </a:extLst>
          </p:cNvPr>
          <p:cNvSpPr txBox="1">
            <a:spLocks/>
          </p:cNvSpPr>
          <p:nvPr/>
        </p:nvSpPr>
        <p:spPr>
          <a:xfrm>
            <a:off x="611560" y="771550"/>
            <a:ext cx="8712968" cy="3864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with CNN: Biology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Theory: </a:t>
            </a:r>
            <a:r>
              <a:rPr lang="en-US" altLang="zh-CN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Sparse Inversion &amp; Sparse Conv. 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Sparse LSM= Forward Pass of NN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6512" y="771550"/>
            <a:ext cx="9180512" cy="5328592"/>
            <a:chOff x="-36512" y="771550"/>
            <a:chExt cx="9180512" cy="5328592"/>
          </a:xfrm>
        </p:grpSpPr>
        <p:sp>
          <p:nvSpPr>
            <p:cNvPr id="5" name="Rectangle 4"/>
            <p:cNvSpPr/>
            <p:nvPr/>
          </p:nvSpPr>
          <p:spPr>
            <a:xfrm>
              <a:off x="-1016" y="2211710"/>
              <a:ext cx="9145016" cy="3888432"/>
            </a:xfrm>
            <a:prstGeom prst="rect">
              <a:avLst/>
            </a:prstGeom>
            <a:solidFill>
              <a:srgbClr val="000082">
                <a:alpha val="48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36512" y="771550"/>
              <a:ext cx="9145016" cy="792088"/>
            </a:xfrm>
            <a:prstGeom prst="rect">
              <a:avLst/>
            </a:prstGeom>
            <a:solidFill>
              <a:srgbClr val="000082">
                <a:alpha val="48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67744" y="1419622"/>
            <a:ext cx="936104" cy="648072"/>
          </a:xfrm>
          <a:prstGeom prst="rect">
            <a:avLst/>
          </a:prstGeom>
          <a:solidFill>
            <a:srgbClr val="000082">
              <a:alpha val="48000"/>
            </a:srgb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47510" y="-78487"/>
            <a:ext cx="8839894" cy="994172"/>
          </a:xfrm>
        </p:spPr>
        <p:txBody>
          <a:bodyPr>
            <a:normAutofit/>
          </a:bodyPr>
          <a:lstStyle/>
          <a:p>
            <a:pPr algn="just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Solution: 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4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noise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Curved Up 14" hidden="1">
            <a:extLst>
              <a:ext uri="{FF2B5EF4-FFF2-40B4-BE49-F238E27FC236}">
                <a16:creationId xmlns="" xmlns:a16="http://schemas.microsoft.com/office/drawing/2014/main" id="{F468FC51-18E2-4C80-BD60-8D94704A6499}"/>
              </a:ext>
            </a:extLst>
          </p:cNvPr>
          <p:cNvSpPr/>
          <p:nvPr/>
        </p:nvSpPr>
        <p:spPr>
          <a:xfrm flipH="1">
            <a:off x="971600" y="1737687"/>
            <a:ext cx="7272808" cy="2202215"/>
          </a:xfrm>
          <a:prstGeom prst="curvedUpArrow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3553" y="2018771"/>
            <a:ext cx="4123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What does sparse ||z||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~||z||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2487" y="2387416"/>
            <a:ext cx="3845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Maximize # of zeros in vector z!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568485" y="3271167"/>
            <a:ext cx="6324924" cy="1180623"/>
            <a:chOff x="1568485" y="3271167"/>
            <a:chExt cx="6324924" cy="1180623"/>
          </a:xfrm>
        </p:grpSpPr>
        <p:grpSp>
          <p:nvGrpSpPr>
            <p:cNvPr id="53" name="Group 52"/>
            <p:cNvGrpSpPr/>
            <p:nvPr/>
          </p:nvGrpSpPr>
          <p:grpSpPr>
            <a:xfrm>
              <a:off x="5193377" y="3271167"/>
              <a:ext cx="2700032" cy="1166400"/>
              <a:chOff x="6112510" y="3963436"/>
              <a:chExt cx="2700032" cy="1166400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7034557" y="4342238"/>
                <a:ext cx="1738265" cy="545441"/>
              </a:xfrm>
              <a:custGeom>
                <a:avLst/>
                <a:gdLst>
                  <a:gd name="connsiteX0" fmla="*/ 0 w 1738265"/>
                  <a:gd name="connsiteY0" fmla="*/ 543475 h 545441"/>
                  <a:gd name="connsiteX1" fmla="*/ 172016 w 1738265"/>
                  <a:gd name="connsiteY1" fmla="*/ 480101 h 545441"/>
                  <a:gd name="connsiteX2" fmla="*/ 380246 w 1738265"/>
                  <a:gd name="connsiteY2" fmla="*/ 226604 h 545441"/>
                  <a:gd name="connsiteX3" fmla="*/ 506994 w 1738265"/>
                  <a:gd name="connsiteY3" fmla="*/ 267 h 545441"/>
                  <a:gd name="connsiteX4" fmla="*/ 570368 w 1738265"/>
                  <a:gd name="connsiteY4" fmla="*/ 271871 h 545441"/>
                  <a:gd name="connsiteX5" fmla="*/ 679010 w 1738265"/>
                  <a:gd name="connsiteY5" fmla="*/ 471047 h 545441"/>
                  <a:gd name="connsiteX6" fmla="*/ 778598 w 1738265"/>
                  <a:gd name="connsiteY6" fmla="*/ 516314 h 545441"/>
                  <a:gd name="connsiteX7" fmla="*/ 887240 w 1738265"/>
                  <a:gd name="connsiteY7" fmla="*/ 344299 h 545441"/>
                  <a:gd name="connsiteX8" fmla="*/ 914400 w 1738265"/>
                  <a:gd name="connsiteY8" fmla="*/ 262817 h 545441"/>
                  <a:gd name="connsiteX9" fmla="*/ 977774 w 1738265"/>
                  <a:gd name="connsiteY9" fmla="*/ 344299 h 545441"/>
                  <a:gd name="connsiteX10" fmla="*/ 1032095 w 1738265"/>
                  <a:gd name="connsiteY10" fmla="*/ 498207 h 545441"/>
                  <a:gd name="connsiteX11" fmla="*/ 1294646 w 1738265"/>
                  <a:gd name="connsiteY11" fmla="*/ 516314 h 545441"/>
                  <a:gd name="connsiteX12" fmla="*/ 1466661 w 1738265"/>
                  <a:gd name="connsiteY12" fmla="*/ 489154 h 545441"/>
                  <a:gd name="connsiteX13" fmla="*/ 1548143 w 1738265"/>
                  <a:gd name="connsiteY13" fmla="*/ 543475 h 545441"/>
                  <a:gd name="connsiteX14" fmla="*/ 1738265 w 1738265"/>
                  <a:gd name="connsiteY14" fmla="*/ 534421 h 54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38265" h="545441">
                    <a:moveTo>
                      <a:pt x="0" y="543475"/>
                    </a:moveTo>
                    <a:cubicBezTo>
                      <a:pt x="54321" y="538194"/>
                      <a:pt x="108642" y="532913"/>
                      <a:pt x="172016" y="480101"/>
                    </a:cubicBezTo>
                    <a:cubicBezTo>
                      <a:pt x="235390" y="427289"/>
                      <a:pt x="324416" y="306576"/>
                      <a:pt x="380246" y="226604"/>
                    </a:cubicBezTo>
                    <a:cubicBezTo>
                      <a:pt x="436076" y="146632"/>
                      <a:pt x="475307" y="-7278"/>
                      <a:pt x="506994" y="267"/>
                    </a:cubicBezTo>
                    <a:cubicBezTo>
                      <a:pt x="538681" y="7811"/>
                      <a:pt x="541699" y="193408"/>
                      <a:pt x="570368" y="271871"/>
                    </a:cubicBezTo>
                    <a:cubicBezTo>
                      <a:pt x="599037" y="350334"/>
                      <a:pt x="644305" y="430307"/>
                      <a:pt x="679010" y="471047"/>
                    </a:cubicBezTo>
                    <a:cubicBezTo>
                      <a:pt x="713715" y="511787"/>
                      <a:pt x="743893" y="537439"/>
                      <a:pt x="778598" y="516314"/>
                    </a:cubicBezTo>
                    <a:cubicBezTo>
                      <a:pt x="813303" y="495189"/>
                      <a:pt x="864606" y="386548"/>
                      <a:pt x="887240" y="344299"/>
                    </a:cubicBezTo>
                    <a:cubicBezTo>
                      <a:pt x="909874" y="302050"/>
                      <a:pt x="899311" y="262817"/>
                      <a:pt x="914400" y="262817"/>
                    </a:cubicBezTo>
                    <a:cubicBezTo>
                      <a:pt x="929489" y="262817"/>
                      <a:pt x="958158" y="305067"/>
                      <a:pt x="977774" y="344299"/>
                    </a:cubicBezTo>
                    <a:cubicBezTo>
                      <a:pt x="997390" y="383531"/>
                      <a:pt x="979283" y="469538"/>
                      <a:pt x="1032095" y="498207"/>
                    </a:cubicBezTo>
                    <a:cubicBezTo>
                      <a:pt x="1084907" y="526876"/>
                      <a:pt x="1222218" y="517823"/>
                      <a:pt x="1294646" y="516314"/>
                    </a:cubicBezTo>
                    <a:cubicBezTo>
                      <a:pt x="1367074" y="514805"/>
                      <a:pt x="1424412" y="484627"/>
                      <a:pt x="1466661" y="489154"/>
                    </a:cubicBezTo>
                    <a:cubicBezTo>
                      <a:pt x="1508910" y="493681"/>
                      <a:pt x="1502876" y="535930"/>
                      <a:pt x="1548143" y="543475"/>
                    </a:cubicBezTo>
                    <a:cubicBezTo>
                      <a:pt x="1593410" y="551020"/>
                      <a:pt x="1708087" y="534421"/>
                      <a:pt x="1738265" y="534421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000970" y="4741276"/>
                <a:ext cx="1811572" cy="190759"/>
              </a:xfrm>
              <a:prstGeom prst="rect">
                <a:avLst/>
              </a:prstGeom>
              <a:solidFill>
                <a:srgbClr val="000082"/>
              </a:solidFill>
              <a:ln w="38100">
                <a:solidFill>
                  <a:srgbClr val="0000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6927505" y="4744237"/>
                <a:ext cx="1885037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7529195" y="4822059"/>
                <a:ext cx="243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V="1">
                <a:off x="7003522" y="4048026"/>
                <a:ext cx="1" cy="807528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6112510" y="3963436"/>
                <a:ext cx="893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(f)</a:t>
                </a:r>
                <a:r>
                  <a:rPr lang="en-US" baseline="30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outshrink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flipV="1">
                <a:off x="7000970" y="4569456"/>
                <a:ext cx="1771852" cy="7042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1568485" y="3300666"/>
              <a:ext cx="3321116" cy="1151124"/>
              <a:chOff x="2877853" y="2371821"/>
              <a:chExt cx="3321116" cy="1151124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5723295" y="2990168"/>
                <a:ext cx="475674" cy="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/>
              <p:cNvGrpSpPr/>
              <p:nvPr/>
            </p:nvGrpSpPr>
            <p:grpSpPr>
              <a:xfrm>
                <a:off x="2877853" y="2371821"/>
                <a:ext cx="2340659" cy="1151124"/>
                <a:chOff x="3141227" y="2326230"/>
                <a:chExt cx="2340659" cy="1151124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596849" y="3091755"/>
                  <a:ext cx="1885037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4198539" y="3169577"/>
                  <a:ext cx="2439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3672866" y="2395544"/>
                  <a:ext cx="1" cy="807528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TextBox 70"/>
                <p:cNvSpPr txBox="1"/>
                <p:nvPr/>
              </p:nvSpPr>
              <p:spPr>
                <a:xfrm>
                  <a:off x="3141227" y="2326230"/>
                  <a:ext cx="5357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(f)</a:t>
                  </a:r>
                  <a:r>
                    <a:rPr lang="en-US" baseline="30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</a:t>
                  </a:r>
                  <a:endPara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3723195" y="2478664"/>
                  <a:ext cx="1738265" cy="545441"/>
                </a:xfrm>
                <a:custGeom>
                  <a:avLst/>
                  <a:gdLst>
                    <a:gd name="connsiteX0" fmla="*/ 0 w 1738265"/>
                    <a:gd name="connsiteY0" fmla="*/ 543475 h 545441"/>
                    <a:gd name="connsiteX1" fmla="*/ 172016 w 1738265"/>
                    <a:gd name="connsiteY1" fmla="*/ 480101 h 545441"/>
                    <a:gd name="connsiteX2" fmla="*/ 380246 w 1738265"/>
                    <a:gd name="connsiteY2" fmla="*/ 226604 h 545441"/>
                    <a:gd name="connsiteX3" fmla="*/ 506994 w 1738265"/>
                    <a:gd name="connsiteY3" fmla="*/ 267 h 545441"/>
                    <a:gd name="connsiteX4" fmla="*/ 570368 w 1738265"/>
                    <a:gd name="connsiteY4" fmla="*/ 271871 h 545441"/>
                    <a:gd name="connsiteX5" fmla="*/ 679010 w 1738265"/>
                    <a:gd name="connsiteY5" fmla="*/ 471047 h 545441"/>
                    <a:gd name="connsiteX6" fmla="*/ 778598 w 1738265"/>
                    <a:gd name="connsiteY6" fmla="*/ 516314 h 545441"/>
                    <a:gd name="connsiteX7" fmla="*/ 887240 w 1738265"/>
                    <a:gd name="connsiteY7" fmla="*/ 344299 h 545441"/>
                    <a:gd name="connsiteX8" fmla="*/ 914400 w 1738265"/>
                    <a:gd name="connsiteY8" fmla="*/ 262817 h 545441"/>
                    <a:gd name="connsiteX9" fmla="*/ 977774 w 1738265"/>
                    <a:gd name="connsiteY9" fmla="*/ 344299 h 545441"/>
                    <a:gd name="connsiteX10" fmla="*/ 1032095 w 1738265"/>
                    <a:gd name="connsiteY10" fmla="*/ 498207 h 545441"/>
                    <a:gd name="connsiteX11" fmla="*/ 1294646 w 1738265"/>
                    <a:gd name="connsiteY11" fmla="*/ 516314 h 545441"/>
                    <a:gd name="connsiteX12" fmla="*/ 1466661 w 1738265"/>
                    <a:gd name="connsiteY12" fmla="*/ 489154 h 545441"/>
                    <a:gd name="connsiteX13" fmla="*/ 1548143 w 1738265"/>
                    <a:gd name="connsiteY13" fmla="*/ 543475 h 545441"/>
                    <a:gd name="connsiteX14" fmla="*/ 1738265 w 1738265"/>
                    <a:gd name="connsiteY14" fmla="*/ 534421 h 545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38265" h="545441">
                      <a:moveTo>
                        <a:pt x="0" y="543475"/>
                      </a:moveTo>
                      <a:cubicBezTo>
                        <a:pt x="54321" y="538194"/>
                        <a:pt x="108642" y="532913"/>
                        <a:pt x="172016" y="480101"/>
                      </a:cubicBezTo>
                      <a:cubicBezTo>
                        <a:pt x="235390" y="427289"/>
                        <a:pt x="324416" y="306576"/>
                        <a:pt x="380246" y="226604"/>
                      </a:cubicBezTo>
                      <a:cubicBezTo>
                        <a:pt x="436076" y="146632"/>
                        <a:pt x="475307" y="-7278"/>
                        <a:pt x="506994" y="267"/>
                      </a:cubicBezTo>
                      <a:cubicBezTo>
                        <a:pt x="538681" y="7811"/>
                        <a:pt x="541699" y="193408"/>
                        <a:pt x="570368" y="271871"/>
                      </a:cubicBezTo>
                      <a:cubicBezTo>
                        <a:pt x="599037" y="350334"/>
                        <a:pt x="644305" y="430307"/>
                        <a:pt x="679010" y="471047"/>
                      </a:cubicBezTo>
                      <a:cubicBezTo>
                        <a:pt x="713715" y="511787"/>
                        <a:pt x="743893" y="537439"/>
                        <a:pt x="778598" y="516314"/>
                      </a:cubicBezTo>
                      <a:cubicBezTo>
                        <a:pt x="813303" y="495189"/>
                        <a:pt x="864606" y="386548"/>
                        <a:pt x="887240" y="344299"/>
                      </a:cubicBezTo>
                      <a:cubicBezTo>
                        <a:pt x="909874" y="302050"/>
                        <a:pt x="899311" y="262817"/>
                        <a:pt x="914400" y="262817"/>
                      </a:cubicBezTo>
                      <a:cubicBezTo>
                        <a:pt x="929489" y="262817"/>
                        <a:pt x="958158" y="305067"/>
                        <a:pt x="977774" y="344299"/>
                      </a:cubicBezTo>
                      <a:cubicBezTo>
                        <a:pt x="997390" y="383531"/>
                        <a:pt x="979283" y="469538"/>
                        <a:pt x="1032095" y="498207"/>
                      </a:cubicBezTo>
                      <a:cubicBezTo>
                        <a:pt x="1084907" y="526876"/>
                        <a:pt x="1222218" y="517823"/>
                        <a:pt x="1294646" y="516314"/>
                      </a:cubicBezTo>
                      <a:cubicBezTo>
                        <a:pt x="1367074" y="514805"/>
                        <a:pt x="1424412" y="484627"/>
                        <a:pt x="1466661" y="489154"/>
                      </a:cubicBezTo>
                      <a:cubicBezTo>
                        <a:pt x="1508910" y="493681"/>
                        <a:pt x="1502876" y="535930"/>
                        <a:pt x="1548143" y="543475"/>
                      </a:cubicBezTo>
                      <a:cubicBezTo>
                        <a:pt x="1593410" y="551020"/>
                        <a:pt x="1708087" y="534421"/>
                        <a:pt x="1738265" y="534421"/>
                      </a:cubicBez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5" name="Group 74"/>
          <p:cNvGrpSpPr/>
          <p:nvPr/>
        </p:nvGrpSpPr>
        <p:grpSpPr>
          <a:xfrm>
            <a:off x="653553" y="1465722"/>
            <a:ext cx="4580249" cy="672453"/>
            <a:chOff x="553798" y="1142166"/>
            <a:chExt cx="4580249" cy="672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1434180" y="1164569"/>
                  <a:ext cx="3699867" cy="650050"/>
                </a:xfrm>
                <a:prstGeom prst="rect">
                  <a:avLst/>
                </a:prstGeom>
                <a:solidFill>
                  <a:srgbClr val="000082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½</a:t>
                  </a:r>
                  <a:r>
                    <a:rPr lang="en-US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|| </a:t>
                  </a:r>
                  <a:r>
                    <a:rPr lang="en-US" sz="18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18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18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1800" baseline="30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||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sz="18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:r>
                    <a:rPr lang="en-US" sz="1800" dirty="0" smtClean="0">
                      <a:solidFill>
                        <a:srgbClr val="FFFF00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l</a:t>
                  </a:r>
                  <a:r>
                    <a:rPr lang="en-US" sz="18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||</a:t>
                  </a:r>
                  <a:r>
                    <a:rPr lang="en-US" sz="18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||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sup>
                      </m:sSubSup>
                    </m:oMath>
                  </a14:m>
                  <a:endParaRPr lang="en-US" sz="1800" dirty="0"/>
                </a:p>
                <a:p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180" y="1164569"/>
                  <a:ext cx="3699867" cy="6500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47" t="-4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553798" y="1142166"/>
              <a:ext cx="979948" cy="400110"/>
            </a:xfrm>
            <a:prstGeom prst="rect">
              <a:avLst/>
            </a:prstGeom>
            <a:solidFill>
              <a:srgbClr val="000082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r>
                <a:rPr lang="en-US" sz="2000" baseline="-25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86282" y="871184"/>
            <a:ext cx="3809056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Blurring Equation: 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noise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52120" y="2014145"/>
            <a:ext cx="610174" cy="1061661"/>
            <a:chOff x="5508104" y="1465722"/>
            <a:chExt cx="610174" cy="106166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508104" y="1465722"/>
              <a:ext cx="610174" cy="1061661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548856" y="1488125"/>
              <a:ext cx="532981" cy="930756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921005" y="1752021"/>
            <a:ext cx="2963363" cy="1323785"/>
            <a:chOff x="4776989" y="1680013"/>
            <a:chExt cx="2963363" cy="1323785"/>
          </a:xfrm>
        </p:grpSpPr>
        <p:grpSp>
          <p:nvGrpSpPr>
            <p:cNvPr id="8" name="Group 7"/>
            <p:cNvGrpSpPr/>
            <p:nvPr/>
          </p:nvGrpSpPr>
          <p:grpSpPr>
            <a:xfrm>
              <a:off x="5328084" y="1680013"/>
              <a:ext cx="2412268" cy="1323785"/>
              <a:chOff x="5328084" y="1203598"/>
              <a:chExt cx="2412268" cy="132378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328084" y="1203598"/>
                <a:ext cx="972108" cy="1323785"/>
                <a:chOff x="5328084" y="1203598"/>
                <a:chExt cx="972108" cy="1323785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5548856" y="1203598"/>
                  <a:ext cx="607320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1.0 </a:t>
                  </a:r>
                </a:p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0.2</a:t>
                  </a:r>
                </a:p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-.01</a:t>
                  </a:r>
                  <a:endPara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" name="Left Brace 3"/>
                <p:cNvSpPr/>
                <p:nvPr/>
              </p:nvSpPr>
              <p:spPr>
                <a:xfrm>
                  <a:off x="5328084" y="1488125"/>
                  <a:ext cx="360040" cy="1039258"/>
                </a:xfrm>
                <a:prstGeom prst="leftBrace">
                  <a:avLst/>
                </a:prstGeom>
                <a:ln w="12700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ight Brace 4"/>
                <p:cNvSpPr/>
                <p:nvPr/>
              </p:nvSpPr>
              <p:spPr>
                <a:xfrm>
                  <a:off x="5936364" y="1465722"/>
                  <a:ext cx="363828" cy="1061661"/>
                </a:xfrm>
                <a:prstGeom prst="rightBrace">
                  <a:avLst/>
                </a:prstGeom>
                <a:ln w="12700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6768244" y="1203598"/>
                <a:ext cx="972108" cy="1323785"/>
                <a:chOff x="5328084" y="1203598"/>
                <a:chExt cx="972108" cy="1323785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5548856" y="1203598"/>
                  <a:ext cx="607320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1.0 </a:t>
                  </a:r>
                </a:p>
                <a:p>
                  <a:r>
                    <a:rPr lang="en-US" sz="2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0.0</a:t>
                  </a:r>
                </a:p>
                <a:p>
                  <a:r>
                    <a:rPr lang="en-US" sz="2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0.0</a:t>
                  </a:r>
                  <a:endPara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Left Brace 32"/>
                <p:cNvSpPr/>
                <p:nvPr/>
              </p:nvSpPr>
              <p:spPr>
                <a:xfrm>
                  <a:off x="5328084" y="1488125"/>
                  <a:ext cx="360040" cy="1039258"/>
                </a:xfrm>
                <a:prstGeom prst="leftBrace">
                  <a:avLst/>
                </a:prstGeom>
                <a:ln w="12700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Brace 33"/>
                <p:cNvSpPr/>
                <p:nvPr/>
              </p:nvSpPr>
              <p:spPr>
                <a:xfrm>
                  <a:off x="5936364" y="1465722"/>
                  <a:ext cx="363828" cy="1061661"/>
                </a:xfrm>
                <a:prstGeom prst="rightBrace">
                  <a:avLst/>
                </a:prstGeom>
                <a:ln w="12700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6370378" y="1739592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endPara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776989" y="2300167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 =</a:t>
              </a:r>
              <a:endPara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0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491880" y="1779662"/>
            <a:ext cx="922047" cy="2616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Pursuit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47510" y="-78487"/>
            <a:ext cx="8839894" cy="994172"/>
          </a:xfrm>
        </p:spPr>
        <p:txBody>
          <a:bodyPr>
            <a:normAutofit/>
          </a:bodyPr>
          <a:lstStyle/>
          <a:p>
            <a:pPr algn="just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Solution: 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4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noise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Curved Up 14" hidden="1">
            <a:extLst>
              <a:ext uri="{FF2B5EF4-FFF2-40B4-BE49-F238E27FC236}">
                <a16:creationId xmlns="" xmlns:a16="http://schemas.microsoft.com/office/drawing/2014/main" id="{F468FC51-18E2-4C80-BD60-8D94704A6499}"/>
              </a:ext>
            </a:extLst>
          </p:cNvPr>
          <p:cNvSpPr/>
          <p:nvPr/>
        </p:nvSpPr>
        <p:spPr>
          <a:xfrm flipH="1">
            <a:off x="971600" y="1737687"/>
            <a:ext cx="7272808" cy="2202215"/>
          </a:xfrm>
          <a:prstGeom prst="curvedUpArrow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3553" y="1465722"/>
            <a:ext cx="4580249" cy="672453"/>
            <a:chOff x="553798" y="1142166"/>
            <a:chExt cx="4580249" cy="6724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434180" y="1164569"/>
                  <a:ext cx="3699867" cy="650050"/>
                </a:xfrm>
                <a:prstGeom prst="rect">
                  <a:avLst/>
                </a:prstGeom>
                <a:solidFill>
                  <a:srgbClr val="000082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½</a:t>
                  </a:r>
                  <a:r>
                    <a:rPr lang="en-US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|| </a:t>
                  </a:r>
                  <a:r>
                    <a:rPr lang="en-US" sz="18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18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18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1800" baseline="300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||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sz="18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+ </a:t>
                  </a:r>
                  <a:r>
                    <a:rPr lang="en-US" sz="1800" dirty="0" smtClean="0">
                      <a:solidFill>
                        <a:srgbClr val="FFFF00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l</a:t>
                  </a:r>
                  <a:r>
                    <a:rPr lang="en-US" sz="1800" dirty="0" smtClean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||</a:t>
                  </a:r>
                  <a:r>
                    <a:rPr lang="en-US" sz="18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solidFill>
                                <a:srgbClr val="FFFF00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||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sup>
                      </m:sSubSup>
                    </m:oMath>
                  </a14:m>
                  <a:endParaRPr lang="en-US" sz="1800" dirty="0"/>
                </a:p>
                <a:p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180" y="1164569"/>
                  <a:ext cx="3699867" cy="6500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47" t="-4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553798" y="1142166"/>
              <a:ext cx="979948" cy="400110"/>
            </a:xfrm>
            <a:prstGeom prst="rect">
              <a:avLst/>
            </a:prstGeom>
            <a:solidFill>
              <a:srgbClr val="000082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r>
                <a:rPr lang="en-US" sz="2000" baseline="-25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46313" y="861275"/>
            <a:ext cx="4693491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 Deconvolution: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aseline="30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en-US" sz="20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noise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6282" y="871184"/>
            <a:ext cx="3809056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Blurring Equation: 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noise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59314" y="3126358"/>
            <a:ext cx="5404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line of shrinkage/threshold code to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steepest descent 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1189" y="1908633"/>
                <a:ext cx="4814282" cy="73866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+1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:r>
                  <a:rPr lang="en-US" sz="18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cs typeface="Times New Roman" panose="02020603050405020304" pitchFamily="18" charset="0"/>
                  </a:rPr>
                  <a:t>s</a:t>
                </a:r>
                <a:r>
                  <a:rPr lang="en-US" sz="1800" b="1" baseline="-25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cs typeface="Times New Roman" panose="02020603050405020304" pitchFamily="18" charset="0"/>
                  </a:rPr>
                  <a:t>l</a:t>
                </a:r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/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cs typeface="Times New Roman" panose="02020603050405020304" pitchFamily="18" charset="0"/>
                  </a:rPr>
                  <a:t>a/l [</a:t>
                </a:r>
                <a:r>
                  <a:rPr lang="en-US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800" b="1" baseline="30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800" b="1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</a:t>
                </a:r>
                <a:r>
                  <a:rPr lang="en-US" sz="18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18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800" baseline="30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9" y="1908633"/>
                <a:ext cx="4814282" cy="738664"/>
              </a:xfrm>
              <a:prstGeom prst="rect">
                <a:avLst/>
              </a:prstGeom>
              <a:blipFill rotWithShape="1">
                <a:blip r:embed="rId5"/>
                <a:stretch>
                  <a:fillRect t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36512" y="2471314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k=0,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a/l=1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z</a:t>
            </a:r>
            <a:r>
              <a:rPr lang="en-US" sz="1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90810" y="2385548"/>
                <a:ext cx="2201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e>
                      <m: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:r>
                  <a:rPr lang="en-US" sz="18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cs typeface="Times New Roman" panose="02020603050405020304" pitchFamily="18" charset="0"/>
                  </a:rPr>
                  <a:t>s</a:t>
                </a:r>
                <a:r>
                  <a:rPr lang="en-US" sz="1800" b="1" baseline="-25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cs typeface="Times New Roman" panose="02020603050405020304" pitchFamily="18" charset="0"/>
                  </a:rPr>
                  <a:t>l</a:t>
                </a:r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="1" baseline="30000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b="1" baseline="30000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810" y="2385548"/>
                <a:ext cx="2201244" cy="461665"/>
              </a:xfrm>
              <a:prstGeom prst="rect">
                <a:avLst/>
              </a:prstGeom>
              <a:blipFill rotWithShape="0">
                <a:blip r:embed="rId38"/>
                <a:stretch>
                  <a:fillRect l="-2216" t="-11842" r="-3047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1344890" y="3638888"/>
            <a:ext cx="1855127" cy="1669166"/>
            <a:chOff x="1489888" y="3394061"/>
            <a:chExt cx="1855127" cy="1669166"/>
          </a:xfrm>
        </p:grpSpPr>
        <p:grpSp>
          <p:nvGrpSpPr>
            <p:cNvPr id="18" name="Group 17"/>
            <p:cNvGrpSpPr/>
            <p:nvPr/>
          </p:nvGrpSpPr>
          <p:grpSpPr>
            <a:xfrm>
              <a:off x="1489888" y="3528082"/>
              <a:ext cx="1801545" cy="1535145"/>
              <a:chOff x="1463829" y="3562313"/>
              <a:chExt cx="1801545" cy="1535145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="" xmlns:a16="http://schemas.microsoft.com/office/drawing/2014/main" id="{0B34C923-094E-4B00-8E78-C3F8B5B17175}"/>
                  </a:ext>
                </a:extLst>
              </p:cNvPr>
              <p:cNvGrpSpPr/>
              <p:nvPr/>
            </p:nvGrpSpPr>
            <p:grpSpPr>
              <a:xfrm>
                <a:off x="1463829" y="3803730"/>
                <a:ext cx="1801545" cy="1293728"/>
                <a:chOff x="403706" y="3795886"/>
                <a:chExt cx="1601724" cy="998382"/>
              </a:xfrm>
            </p:grpSpPr>
            <p:pic>
              <p:nvPicPr>
                <p:cNvPr id="126" name="Picture 2">
                  <a:extLst>
                    <a:ext uri="{FF2B5EF4-FFF2-40B4-BE49-F238E27FC236}">
                      <a16:creationId xmlns="" xmlns:a16="http://schemas.microsoft.com/office/drawing/2014/main" id="{EA5A49C2-26D0-49B1-AA75-01DAB0D151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097" t="49189" r="53384" b="19395"/>
                <a:stretch/>
              </p:blipFill>
              <p:spPr bwMode="auto">
                <a:xfrm>
                  <a:off x="403706" y="3795886"/>
                  <a:ext cx="1601724" cy="9983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8" name="Rectangle 127">
                  <a:extLst>
                    <a:ext uri="{FF2B5EF4-FFF2-40B4-BE49-F238E27FC236}">
                      <a16:creationId xmlns:mc="http://schemas.openxmlformats.org/markup-compatibility/2006" xmlns:a14="http://schemas.microsoft.com/office/drawing/2010/main" xmlns="" xmlns:a16="http://schemas.microsoft.com/office/drawing/2014/main" id="{E6944B5D-BB73-46FD-8684-3B2402832E94}"/>
                    </a:ext>
                  </a:extLst>
                </p:cNvPr>
                <p:cNvSpPr/>
                <p:nvPr/>
              </p:nvSpPr>
              <p:spPr>
                <a:xfrm>
                  <a:off x="1595403" y="4369258"/>
                  <a:ext cx="164241" cy="2375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zh-CN" altLang="en-US" dirty="0"/>
                </a:p>
              </p:txBody>
            </p:sp>
          </p:grpSp>
          <p:graphicFrame>
            <p:nvGraphicFramePr>
              <p:cNvPr id="31" name="对象 3">
                <a:extLst>
                  <a:ext uri="{FF2B5EF4-FFF2-40B4-BE49-F238E27FC236}">
                    <a16:creationId xmlns:mc="http://schemas.openxmlformats.org/markup-compatibility/2006" xmlns:a14="http://schemas.microsoft.com/office/drawing/2010/main" xmlns="" xmlns:a16="http://schemas.microsoft.com/office/drawing/2014/main" id="{7BF5439F-8501-470F-9B81-3AE42B58B139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01876" y="3562313"/>
              <a:ext cx="1042988" cy="203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974" name="Equation" r:id="rId40" imgW="1231560" imgH="241200" progId="Equation.DSMT4">
                      <p:embed/>
                    </p:oleObj>
                  </mc:Choice>
                  <mc:Fallback>
                    <p:oleObj name="Equation" r:id="rId40" imgW="123156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1876" y="3562313"/>
                            <a:ext cx="1042988" cy="203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oup 6"/>
            <p:cNvGrpSpPr/>
            <p:nvPr/>
          </p:nvGrpSpPr>
          <p:grpSpPr>
            <a:xfrm>
              <a:off x="1835697" y="3394061"/>
              <a:ext cx="1509318" cy="1447596"/>
              <a:chOff x="1835697" y="3394061"/>
              <a:chExt cx="1509318" cy="144759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588077" y="3394061"/>
                <a:ext cx="7569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: s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10031" y="4441547"/>
                <a:ext cx="298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0800000" flipV="1">
                <a:off x="1835697" y="3717150"/>
                <a:ext cx="6595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s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(z)</a:t>
                </a: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4789972" y="2844482"/>
            <a:ext cx="2214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k=0,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a=1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</a:t>
            </a:r>
            <a:r>
              <a:rPr lang="en-US" sz="1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19098" y="2758716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</a:t>
            </a:r>
            <a:r>
              <a:rPr lang="en-US" sz="1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(1)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8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292080" y="3306147"/>
            <a:ext cx="2376264" cy="17813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84168" y="2741646"/>
            <a:ext cx="2909050" cy="2345877"/>
            <a:chOff x="6084167" y="2758716"/>
            <a:chExt cx="2909050" cy="2345877"/>
          </a:xfrm>
        </p:grpSpPr>
        <p:sp>
          <p:nvSpPr>
            <p:cNvPr id="8" name="Rectangle 7"/>
            <p:cNvSpPr/>
            <p:nvPr/>
          </p:nvSpPr>
          <p:spPr>
            <a:xfrm>
              <a:off x="7668344" y="2758716"/>
              <a:ext cx="1324873" cy="510086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127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84167" y="3570559"/>
              <a:ext cx="432049" cy="1534034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127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38870" y="3809738"/>
            <a:ext cx="2067876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 1</a:t>
            </a:r>
            <a:r>
              <a:rPr lang="en-US" sz="16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iterate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Sparse Inversion =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Feedforward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983157" y="1281856"/>
            <a:ext cx="4512879" cy="1047874"/>
            <a:chOff x="4983157" y="1563638"/>
            <a:chExt cx="4512879" cy="1047874"/>
          </a:xfrm>
        </p:grpSpPr>
        <p:grpSp>
          <p:nvGrpSpPr>
            <p:cNvPr id="17" name="Group 16"/>
            <p:cNvGrpSpPr/>
            <p:nvPr/>
          </p:nvGrpSpPr>
          <p:grpSpPr>
            <a:xfrm>
              <a:off x="4983157" y="1635646"/>
              <a:ext cx="4512879" cy="975866"/>
              <a:chOff x="5559188" y="1419622"/>
              <a:chExt cx="4512879" cy="97586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02" name="对象 3">
                    <a:extLst>
                      <a:ext uri="{FF2B5EF4-FFF2-40B4-BE49-F238E27FC236}">
                        <a16:creationId xmlns="" xmlns:a16="http://schemas.microsoft.com/office/drawing/2014/main" id="{6D919F1B-419D-4B8C-83C7-17AB7D32970E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5559188" y="1419622"/>
                  <a:ext cx="3073414" cy="82972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6975" name="Equation" r:id="rId43" imgW="3225600" imgH="939600" progId="Equation.DSMT4">
                          <p:embed/>
                        </p:oleObj>
                      </mc:Choice>
                      <mc:Fallback>
                        <p:oleObj name="Equation" r:id="rId43" imgW="3225600" imgH="9396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4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559188" y="1419622"/>
                                <a:ext cx="3073414" cy="829729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82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02" name="对象 3">
                    <a:extLst>
                      <a:ext uri="{FF2B5EF4-FFF2-40B4-BE49-F238E27FC236}">
                        <a16:creationId xmlns:a16="http://schemas.microsoft.com/office/drawing/2014/main" xmlns="" id="{6D919F1B-419D-4B8C-83C7-17AB7D32970E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75579380"/>
                      </p:ext>
                    </p:extLst>
                  </p:nvPr>
                </p:nvGraphicFramePr>
                <p:xfrm>
                  <a:off x="5559188" y="1419622"/>
                  <a:ext cx="3073414" cy="82972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1859" name="Equation" r:id="rId45" imgW="3225600" imgH="939600" progId="Equation.DSMT4">
                          <p:embed/>
                        </p:oleObj>
                      </mc:Choice>
                      <mc:Fallback>
                        <p:oleObj name="Equation" r:id="rId45" imgW="3225600" imgH="939600" progId="Equation.DSMT4">
                          <p:embed/>
                          <p:pic>
                            <p:nvPicPr>
                              <p:cNvPr id="102" name="对象 3">
                                <a:extLst>
                                  <a:ext uri="{FF2B5EF4-FFF2-40B4-BE49-F238E27FC236}">
                                    <a16:creationId xmlns:a16="http://schemas.microsoft.com/office/drawing/2014/main" xmlns="" id="{6D919F1B-419D-4B8C-83C7-17AB7D32970E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559188" y="1419622"/>
                                <a:ext cx="3073414" cy="829729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82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/>
                  <p:cNvSpPr/>
                  <p:nvPr/>
                </p:nvSpPr>
                <p:spPr>
                  <a:xfrm>
                    <a:off x="6372200" y="1745438"/>
                    <a:ext cx="3699867" cy="650050"/>
                  </a:xfrm>
                  <a:prstGeom prst="rect">
                    <a:avLst/>
                  </a:prstGeom>
                  <a:solidFill>
                    <a:srgbClr val="000082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½</a:t>
                    </a:r>
                    <a:r>
                      <a:rPr 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|| </a:t>
                    </a:r>
                    <a:r>
                      <a:rPr lang="en-US" sz="1800" b="1" dirty="0" err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r>
                      <a:rPr lang="en-US" sz="1800" b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1800" dirty="0" err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</a:t>
                    </a:r>
                    <a:r>
                      <a:rPr lang="en-US" sz="1800" b="1" dirty="0" err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1800" b="1" baseline="30000" dirty="0" err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mig</a:t>
                    </a:r>
                    <a:r>
                      <a: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800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||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</m:oMath>
                    </a14:m>
                    <a:r>
                      <a:rPr lang="en-US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+ </a:t>
                    </a:r>
                    <a:r>
                      <a:rPr lang="en-US" sz="1800" dirty="0" smtClean="0">
                        <a:solidFill>
                          <a:srgbClr val="FFFF00"/>
                        </a:solidFill>
                        <a:latin typeface="Symbol" panose="05050102010706020507" pitchFamily="18" charset="2"/>
                        <a:cs typeface="Times New Roman" panose="02020603050405020304" pitchFamily="18" charset="0"/>
                      </a:rPr>
                      <a:t>l</a:t>
                    </a:r>
                    <a:r>
                      <a:rPr lang="en-US" sz="18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||</a:t>
                    </a:r>
                    <a:r>
                      <a: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||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sup>
                        </m:sSubSup>
                      </m:oMath>
                    </a14:m>
                    <a:endParaRPr lang="en-US" sz="1800" dirty="0"/>
                  </a:p>
                  <a:p>
                    <a:endParaRPr lang="en-US" sz="1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2200" y="1745438"/>
                    <a:ext cx="3699867" cy="650050"/>
                  </a:xfrm>
                  <a:prstGeom prst="rect">
                    <a:avLst/>
                  </a:prstGeom>
                  <a:blipFill rotWithShape="1">
                    <a:blip r:embed="rId46"/>
                    <a:stretch>
                      <a:fillRect l="-1483" t="-47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Rectangle 21"/>
            <p:cNvSpPr/>
            <p:nvPr/>
          </p:nvSpPr>
          <p:spPr>
            <a:xfrm>
              <a:off x="5796169" y="1563638"/>
              <a:ext cx="2376231" cy="401870"/>
            </a:xfrm>
            <a:prstGeom prst="rect">
              <a:avLst/>
            </a:prstGeom>
            <a:solidFill>
              <a:srgbClr val="00008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220072" y="1257190"/>
            <a:ext cx="3506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PSF Blurring Operator: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935111" y="2861570"/>
            <a:ext cx="588617" cy="1910786"/>
            <a:chOff x="6935711" y="2876536"/>
            <a:chExt cx="588617" cy="1910786"/>
          </a:xfrm>
        </p:grpSpPr>
        <p:sp>
          <p:nvSpPr>
            <p:cNvPr id="13" name="Rectangle 12"/>
            <p:cNvSpPr/>
            <p:nvPr/>
          </p:nvSpPr>
          <p:spPr>
            <a:xfrm>
              <a:off x="7164888" y="2876536"/>
              <a:ext cx="359440" cy="292387"/>
            </a:xfrm>
            <a:prstGeom prst="rect">
              <a:avLst/>
            </a:prstGeom>
            <a:solidFill>
              <a:schemeClr val="accent4">
                <a:alpha val="28000"/>
              </a:schemeClr>
            </a:solidFill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35711" y="3570559"/>
              <a:ext cx="135528" cy="1216763"/>
            </a:xfrm>
            <a:prstGeom prst="rect">
              <a:avLst/>
            </a:prstGeom>
            <a:solidFill>
              <a:schemeClr val="accent4">
                <a:alpha val="28000"/>
              </a:schemeClr>
            </a:solidFill>
            <a:ln w="127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45812" y="4886429"/>
            <a:ext cx="411411" cy="338554"/>
            <a:chOff x="2190810" y="4641602"/>
            <a:chExt cx="411411" cy="338554"/>
          </a:xfrm>
          <a:solidFill>
            <a:schemeClr val="bg1"/>
          </a:solidFill>
        </p:grpSpPr>
        <p:sp>
          <p:nvSpPr>
            <p:cNvPr id="26" name="TextBox 25"/>
            <p:cNvSpPr txBox="1"/>
            <p:nvPr/>
          </p:nvSpPr>
          <p:spPr>
            <a:xfrm>
              <a:off x="2202753" y="4641602"/>
              <a:ext cx="399468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190810" y="4679280"/>
              <a:ext cx="397267" cy="0"/>
            </a:xfrm>
            <a:prstGeom prst="straightConnector1">
              <a:avLst/>
            </a:prstGeom>
            <a:grpFill/>
            <a:ln w="12700">
              <a:solidFill>
                <a:srgbClr val="000039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60136" y="2809868"/>
            <a:ext cx="1895071" cy="25391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</a:t>
            </a:r>
            <a:r>
              <a:rPr lang="en-US" sz="105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thresholding</a:t>
            </a:r>
            <a:r>
              <a:rPr lang="en-US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matched filter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52417" y="1813778"/>
            <a:ext cx="883575" cy="25391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pursuit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66231" y="2184217"/>
                <a:ext cx="4814282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+1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:r>
                  <a:rPr lang="en-US" sz="1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cs typeface="Times New Roman" panose="02020603050405020304" pitchFamily="18" charset="0"/>
                  </a:rPr>
                  <a:t>s</a:t>
                </a:r>
                <a:r>
                  <a:rPr lang="en-US" sz="1800" b="1" baseline="-25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cs typeface="Times New Roman" panose="02020603050405020304" pitchFamily="18" charset="0"/>
                  </a:rPr>
                  <a:t>l</a:t>
                </a:r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cs typeface="Times New Roman" panose="02020603050405020304" pitchFamily="18" charset="0"/>
                  </a:rPr>
                  <a:t>a/l[</a:t>
                </a:r>
                <a:r>
                  <a:rPr lang="en-US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800" b="1" baseline="300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800" b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8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(k)</a:t>
                </a:r>
                <a:r>
                  <a:rPr lang="en-US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1800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800" baseline="300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mig</a:t>
                </a:r>
                <a:r>
                  <a:rPr lang="en-US" sz="1800" baseline="30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r>
                  <a:rPr lang="en-US" sz="1800" baseline="-25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231" y="2184217"/>
                <a:ext cx="4814282" cy="738664"/>
              </a:xfrm>
              <a:prstGeom prst="rect">
                <a:avLst/>
              </a:prstGeom>
              <a:blipFill rotWithShape="1">
                <a:blip r:embed="rId47"/>
                <a:stretch>
                  <a:fillRect t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5580112" y="3251732"/>
            <a:ext cx="1727592" cy="301757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00017" y="2004706"/>
            <a:ext cx="507887" cy="273260"/>
          </a:xfrm>
          <a:prstGeom prst="rect">
            <a:avLst/>
          </a:prstGeom>
          <a:solidFill>
            <a:srgbClr val="000082"/>
          </a:solidFill>
          <a:ln w="38100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701452" y="2056485"/>
            <a:ext cx="356303" cy="273260"/>
          </a:xfrm>
          <a:prstGeom prst="rect">
            <a:avLst/>
          </a:prstGeom>
          <a:solidFill>
            <a:srgbClr val="000082"/>
          </a:solidFill>
          <a:ln w="38100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83568" y="1883846"/>
            <a:ext cx="216024" cy="273260"/>
          </a:xfrm>
          <a:prstGeom prst="rect">
            <a:avLst/>
          </a:prstGeom>
          <a:solidFill>
            <a:srgbClr val="000082"/>
          </a:solidFill>
          <a:ln w="38100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281984" y="2029617"/>
            <a:ext cx="356303" cy="273260"/>
          </a:xfrm>
          <a:prstGeom prst="rect">
            <a:avLst/>
          </a:prstGeom>
          <a:solidFill>
            <a:srgbClr val="000082"/>
          </a:solidFill>
          <a:ln w="38100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21" grpId="0" animBg="1"/>
      <p:bldP spid="3" grpId="0"/>
      <p:bldP spid="25" grpId="0"/>
      <p:bldP spid="29" grpId="0"/>
      <p:bldP spid="33" grpId="0"/>
      <p:bldP spid="10" grpId="0" animBg="1"/>
      <p:bldP spid="19" grpId="0"/>
      <p:bldP spid="44" grpId="0" animBg="1"/>
      <p:bldP spid="45" grpId="0" animBg="1"/>
      <p:bldP spid="30" grpId="0"/>
      <p:bldP spid="40" grpId="0" animBg="1"/>
      <p:bldP spid="48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="" xmlns:a16="http://schemas.microsoft.com/office/drawing/2014/main" id="{A809FD77-4422-421E-8FF9-D90F31E38406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Single-layer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Sparse LSM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62894" y="-775926"/>
            <a:ext cx="2945230" cy="507832"/>
            <a:chOff x="5724128" y="1651300"/>
            <a:chExt cx="2945230" cy="507832"/>
          </a:xfrm>
        </p:grpSpPr>
        <p:sp>
          <p:nvSpPr>
            <p:cNvPr id="2" name="TextBox 1"/>
            <p:cNvSpPr txBox="1"/>
            <p:nvPr/>
          </p:nvSpPr>
          <p:spPr>
            <a:xfrm>
              <a:off x="5724128" y="1759022"/>
              <a:ext cx="2945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r>
                <a:rPr lang="en-US" sz="2000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½ ||x-</a:t>
              </a:r>
              <a:r>
                <a:rPr lang="en-US" sz="2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l||z||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68382" y="1651300"/>
              <a:ext cx="2439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15" y="1126656"/>
            <a:ext cx="3655188" cy="1800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88754" y="1371969"/>
            <a:ext cx="4204563" cy="791431"/>
            <a:chOff x="5696029" y="1346746"/>
            <a:chExt cx="4204563" cy="791431"/>
          </a:xfrm>
        </p:grpSpPr>
        <p:sp>
          <p:nvSpPr>
            <p:cNvPr id="39" name="TextBox 33">
              <a:extLst>
                <a:ext uri="{FF2B5EF4-FFF2-40B4-BE49-F238E27FC236}">
                  <a16:creationId xmlns="" xmlns:a16="http://schemas.microsoft.com/office/drawing/2014/main" id="{B81706B9-B400-405A-97DD-58B4D7DE171F}"/>
                </a:ext>
              </a:extLst>
            </p:cNvPr>
            <p:cNvSpPr txBox="1"/>
            <p:nvPr/>
          </p:nvSpPr>
          <p:spPr>
            <a:xfrm>
              <a:off x="5696029" y="1738067"/>
              <a:ext cx="4204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s.t.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||H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en-US" altLang="zh-CN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000" baseline="30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mig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 </a:t>
              </a:r>
              <a:r>
                <a:rPr lang="en-US" sz="20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||m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33">
              <a:extLst>
                <a:ext uri="{FF2B5EF4-FFF2-40B4-BE49-F238E27FC236}">
                  <a16:creationId xmlns="" xmlns:a16="http://schemas.microsoft.com/office/drawing/2014/main" id="{B81706B9-B400-405A-97DD-58B4D7DE171F}"/>
                </a:ext>
              </a:extLst>
            </p:cNvPr>
            <p:cNvSpPr txBox="1"/>
            <p:nvPr/>
          </p:nvSpPr>
          <p:spPr>
            <a:xfrm>
              <a:off x="5719842" y="1346746"/>
              <a:ext cx="25351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Find: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4594" y="3316091"/>
            <a:ext cx="5455518" cy="479476"/>
            <a:chOff x="1576096" y="3274696"/>
            <a:chExt cx="5455518" cy="479476"/>
          </a:xfrm>
        </p:grpSpPr>
        <p:sp>
          <p:nvSpPr>
            <p:cNvPr id="14" name="TextBox 33">
              <a:extLst>
                <a:ext uri="{FF2B5EF4-FFF2-40B4-BE49-F238E27FC236}">
                  <a16:creationId xmlns="" xmlns:a16="http://schemas.microsoft.com/office/drawing/2014/main" id="{F3BB26ED-21C2-4550-802E-888F71D6F2A9}"/>
                </a:ext>
              </a:extLst>
            </p:cNvPr>
            <p:cNvSpPr txBox="1"/>
            <p:nvPr/>
          </p:nvSpPr>
          <p:spPr>
            <a:xfrm>
              <a:off x="1576096" y="3274696"/>
              <a:ext cx="5455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altLang="zh-CN" sz="2400" baseline="-250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400" baseline="30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400" baseline="30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mig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     ~         m</a:t>
              </a:r>
              <a:r>
                <a:rPr lang="en-US" altLang="zh-CN" sz="24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55714" y="3446395"/>
              <a:ext cx="2439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584163" y="1371969"/>
            <a:ext cx="2068249" cy="1554887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07415" y="1180751"/>
            <a:ext cx="3655142" cy="286190"/>
            <a:chOff x="707415" y="1180751"/>
            <a:chExt cx="3655142" cy="286190"/>
          </a:xfrm>
        </p:grpSpPr>
        <p:sp>
          <p:nvSpPr>
            <p:cNvPr id="9" name="TextBox 8"/>
            <p:cNvSpPr txBox="1"/>
            <p:nvPr/>
          </p:nvSpPr>
          <p:spPr>
            <a:xfrm>
              <a:off x="707415" y="1180751"/>
              <a:ext cx="465192" cy="2769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200" baseline="30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mig</a:t>
              </a:r>
              <a:endPara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06369" y="1189942"/>
              <a:ext cx="356188" cy="2769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2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450784" y="1539026"/>
            <a:ext cx="666935" cy="1248748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84163" y="1572024"/>
            <a:ext cx="2533556" cy="63622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84163" y="1874500"/>
            <a:ext cx="2533556" cy="0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591117" y="2362680"/>
            <a:ext cx="2533556" cy="0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590795" y="2622896"/>
            <a:ext cx="2564543" cy="72008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95826" y="1238906"/>
            <a:ext cx="1426457" cy="396740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330555" y="2337142"/>
            <a:ext cx="4814282" cy="738664"/>
            <a:chOff x="4330555" y="2337142"/>
            <a:chExt cx="4814282" cy="738664"/>
          </a:xfrm>
        </p:grpSpPr>
        <p:sp>
          <p:nvSpPr>
            <p:cNvPr id="28" name="Rectangle 27"/>
            <p:cNvSpPr/>
            <p:nvPr/>
          </p:nvSpPr>
          <p:spPr>
            <a:xfrm>
              <a:off x="4716016" y="2337142"/>
              <a:ext cx="432048" cy="450632"/>
            </a:xfrm>
            <a:prstGeom prst="rect">
              <a:avLst/>
            </a:prstGeom>
            <a:solidFill>
              <a:srgbClr val="00008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4330555" y="2337142"/>
                  <a:ext cx="4814282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en-US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 </a:t>
                  </a:r>
                  <a:r>
                    <a:rPr lang="en-US" sz="18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  <a:r>
                    <a:rPr lang="en-US" sz="1800" b="1" baseline="-25000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l</a:t>
                  </a:r>
                  <a:r>
                    <a:rPr 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𝑚</m:t>
                          </m:r>
                        </m:e>
                        <m:sub>
                          <m:r>
                            <a:rPr lang="it-IT" sz="18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(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</m:sup>
                      </m:sSubSup>
                    </m:oMath>
                  </a14:m>
                  <a:r>
                    <a:rPr lang="en-US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- </a:t>
                  </a:r>
                  <a:r>
                    <a:rPr lang="en-US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a/l[</a:t>
                  </a:r>
                  <a:r>
                    <a:rPr lang="en-US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sz="1800" b="1" baseline="30000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18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b="1" dirty="0" err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sz="1800" b="1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1800" b="1" baseline="30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(k)</a:t>
                  </a:r>
                  <a:r>
                    <a:rPr lang="en-US" sz="18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1800" b="1" dirty="0" err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1800" baseline="30000" dirty="0" err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mig</a:t>
                  </a:r>
                  <a:r>
                    <a:rPr lang="en-US" sz="1800" baseline="30000" dirty="0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)]</a:t>
                  </a:r>
                  <a:r>
                    <a:rPr lang="en-US" sz="1800" baseline="-25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r>
                    <a:rPr lang="en-US" sz="1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  <a:p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0555" y="2337142"/>
                  <a:ext cx="4814282" cy="7386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3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348970" y="3916235"/>
            <a:ext cx="4932413" cy="1204496"/>
            <a:chOff x="348970" y="3916235"/>
            <a:chExt cx="4932413" cy="1204496"/>
          </a:xfrm>
        </p:grpSpPr>
        <p:grpSp>
          <p:nvGrpSpPr>
            <p:cNvPr id="33" name="Group 32"/>
            <p:cNvGrpSpPr/>
            <p:nvPr/>
          </p:nvGrpSpPr>
          <p:grpSpPr>
            <a:xfrm>
              <a:off x="348970" y="3916235"/>
              <a:ext cx="4932413" cy="1188076"/>
              <a:chOff x="348970" y="3916235"/>
              <a:chExt cx="4932413" cy="1188076"/>
            </a:xfrm>
          </p:grpSpPr>
          <p:pic>
            <p:nvPicPr>
              <p:cNvPr id="63" name="Picture 62" descr="A picture containing clothing&#10;&#10;Description generated with very high confidence">
                <a:extLst>
                  <a:ext uri="{FF2B5EF4-FFF2-40B4-BE49-F238E27FC236}">
                    <a16:creationId xmlns:a16="http://schemas.microsoft.com/office/drawing/2014/main" xmlns="" id="{B1C633BB-F539-4127-9827-EA339EA903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90" t="7379" r="9385" b="10612"/>
              <a:stretch/>
            </p:blipFill>
            <p:spPr>
              <a:xfrm>
                <a:off x="348970" y="3920555"/>
                <a:ext cx="1982430" cy="1157122"/>
              </a:xfrm>
              <a:prstGeom prst="rect">
                <a:avLst/>
              </a:prstGeom>
            </p:spPr>
          </p:pic>
          <p:pic>
            <p:nvPicPr>
              <p:cNvPr id="64" name="Picture 63" descr="A picture containing outdoor&#10;&#10;Description generated with high confidence">
                <a:extLst>
                  <a:ext uri="{FF2B5EF4-FFF2-40B4-BE49-F238E27FC236}">
                    <a16:creationId xmlns:a16="http://schemas.microsoft.com/office/drawing/2014/main" xmlns="" id="{DB77A921-7EB5-4416-8E73-A6FB0AB912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84" t="7418" r="9334" b="10770"/>
              <a:stretch/>
            </p:blipFill>
            <p:spPr>
              <a:xfrm>
                <a:off x="3231501" y="3916236"/>
                <a:ext cx="2049882" cy="1188075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4005036" y="3916236"/>
                <a:ext cx="356188" cy="2769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079099" y="3916235"/>
                <a:ext cx="465192" cy="27699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baseline="30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mig</a:t>
                </a:r>
                <a:endParaRPr lang="en-US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645" y="3916235"/>
              <a:ext cx="310679" cy="120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351069" y="2926856"/>
            <a:ext cx="5792931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iteration of MD=Forward pass of Single Layer NN</a:t>
            </a:r>
          </a:p>
        </p:txBody>
      </p:sp>
    </p:spTree>
    <p:extLst>
      <p:ext uri="{BB962C8B-B14F-4D97-AF65-F5344CB8AC3E}">
        <p14:creationId xmlns:p14="http://schemas.microsoft.com/office/powerpoint/2010/main" val="17154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19041" y="4610100"/>
            <a:ext cx="4164927" cy="49089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标题 1">
            <a:extLst>
              <a:ext uri="{FF2B5EF4-FFF2-40B4-BE49-F238E27FC236}">
                <a16:creationId xmlns="" xmlns:a16="http://schemas.microsoft.com/office/drawing/2014/main" id="{A809FD77-4422-421E-8FF9-D90F31E38406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Multilayer</a:t>
            </a:r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Sparse LSM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62894" y="-775926"/>
            <a:ext cx="2945230" cy="507832"/>
            <a:chOff x="5724128" y="1651300"/>
            <a:chExt cx="2945230" cy="507832"/>
          </a:xfrm>
        </p:grpSpPr>
        <p:sp>
          <p:nvSpPr>
            <p:cNvPr id="2" name="TextBox 1"/>
            <p:cNvSpPr txBox="1"/>
            <p:nvPr/>
          </p:nvSpPr>
          <p:spPr>
            <a:xfrm>
              <a:off x="5724128" y="1759022"/>
              <a:ext cx="2945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argmin</a:t>
              </a:r>
              <a:r>
                <a:rPr lang="en-US" sz="2000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½ ||x-</a:t>
              </a:r>
              <a:r>
                <a:rPr lang="en-US" sz="2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l||z||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568382" y="1651300"/>
              <a:ext cx="2439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15" y="1126656"/>
            <a:ext cx="3655188" cy="18002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7341" y="3316968"/>
            <a:ext cx="2431182" cy="461665"/>
            <a:chOff x="1558843" y="3275573"/>
            <a:chExt cx="2431182" cy="461665"/>
          </a:xfrm>
        </p:grpSpPr>
        <p:sp>
          <p:nvSpPr>
            <p:cNvPr id="14" name="TextBox 33">
              <a:extLst>
                <a:ext uri="{FF2B5EF4-FFF2-40B4-BE49-F238E27FC236}">
                  <a16:creationId xmlns="" xmlns:a16="http://schemas.microsoft.com/office/drawing/2014/main" id="{F3BB26ED-21C2-4550-802E-888F71D6F2A9}"/>
                </a:ext>
              </a:extLst>
            </p:cNvPr>
            <p:cNvSpPr txBox="1"/>
            <p:nvPr/>
          </p:nvSpPr>
          <p:spPr>
            <a:xfrm>
              <a:off x="1558843" y="3275573"/>
              <a:ext cx="2431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4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altLang="zh-CN" sz="2400" baseline="-250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400" baseline="30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400" baseline="30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mig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27196" y="3428584"/>
              <a:ext cx="2439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24594" y="3819254"/>
            <a:ext cx="4724096" cy="476104"/>
            <a:chOff x="1576096" y="3260257"/>
            <a:chExt cx="4724096" cy="4761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33">
                  <a:extLst>
                    <a:ext uri="{FF2B5EF4-FFF2-40B4-BE49-F238E27FC236}">
                      <a16:creationId xmlns="" xmlns:a16="http://schemas.microsoft.com/office/drawing/2014/main" id="{F3BB26ED-21C2-4550-802E-888F71D6F2A9}"/>
                    </a:ext>
                  </a:extLst>
                </p:cNvPr>
                <p:cNvSpPr txBox="1"/>
                <p:nvPr/>
              </p:nvSpPr>
              <p:spPr>
                <a:xfrm>
                  <a:off x="1576096" y="3260257"/>
                  <a:ext cx="4724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altLang="zh-CN" sz="2400" baseline="-25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altLang="zh-CN" sz="2400" dirty="0" err="1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  <a:r>
                    <a:rPr lang="en-US" altLang="zh-CN" sz="2400" baseline="-25000" dirty="0" err="1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l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24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aseline="30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zh-CN" sz="24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14:m>
                    <m:oMath xmlns:m="http://schemas.openxmlformats.org/officeDocument/2006/math">
                      <m:r>
                        <a:rPr lang="en-US" altLang="zh-CN" sz="24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3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3BB26ED-21C2-4550-802E-888F71D6F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096" y="3260257"/>
                  <a:ext cx="4724096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935" t="-12000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/>
            <p:cNvSpPr/>
            <p:nvPr/>
          </p:nvSpPr>
          <p:spPr>
            <a:xfrm>
              <a:off x="2843446" y="3428584"/>
              <a:ext cx="2439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54396" y="3851670"/>
            <a:ext cx="4724096" cy="478918"/>
            <a:chOff x="1623661" y="3274696"/>
            <a:chExt cx="4724096" cy="478918"/>
          </a:xfrm>
        </p:grpSpPr>
        <p:sp>
          <p:nvSpPr>
            <p:cNvPr id="51" name="TextBox 33">
              <a:extLst>
                <a:ext uri="{FF2B5EF4-FFF2-40B4-BE49-F238E27FC236}">
                  <a16:creationId xmlns="" xmlns:a16="http://schemas.microsoft.com/office/drawing/2014/main" id="{F3BB26ED-21C2-4550-802E-888F71D6F2A9}"/>
                </a:ext>
              </a:extLst>
            </p:cNvPr>
            <p:cNvSpPr txBox="1"/>
            <p:nvPr/>
          </p:nvSpPr>
          <p:spPr>
            <a:xfrm>
              <a:off x="1623661" y="3274696"/>
              <a:ext cx="472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altLang="zh-CN" sz="2400" baseline="-250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400" baseline="30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altLang="zh-CN" sz="2400" baseline="-250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400" baseline="30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400" baseline="30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mig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))</a:t>
              </a:r>
              <a:endPara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480326" y="3445837"/>
              <a:ext cx="2439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21677" y="3419502"/>
              <a:ext cx="2439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428679" y="4659982"/>
            <a:ext cx="461366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Sparse LSM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NN Forward Pass MNN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35936" y="4599382"/>
            <a:ext cx="4724096" cy="1125958"/>
            <a:chOff x="26135" y="3949237"/>
            <a:chExt cx="4724096" cy="1125958"/>
          </a:xfrm>
        </p:grpSpPr>
        <p:grpSp>
          <p:nvGrpSpPr>
            <p:cNvPr id="31" name="Group 30"/>
            <p:cNvGrpSpPr/>
            <p:nvPr/>
          </p:nvGrpSpPr>
          <p:grpSpPr>
            <a:xfrm>
              <a:off x="26135" y="3949237"/>
              <a:ext cx="4724096" cy="1125958"/>
              <a:chOff x="1909579" y="3745999"/>
              <a:chExt cx="4724096" cy="112595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909579" y="3745999"/>
                <a:ext cx="4724096" cy="1097454"/>
                <a:chOff x="1477637" y="2638907"/>
                <a:chExt cx="4724096" cy="1097454"/>
              </a:xfrm>
            </p:grpSpPr>
            <p:sp>
              <p:nvSpPr>
                <p:cNvPr id="58" name="TextBox 33">
                  <a:extLst>
                    <a:ext uri="{FF2B5EF4-FFF2-40B4-BE49-F238E27FC236}">
                      <a16:creationId xmlns="" xmlns:a16="http://schemas.microsoft.com/office/drawing/2014/main" id="{F3BB26ED-21C2-4550-802E-888F71D6F2A9}"/>
                    </a:ext>
                  </a:extLst>
                </p:cNvPr>
                <p:cNvSpPr txBox="1"/>
                <p:nvPr/>
              </p:nvSpPr>
              <p:spPr>
                <a:xfrm>
                  <a:off x="1477637" y="2638907"/>
                  <a:ext cx="4724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altLang="zh-CN" sz="2400" baseline="-25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altLang="zh-CN" sz="2400" dirty="0" err="1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  <a:r>
                    <a:rPr lang="en-US" altLang="zh-CN" sz="2400" baseline="-25000" dirty="0" err="1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l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CN" sz="24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aseline="30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zh-CN" sz="2400" dirty="0" err="1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  <a:r>
                    <a:rPr lang="en-US" altLang="zh-CN" sz="2400" baseline="-25000" dirty="0" err="1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l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(….. (</a:t>
                  </a:r>
                  <a:r>
                    <a:rPr lang="en-US" altLang="zh-CN" sz="24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r>
                    <a:rPr lang="en-US" altLang="zh-CN" sz="2400" baseline="30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zh-CN" sz="24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altLang="zh-CN" sz="2400" baseline="30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mig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))…)</a:t>
                  </a:r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2791687" y="3428584"/>
                  <a:ext cx="27122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aseline="-25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n-US" dirty="0"/>
                </a:p>
              </p:txBody>
            </p:sp>
          </p:grpSp>
          <p:sp>
            <p:nvSpPr>
              <p:cNvPr id="60" name="Rectangle 59"/>
              <p:cNvSpPr/>
              <p:nvPr/>
            </p:nvSpPr>
            <p:spPr>
              <a:xfrm>
                <a:off x="4644739" y="4564180"/>
                <a:ext cx="2439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183803" y="3954480"/>
              <a:ext cx="287258" cy="842403"/>
              <a:chOff x="3452341" y="3079795"/>
              <a:chExt cx="287258" cy="842403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3452341" y="3079795"/>
                <a:ext cx="2872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452341" y="3208609"/>
                <a:ext cx="2872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452341" y="3337423"/>
                <a:ext cx="2872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815447" y="1171914"/>
            <a:ext cx="7221049" cy="3577329"/>
            <a:chOff x="1815447" y="1171914"/>
            <a:chExt cx="7221049" cy="3577329"/>
          </a:xfrm>
        </p:grpSpPr>
        <p:sp>
          <p:nvSpPr>
            <p:cNvPr id="39" name="TextBox 33">
              <a:extLst>
                <a:ext uri="{FF2B5EF4-FFF2-40B4-BE49-F238E27FC236}">
                  <a16:creationId xmlns="" xmlns:a16="http://schemas.microsoft.com/office/drawing/2014/main" id="{B81706B9-B400-405A-97DD-58B4D7DE171F}"/>
                </a:ext>
              </a:extLst>
            </p:cNvPr>
            <p:cNvSpPr txBox="1"/>
            <p:nvPr/>
          </p:nvSpPr>
          <p:spPr>
            <a:xfrm>
              <a:off x="5696029" y="1738067"/>
              <a:ext cx="3268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||H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000" baseline="30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mig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 </a:t>
              </a:r>
              <a:r>
                <a:rPr lang="en-US" sz="20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||m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33">
              <a:extLst>
                <a:ext uri="{FF2B5EF4-FFF2-40B4-BE49-F238E27FC236}">
                  <a16:creationId xmlns="" xmlns:a16="http://schemas.microsoft.com/office/drawing/2014/main" id="{B81706B9-B400-405A-97DD-58B4D7DE171F}"/>
                </a:ext>
              </a:extLst>
            </p:cNvPr>
            <p:cNvSpPr txBox="1"/>
            <p:nvPr/>
          </p:nvSpPr>
          <p:spPr>
            <a:xfrm>
              <a:off x="5839575" y="1171914"/>
              <a:ext cx="25351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Find: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,m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…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000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Double Brace 4"/>
            <p:cNvSpPr/>
            <p:nvPr/>
          </p:nvSpPr>
          <p:spPr>
            <a:xfrm>
              <a:off x="5414960" y="1669917"/>
              <a:ext cx="3384376" cy="2149337"/>
            </a:xfrm>
            <a:prstGeom prst="bracePair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362" y="2355726"/>
              <a:ext cx="2872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52810" y="2508126"/>
              <a:ext cx="2872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47258" y="2660526"/>
              <a:ext cx="2872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0" name="TextBox 33">
              <a:extLst>
                <a:ext uri="{FF2B5EF4-FFF2-40B4-BE49-F238E27FC236}">
                  <a16:creationId xmlns="" xmlns:a16="http://schemas.microsoft.com/office/drawing/2014/main" id="{B81706B9-B400-405A-97DD-58B4D7DE171F}"/>
                </a:ext>
              </a:extLst>
            </p:cNvPr>
            <p:cNvSpPr txBox="1"/>
            <p:nvPr/>
          </p:nvSpPr>
          <p:spPr>
            <a:xfrm>
              <a:off x="5724128" y="2171640"/>
              <a:ext cx="3312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||H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–m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||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+  </a:t>
              </a:r>
              <a:r>
                <a:rPr lang="en-US" sz="20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||m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33">
              <a:extLst>
                <a:ext uri="{FF2B5EF4-FFF2-40B4-BE49-F238E27FC236}">
                  <a16:creationId xmlns="" xmlns:a16="http://schemas.microsoft.com/office/drawing/2014/main" id="{B81706B9-B400-405A-97DD-58B4D7DE171F}"/>
                </a:ext>
              </a:extLst>
            </p:cNvPr>
            <p:cNvSpPr txBox="1"/>
            <p:nvPr/>
          </p:nvSpPr>
          <p:spPr>
            <a:xfrm>
              <a:off x="5759328" y="3165030"/>
              <a:ext cx="3277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2000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000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–m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N-1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altLang="zh-CN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 </a:t>
              </a:r>
              <a:r>
                <a:rPr lang="en-US" sz="20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000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||</a:t>
              </a:r>
              <a:r>
                <a:rPr lang="en-US" sz="20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15447" y="4164468"/>
              <a:ext cx="2872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18443" y="4020452"/>
              <a:ext cx="2872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818556" y="3888143"/>
              <a:ext cx="2872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" name="Freeform 3"/>
          <p:cNvSpPr/>
          <p:nvPr/>
        </p:nvSpPr>
        <p:spPr>
          <a:xfrm>
            <a:off x="359393" y="1539025"/>
            <a:ext cx="4611900" cy="3148885"/>
          </a:xfrm>
          <a:custGeom>
            <a:avLst/>
            <a:gdLst>
              <a:gd name="connsiteX0" fmla="*/ 59170 w 4611900"/>
              <a:gd name="connsiteY0" fmla="*/ 3148885 h 3148885"/>
              <a:gd name="connsiteX1" fmla="*/ 336066 w 4611900"/>
              <a:gd name="connsiteY1" fmla="*/ 2910626 h 3148885"/>
              <a:gd name="connsiteX2" fmla="*/ 2634945 w 4611900"/>
              <a:gd name="connsiteY2" fmla="*/ 2891307 h 3148885"/>
              <a:gd name="connsiteX3" fmla="*/ 4006545 w 4611900"/>
              <a:gd name="connsiteY3" fmla="*/ 2781837 h 3148885"/>
              <a:gd name="connsiteX4" fmla="*/ 4611852 w 4611900"/>
              <a:gd name="connsiteY4" fmla="*/ 1577662 h 3148885"/>
              <a:gd name="connsiteX5" fmla="*/ 3980787 w 4611900"/>
              <a:gd name="connsiteY5" fmla="*/ 0 h 314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1900" h="3148885">
                <a:moveTo>
                  <a:pt x="59170" y="3148885"/>
                </a:moveTo>
                <a:cubicBezTo>
                  <a:pt x="-17030" y="3051220"/>
                  <a:pt x="-93230" y="2953556"/>
                  <a:pt x="336066" y="2910626"/>
                </a:cubicBezTo>
                <a:cubicBezTo>
                  <a:pt x="765362" y="2867696"/>
                  <a:pt x="2023199" y="2912772"/>
                  <a:pt x="2634945" y="2891307"/>
                </a:cubicBezTo>
                <a:cubicBezTo>
                  <a:pt x="3246691" y="2869842"/>
                  <a:pt x="3677061" y="3000778"/>
                  <a:pt x="4006545" y="2781837"/>
                </a:cubicBezTo>
                <a:cubicBezTo>
                  <a:pt x="4336029" y="2562896"/>
                  <a:pt x="4616145" y="2041301"/>
                  <a:pt x="4611852" y="1577662"/>
                </a:cubicBezTo>
                <a:cubicBezTo>
                  <a:pt x="4607559" y="1114023"/>
                  <a:pt x="4294173" y="557011"/>
                  <a:pt x="3980787" y="0"/>
                </a:cubicBezTo>
              </a:path>
            </a:pathLst>
          </a:custGeom>
          <a:noFill/>
          <a:ln w="12700">
            <a:solidFill>
              <a:srgbClr val="FFFF00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6888" y="4831708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                         1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1419622"/>
            <a:ext cx="128999" cy="119403"/>
          </a:xfrm>
          <a:prstGeom prst="rect">
            <a:avLst/>
          </a:prstGeom>
          <a:solidFill>
            <a:srgbClr val="000082"/>
          </a:solidFill>
          <a:ln w="3175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07415" y="1180751"/>
            <a:ext cx="3677584" cy="286190"/>
            <a:chOff x="707415" y="1180751"/>
            <a:chExt cx="3677584" cy="286190"/>
          </a:xfrm>
        </p:grpSpPr>
        <p:sp>
          <p:nvSpPr>
            <p:cNvPr id="46" name="TextBox 45"/>
            <p:cNvSpPr txBox="1"/>
            <p:nvPr/>
          </p:nvSpPr>
          <p:spPr>
            <a:xfrm>
              <a:off x="707415" y="1180751"/>
              <a:ext cx="465192" cy="2769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200" baseline="30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mig</a:t>
              </a:r>
              <a:endPara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06369" y="1189942"/>
              <a:ext cx="378630" cy="27699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200" baseline="-25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656714" y="1423151"/>
            <a:ext cx="128999" cy="119403"/>
          </a:xfrm>
          <a:prstGeom prst="rect">
            <a:avLst/>
          </a:prstGeom>
          <a:solidFill>
            <a:srgbClr val="000082"/>
          </a:solidFill>
          <a:ln w="3175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987824" y="1428737"/>
            <a:ext cx="128999" cy="119403"/>
          </a:xfrm>
          <a:prstGeom prst="rect">
            <a:avLst/>
          </a:prstGeom>
          <a:solidFill>
            <a:srgbClr val="000082"/>
          </a:solidFill>
          <a:ln w="3175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59328" y="2211710"/>
            <a:ext cx="2701104" cy="448816"/>
          </a:xfrm>
          <a:prstGeom prst="rect">
            <a:avLst/>
          </a:prstGeom>
          <a:solidFill>
            <a:srgbClr val="000082"/>
          </a:solidFill>
          <a:ln w="38100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818099" y="2733684"/>
            <a:ext cx="2795178" cy="862692"/>
          </a:xfrm>
          <a:prstGeom prst="rect">
            <a:avLst/>
          </a:prstGeom>
          <a:solidFill>
            <a:srgbClr val="000082"/>
          </a:solidFill>
          <a:ln w="38100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886919" y="1254915"/>
            <a:ext cx="464207" cy="448816"/>
          </a:xfrm>
          <a:prstGeom prst="rect">
            <a:avLst/>
          </a:prstGeom>
          <a:solidFill>
            <a:srgbClr val="000082"/>
          </a:solidFill>
          <a:ln w="38100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08304" y="1198743"/>
            <a:ext cx="899820" cy="448816"/>
          </a:xfrm>
          <a:prstGeom prst="rect">
            <a:avLst/>
          </a:prstGeom>
          <a:solidFill>
            <a:srgbClr val="000082"/>
          </a:solidFill>
          <a:ln w="38100">
            <a:solidFill>
              <a:srgbClr val="00008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0329" y="3390121"/>
            <a:ext cx="2177415" cy="834893"/>
            <a:chOff x="107856" y="3403373"/>
            <a:chExt cx="2177415" cy="834893"/>
          </a:xfrm>
        </p:grpSpPr>
        <p:sp>
          <p:nvSpPr>
            <p:cNvPr id="13" name="Rectangle 12"/>
            <p:cNvSpPr/>
            <p:nvPr/>
          </p:nvSpPr>
          <p:spPr>
            <a:xfrm>
              <a:off x="1585600" y="3997913"/>
              <a:ext cx="394112" cy="240353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ln w="635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7856" y="3403373"/>
              <a:ext cx="2177415" cy="351010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ln w="635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85713" y="4280919"/>
            <a:ext cx="482031" cy="324308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91" y="70668"/>
            <a:ext cx="2142606" cy="11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4755160" y="4348490"/>
            <a:ext cx="72391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>
                <a:solidFill>
                  <a:schemeClr val="bg1"/>
                </a:solidFill>
              </a:rPr>
              <a:t>Papyan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smtClean="0">
                <a:solidFill>
                  <a:schemeClr val="bg1"/>
                </a:solidFill>
              </a:rPr>
              <a:t> Romano,  </a:t>
            </a:r>
            <a:r>
              <a:rPr lang="pt-BR" sz="1050" dirty="0" smtClean="0">
                <a:solidFill>
                  <a:schemeClr val="bg1"/>
                </a:solidFill>
              </a:rPr>
              <a:t>Sulam</a:t>
            </a:r>
            <a:r>
              <a:rPr lang="pt-BR" sz="1050" dirty="0">
                <a:solidFill>
                  <a:schemeClr val="bg1"/>
                </a:solidFill>
              </a:rPr>
              <a:t>, and </a:t>
            </a:r>
            <a:r>
              <a:rPr lang="pt-BR" sz="1050" dirty="0" smtClean="0">
                <a:solidFill>
                  <a:schemeClr val="bg1"/>
                </a:solidFill>
              </a:rPr>
              <a:t>Elad, 2018, </a:t>
            </a:r>
            <a:r>
              <a:rPr lang="en-US" sz="1050" dirty="0">
                <a:solidFill>
                  <a:schemeClr val="bg1"/>
                </a:solidFill>
              </a:rPr>
              <a:t>IEEE Signal Processing Magazine</a:t>
            </a:r>
            <a:r>
              <a:rPr lang="pt-BR" sz="1050" dirty="0" smtClean="0">
                <a:solidFill>
                  <a:schemeClr val="bg1"/>
                </a:solidFill>
              </a:rPr>
              <a:t>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1" grpId="0" animBg="1"/>
      <p:bldP spid="4" grpId="0" animBg="1"/>
      <p:bldP spid="9" grpId="0"/>
      <p:bldP spid="12" grpId="0" animBg="1"/>
      <p:bldP spid="56" grpId="0" animBg="1"/>
      <p:bldP spid="62" grpId="0" animBg="1"/>
      <p:bldP spid="63" grpId="0" animBg="1"/>
      <p:bldP spid="16" grpId="0" animBg="1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91417" y="-16843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152630A-29DA-478F-AAE9-33EB6596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xmlns="" id="{07AD3B6F-CF96-490E-A64E-65A9BC056E2F}"/>
              </a:ext>
            </a:extLst>
          </p:cNvPr>
          <p:cNvSpPr txBox="1">
            <a:spLocks/>
          </p:cNvSpPr>
          <p:nvPr/>
        </p:nvSpPr>
        <p:spPr>
          <a:xfrm>
            <a:off x="611560" y="771550"/>
            <a:ext cx="8712968" cy="3864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with CNN: Biology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Theory: </a:t>
            </a:r>
            <a:r>
              <a:rPr lang="en-US" altLang="zh-CN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Sparse Inversion &amp; Sparse Conv. 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Sparse LSM= Forward Pass of NN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Results: Synthetics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6512" y="771550"/>
            <a:ext cx="9180512" cy="5328592"/>
            <a:chOff x="-36512" y="771550"/>
            <a:chExt cx="9180512" cy="5328592"/>
          </a:xfrm>
        </p:grpSpPr>
        <p:sp>
          <p:nvSpPr>
            <p:cNvPr id="5" name="Rectangle 4"/>
            <p:cNvSpPr/>
            <p:nvPr/>
          </p:nvSpPr>
          <p:spPr>
            <a:xfrm>
              <a:off x="-1016" y="3723878"/>
              <a:ext cx="9145016" cy="2376264"/>
            </a:xfrm>
            <a:prstGeom prst="rect">
              <a:avLst/>
            </a:prstGeom>
            <a:solidFill>
              <a:srgbClr val="000082">
                <a:alpha val="48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36512" y="771550"/>
              <a:ext cx="9145016" cy="2304256"/>
            </a:xfrm>
            <a:prstGeom prst="rect">
              <a:avLst/>
            </a:prstGeom>
            <a:solidFill>
              <a:srgbClr val="000082">
                <a:alpha val="48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6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104" y="4253544"/>
            <a:ext cx="2057400" cy="273844"/>
          </a:xfrm>
        </p:spPr>
        <p:txBody>
          <a:bodyPr/>
          <a:lstStyle/>
          <a:p>
            <a:fld id="{28105BC5-7E75-4875-A2B6-9270916BBBCE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C49760-685F-4860-B808-CA4DDC06B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t="7298" r="9431" b="11905"/>
          <a:stretch/>
        </p:blipFill>
        <p:spPr>
          <a:xfrm>
            <a:off x="675353" y="1093368"/>
            <a:ext cx="3161067" cy="2443584"/>
          </a:xfrm>
          <a:prstGeom prst="rect">
            <a:avLst/>
          </a:prstGeom>
        </p:spPr>
      </p:pic>
      <p:pic>
        <p:nvPicPr>
          <p:cNvPr id="4" name="Picture 3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xmlns="" id="{B9EB65A5-DFEB-4371-BADA-0FC25B20AD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7379" r="9385" b="10612"/>
          <a:stretch/>
        </p:blipFill>
        <p:spPr>
          <a:xfrm>
            <a:off x="5022608" y="1098400"/>
            <a:ext cx="3215638" cy="2438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D73B44-D103-4A6C-B5C0-941F61100F03}"/>
              </a:ext>
            </a:extLst>
          </p:cNvPr>
          <p:cNvSpPr txBox="1"/>
          <p:nvPr/>
        </p:nvSpPr>
        <p:spPr>
          <a:xfrm>
            <a:off x="251520" y="3355481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2.3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986A14-AAAC-4E2F-8F59-B91E53BA17EA}"/>
              </a:ext>
            </a:extLst>
          </p:cNvPr>
          <p:cNvSpPr txBox="1"/>
          <p:nvPr/>
        </p:nvSpPr>
        <p:spPr>
          <a:xfrm rot="16200000">
            <a:off x="97365" y="2290588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Z (km)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FE7709-447E-408F-92DD-4F9D0F378F2D}"/>
              </a:ext>
            </a:extLst>
          </p:cNvPr>
          <p:cNvSpPr txBox="1"/>
          <p:nvPr/>
        </p:nvSpPr>
        <p:spPr>
          <a:xfrm>
            <a:off x="256916" y="969627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0.3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850669-5F14-420E-9F8B-69EAA92749DC}"/>
              </a:ext>
            </a:extLst>
          </p:cNvPr>
          <p:cNvSpPr txBox="1"/>
          <p:nvPr/>
        </p:nvSpPr>
        <p:spPr>
          <a:xfrm>
            <a:off x="1853756" y="3633731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X (km)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F69348-0D61-4535-81AE-3DD3211CFE09}"/>
              </a:ext>
            </a:extLst>
          </p:cNvPr>
          <p:cNvSpPr txBox="1"/>
          <p:nvPr/>
        </p:nvSpPr>
        <p:spPr>
          <a:xfrm>
            <a:off x="530922" y="363373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4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1D90B4-F0CD-4F96-89C0-CCF9ED1F9094}"/>
              </a:ext>
            </a:extLst>
          </p:cNvPr>
          <p:cNvSpPr txBox="1"/>
          <p:nvPr/>
        </p:nvSpPr>
        <p:spPr>
          <a:xfrm>
            <a:off x="3575768" y="359169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12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xmlns="" id="{1E8B4D00-D850-41BF-AE52-4A7F5C9081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1" t="7539" r="12698" b="11068"/>
          <a:stretch/>
        </p:blipFill>
        <p:spPr>
          <a:xfrm>
            <a:off x="3945735" y="1431044"/>
            <a:ext cx="185313" cy="16056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ADA1FE3-36DE-41C8-ACEE-950C5D333106}"/>
              </a:ext>
            </a:extLst>
          </p:cNvPr>
          <p:cNvSpPr txBox="1"/>
          <p:nvPr/>
        </p:nvSpPr>
        <p:spPr>
          <a:xfrm>
            <a:off x="4086862" y="278053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1.7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DC9822-9969-4E31-AE39-9850BD389F32}"/>
              </a:ext>
            </a:extLst>
          </p:cNvPr>
          <p:cNvSpPr txBox="1"/>
          <p:nvPr/>
        </p:nvSpPr>
        <p:spPr>
          <a:xfrm>
            <a:off x="4035919" y="134037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4.5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53E6BC-093C-43CA-AEF2-7A3732C3AE0B}"/>
              </a:ext>
            </a:extLst>
          </p:cNvPr>
          <p:cNvSpPr txBox="1"/>
          <p:nvPr/>
        </p:nvSpPr>
        <p:spPr>
          <a:xfrm>
            <a:off x="3832199" y="1093368"/>
            <a:ext cx="607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km/s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1E30F7E-F897-4B1D-A79C-BFF005C9004D}"/>
              </a:ext>
            </a:extLst>
          </p:cNvPr>
          <p:cNvGrpSpPr/>
          <p:nvPr/>
        </p:nvGrpSpPr>
        <p:grpSpPr>
          <a:xfrm>
            <a:off x="4633873" y="872848"/>
            <a:ext cx="3717304" cy="3002658"/>
            <a:chOff x="4633873" y="1437490"/>
            <a:chExt cx="3717304" cy="30026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6EF4AF3-3E2A-492B-A1A4-3E54CE214255}"/>
                </a:ext>
              </a:extLst>
            </p:cNvPr>
            <p:cNvSpPr txBox="1"/>
            <p:nvPr/>
          </p:nvSpPr>
          <p:spPr>
            <a:xfrm>
              <a:off x="4633873" y="3823344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2.3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EB39B86-AD13-4C87-A723-170091AC5FBB}"/>
                </a:ext>
              </a:extLst>
            </p:cNvPr>
            <p:cNvSpPr txBox="1"/>
            <p:nvPr/>
          </p:nvSpPr>
          <p:spPr>
            <a:xfrm rot="16200000">
              <a:off x="4479718" y="2758451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Z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F2B7648-FD1E-4A49-AE4B-E96413CBAA7C}"/>
                </a:ext>
              </a:extLst>
            </p:cNvPr>
            <p:cNvSpPr txBox="1"/>
            <p:nvPr/>
          </p:nvSpPr>
          <p:spPr>
            <a:xfrm>
              <a:off x="4639269" y="1437490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0.3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3B31EC5-6D75-40DF-86D1-53F29B06CA90}"/>
                </a:ext>
              </a:extLst>
            </p:cNvPr>
            <p:cNvSpPr txBox="1"/>
            <p:nvPr/>
          </p:nvSpPr>
          <p:spPr>
            <a:xfrm>
              <a:off x="6236109" y="4101594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X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1917FD7-6708-4B05-BDCE-4CCABE9A1AA9}"/>
                </a:ext>
              </a:extLst>
            </p:cNvPr>
            <p:cNvSpPr txBox="1"/>
            <p:nvPr/>
          </p:nvSpPr>
          <p:spPr>
            <a:xfrm>
              <a:off x="4913275" y="410159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4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D934E96-1C39-4ADC-A55C-5E19EC5B564F}"/>
                </a:ext>
              </a:extLst>
            </p:cNvPr>
            <p:cNvSpPr txBox="1"/>
            <p:nvPr/>
          </p:nvSpPr>
          <p:spPr>
            <a:xfrm>
              <a:off x="7958121" y="405955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12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0"/>
            <a:ext cx="9324528" cy="843558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20045" y="12698"/>
            <a:ext cx="796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m that minimizes ||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smtClean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||m||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97725" y="2258156"/>
            <a:ext cx="869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01268" y="1082856"/>
            <a:ext cx="3135152" cy="2441902"/>
            <a:chOff x="701268" y="1647498"/>
            <a:chExt cx="3135152" cy="2441902"/>
          </a:xfrm>
        </p:grpSpPr>
        <p:pic>
          <p:nvPicPr>
            <p:cNvPr id="29" name="Picture 28" descr="A picture containing outdoor&#10;&#10;Description generated with high confidence">
              <a:extLst>
                <a:ext uri="{FF2B5EF4-FFF2-40B4-BE49-F238E27FC236}">
                  <a16:creationId xmlns="" xmlns:a16="http://schemas.microsoft.com/office/drawing/2014/main" id="{6860FA08-6F47-4786-9942-27242D9D3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2" t="7417" r="25877" b="11803"/>
            <a:stretch/>
          </p:blipFill>
          <p:spPr>
            <a:xfrm>
              <a:off x="701268" y="1647498"/>
              <a:ext cx="3135152" cy="244190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123728" y="2787774"/>
              <a:ext cx="5261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3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66047" y="4011910"/>
            <a:ext cx="4958281" cy="1042131"/>
            <a:chOff x="332893" y="2609739"/>
            <a:chExt cx="4958281" cy="1042131"/>
          </a:xfrm>
        </p:grpSpPr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xmlns="" id="{322F1114-0D93-4562-B751-05A15D8C1B96}"/>
                </a:ext>
              </a:extLst>
            </p:cNvPr>
            <p:cNvSpPr/>
            <p:nvPr/>
          </p:nvSpPr>
          <p:spPr>
            <a:xfrm>
              <a:off x="332893" y="2719625"/>
              <a:ext cx="208027" cy="690113"/>
            </a:xfrm>
            <a:prstGeom prst="leftBrac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2107" y="2609739"/>
              <a:ext cx="4727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1: 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800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(m+1)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18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sz="1800" baseline="-250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800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en-US" sz="18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 a 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∂</a:t>
              </a:r>
              <a:r>
                <a:rPr lang="en-US" sz="18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/>
                </a:rPr>
                <a:t>e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/∂</a:t>
              </a:r>
              <a:r>
                <a:rPr lang="en-US" sz="1800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m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);    m=1,…15</a:t>
              </a:r>
              <a:endPara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39552" y="3155334"/>
              <a:ext cx="4751622" cy="496536"/>
              <a:chOff x="765240" y="4308022"/>
              <a:chExt cx="4751622" cy="496536"/>
            </a:xfrm>
          </p:grpSpPr>
          <p:sp>
            <p:nvSpPr>
              <p:cNvPr id="36" name="Rectangle 35"/>
              <p:cNvSpPr/>
              <p:nvPr/>
            </p:nvSpPr>
            <p:spPr>
              <a:xfrm flipH="1">
                <a:off x="1419796" y="4460007"/>
                <a:ext cx="703780" cy="343991"/>
              </a:xfrm>
              <a:prstGeom prst="rect">
                <a:avLst/>
              </a:prstGeom>
              <a:solidFill>
                <a:srgbClr val="000082"/>
              </a:solidFill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ij</a:t>
                </a:r>
                <a:endParaRPr lang="en-US" sz="11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65240" y="4308022"/>
                <a:ext cx="47516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2: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(m+1</a:t>
                </a:r>
                <a:r>
                  <a:rPr lang="en-US" sz="18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</a:t>
                </a:r>
                <a:r>
                  <a:rPr lang="en-US" sz="1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8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(m)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en-US" sz="18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 a 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∂</a:t>
                </a:r>
                <a:r>
                  <a:rPr lang="en-US" sz="18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/>
                  </a:rPr>
                  <a:t>e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/∂</a:t>
                </a:r>
                <a:r>
                  <a:rPr lang="en-US" sz="1800" dirty="0" smtClean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);       m=1,…15</a:t>
                </a:r>
                <a:endPara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flipH="1">
                <a:off x="2289516" y="4454844"/>
                <a:ext cx="703780" cy="343991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ij</a:t>
                </a:r>
                <a:endParaRPr lang="en-US" sz="11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H="1">
                <a:off x="3515796" y="4460567"/>
                <a:ext cx="703780" cy="343991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ij</a:t>
                </a:r>
                <a:endParaRPr lang="en-US" sz="1100" dirty="0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853037" y="4100906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Alternating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 Descent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9211106-24BA-4B4E-AAE1-6C792A76247A}"/>
              </a:ext>
            </a:extLst>
          </p:cNvPr>
          <p:cNvSpPr txBox="1"/>
          <p:nvPr/>
        </p:nvSpPr>
        <p:spPr>
          <a:xfrm>
            <a:off x="1418829" y="700070"/>
            <a:ext cx="1462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 dirty="0">
                <a:solidFill>
                  <a:prstClr val="white"/>
                </a:solidFill>
                <a:ea typeface="宋体" panose="02010600030101010101" pitchFamily="2" charset="-122"/>
              </a:rPr>
              <a:t>Velocity Model</a:t>
            </a:r>
            <a:endParaRPr lang="zh-CN" altLang="en-US" sz="1600" b="1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379ABAF-7DB2-4AAF-B7AA-2689C8B89B09}"/>
              </a:ext>
            </a:extLst>
          </p:cNvPr>
          <p:cNvSpPr txBox="1"/>
          <p:nvPr/>
        </p:nvSpPr>
        <p:spPr>
          <a:xfrm>
            <a:off x="5523094" y="674462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Migration Image</a:t>
            </a:r>
            <a:endParaRPr lang="zh-CN" altLang="en-US" sz="2000" b="1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7584" y="659472"/>
            <a:ext cx="2898742" cy="400110"/>
          </a:xfrm>
          <a:prstGeom prst="rect">
            <a:avLst/>
          </a:prstGeom>
          <a:solidFill>
            <a:srgbClr val="000082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Squares Migration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748220" y="107110"/>
            <a:ext cx="1518654" cy="2673428"/>
            <a:chOff x="5748220" y="107110"/>
            <a:chExt cx="1518654" cy="2673428"/>
          </a:xfrm>
        </p:grpSpPr>
        <p:sp>
          <p:nvSpPr>
            <p:cNvPr id="31" name="Rectangle 30"/>
            <p:cNvSpPr/>
            <p:nvPr/>
          </p:nvSpPr>
          <p:spPr>
            <a:xfrm>
              <a:off x="6397725" y="2258156"/>
              <a:ext cx="869149" cy="522382"/>
            </a:xfrm>
            <a:prstGeom prst="rect">
              <a:avLst/>
            </a:prstGeom>
            <a:solidFill>
              <a:schemeClr val="bg1">
                <a:alpha val="32000"/>
              </a:scheme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48220" y="107110"/>
              <a:ext cx="869149" cy="522382"/>
            </a:xfrm>
            <a:prstGeom prst="rect">
              <a:avLst/>
            </a:prstGeom>
            <a:solidFill>
              <a:schemeClr val="bg1">
                <a:alpha val="32000"/>
              </a:scheme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16112" y="119782"/>
            <a:ext cx="3606982" cy="2694507"/>
            <a:chOff x="6397725" y="86031"/>
            <a:chExt cx="3606982" cy="2694507"/>
          </a:xfrm>
        </p:grpSpPr>
        <p:sp>
          <p:nvSpPr>
            <p:cNvPr id="46" name="Rectangle 45"/>
            <p:cNvSpPr/>
            <p:nvPr/>
          </p:nvSpPr>
          <p:spPr>
            <a:xfrm>
              <a:off x="6397725" y="2258156"/>
              <a:ext cx="869149" cy="522382"/>
            </a:xfrm>
            <a:prstGeom prst="rect">
              <a:avLst/>
            </a:prstGeom>
            <a:solidFill>
              <a:srgbClr val="FFFF00">
                <a:alpha val="32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0300" y="86031"/>
              <a:ext cx="434407" cy="522382"/>
            </a:xfrm>
            <a:prstGeom prst="rect">
              <a:avLst/>
            </a:prstGeom>
            <a:solidFill>
              <a:srgbClr val="FFFF00">
                <a:alpha val="32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1478789" y="89802"/>
            <a:ext cx="434407" cy="522382"/>
          </a:xfrm>
          <a:prstGeom prst="rect">
            <a:avLst/>
          </a:prstGeom>
          <a:solidFill>
            <a:srgbClr val="FF0000">
              <a:alpha val="32000"/>
            </a:srgb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564036" y="3976052"/>
            <a:ext cx="1190991" cy="839521"/>
            <a:chOff x="5982817" y="2442850"/>
            <a:chExt cx="1613519" cy="944131"/>
          </a:xfrm>
        </p:grpSpPr>
        <p:sp>
          <p:nvSpPr>
            <p:cNvPr id="50" name="Rectangle 49"/>
            <p:cNvSpPr/>
            <p:nvPr/>
          </p:nvSpPr>
          <p:spPr>
            <a:xfrm>
              <a:off x="5982817" y="2442850"/>
              <a:ext cx="1613519" cy="9441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095096" y="2487766"/>
              <a:ext cx="1406609" cy="869067"/>
              <a:chOff x="6520001" y="2584699"/>
              <a:chExt cx="1406609" cy="869067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7211455" y="2837236"/>
                <a:ext cx="3026" cy="503023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520001" y="3079794"/>
                <a:ext cx="1312601" cy="11393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7406854" y="2584699"/>
                <a:ext cx="519756" cy="49865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6569224" y="3072249"/>
                <a:ext cx="358254" cy="38151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920362" y="3072407"/>
                <a:ext cx="500724" cy="340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6845058" y="2935549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1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  <p:bldP spid="23" grpId="0"/>
      <p:bldP spid="41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7"/>
            <a:ext cx="9144000" cy="843558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3015557" y="753908"/>
            <a:ext cx="1926222" cy="1529810"/>
            <a:chOff x="3015557" y="753908"/>
            <a:chExt cx="1926222" cy="1529810"/>
          </a:xfrm>
        </p:grpSpPr>
        <p:pic>
          <p:nvPicPr>
            <p:cNvPr id="45069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904" y="753908"/>
              <a:ext cx="1285875" cy="89136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96" name="Group 95"/>
            <p:cNvGrpSpPr/>
            <p:nvPr/>
          </p:nvGrpSpPr>
          <p:grpSpPr>
            <a:xfrm>
              <a:off x="3015557" y="1176732"/>
              <a:ext cx="1196403" cy="1106986"/>
              <a:chOff x="3015557" y="1177309"/>
              <a:chExt cx="1196403" cy="1106986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923928" y="1177309"/>
                <a:ext cx="259079" cy="242313"/>
                <a:chOff x="3923928" y="1177309"/>
                <a:chExt cx="259079" cy="242313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3923928" y="1373903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030608" y="127560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137288" y="1177309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5067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5557" y="1484195"/>
                <a:ext cx="1196403" cy="800100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E2A20B0-4E54-4089-8079-B4A29B34D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t="6058" r="16560" b="10106"/>
          <a:stretch/>
        </p:blipFill>
        <p:spPr>
          <a:xfrm>
            <a:off x="2895015" y="3762879"/>
            <a:ext cx="2016224" cy="201622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B4C98CE8-5756-4593-B6CA-03AE7E066A3A}"/>
                  </a:ext>
                </a:extLst>
              </p:cNvPr>
              <p:cNvSpPr txBox="1"/>
              <p:nvPr/>
            </p:nvSpPr>
            <p:spPr>
              <a:xfrm>
                <a:off x="3206469" y="3369577"/>
                <a:ext cx="1237086" cy="3761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b="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prstClr val="white"/>
                    </a:solidFill>
                    <a:latin typeface="Calibri" panose="020F0502020204030204"/>
                  </a:rPr>
                  <a:t> (11×11)</a:t>
                </a:r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4C98CE8-5756-4593-B6CA-03AE7E066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469" y="3369577"/>
                <a:ext cx="1237086" cy="376193"/>
              </a:xfrm>
              <a:prstGeom prst="rect">
                <a:avLst/>
              </a:prstGeom>
              <a:blipFill rotWithShape="1">
                <a:blip r:embed="rId5"/>
                <a:stretch>
                  <a:fillRect t="-8197" r="-394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F2D6385-237C-4DF4-8778-F07166561F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6896" r="9092" b="10838"/>
          <a:stretch/>
        </p:blipFill>
        <p:spPr>
          <a:xfrm>
            <a:off x="-396551" y="1173987"/>
            <a:ext cx="2304256" cy="190181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00876" y="1884245"/>
            <a:ext cx="1224136" cy="846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876" y="1897792"/>
            <a:ext cx="1229848" cy="809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345542" y="2247716"/>
            <a:ext cx="1224136" cy="846554"/>
          </a:xfrm>
          <a:prstGeom prst="rect">
            <a:avLst/>
          </a:prstGeom>
          <a:solidFill>
            <a:srgbClr val="FFFF00"/>
          </a:solidFill>
          <a:ln w="38100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66" y="2277578"/>
            <a:ext cx="1209536" cy="78867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516566" y="1516093"/>
            <a:ext cx="333108" cy="292828"/>
            <a:chOff x="2895015" y="3751711"/>
            <a:chExt cx="503055" cy="456189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034" y="3751711"/>
              <a:ext cx="468036" cy="456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 flipV="1">
              <a:off x="2895015" y="3762879"/>
              <a:ext cx="490290" cy="4320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895015" y="3751711"/>
            <a:ext cx="503055" cy="456189"/>
            <a:chOff x="2895015" y="3751711"/>
            <a:chExt cx="503055" cy="456189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034" y="3751711"/>
              <a:ext cx="468036" cy="456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 flipV="1">
              <a:off x="2895015" y="3762879"/>
              <a:ext cx="490290" cy="4320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552569" y="2058620"/>
            <a:ext cx="336949" cy="304026"/>
            <a:chOff x="3403821" y="3749908"/>
            <a:chExt cx="496026" cy="457992"/>
          </a:xfrm>
        </p:grpSpPr>
        <p:pic>
          <p:nvPicPr>
            <p:cNvPr id="70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962" y="3749908"/>
              <a:ext cx="487885" cy="45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 flipV="1">
              <a:off x="3403821" y="3761379"/>
              <a:ext cx="490290" cy="432049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03821" y="3749908"/>
            <a:ext cx="496026" cy="457992"/>
            <a:chOff x="3403821" y="3749908"/>
            <a:chExt cx="496026" cy="457992"/>
          </a:xfrm>
        </p:grpSpPr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962" y="3749908"/>
              <a:ext cx="487885" cy="45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 flipV="1">
              <a:off x="3403821" y="3761379"/>
              <a:ext cx="490290" cy="432049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591525" y="1203598"/>
            <a:ext cx="4307242" cy="1915077"/>
            <a:chOff x="3591525" y="1203598"/>
            <a:chExt cx="4307242" cy="1915077"/>
          </a:xfrm>
        </p:grpSpPr>
        <p:pic>
          <p:nvPicPr>
            <p:cNvPr id="87" name="Picture 86" descr="A picture containing outdoor&#10;&#10;Description generated with high confidence">
              <a:extLst>
                <a:ext uri="{FF2B5EF4-FFF2-40B4-BE49-F238E27FC236}">
                  <a16:creationId xmlns="" xmlns:a16="http://schemas.microsoft.com/office/drawing/2014/main" id="{6860FA08-6F47-4786-9942-27242D9D3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2" t="7417" r="25877" b="11803"/>
            <a:stretch/>
          </p:blipFill>
          <p:spPr>
            <a:xfrm>
              <a:off x="5580112" y="1203598"/>
              <a:ext cx="2318655" cy="1915077"/>
            </a:xfrm>
            <a:prstGeom prst="rect">
              <a:avLst/>
            </a:prstGeom>
          </p:spPr>
        </p:pic>
        <p:sp>
          <p:nvSpPr>
            <p:cNvPr id="65" name="Flowchart: Or 64"/>
            <p:cNvSpPr/>
            <p:nvPr/>
          </p:nvSpPr>
          <p:spPr>
            <a:xfrm>
              <a:off x="5148064" y="2058620"/>
              <a:ext cx="288032" cy="270501"/>
            </a:xfrm>
            <a:prstGeom prst="flowChartOr">
              <a:avLst/>
            </a:prstGeom>
            <a:noFill/>
            <a:ln w="127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endCxn id="65" idx="1"/>
            </p:cNvCxnSpPr>
            <p:nvPr/>
          </p:nvCxnSpPr>
          <p:spPr>
            <a:xfrm>
              <a:off x="4793814" y="1583160"/>
              <a:ext cx="396431" cy="515074"/>
            </a:xfrm>
            <a:prstGeom prst="straightConnector1">
              <a:avLst/>
            </a:prstGeom>
            <a:ln w="12700">
              <a:solidFill>
                <a:srgbClr val="92D050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65" idx="2"/>
            </p:cNvCxnSpPr>
            <p:nvPr/>
          </p:nvCxnSpPr>
          <p:spPr>
            <a:xfrm>
              <a:off x="4210740" y="1939370"/>
              <a:ext cx="937324" cy="254501"/>
            </a:xfrm>
            <a:prstGeom prst="straightConnector1">
              <a:avLst/>
            </a:prstGeom>
            <a:ln w="12700">
              <a:solidFill>
                <a:srgbClr val="FFC000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endCxn id="65" idx="2"/>
            </p:cNvCxnSpPr>
            <p:nvPr/>
          </p:nvCxnSpPr>
          <p:spPr>
            <a:xfrm flipV="1">
              <a:off x="3899847" y="2193871"/>
              <a:ext cx="1248217" cy="233781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endCxn id="65" idx="2"/>
            </p:cNvCxnSpPr>
            <p:nvPr/>
          </p:nvCxnSpPr>
          <p:spPr>
            <a:xfrm flipV="1">
              <a:off x="3591525" y="2193871"/>
              <a:ext cx="1556539" cy="728909"/>
            </a:xfrm>
            <a:prstGeom prst="straightConnector1">
              <a:avLst/>
            </a:prstGeom>
            <a:ln w="12700">
              <a:solidFill>
                <a:srgbClr val="00FFFF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1185392" y="3822039"/>
            <a:ext cx="14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 Filters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(~PSFs)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22720" y="2764732"/>
            <a:ext cx="2002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Map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(sub-Reflectivity)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3923928" y="935007"/>
            <a:ext cx="648072" cy="4283096"/>
            <a:chOff x="3923928" y="935007"/>
            <a:chExt cx="648072" cy="4283096"/>
          </a:xfrm>
        </p:grpSpPr>
        <p:sp>
          <p:nvSpPr>
            <p:cNvPr id="101" name="Rectangle 100"/>
            <p:cNvSpPr/>
            <p:nvPr/>
          </p:nvSpPr>
          <p:spPr>
            <a:xfrm>
              <a:off x="3923928" y="4803998"/>
              <a:ext cx="445866" cy="41410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336499" y="935007"/>
              <a:ext cx="235501" cy="268592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888884" y="495712"/>
            <a:ext cx="1701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~LSM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(~Reflectivity)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20045" y="12698"/>
            <a:ext cx="796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m that minimizes ||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smtClean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||m||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18869" y="578541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2950298" y="118891"/>
            <a:ext cx="2186749" cy="5078187"/>
            <a:chOff x="2875066" y="123478"/>
            <a:chExt cx="2186749" cy="4918352"/>
          </a:xfrm>
        </p:grpSpPr>
        <p:sp>
          <p:nvSpPr>
            <p:cNvPr id="105" name="Rectangle 104"/>
            <p:cNvSpPr/>
            <p:nvPr/>
          </p:nvSpPr>
          <p:spPr>
            <a:xfrm>
              <a:off x="4749746" y="123478"/>
              <a:ext cx="312069" cy="372234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 w="63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75066" y="3632410"/>
              <a:ext cx="1942785" cy="1409420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307934" y="163711"/>
            <a:ext cx="3117145" cy="3150781"/>
            <a:chOff x="2307934" y="374308"/>
            <a:chExt cx="3117145" cy="2733785"/>
          </a:xfrm>
        </p:grpSpPr>
        <p:sp>
          <p:nvSpPr>
            <p:cNvPr id="108" name="Freeform 107"/>
            <p:cNvSpPr/>
            <p:nvPr/>
          </p:nvSpPr>
          <p:spPr>
            <a:xfrm>
              <a:off x="2307934" y="742618"/>
              <a:ext cx="2668249" cy="2365475"/>
            </a:xfrm>
            <a:custGeom>
              <a:avLst/>
              <a:gdLst>
                <a:gd name="connsiteX0" fmla="*/ 2594572 w 2668249"/>
                <a:gd name="connsiteY0" fmla="*/ 876862 h 2365475"/>
                <a:gd name="connsiteX1" fmla="*/ 1933560 w 2668249"/>
                <a:gd name="connsiteY1" fmla="*/ 909912 h 2365475"/>
                <a:gd name="connsiteX2" fmla="*/ 1900509 w 2668249"/>
                <a:gd name="connsiteY2" fmla="*/ 931946 h 2365475"/>
                <a:gd name="connsiteX3" fmla="*/ 1900509 w 2668249"/>
                <a:gd name="connsiteY3" fmla="*/ 1504823 h 2365475"/>
                <a:gd name="connsiteX4" fmla="*/ 1878476 w 2668249"/>
                <a:gd name="connsiteY4" fmla="*/ 1537874 h 2365475"/>
                <a:gd name="connsiteX5" fmla="*/ 1536953 w 2668249"/>
                <a:gd name="connsiteY5" fmla="*/ 1526857 h 2365475"/>
                <a:gd name="connsiteX6" fmla="*/ 1536953 w 2668249"/>
                <a:gd name="connsiteY6" fmla="*/ 1659059 h 2365475"/>
                <a:gd name="connsiteX7" fmla="*/ 1536953 w 2668249"/>
                <a:gd name="connsiteY7" fmla="*/ 1978548 h 2365475"/>
                <a:gd name="connsiteX8" fmla="*/ 1305599 w 2668249"/>
                <a:gd name="connsiteY8" fmla="*/ 2000582 h 2365475"/>
                <a:gd name="connsiteX9" fmla="*/ 1217464 w 2668249"/>
                <a:gd name="connsiteY9" fmla="*/ 2099734 h 2365475"/>
                <a:gd name="connsiteX10" fmla="*/ 1228480 w 2668249"/>
                <a:gd name="connsiteY10" fmla="*/ 2331088 h 2365475"/>
                <a:gd name="connsiteX11" fmla="*/ 104760 w 2668249"/>
                <a:gd name="connsiteY11" fmla="*/ 2353122 h 2365475"/>
                <a:gd name="connsiteX12" fmla="*/ 38659 w 2668249"/>
                <a:gd name="connsiteY12" fmla="*/ 2220919 h 2365475"/>
                <a:gd name="connsiteX13" fmla="*/ 16625 w 2668249"/>
                <a:gd name="connsiteY13" fmla="*/ 1570924 h 2365475"/>
                <a:gd name="connsiteX14" fmla="*/ 247979 w 2668249"/>
                <a:gd name="connsiteY14" fmla="*/ 1515840 h 2365475"/>
                <a:gd name="connsiteX15" fmla="*/ 303064 w 2668249"/>
                <a:gd name="connsiteY15" fmla="*/ 1504823 h 2365475"/>
                <a:gd name="connsiteX16" fmla="*/ 358148 w 2668249"/>
                <a:gd name="connsiteY16" fmla="*/ 1141266 h 2365475"/>
                <a:gd name="connsiteX17" fmla="*/ 721705 w 2668249"/>
                <a:gd name="connsiteY17" fmla="*/ 1130249 h 2365475"/>
                <a:gd name="connsiteX18" fmla="*/ 743738 w 2668249"/>
                <a:gd name="connsiteY18" fmla="*/ 799743 h 2365475"/>
                <a:gd name="connsiteX19" fmla="*/ 1327632 w 2668249"/>
                <a:gd name="connsiteY19" fmla="*/ 777710 h 2365475"/>
                <a:gd name="connsiteX20" fmla="*/ 1371700 w 2668249"/>
                <a:gd name="connsiteY20" fmla="*/ 83647 h 2365475"/>
                <a:gd name="connsiteX21" fmla="*/ 2528471 w 2668249"/>
                <a:gd name="connsiteY21" fmla="*/ 28563 h 2365475"/>
                <a:gd name="connsiteX22" fmla="*/ 2605589 w 2668249"/>
                <a:gd name="connsiteY22" fmla="*/ 50596 h 2365475"/>
                <a:gd name="connsiteX23" fmla="*/ 2649656 w 2668249"/>
                <a:gd name="connsiteY23" fmla="*/ 601440 h 2365475"/>
                <a:gd name="connsiteX24" fmla="*/ 2660673 w 2668249"/>
                <a:gd name="connsiteY24" fmla="*/ 832794 h 2365475"/>
                <a:gd name="connsiteX25" fmla="*/ 2594572 w 2668249"/>
                <a:gd name="connsiteY25" fmla="*/ 876862 h 236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68249" h="2365475">
                  <a:moveTo>
                    <a:pt x="2594572" y="876862"/>
                  </a:moveTo>
                  <a:cubicBezTo>
                    <a:pt x="2473387" y="889715"/>
                    <a:pt x="2049237" y="900731"/>
                    <a:pt x="1933560" y="909912"/>
                  </a:cubicBezTo>
                  <a:cubicBezTo>
                    <a:pt x="1817883" y="919093"/>
                    <a:pt x="1906017" y="832794"/>
                    <a:pt x="1900509" y="931946"/>
                  </a:cubicBezTo>
                  <a:cubicBezTo>
                    <a:pt x="1895001" y="1031098"/>
                    <a:pt x="1904181" y="1403835"/>
                    <a:pt x="1900509" y="1504823"/>
                  </a:cubicBezTo>
                  <a:cubicBezTo>
                    <a:pt x="1896837" y="1605811"/>
                    <a:pt x="1939069" y="1534202"/>
                    <a:pt x="1878476" y="1537874"/>
                  </a:cubicBezTo>
                  <a:cubicBezTo>
                    <a:pt x="1817883" y="1541546"/>
                    <a:pt x="1593873" y="1506660"/>
                    <a:pt x="1536953" y="1526857"/>
                  </a:cubicBezTo>
                  <a:cubicBezTo>
                    <a:pt x="1480033" y="1547054"/>
                    <a:pt x="1536953" y="1659059"/>
                    <a:pt x="1536953" y="1659059"/>
                  </a:cubicBezTo>
                  <a:cubicBezTo>
                    <a:pt x="1536953" y="1734341"/>
                    <a:pt x="1575512" y="1921628"/>
                    <a:pt x="1536953" y="1978548"/>
                  </a:cubicBezTo>
                  <a:cubicBezTo>
                    <a:pt x="1498394" y="2035468"/>
                    <a:pt x="1358847" y="1980384"/>
                    <a:pt x="1305599" y="2000582"/>
                  </a:cubicBezTo>
                  <a:cubicBezTo>
                    <a:pt x="1252351" y="2020780"/>
                    <a:pt x="1230317" y="2044650"/>
                    <a:pt x="1217464" y="2099734"/>
                  </a:cubicBezTo>
                  <a:cubicBezTo>
                    <a:pt x="1204611" y="2154818"/>
                    <a:pt x="1413931" y="2288857"/>
                    <a:pt x="1228480" y="2331088"/>
                  </a:cubicBezTo>
                  <a:cubicBezTo>
                    <a:pt x="1043029" y="2373319"/>
                    <a:pt x="303063" y="2371484"/>
                    <a:pt x="104760" y="2353122"/>
                  </a:cubicBezTo>
                  <a:cubicBezTo>
                    <a:pt x="-93544" y="2334761"/>
                    <a:pt x="53348" y="2351285"/>
                    <a:pt x="38659" y="2220919"/>
                  </a:cubicBezTo>
                  <a:cubicBezTo>
                    <a:pt x="23970" y="2090553"/>
                    <a:pt x="-18262" y="1688437"/>
                    <a:pt x="16625" y="1570924"/>
                  </a:cubicBezTo>
                  <a:cubicBezTo>
                    <a:pt x="51512" y="1453411"/>
                    <a:pt x="200239" y="1526857"/>
                    <a:pt x="247979" y="1515840"/>
                  </a:cubicBezTo>
                  <a:cubicBezTo>
                    <a:pt x="295719" y="1504823"/>
                    <a:pt x="284703" y="1567252"/>
                    <a:pt x="303064" y="1504823"/>
                  </a:cubicBezTo>
                  <a:cubicBezTo>
                    <a:pt x="321425" y="1442394"/>
                    <a:pt x="288375" y="1203695"/>
                    <a:pt x="358148" y="1141266"/>
                  </a:cubicBezTo>
                  <a:cubicBezTo>
                    <a:pt x="427921" y="1078837"/>
                    <a:pt x="657440" y="1187169"/>
                    <a:pt x="721705" y="1130249"/>
                  </a:cubicBezTo>
                  <a:cubicBezTo>
                    <a:pt x="785970" y="1073329"/>
                    <a:pt x="642750" y="858499"/>
                    <a:pt x="743738" y="799743"/>
                  </a:cubicBezTo>
                  <a:cubicBezTo>
                    <a:pt x="844726" y="740987"/>
                    <a:pt x="1222972" y="897059"/>
                    <a:pt x="1327632" y="777710"/>
                  </a:cubicBezTo>
                  <a:cubicBezTo>
                    <a:pt x="1432292" y="658361"/>
                    <a:pt x="1171560" y="208505"/>
                    <a:pt x="1371700" y="83647"/>
                  </a:cubicBezTo>
                  <a:cubicBezTo>
                    <a:pt x="1571840" y="-41211"/>
                    <a:pt x="2322823" y="34071"/>
                    <a:pt x="2528471" y="28563"/>
                  </a:cubicBezTo>
                  <a:cubicBezTo>
                    <a:pt x="2734119" y="23055"/>
                    <a:pt x="2585392" y="-44883"/>
                    <a:pt x="2605589" y="50596"/>
                  </a:cubicBezTo>
                  <a:cubicBezTo>
                    <a:pt x="2625786" y="146075"/>
                    <a:pt x="2640475" y="471074"/>
                    <a:pt x="2649656" y="601440"/>
                  </a:cubicBezTo>
                  <a:cubicBezTo>
                    <a:pt x="2658837" y="731806"/>
                    <a:pt x="2673526" y="785054"/>
                    <a:pt x="2660673" y="832794"/>
                  </a:cubicBezTo>
                  <a:cubicBezTo>
                    <a:pt x="2647820" y="880534"/>
                    <a:pt x="2715757" y="864009"/>
                    <a:pt x="2594572" y="876862"/>
                  </a:cubicBezTo>
                  <a:close/>
                </a:path>
              </a:pathLst>
            </a:custGeom>
            <a:solidFill>
              <a:srgbClr val="00B050">
                <a:alpha val="24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137047" y="374308"/>
              <a:ext cx="288032" cy="300226"/>
            </a:xfrm>
            <a:prstGeom prst="rect">
              <a:avLst/>
            </a:prstGeom>
            <a:solidFill>
              <a:srgbClr val="00B050">
                <a:alpha val="45000"/>
              </a:srgbClr>
            </a:solidFill>
            <a:ln w="95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5094297" y="3507854"/>
            <a:ext cx="3953711" cy="132343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Benefits: Inexpensive ~LSM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Coherent Noise Killer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Incoherent Noise Killer   </a:t>
            </a:r>
          </a:p>
          <a:p>
            <a:endParaRPr lang="en-US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5076056" y="4453217"/>
                <a:ext cx="40975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Liability: ~Reflectivity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Reflectivity</a:t>
                </a: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453217"/>
                <a:ext cx="4097597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1637" t="-7692" r="-89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3C11BB9E-7572-49D2-8A99-739E2DF72C5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t="7182" r="8724" b="10292"/>
          <a:stretch/>
        </p:blipFill>
        <p:spPr>
          <a:xfrm>
            <a:off x="-396551" y="1176733"/>
            <a:ext cx="2315833" cy="189907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 flipV="1">
            <a:off x="1516566" y="1503485"/>
            <a:ext cx="2139338" cy="563823"/>
            <a:chOff x="1547664" y="1989518"/>
            <a:chExt cx="1196426" cy="673770"/>
          </a:xfrm>
        </p:grpSpPr>
        <p:grpSp>
          <p:nvGrpSpPr>
            <p:cNvPr id="33" name="Group 32"/>
            <p:cNvGrpSpPr/>
            <p:nvPr/>
          </p:nvGrpSpPr>
          <p:grpSpPr>
            <a:xfrm>
              <a:off x="1547664" y="2056673"/>
              <a:ext cx="1174990" cy="606615"/>
              <a:chOff x="1547664" y="2056673"/>
              <a:chExt cx="1174990" cy="60661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547664" y="2327168"/>
                <a:ext cx="186291" cy="3361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1547664" y="2065857"/>
                <a:ext cx="1174990" cy="25084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547664" y="2056674"/>
                <a:ext cx="1174990" cy="60661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1733955" y="2056674"/>
                <a:ext cx="988699" cy="60661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733955" y="2056673"/>
                <a:ext cx="988699" cy="270494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/>
            <p:cNvSpPr/>
            <p:nvPr/>
          </p:nvSpPr>
          <p:spPr>
            <a:xfrm>
              <a:off x="2672082" y="1989518"/>
              <a:ext cx="72008" cy="10861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 flipV="1">
            <a:off x="1552570" y="2067308"/>
            <a:ext cx="1974576" cy="663491"/>
            <a:chOff x="1547664" y="1989518"/>
            <a:chExt cx="1196426" cy="611930"/>
          </a:xfrm>
        </p:grpSpPr>
        <p:grpSp>
          <p:nvGrpSpPr>
            <p:cNvPr id="41" name="Group 40"/>
            <p:cNvGrpSpPr/>
            <p:nvPr/>
          </p:nvGrpSpPr>
          <p:grpSpPr>
            <a:xfrm>
              <a:off x="1547664" y="2043828"/>
              <a:ext cx="1196426" cy="557620"/>
              <a:chOff x="1547664" y="2043828"/>
              <a:chExt cx="1196426" cy="55762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547664" y="2359982"/>
                <a:ext cx="215182" cy="241466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V="1">
                <a:off x="1547664" y="2056674"/>
                <a:ext cx="1174990" cy="303307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547664" y="2056674"/>
                <a:ext cx="1174990" cy="544773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1762846" y="2056674"/>
                <a:ext cx="959808" cy="544774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endCxn id="42" idx="6"/>
              </p:cNvCxnSpPr>
              <p:nvPr/>
            </p:nvCxnSpPr>
            <p:spPr>
              <a:xfrm flipV="1">
                <a:off x="1762846" y="2043828"/>
                <a:ext cx="981244" cy="316153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/>
            <p:cNvSpPr/>
            <p:nvPr/>
          </p:nvSpPr>
          <p:spPr>
            <a:xfrm>
              <a:off x="2672082" y="1989518"/>
              <a:ext cx="72008" cy="108619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525192" y="4807100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= 6*2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1*6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139368" y="4778442"/>
            <a:ext cx="1904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= 6*1 +1*0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5671797" y="4948014"/>
            <a:ext cx="1408209" cy="152400"/>
            <a:chOff x="5609140" y="4941336"/>
            <a:chExt cx="1408209" cy="152400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5609140" y="4942877"/>
              <a:ext cx="1379181" cy="136345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5609140" y="4941336"/>
              <a:ext cx="1408209" cy="15240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6361387" y="4748462"/>
            <a:ext cx="586877" cy="169572"/>
            <a:chOff x="6361387" y="4778442"/>
            <a:chExt cx="586877" cy="169572"/>
          </a:xfrm>
        </p:grpSpPr>
        <p:cxnSp>
          <p:nvCxnSpPr>
            <p:cNvPr id="126" name="Straight Arrow Connector 125"/>
            <p:cNvCxnSpPr/>
            <p:nvPr/>
          </p:nvCxnSpPr>
          <p:spPr>
            <a:xfrm flipH="1">
              <a:off x="6361387" y="4778442"/>
              <a:ext cx="154829" cy="169572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>
              <a:off x="6516216" y="4778442"/>
              <a:ext cx="432048" cy="152400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8305603" y="4717000"/>
            <a:ext cx="586877" cy="169572"/>
            <a:chOff x="6361387" y="4778442"/>
            <a:chExt cx="586877" cy="169572"/>
          </a:xfrm>
        </p:grpSpPr>
        <p:cxnSp>
          <p:nvCxnSpPr>
            <p:cNvPr id="139" name="Straight Arrow Connector 138"/>
            <p:cNvCxnSpPr/>
            <p:nvPr/>
          </p:nvCxnSpPr>
          <p:spPr>
            <a:xfrm flipH="1">
              <a:off x="6361387" y="4778442"/>
              <a:ext cx="154829" cy="169572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6516216" y="4778442"/>
              <a:ext cx="432048" cy="152400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30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31125E-7 L 0.1585 0.442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22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5747E-6 L 0.21737 0.349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174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0" grpId="0" animBg="1"/>
      <p:bldP spid="99" grpId="0"/>
      <p:bldP spid="107" grpId="0"/>
      <p:bldP spid="111" grpId="0"/>
      <p:bldP spid="113" grpId="0" animBg="1"/>
      <p:bldP spid="114" grpId="0"/>
      <p:bldP spid="116" grpId="0"/>
      <p:bldP spid="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s://upload.wikimedia.org/wikipedia/commons/thumb/1/11/Confluence_of_Green_and_Colorado_Rivers.jpg/800px-Confluence_of_Green_and_Colorado_Riv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977" y="-32412"/>
            <a:ext cx="9396536" cy="51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06365" y="1673525"/>
            <a:ext cx="1590535" cy="2691441"/>
            <a:chOff x="1006365" y="1673525"/>
            <a:chExt cx="1590535" cy="2691441"/>
          </a:xfrm>
        </p:grpSpPr>
        <p:sp>
          <p:nvSpPr>
            <p:cNvPr id="12" name="Rectangle 11"/>
            <p:cNvSpPr/>
            <p:nvPr/>
          </p:nvSpPr>
          <p:spPr>
            <a:xfrm rot="2541287">
              <a:off x="1006365" y="2617612"/>
              <a:ext cx="1590535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Sparse</a:t>
              </a:r>
            </a:p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Inversion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201842" y="1673525"/>
              <a:ext cx="1213554" cy="1017917"/>
            </a:xfrm>
            <a:custGeom>
              <a:avLst/>
              <a:gdLst>
                <a:gd name="connsiteX0" fmla="*/ 1213554 w 1213554"/>
                <a:gd name="connsiteY0" fmla="*/ 0 h 1017917"/>
                <a:gd name="connsiteX1" fmla="*/ 488935 w 1213554"/>
                <a:gd name="connsiteY1" fmla="*/ 362309 h 1017917"/>
                <a:gd name="connsiteX2" fmla="*/ 5856 w 1213554"/>
                <a:gd name="connsiteY2" fmla="*/ 707366 h 1017917"/>
                <a:gd name="connsiteX3" fmla="*/ 264649 w 1213554"/>
                <a:gd name="connsiteY3" fmla="*/ 1017917 h 101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554" h="1017917">
                  <a:moveTo>
                    <a:pt x="1213554" y="0"/>
                  </a:moveTo>
                  <a:cubicBezTo>
                    <a:pt x="951886" y="122207"/>
                    <a:pt x="690218" y="244415"/>
                    <a:pt x="488935" y="362309"/>
                  </a:cubicBezTo>
                  <a:cubicBezTo>
                    <a:pt x="287652" y="480203"/>
                    <a:pt x="43237" y="598098"/>
                    <a:pt x="5856" y="707366"/>
                  </a:cubicBezTo>
                  <a:cubicBezTo>
                    <a:pt x="-31525" y="816634"/>
                    <a:pt x="116562" y="917275"/>
                    <a:pt x="264649" y="101791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035834" y="3209026"/>
              <a:ext cx="441579" cy="1155940"/>
            </a:xfrm>
            <a:custGeom>
              <a:avLst/>
              <a:gdLst>
                <a:gd name="connsiteX0" fmla="*/ 34506 w 441579"/>
                <a:gd name="connsiteY0" fmla="*/ 0 h 1155940"/>
                <a:gd name="connsiteX1" fmla="*/ 362309 w 441579"/>
                <a:gd name="connsiteY1" fmla="*/ 310551 h 1155940"/>
                <a:gd name="connsiteX2" fmla="*/ 414068 w 441579"/>
                <a:gd name="connsiteY2" fmla="*/ 759125 h 1155940"/>
                <a:gd name="connsiteX3" fmla="*/ 0 w 441579"/>
                <a:gd name="connsiteY3" fmla="*/ 1155940 h 115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579" h="1155940">
                  <a:moveTo>
                    <a:pt x="34506" y="0"/>
                  </a:moveTo>
                  <a:cubicBezTo>
                    <a:pt x="166777" y="92015"/>
                    <a:pt x="299049" y="184030"/>
                    <a:pt x="362309" y="310551"/>
                  </a:cubicBezTo>
                  <a:cubicBezTo>
                    <a:pt x="425569" y="437072"/>
                    <a:pt x="474453" y="618227"/>
                    <a:pt x="414068" y="759125"/>
                  </a:cubicBezTo>
                  <a:cubicBezTo>
                    <a:pt x="353683" y="900023"/>
                    <a:pt x="176841" y="1027981"/>
                    <a:pt x="0" y="115594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52650" y="3162300"/>
            <a:ext cx="5619750" cy="1276350"/>
            <a:chOff x="2152650" y="3162300"/>
            <a:chExt cx="5619750" cy="1276350"/>
          </a:xfrm>
        </p:grpSpPr>
        <p:sp>
          <p:nvSpPr>
            <p:cNvPr id="5" name="Rectangle 4"/>
            <p:cNvSpPr/>
            <p:nvPr/>
          </p:nvSpPr>
          <p:spPr>
            <a:xfrm rot="20797135">
              <a:off x="5112403" y="3345480"/>
              <a:ext cx="15905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Deep CNN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52650" y="3733800"/>
              <a:ext cx="3009900" cy="704850"/>
            </a:xfrm>
            <a:custGeom>
              <a:avLst/>
              <a:gdLst>
                <a:gd name="connsiteX0" fmla="*/ 3009900 w 3009900"/>
                <a:gd name="connsiteY0" fmla="*/ 0 h 704850"/>
                <a:gd name="connsiteX1" fmla="*/ 1905000 w 3009900"/>
                <a:gd name="connsiteY1" fmla="*/ 190500 h 704850"/>
                <a:gd name="connsiteX2" fmla="*/ 971550 w 3009900"/>
                <a:gd name="connsiteY2" fmla="*/ 228600 h 704850"/>
                <a:gd name="connsiteX3" fmla="*/ 0 w 3009900"/>
                <a:gd name="connsiteY3" fmla="*/ 7048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9900" h="704850">
                  <a:moveTo>
                    <a:pt x="3009900" y="0"/>
                  </a:moveTo>
                  <a:cubicBezTo>
                    <a:pt x="2627312" y="76200"/>
                    <a:pt x="2244725" y="152400"/>
                    <a:pt x="1905000" y="190500"/>
                  </a:cubicBezTo>
                  <a:cubicBezTo>
                    <a:pt x="1565275" y="228600"/>
                    <a:pt x="1289050" y="142875"/>
                    <a:pt x="971550" y="228600"/>
                  </a:cubicBezTo>
                  <a:cubicBezTo>
                    <a:pt x="654050" y="314325"/>
                    <a:pt x="327025" y="509587"/>
                    <a:pt x="0" y="70485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19850" y="3162300"/>
              <a:ext cx="1352550" cy="304800"/>
            </a:xfrm>
            <a:custGeom>
              <a:avLst/>
              <a:gdLst>
                <a:gd name="connsiteX0" fmla="*/ 1352550 w 1352550"/>
                <a:gd name="connsiteY0" fmla="*/ 0 h 304800"/>
                <a:gd name="connsiteX1" fmla="*/ 571500 w 1352550"/>
                <a:gd name="connsiteY1" fmla="*/ 171450 h 304800"/>
                <a:gd name="connsiteX2" fmla="*/ 0 w 135255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50" h="304800">
                  <a:moveTo>
                    <a:pt x="1352550" y="0"/>
                  </a:moveTo>
                  <a:lnTo>
                    <a:pt x="571500" y="171450"/>
                  </a:lnTo>
                  <a:lnTo>
                    <a:pt x="0" y="30480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8655" y="3655735"/>
            <a:ext cx="1873995" cy="949795"/>
            <a:chOff x="5982817" y="2437186"/>
            <a:chExt cx="1873995" cy="949795"/>
          </a:xfrm>
        </p:grpSpPr>
        <p:sp>
          <p:nvSpPr>
            <p:cNvPr id="20" name="Rectangle 19"/>
            <p:cNvSpPr/>
            <p:nvPr/>
          </p:nvSpPr>
          <p:spPr>
            <a:xfrm>
              <a:off x="5982817" y="2442850"/>
              <a:ext cx="1613519" cy="9441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095096" y="2487766"/>
              <a:ext cx="1406609" cy="869067"/>
              <a:chOff x="6520001" y="2584699"/>
              <a:chExt cx="1406609" cy="869067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7211455" y="2837236"/>
                <a:ext cx="3026" cy="503023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520001" y="3079794"/>
                <a:ext cx="1312601" cy="11393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7406854" y="2584699"/>
                <a:ext cx="519756" cy="49865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6569224" y="3072249"/>
                <a:ext cx="358254" cy="38151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920362" y="3072407"/>
                <a:ext cx="500724" cy="340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845058" y="2935549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36697" y="2437186"/>
              <a:ext cx="1820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)=</a:t>
              </a:r>
              <a:r>
                <a:rPr lang="en-US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7"/>
            <a:ext cx="9144000" cy="843558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3015557" y="753908"/>
            <a:ext cx="1926222" cy="1529810"/>
            <a:chOff x="3015557" y="753908"/>
            <a:chExt cx="1926222" cy="1529810"/>
          </a:xfrm>
        </p:grpSpPr>
        <p:pic>
          <p:nvPicPr>
            <p:cNvPr id="45069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904" y="753908"/>
              <a:ext cx="1285875" cy="89136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96" name="Group 95"/>
            <p:cNvGrpSpPr/>
            <p:nvPr/>
          </p:nvGrpSpPr>
          <p:grpSpPr>
            <a:xfrm>
              <a:off x="3015557" y="1176732"/>
              <a:ext cx="1196403" cy="1106986"/>
              <a:chOff x="3015557" y="1177309"/>
              <a:chExt cx="1196403" cy="1106986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923928" y="1177309"/>
                <a:ext cx="259079" cy="242313"/>
                <a:chOff x="3923928" y="1177309"/>
                <a:chExt cx="259079" cy="242313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3923928" y="1373903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030608" y="127560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137288" y="1177309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5067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5557" y="1484195"/>
                <a:ext cx="1196403" cy="800100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E2A20B0-4E54-4089-8079-B4A29B34D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t="6058" r="16560" b="10106"/>
          <a:stretch/>
        </p:blipFill>
        <p:spPr>
          <a:xfrm>
            <a:off x="2895015" y="3762879"/>
            <a:ext cx="2016224" cy="201622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5DA14982-210A-4FB6-AE7F-FECC868B6517}"/>
                  </a:ext>
                </a:extLst>
              </p:cNvPr>
              <p:cNvSpPr txBox="1"/>
              <p:nvPr/>
            </p:nvSpPr>
            <p:spPr>
              <a:xfrm>
                <a:off x="9355477" y="1798755"/>
                <a:ext cx="1555200" cy="6531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prstClr val="white"/>
                    </a:solidFill>
                    <a:latin typeface="Calibri" panose="020F0502020204030204"/>
                  </a:rPr>
                  <a:t> (21×21)</a:t>
                </a:r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DA14982-210A-4FB6-AE7F-FECC868B6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477" y="1798755"/>
                <a:ext cx="1555200" cy="653192"/>
              </a:xfrm>
              <a:prstGeom prst="rect">
                <a:avLst/>
              </a:prstGeom>
              <a:blipFill rotWithShape="1">
                <a:blip r:embed="rId5"/>
                <a:stretch>
                  <a:fillRect t="-4673" r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B4C98CE8-5756-4593-B6CA-03AE7E066A3A}"/>
                  </a:ext>
                </a:extLst>
              </p:cNvPr>
              <p:cNvSpPr txBox="1"/>
              <p:nvPr/>
            </p:nvSpPr>
            <p:spPr>
              <a:xfrm>
                <a:off x="3206469" y="3369577"/>
                <a:ext cx="1237086" cy="3761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b="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prstClr val="white"/>
                    </a:solidFill>
                    <a:latin typeface="Calibri" panose="020F0502020204030204"/>
                  </a:rPr>
                  <a:t> (11×11)</a:t>
                </a:r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4C98CE8-5756-4593-B6CA-03AE7E066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469" y="3369577"/>
                <a:ext cx="1237086" cy="376193"/>
              </a:xfrm>
              <a:prstGeom prst="rect">
                <a:avLst/>
              </a:prstGeom>
              <a:blipFill rotWithShape="1">
                <a:blip r:embed="rId6"/>
                <a:stretch>
                  <a:fillRect t="-8197" r="-394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F2D6385-237C-4DF4-8778-F07166561F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6896" r="9092" b="10838"/>
          <a:stretch/>
        </p:blipFill>
        <p:spPr>
          <a:xfrm>
            <a:off x="-396551" y="1173987"/>
            <a:ext cx="2304256" cy="190181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00876" y="1884245"/>
            <a:ext cx="1224136" cy="846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876" y="1897792"/>
            <a:ext cx="1229848" cy="809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345542" y="2247716"/>
            <a:ext cx="1224136" cy="846554"/>
          </a:xfrm>
          <a:prstGeom prst="rect">
            <a:avLst/>
          </a:prstGeom>
          <a:solidFill>
            <a:srgbClr val="FFFF00"/>
          </a:solidFill>
          <a:ln w="38100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66" y="2277578"/>
            <a:ext cx="1209536" cy="78867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516566" y="1516093"/>
            <a:ext cx="333108" cy="292828"/>
            <a:chOff x="2895015" y="3751711"/>
            <a:chExt cx="503055" cy="456189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034" y="3751711"/>
              <a:ext cx="468036" cy="456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 flipV="1">
              <a:off x="2895015" y="3762879"/>
              <a:ext cx="490290" cy="4320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895015" y="3751711"/>
            <a:ext cx="503055" cy="456189"/>
            <a:chOff x="2895015" y="3751711"/>
            <a:chExt cx="503055" cy="456189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034" y="3751711"/>
              <a:ext cx="468036" cy="456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 flipV="1">
              <a:off x="2895015" y="3762879"/>
              <a:ext cx="490290" cy="4320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552569" y="2058620"/>
            <a:ext cx="336949" cy="304026"/>
            <a:chOff x="3403821" y="3749908"/>
            <a:chExt cx="496026" cy="457992"/>
          </a:xfrm>
        </p:grpSpPr>
        <p:pic>
          <p:nvPicPr>
            <p:cNvPr id="70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962" y="3749908"/>
              <a:ext cx="487885" cy="45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 flipV="1">
              <a:off x="3403821" y="3761379"/>
              <a:ext cx="490290" cy="432049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03821" y="3749908"/>
            <a:ext cx="496026" cy="457992"/>
            <a:chOff x="3403821" y="3749908"/>
            <a:chExt cx="496026" cy="457992"/>
          </a:xfrm>
        </p:grpSpPr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962" y="3749908"/>
              <a:ext cx="487885" cy="45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 flipV="1">
              <a:off x="3403821" y="3761379"/>
              <a:ext cx="490290" cy="432049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185392" y="3822039"/>
            <a:ext cx="14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 Filters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(~PSFs)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3923928" y="935007"/>
            <a:ext cx="648072" cy="4283096"/>
            <a:chOff x="3923928" y="935007"/>
            <a:chExt cx="648072" cy="4283096"/>
          </a:xfrm>
        </p:grpSpPr>
        <p:sp>
          <p:nvSpPr>
            <p:cNvPr id="101" name="Rectangle 100"/>
            <p:cNvSpPr/>
            <p:nvPr/>
          </p:nvSpPr>
          <p:spPr>
            <a:xfrm>
              <a:off x="3923928" y="4803998"/>
              <a:ext cx="445866" cy="41410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336499" y="935007"/>
              <a:ext cx="235501" cy="268592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20045" y="12698"/>
            <a:ext cx="796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m that minimizes ||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smtClean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||m||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18869" y="578541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Picture 121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3C11BB9E-7572-49D2-8A99-739E2DF72C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t="7182" r="8724" b="10292"/>
          <a:stretch/>
        </p:blipFill>
        <p:spPr>
          <a:xfrm>
            <a:off x="-396551" y="1176733"/>
            <a:ext cx="2315833" cy="189907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 flipV="1">
            <a:off x="1516566" y="1503485"/>
            <a:ext cx="2139338" cy="563823"/>
            <a:chOff x="1547664" y="1989518"/>
            <a:chExt cx="1196426" cy="673770"/>
          </a:xfrm>
        </p:grpSpPr>
        <p:grpSp>
          <p:nvGrpSpPr>
            <p:cNvPr id="33" name="Group 32"/>
            <p:cNvGrpSpPr/>
            <p:nvPr/>
          </p:nvGrpSpPr>
          <p:grpSpPr>
            <a:xfrm>
              <a:off x="1547664" y="2056673"/>
              <a:ext cx="1174990" cy="606615"/>
              <a:chOff x="1547664" y="2056673"/>
              <a:chExt cx="1174990" cy="60661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547664" y="2327168"/>
                <a:ext cx="186291" cy="3361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V="1">
                <a:off x="1547664" y="2065857"/>
                <a:ext cx="1174990" cy="250848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547664" y="2056674"/>
                <a:ext cx="1174990" cy="60661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1733955" y="2056674"/>
                <a:ext cx="988699" cy="606613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733955" y="2056673"/>
                <a:ext cx="988699" cy="270494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/>
            <p:cNvSpPr/>
            <p:nvPr/>
          </p:nvSpPr>
          <p:spPr>
            <a:xfrm>
              <a:off x="2672082" y="1989518"/>
              <a:ext cx="72008" cy="10861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 flipV="1">
            <a:off x="1552570" y="2067308"/>
            <a:ext cx="1974576" cy="663491"/>
            <a:chOff x="1547664" y="1989518"/>
            <a:chExt cx="1196426" cy="611930"/>
          </a:xfrm>
        </p:grpSpPr>
        <p:grpSp>
          <p:nvGrpSpPr>
            <p:cNvPr id="41" name="Group 40"/>
            <p:cNvGrpSpPr/>
            <p:nvPr/>
          </p:nvGrpSpPr>
          <p:grpSpPr>
            <a:xfrm>
              <a:off x="1547664" y="2043828"/>
              <a:ext cx="1196426" cy="557620"/>
              <a:chOff x="1547664" y="2043828"/>
              <a:chExt cx="1196426" cy="55762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547664" y="2359982"/>
                <a:ext cx="215182" cy="241466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V="1">
                <a:off x="1547664" y="2056674"/>
                <a:ext cx="1174990" cy="303307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547664" y="2056674"/>
                <a:ext cx="1174990" cy="544773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1762846" y="2056674"/>
                <a:ext cx="959808" cy="544774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endCxn id="42" idx="6"/>
              </p:cNvCxnSpPr>
              <p:nvPr/>
            </p:nvCxnSpPr>
            <p:spPr>
              <a:xfrm flipV="1">
                <a:off x="1762846" y="2043828"/>
                <a:ext cx="981244" cy="316153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/>
            <p:cNvSpPr/>
            <p:nvPr/>
          </p:nvSpPr>
          <p:spPr>
            <a:xfrm>
              <a:off x="2672082" y="1989518"/>
              <a:ext cx="72008" cy="108619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00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19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7"/>
            <a:ext cx="9144000" cy="843558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3015557" y="753908"/>
            <a:ext cx="1926222" cy="1529810"/>
            <a:chOff x="3015557" y="753908"/>
            <a:chExt cx="1926222" cy="1529810"/>
          </a:xfrm>
        </p:grpSpPr>
        <p:pic>
          <p:nvPicPr>
            <p:cNvPr id="45069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904" y="753908"/>
              <a:ext cx="1285875" cy="89136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96" name="Group 95"/>
            <p:cNvGrpSpPr/>
            <p:nvPr/>
          </p:nvGrpSpPr>
          <p:grpSpPr>
            <a:xfrm>
              <a:off x="3015557" y="1176732"/>
              <a:ext cx="1196403" cy="1106986"/>
              <a:chOff x="3015557" y="1177309"/>
              <a:chExt cx="1196403" cy="1106986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923928" y="1177309"/>
                <a:ext cx="259079" cy="242313"/>
                <a:chOff x="3923928" y="1177309"/>
                <a:chExt cx="259079" cy="242313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3923928" y="1373903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030608" y="1275606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137288" y="1177309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5067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5557" y="1484195"/>
                <a:ext cx="1196403" cy="800100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</p:grp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E2A20B0-4E54-4089-8079-B4A29B34D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t="6058" r="16560" b="10106"/>
          <a:stretch/>
        </p:blipFill>
        <p:spPr>
          <a:xfrm>
            <a:off x="2895015" y="3762879"/>
            <a:ext cx="2016224" cy="2016224"/>
          </a:xfr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3269670-65C5-4938-A974-032D9230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5363" y="4790476"/>
            <a:ext cx="2057400" cy="273844"/>
          </a:xfrm>
        </p:spPr>
        <p:txBody>
          <a:bodyPr/>
          <a:lstStyle/>
          <a:p>
            <a:fld id="{28105BC5-7E75-4875-A2B6-9270916BBBCE}" type="slidenum">
              <a:rPr lang="zh-CN" altLang="en-US" smtClean="0"/>
              <a:t>21</a:t>
            </a:fld>
            <a:endParaRPr lang="zh-CN" altLang="en-US"/>
          </a:p>
        </p:txBody>
      </p:sp>
      <p:grpSp>
        <p:nvGrpSpPr>
          <p:cNvPr id="60" name="Group 59"/>
          <p:cNvGrpSpPr/>
          <p:nvPr/>
        </p:nvGrpSpPr>
        <p:grpSpPr>
          <a:xfrm>
            <a:off x="7152390" y="3367728"/>
            <a:ext cx="2086069" cy="2361236"/>
            <a:chOff x="7152390" y="3367728"/>
            <a:chExt cx="2086069" cy="2361236"/>
          </a:xfrm>
        </p:grpSpPr>
        <p:pic>
          <p:nvPicPr>
            <p:cNvPr id="6" name="Content Placeholder 4">
              <a:extLst>
                <a:ext uri="{FF2B5EF4-FFF2-40B4-BE49-F238E27FC236}">
                  <a16:creationId xmlns="" xmlns:a16="http://schemas.microsoft.com/office/drawing/2014/main" id="{3E5A04E1-77AC-41BA-B5AB-0913797AA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3" t="6495" r="17391" b="10574"/>
            <a:stretch/>
          </p:blipFill>
          <p:spPr>
            <a:xfrm>
              <a:off x="7152390" y="3712739"/>
              <a:ext cx="2018061" cy="201622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8037F29C-D7D2-460A-9034-4583199C1D6B}"/>
                    </a:ext>
                  </a:extLst>
                </p:cNvPr>
                <p:cNvSpPr txBox="1"/>
                <p:nvPr/>
              </p:nvSpPr>
              <p:spPr>
                <a:xfrm>
                  <a:off x="7368512" y="3367728"/>
                  <a:ext cx="1869947" cy="65319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800" b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800" b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1800" b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1800" b="0" dirty="0">
                      <a:solidFill>
                        <a:prstClr val="white"/>
                      </a:solidFill>
                      <a:latin typeface="Calibri" panose="020F0502020204030204"/>
                    </a:rPr>
                    <a:t>  (31×31)</a:t>
                  </a:r>
                  <a:endParaRPr lang="he-IL" sz="1800" b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b="0" dirty="0">
                      <a:solidFill>
                        <a:prstClr val="white"/>
                      </a:solidFill>
                      <a:latin typeface="Calibri" panose="020F0502020204030204"/>
                    </a:rPr>
                    <a:t> </a:t>
                  </a:r>
                  <a:endParaRPr lang="he-IL" sz="1800" b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8037F29C-D7D2-460A-9034-4583199C1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512" y="3367728"/>
                  <a:ext cx="1869947" cy="6531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4630" r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B4C98CE8-5756-4593-B6CA-03AE7E066A3A}"/>
                  </a:ext>
                </a:extLst>
              </p:cNvPr>
              <p:cNvSpPr txBox="1"/>
              <p:nvPr/>
            </p:nvSpPr>
            <p:spPr>
              <a:xfrm>
                <a:off x="3206469" y="3369577"/>
                <a:ext cx="1237086" cy="3761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b="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prstClr val="white"/>
                    </a:solidFill>
                    <a:latin typeface="Calibri" panose="020F0502020204030204"/>
                  </a:rPr>
                  <a:t> (11×11)</a:t>
                </a:r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4C98CE8-5756-4593-B6CA-03AE7E066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469" y="3369577"/>
                <a:ext cx="1237086" cy="376193"/>
              </a:xfrm>
              <a:prstGeom prst="rect">
                <a:avLst/>
              </a:prstGeom>
              <a:blipFill rotWithShape="1">
                <a:blip r:embed="rId7"/>
                <a:stretch>
                  <a:fillRect t="-8197" r="-394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F2D6385-237C-4DF4-8778-F07166561F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6896" r="9092" b="10838"/>
          <a:stretch/>
        </p:blipFill>
        <p:spPr>
          <a:xfrm>
            <a:off x="-396551" y="1173987"/>
            <a:ext cx="2304256" cy="190181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00876" y="1884245"/>
            <a:ext cx="1224136" cy="846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876" y="1897792"/>
            <a:ext cx="1229848" cy="809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345542" y="2247716"/>
            <a:ext cx="1224136" cy="846554"/>
          </a:xfrm>
          <a:prstGeom prst="rect">
            <a:avLst/>
          </a:prstGeom>
          <a:solidFill>
            <a:srgbClr val="FFFF00"/>
          </a:solidFill>
          <a:ln w="38100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66" y="2277578"/>
            <a:ext cx="1209536" cy="78867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2895015" y="3751711"/>
            <a:ext cx="503055" cy="456189"/>
            <a:chOff x="2895015" y="3751711"/>
            <a:chExt cx="503055" cy="456189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034" y="3751711"/>
              <a:ext cx="468036" cy="456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 flipV="1">
              <a:off x="2895015" y="3762879"/>
              <a:ext cx="490290" cy="4320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03821" y="3769942"/>
            <a:ext cx="496026" cy="457992"/>
            <a:chOff x="3403821" y="3749908"/>
            <a:chExt cx="496026" cy="457992"/>
          </a:xfrm>
        </p:grpSpPr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962" y="3749908"/>
              <a:ext cx="487885" cy="457992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 flipV="1">
              <a:off x="3403821" y="3761379"/>
              <a:ext cx="490290" cy="432049"/>
            </a:xfrm>
            <a:prstGeom prst="rect">
              <a:avLst/>
            </a:prstGeom>
            <a:noFill/>
            <a:ln w="38100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185392" y="3822039"/>
            <a:ext cx="1444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 Filters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(~PSFs)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3923928" y="935007"/>
            <a:ext cx="648072" cy="4283096"/>
            <a:chOff x="3923928" y="935007"/>
            <a:chExt cx="648072" cy="4283096"/>
          </a:xfrm>
        </p:grpSpPr>
        <p:sp>
          <p:nvSpPr>
            <p:cNvPr id="101" name="Rectangle 100"/>
            <p:cNvSpPr/>
            <p:nvPr/>
          </p:nvSpPr>
          <p:spPr>
            <a:xfrm>
              <a:off x="3923928" y="4803998"/>
              <a:ext cx="445866" cy="414105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336499" y="935007"/>
              <a:ext cx="235501" cy="268592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634209" y="753167"/>
            <a:ext cx="1663826" cy="1576271"/>
            <a:chOff x="2781622" y="700535"/>
            <a:chExt cx="1663826" cy="1576271"/>
          </a:xfrm>
        </p:grpSpPr>
        <p:pic>
          <p:nvPicPr>
            <p:cNvPr id="88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159573" y="700535"/>
              <a:ext cx="1285875" cy="883559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89" name="Group 88"/>
            <p:cNvGrpSpPr/>
            <p:nvPr/>
          </p:nvGrpSpPr>
          <p:grpSpPr>
            <a:xfrm>
              <a:off x="2781622" y="1078958"/>
              <a:ext cx="1297847" cy="1197848"/>
              <a:chOff x="2781622" y="1079535"/>
              <a:chExt cx="1297847" cy="1197848"/>
            </a:xfrm>
          </p:grpSpPr>
          <p:pic>
            <p:nvPicPr>
              <p:cNvPr id="92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781622" y="1395990"/>
                <a:ext cx="1297847" cy="881393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grpSp>
            <p:nvGrpSpPr>
              <p:cNvPr id="90" name="Group 89"/>
              <p:cNvGrpSpPr/>
              <p:nvPr/>
            </p:nvGrpSpPr>
            <p:grpSpPr>
              <a:xfrm>
                <a:off x="3591621" y="1079535"/>
                <a:ext cx="259079" cy="242313"/>
                <a:chOff x="3591621" y="1079535"/>
                <a:chExt cx="259079" cy="242313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3591621" y="1276129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3698301" y="1177832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3804981" y="1079535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4" name="Rectangle 103"/>
          <p:cNvSpPr/>
          <p:nvPr/>
        </p:nvSpPr>
        <p:spPr>
          <a:xfrm>
            <a:off x="5453463" y="1936877"/>
            <a:ext cx="1224136" cy="846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63" y="1950424"/>
            <a:ext cx="1229848" cy="809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8129" y="2313082"/>
            <a:ext cx="1280955" cy="78867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id="{5DA14982-210A-4FB6-AE7F-FECC868B6517}"/>
                  </a:ext>
                </a:extLst>
              </p:cNvPr>
              <p:cNvSpPr txBox="1"/>
              <p:nvPr/>
            </p:nvSpPr>
            <p:spPr>
              <a:xfrm>
                <a:off x="5177853" y="3371944"/>
                <a:ext cx="1555200" cy="6531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prstClr val="white"/>
                    </a:solidFill>
                    <a:latin typeface="Calibri" panose="020F0502020204030204"/>
                  </a:rPr>
                  <a:t> (21×21)</a:t>
                </a:r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10" name="TextBox 10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DA14982-210A-4FB6-AE7F-FECC868B6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853" y="3371944"/>
                <a:ext cx="1555200" cy="653192"/>
              </a:xfrm>
              <a:prstGeom prst="rect">
                <a:avLst/>
              </a:prstGeom>
              <a:blipFill rotWithShape="1">
                <a:blip r:embed="rId13"/>
                <a:stretch>
                  <a:fillRect t="-4673" r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598631-9B33-45C4-BFC7-7FC2850C060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t="6970" r="17192" b="10632"/>
          <a:stretch/>
        </p:blipFill>
        <p:spPr>
          <a:xfrm>
            <a:off x="5017193" y="3724428"/>
            <a:ext cx="2016225" cy="2020407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3534802" y="1923678"/>
            <a:ext cx="2959333" cy="2269750"/>
            <a:chOff x="3534802" y="1923678"/>
            <a:chExt cx="2959333" cy="2269750"/>
          </a:xfrm>
        </p:grpSpPr>
        <p:grpSp>
          <p:nvGrpSpPr>
            <p:cNvPr id="124" name="Group 123"/>
            <p:cNvGrpSpPr/>
            <p:nvPr/>
          </p:nvGrpSpPr>
          <p:grpSpPr>
            <a:xfrm flipV="1">
              <a:off x="3534802" y="1923678"/>
              <a:ext cx="2959333" cy="278856"/>
              <a:chOff x="1547664" y="2015470"/>
              <a:chExt cx="1655009" cy="647818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1547664" y="2015472"/>
                <a:ext cx="1642226" cy="647816"/>
                <a:chOff x="1547664" y="2015472"/>
                <a:chExt cx="1642226" cy="647816"/>
              </a:xfrm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1547664" y="2327168"/>
                  <a:ext cx="186291" cy="33612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8" name="Straight Connector 127"/>
                <p:cNvCxnSpPr>
                  <a:endCxn id="126" idx="1"/>
                </p:cNvCxnSpPr>
                <p:nvPr/>
              </p:nvCxnSpPr>
              <p:spPr>
                <a:xfrm flipV="1">
                  <a:off x="1547664" y="2031026"/>
                  <a:ext cx="1633185" cy="28568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>
                  <a:endCxn id="126" idx="0"/>
                </p:cNvCxnSpPr>
                <p:nvPr/>
              </p:nvCxnSpPr>
              <p:spPr>
                <a:xfrm flipV="1">
                  <a:off x="1547664" y="2015472"/>
                  <a:ext cx="1642226" cy="64781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>
                  <a:endCxn id="126" idx="1"/>
                </p:cNvCxnSpPr>
                <p:nvPr/>
              </p:nvCxnSpPr>
              <p:spPr>
                <a:xfrm flipV="1">
                  <a:off x="1733955" y="2031025"/>
                  <a:ext cx="1446894" cy="63226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>
                  <a:endCxn id="126" idx="2"/>
                </p:cNvCxnSpPr>
                <p:nvPr/>
              </p:nvCxnSpPr>
              <p:spPr>
                <a:xfrm flipV="1">
                  <a:off x="1733955" y="2068579"/>
                  <a:ext cx="1443150" cy="258587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Oval 125"/>
              <p:cNvSpPr/>
              <p:nvPr/>
            </p:nvSpPr>
            <p:spPr>
              <a:xfrm>
                <a:off x="3177105" y="2015470"/>
                <a:ext cx="25568" cy="106211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5059126" y="3748407"/>
              <a:ext cx="427780" cy="4450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164052" y="2300349"/>
            <a:ext cx="3142435" cy="1900900"/>
            <a:chOff x="3164052" y="2300349"/>
            <a:chExt cx="3142435" cy="1900900"/>
          </a:xfrm>
        </p:grpSpPr>
        <p:grpSp>
          <p:nvGrpSpPr>
            <p:cNvPr id="116" name="Group 115"/>
            <p:cNvGrpSpPr/>
            <p:nvPr/>
          </p:nvGrpSpPr>
          <p:grpSpPr>
            <a:xfrm flipV="1">
              <a:off x="3164052" y="2300349"/>
              <a:ext cx="3142435" cy="670663"/>
              <a:chOff x="1547664" y="1989519"/>
              <a:chExt cx="1174990" cy="618545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1547664" y="2046840"/>
                <a:ext cx="1174990" cy="561224"/>
                <a:chOff x="1547664" y="2046840"/>
                <a:chExt cx="1174990" cy="561224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1547664" y="2359982"/>
                  <a:ext cx="92696" cy="241466"/>
                </a:xfrm>
                <a:prstGeom prst="rect">
                  <a:avLst/>
                </a:prstGeom>
                <a:noFill/>
                <a:ln w="19050">
                  <a:solidFill>
                    <a:srgbClr val="00B0F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1547664" y="2056674"/>
                  <a:ext cx="1174990" cy="303307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>
                  <a:endCxn id="118" idx="4"/>
                </p:cNvCxnSpPr>
                <p:nvPr/>
              </p:nvCxnSpPr>
              <p:spPr>
                <a:xfrm flipV="1">
                  <a:off x="1547664" y="2056674"/>
                  <a:ext cx="1142420" cy="544772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>
                  <a:endCxn id="118" idx="3"/>
                </p:cNvCxnSpPr>
                <p:nvPr/>
              </p:nvCxnSpPr>
              <p:spPr>
                <a:xfrm flipV="1">
                  <a:off x="1640360" y="2046840"/>
                  <a:ext cx="1036994" cy="56122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>
                  <a:endCxn id="118" idx="3"/>
                </p:cNvCxnSpPr>
                <p:nvPr/>
              </p:nvCxnSpPr>
              <p:spPr>
                <a:xfrm flipV="1">
                  <a:off x="1640360" y="2046840"/>
                  <a:ext cx="1036994" cy="313142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Oval 117"/>
              <p:cNvSpPr/>
              <p:nvPr/>
            </p:nvSpPr>
            <p:spPr>
              <a:xfrm>
                <a:off x="2672082" y="1989519"/>
                <a:ext cx="36004" cy="6715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5584380" y="3756228"/>
              <a:ext cx="427780" cy="445021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6" name="Picture 135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71A36F2E-7236-4172-8EED-C776C59632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t="7138" r="9162" b="10789"/>
          <a:stretch/>
        </p:blipFill>
        <p:spPr>
          <a:xfrm>
            <a:off x="-396551" y="1163464"/>
            <a:ext cx="2304256" cy="1930806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7656760" y="793577"/>
            <a:ext cx="2099906" cy="2348585"/>
            <a:chOff x="7656760" y="793577"/>
            <a:chExt cx="2099906" cy="2348585"/>
          </a:xfrm>
        </p:grpSpPr>
        <p:grpSp>
          <p:nvGrpSpPr>
            <p:cNvPr id="138" name="Group 137"/>
            <p:cNvGrpSpPr/>
            <p:nvPr/>
          </p:nvGrpSpPr>
          <p:grpSpPr>
            <a:xfrm>
              <a:off x="8092840" y="793577"/>
              <a:ext cx="1663826" cy="1576271"/>
              <a:chOff x="2781622" y="700535"/>
              <a:chExt cx="1663826" cy="1576271"/>
            </a:xfrm>
          </p:grpSpPr>
          <p:pic>
            <p:nvPicPr>
              <p:cNvPr id="139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159573" y="700535"/>
                <a:ext cx="1285875" cy="883559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grpSp>
            <p:nvGrpSpPr>
              <p:cNvPr id="140" name="Group 139"/>
              <p:cNvGrpSpPr/>
              <p:nvPr/>
            </p:nvGrpSpPr>
            <p:grpSpPr>
              <a:xfrm>
                <a:off x="2781622" y="1078958"/>
                <a:ext cx="1297847" cy="1197848"/>
                <a:chOff x="2781622" y="1079535"/>
                <a:chExt cx="1297847" cy="1197848"/>
              </a:xfrm>
            </p:grpSpPr>
            <p:pic>
              <p:nvPicPr>
                <p:cNvPr id="141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781622" y="1395990"/>
                  <a:ext cx="1297847" cy="881393"/>
                </a:xfrm>
                <a:prstGeom prst="rect">
                  <a:avLst/>
                </a:prstGeom>
                <a:noFill/>
                <a:ln w="38100">
                  <a:solidFill>
                    <a:schemeClr val="accent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grpSp>
              <p:nvGrpSpPr>
                <p:cNvPr id="142" name="Group 141"/>
                <p:cNvGrpSpPr/>
                <p:nvPr/>
              </p:nvGrpSpPr>
              <p:grpSpPr>
                <a:xfrm>
                  <a:off x="3591621" y="1079535"/>
                  <a:ext cx="259079" cy="242313"/>
                  <a:chOff x="3591621" y="1079535"/>
                  <a:chExt cx="259079" cy="242313"/>
                </a:xfrm>
              </p:grpSpPr>
              <p:sp>
                <p:nvSpPr>
                  <p:cNvPr id="143" name="Oval 142"/>
                  <p:cNvSpPr/>
                  <p:nvPr/>
                </p:nvSpPr>
                <p:spPr>
                  <a:xfrm>
                    <a:off x="3591621" y="1276129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3698301" y="1177832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3804981" y="1079535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8100"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46" name="Rectangle 145"/>
            <p:cNvSpPr/>
            <p:nvPr/>
          </p:nvSpPr>
          <p:spPr>
            <a:xfrm>
              <a:off x="7912094" y="1977287"/>
              <a:ext cx="1224136" cy="84655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094" y="1990834"/>
              <a:ext cx="1229848" cy="8096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56760" y="2353492"/>
              <a:ext cx="1280955" cy="788670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50" name="Picture 149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7C8C3CE2-844E-4960-BC85-C85305C0D27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978" r="9280" b="10947"/>
          <a:stretch/>
        </p:blipFill>
        <p:spPr>
          <a:xfrm>
            <a:off x="-339330" y="1194858"/>
            <a:ext cx="2247035" cy="1871389"/>
          </a:xfrm>
          <a:prstGeom prst="rect">
            <a:avLst/>
          </a:prstGeom>
        </p:spPr>
      </p:pic>
      <p:sp>
        <p:nvSpPr>
          <p:cNvPr id="151" name="TextBox 150"/>
          <p:cNvSpPr txBox="1"/>
          <p:nvPr/>
        </p:nvSpPr>
        <p:spPr>
          <a:xfrm>
            <a:off x="520045" y="12698"/>
            <a:ext cx="796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m that minimizes ||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smtClean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||m||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18869" y="578541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12554" y="1662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30336" y="2861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5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45679E-6 L -0.42344 0.216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1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45679E-6 L -0.42344 0.216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1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72" grpId="0"/>
      <p:bldP spid="72" grpId="1"/>
      <p:bldP spid="72" grpId="2"/>
      <p:bldP spid="154" grpId="0"/>
      <p:bldP spid="154" grpId="1"/>
      <p:bldP spid="15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xmlns="" id="{90B94DA7-92B6-4CDE-A50D-6872804593FA}"/>
                  </a:ext>
                </a:extLst>
              </p:cNvPr>
              <p:cNvSpPr txBox="1"/>
              <p:nvPr/>
            </p:nvSpPr>
            <p:spPr>
              <a:xfrm>
                <a:off x="3491880" y="1375733"/>
                <a:ext cx="1818568" cy="307777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1200" b="1" i="1" smtClean="0">
                            <a:solidFill>
                              <a:prstClr val="white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̃"/>
                            <m:ctrlPr>
                              <a:rPr lang="en-US" altLang="zh-CN" sz="12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𝒎</m:t>
                            </m:r>
                          </m:e>
                        </m:acc>
                        <m:r>
                          <a:rPr lang="en-US" altLang="zh-CN" sz="1200" b="1" i="1" baseline="-250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𝒌</m:t>
                        </m:r>
                      </m:e>
                    </m:nary>
                  </m:oMath>
                </a14:m>
                <a:r>
                  <a:rPr lang="zh-CN" altLang="en-US" sz="1200" b="1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  </a:t>
                </a:r>
                <a:r>
                  <a:rPr lang="en-US" altLang="zh-CN" sz="1200" b="1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zh-CN" sz="1200" b="1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dirty="0">
                    <a:solidFill>
                      <a:schemeClr val="bg1"/>
                    </a:solidFill>
                  </a:rPr>
                  <a:t>2,3,4,6,8</a:t>
                </a:r>
                <a:endParaRPr lang="zh-CN" altLang="en-US" sz="1200" b="1" baseline="-25000" dirty="0">
                  <a:solidFill>
                    <a:schemeClr val="bg1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0B94DA7-92B6-4CDE-A50D-687280459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375733"/>
                <a:ext cx="1818568" cy="307777"/>
              </a:xfrm>
              <a:prstGeom prst="rect">
                <a:avLst/>
              </a:prstGeom>
              <a:blipFill>
                <a:blip r:embed="rId3"/>
                <a:stretch>
                  <a:fillRect l="-10738" t="-82000" b="-14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793034"/>
            <a:ext cx="2057400" cy="273844"/>
          </a:xfrm>
        </p:spPr>
        <p:txBody>
          <a:bodyPr/>
          <a:lstStyle/>
          <a:p>
            <a:fld id="{28105BC5-7E75-4875-A2B6-9270916BBBCE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23" name="Picture 12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E3846D75-E70C-479D-982E-0842DCA574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2" t="7604" r="31852" b="31558"/>
          <a:stretch/>
        </p:blipFill>
        <p:spPr>
          <a:xfrm>
            <a:off x="29777" y="1516823"/>
            <a:ext cx="2086780" cy="1847015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DCB833FC-77B4-4933-80B4-2B763F3EEE00}"/>
              </a:ext>
            </a:extLst>
          </p:cNvPr>
          <p:cNvSpPr/>
          <p:nvPr/>
        </p:nvSpPr>
        <p:spPr>
          <a:xfrm>
            <a:off x="539552" y="1543741"/>
            <a:ext cx="508427" cy="6032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06A8DA3A-85D5-476E-A1FA-EBD4D48F500D}"/>
              </a:ext>
            </a:extLst>
          </p:cNvPr>
          <p:cNvSpPr/>
          <p:nvPr/>
        </p:nvSpPr>
        <p:spPr>
          <a:xfrm>
            <a:off x="1029158" y="1543741"/>
            <a:ext cx="508427" cy="6032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5DCC0C45-8814-443E-B003-24AA39D79F4C}"/>
              </a:ext>
            </a:extLst>
          </p:cNvPr>
          <p:cNvSpPr/>
          <p:nvPr/>
        </p:nvSpPr>
        <p:spPr>
          <a:xfrm>
            <a:off x="1554096" y="1543741"/>
            <a:ext cx="508427" cy="6032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B56B6234-2307-4968-AACA-2C1DFE1DE972}"/>
              </a:ext>
            </a:extLst>
          </p:cNvPr>
          <p:cNvSpPr/>
          <p:nvPr/>
        </p:nvSpPr>
        <p:spPr>
          <a:xfrm>
            <a:off x="530142" y="2105998"/>
            <a:ext cx="508427" cy="6032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A2A46C27-81E6-40EA-84F8-AF761EE909BD}"/>
              </a:ext>
            </a:extLst>
          </p:cNvPr>
          <p:cNvSpPr/>
          <p:nvPr/>
        </p:nvSpPr>
        <p:spPr>
          <a:xfrm>
            <a:off x="1564719" y="2118762"/>
            <a:ext cx="508427" cy="6032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A38B4DD4-DCA9-49F2-A583-2E249A04B515}"/>
              </a:ext>
            </a:extLst>
          </p:cNvPr>
          <p:cNvGrpSpPr/>
          <p:nvPr/>
        </p:nvGrpSpPr>
        <p:grpSpPr>
          <a:xfrm>
            <a:off x="2658007" y="1729657"/>
            <a:ext cx="3066121" cy="1775558"/>
            <a:chOff x="2606077" y="2088845"/>
            <a:chExt cx="2564606" cy="177555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925C4816-BA8B-4FD8-9A51-852A380D7796}"/>
                </a:ext>
              </a:extLst>
            </p:cNvPr>
            <p:cNvSpPr txBox="1"/>
            <p:nvPr/>
          </p:nvSpPr>
          <p:spPr>
            <a:xfrm>
              <a:off x="2606077" y="3313316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2.3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3A093BB7-EB81-4DEE-86FC-8BE545596B0A}"/>
                </a:ext>
              </a:extLst>
            </p:cNvPr>
            <p:cNvSpPr txBox="1"/>
            <p:nvPr/>
          </p:nvSpPr>
          <p:spPr>
            <a:xfrm rot="16200000">
              <a:off x="2452436" y="2741889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Z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75314712-7DFC-45A2-8AD0-FA43DF6CF7B1}"/>
                </a:ext>
              </a:extLst>
            </p:cNvPr>
            <p:cNvSpPr txBox="1"/>
            <p:nvPr/>
          </p:nvSpPr>
          <p:spPr>
            <a:xfrm>
              <a:off x="2606077" y="208884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0.3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D2A0B474-520A-49B3-AEA7-27273DEB20E3}"/>
                </a:ext>
              </a:extLst>
            </p:cNvPr>
            <p:cNvSpPr txBox="1"/>
            <p:nvPr/>
          </p:nvSpPr>
          <p:spPr>
            <a:xfrm>
              <a:off x="3665882" y="3501064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X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2F499D6A-8C47-497F-838A-FA8879ACB110}"/>
                </a:ext>
              </a:extLst>
            </p:cNvPr>
            <p:cNvSpPr txBox="1"/>
            <p:nvPr/>
          </p:nvSpPr>
          <p:spPr>
            <a:xfrm>
              <a:off x="2854067" y="3498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4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AD6F1555-919E-4E64-A554-46D6251306D7}"/>
                </a:ext>
              </a:extLst>
            </p:cNvPr>
            <p:cNvSpPr txBox="1"/>
            <p:nvPr/>
          </p:nvSpPr>
          <p:spPr>
            <a:xfrm>
              <a:off x="4777627" y="352584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12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EB13D84C-EA2E-45E0-914B-191DDE7C5824}"/>
              </a:ext>
            </a:extLst>
          </p:cNvPr>
          <p:cNvGrpSpPr/>
          <p:nvPr/>
        </p:nvGrpSpPr>
        <p:grpSpPr>
          <a:xfrm>
            <a:off x="5756156" y="1685623"/>
            <a:ext cx="3066121" cy="1775558"/>
            <a:chOff x="2606077" y="2088845"/>
            <a:chExt cx="2564606" cy="1775558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xmlns="" id="{D42046A2-CEAF-49BB-B0EC-3489805A51D0}"/>
                </a:ext>
              </a:extLst>
            </p:cNvPr>
            <p:cNvSpPr txBox="1"/>
            <p:nvPr/>
          </p:nvSpPr>
          <p:spPr>
            <a:xfrm>
              <a:off x="2606077" y="3313316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2.3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2C8EF8EF-C5A9-4B0F-AE31-99AD29DE13DD}"/>
                </a:ext>
              </a:extLst>
            </p:cNvPr>
            <p:cNvSpPr txBox="1"/>
            <p:nvPr/>
          </p:nvSpPr>
          <p:spPr>
            <a:xfrm rot="16200000">
              <a:off x="2452436" y="2741889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Z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83C2F300-B4DF-4FC5-A80C-FAC612BC0CEF}"/>
                </a:ext>
              </a:extLst>
            </p:cNvPr>
            <p:cNvSpPr txBox="1"/>
            <p:nvPr/>
          </p:nvSpPr>
          <p:spPr>
            <a:xfrm>
              <a:off x="2606077" y="208884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0.3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xmlns="" id="{53B72D5C-E328-4452-96E6-F14145B4BCF0}"/>
                </a:ext>
              </a:extLst>
            </p:cNvPr>
            <p:cNvSpPr txBox="1"/>
            <p:nvPr/>
          </p:nvSpPr>
          <p:spPr>
            <a:xfrm>
              <a:off x="3665882" y="3501064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X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xmlns="" id="{8240F402-9805-4813-A15C-F21CDB717181}"/>
                </a:ext>
              </a:extLst>
            </p:cNvPr>
            <p:cNvSpPr txBox="1"/>
            <p:nvPr/>
          </p:nvSpPr>
          <p:spPr>
            <a:xfrm>
              <a:off x="2854067" y="3498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4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4FEC12C8-72BF-4BB7-9074-AE44DDF83B46}"/>
                </a:ext>
              </a:extLst>
            </p:cNvPr>
            <p:cNvSpPr txBox="1"/>
            <p:nvPr/>
          </p:nvSpPr>
          <p:spPr>
            <a:xfrm>
              <a:off x="4777627" y="352584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12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96D37E-F7EA-44DC-91B4-1C88500296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54832" r="53474" b="10806"/>
          <a:stretch/>
        </p:blipFill>
        <p:spPr>
          <a:xfrm>
            <a:off x="6220200" y="1666403"/>
            <a:ext cx="2428565" cy="1431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EF1670-B25F-460D-972F-0D0AE08F70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7661" r="9334" b="10924"/>
          <a:stretch/>
        </p:blipFill>
        <p:spPr>
          <a:xfrm>
            <a:off x="3077473" y="1705675"/>
            <a:ext cx="2430201" cy="1414038"/>
          </a:xfrm>
          <a:prstGeom prst="rect">
            <a:avLst/>
          </a:prstGeom>
        </p:spPr>
      </p:pic>
      <p:pic>
        <p:nvPicPr>
          <p:cNvPr id="165" name="Picture 164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xmlns="" id="{85A231F7-659D-473A-999D-611D3260FA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7379" r="9385" b="10612"/>
          <a:stretch/>
        </p:blipFill>
        <p:spPr>
          <a:xfrm>
            <a:off x="6220199" y="1672513"/>
            <a:ext cx="2428565" cy="14175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869A4D6-B96C-4389-90C8-4D5049B437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9" t="54900" r="53492" b="11415"/>
          <a:stretch/>
        </p:blipFill>
        <p:spPr>
          <a:xfrm>
            <a:off x="6223487" y="1666403"/>
            <a:ext cx="2425277" cy="1412163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xmlns="" id="{9B97A94E-096F-474F-8333-66B2DE3E58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73" y="1705675"/>
            <a:ext cx="2430162" cy="1408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xmlns="" id="{EFB3C79A-D5D5-4A1A-BA2E-B572A4D40E90}"/>
                  </a:ext>
                </a:extLst>
              </p:cNvPr>
              <p:cNvSpPr txBox="1"/>
              <p:nvPr/>
            </p:nvSpPr>
            <p:spPr>
              <a:xfrm>
                <a:off x="6531905" y="1372399"/>
                <a:ext cx="1928527" cy="28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1200" b="1" i="1" smtClean="0">
                            <a:solidFill>
                              <a:prstClr val="white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̃"/>
                            <m:ctrlPr>
                              <a:rPr lang="en-US" altLang="zh-CN" sz="12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zh-CN" altLang="en-US" sz="12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𝚪</m:t>
                            </m:r>
                          </m:e>
                        </m:acc>
                        <m:r>
                          <a:rPr lang="en-US" altLang="zh-CN" sz="1200" b="1" i="1" baseline="-25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𝒌</m:t>
                        </m:r>
                        <m:acc>
                          <m:accPr>
                            <m:chr m:val="̃"/>
                            <m:ctrlPr>
                              <a:rPr lang="en-US" altLang="zh-CN" sz="12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𝒎</m:t>
                            </m:r>
                          </m:e>
                        </m:acc>
                        <m:r>
                          <a:rPr lang="en-US" altLang="zh-CN" sz="1200" b="1" i="1" baseline="-250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𝒌</m:t>
                        </m:r>
                      </m:e>
                    </m:nary>
                  </m:oMath>
                </a14:m>
                <a:r>
                  <a:rPr lang="en-US" altLang="zh-CN" sz="1200" b="1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sz="1100" b="1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zh-CN" sz="1100" b="1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1200" dirty="0">
                    <a:solidFill>
                      <a:schemeClr val="bg1"/>
                    </a:solidFill>
                  </a:rPr>
                  <a:t>2,3,4,6,8</a:t>
                </a:r>
                <a:endParaRPr lang="zh-CN" altLang="en-US" sz="1200" b="1" baseline="-25000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EFB3C79A-D5D5-4A1A-BA2E-B572A4D40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905" y="1372399"/>
                <a:ext cx="1928527" cy="280333"/>
              </a:xfrm>
              <a:prstGeom prst="rect">
                <a:avLst/>
              </a:prstGeom>
              <a:blipFill>
                <a:blip r:embed="rId10"/>
                <a:stretch>
                  <a:fillRect l="-10127" t="-95652" b="-15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xmlns="" id="{F87BA40A-FD37-46C7-9CC9-4116B81A44F6}"/>
                  </a:ext>
                </a:extLst>
              </p:cNvPr>
              <p:cNvSpPr txBox="1"/>
              <p:nvPr/>
            </p:nvSpPr>
            <p:spPr>
              <a:xfrm>
                <a:off x="6488425" y="1347614"/>
                <a:ext cx="1928527" cy="280333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1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𝒎</m:t>
                      </m:r>
                      <m:r>
                        <a:rPr lang="en-US" altLang="zh-CN" sz="1200" b="1" i="1" baseline="3000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𝒎𝒊𝒈</m:t>
                      </m:r>
                    </m:oMath>
                  </m:oMathPara>
                </a14:m>
                <a:endParaRPr lang="zh-CN" altLang="en-US" sz="1200" b="1" baseline="30000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87BA40A-FD37-46C7-9CC9-4116B81A4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425" y="1347614"/>
                <a:ext cx="1928527" cy="2803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id="{D1B8A689-1649-41E1-86DC-BDEBBE023657}"/>
                  </a:ext>
                </a:extLst>
              </p:cNvPr>
              <p:cNvSpPr txBox="1"/>
              <p:nvPr/>
            </p:nvSpPr>
            <p:spPr>
              <a:xfrm>
                <a:off x="6531904" y="1372399"/>
                <a:ext cx="2096087" cy="281616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1200" b="1" i="1" smtClean="0">
                            <a:solidFill>
                              <a:srgbClr val="FFFF00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̃"/>
                            <m:ctrlPr>
                              <a:rPr lang="en-US" altLang="zh-CN" sz="12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𝑯</m:t>
                            </m:r>
                          </m:e>
                        </m:acc>
                        <m:r>
                          <a:rPr lang="en-US" altLang="zh-CN" sz="1200" b="1" i="1" baseline="-25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𝒌</m:t>
                        </m:r>
                        <m:acc>
                          <m:accPr>
                            <m:chr m:val="̃"/>
                            <m:ctrlPr>
                              <a:rPr lang="en-US" altLang="zh-CN" sz="1200" b="1" i="1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b="1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𝒎</m:t>
                            </m:r>
                          </m:e>
                        </m:acc>
                        <m:r>
                          <a:rPr lang="en-US" altLang="zh-CN" sz="1200" b="1" i="1" baseline="-2500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𝒌</m:t>
                        </m:r>
                      </m:e>
                    </m:nary>
                  </m:oMath>
                </a14:m>
                <a:r>
                  <a:rPr lang="en-US" altLang="zh-CN" sz="1200" b="1" dirty="0">
                    <a:solidFill>
                      <a:srgbClr val="FFFF00"/>
                    </a:solidFill>
                    <a:ea typeface="宋体" panose="02010600030101010101" pitchFamily="2" charset="-122"/>
                  </a:rPr>
                  <a:t>    </a:t>
                </a:r>
                <a:r>
                  <a:rPr lang="en-US" altLang="zh-CN" sz="1100" b="1" dirty="0">
                    <a:solidFill>
                      <a:srgbClr val="FFFF00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en-US" altLang="zh-CN" sz="1100" b="1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zh-CN" sz="1100" b="1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1200" dirty="0">
                    <a:solidFill>
                      <a:schemeClr val="bg1"/>
                    </a:solidFill>
                  </a:rPr>
                  <a:t>2,4,6,8</a:t>
                </a:r>
                <a:endParaRPr lang="zh-CN" altLang="en-US" sz="1200" b="1" baseline="-25000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B8A689-1649-41E1-86DC-BDEBBE023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904" y="1372399"/>
                <a:ext cx="2096087" cy="281616"/>
              </a:xfrm>
              <a:prstGeom prst="rect">
                <a:avLst/>
              </a:prstGeom>
              <a:blipFill rotWithShape="1">
                <a:blip r:embed="rId12"/>
                <a:stretch>
                  <a:fillRect l="-9329" t="-95652" b="-15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B34C8F1F-1FC4-4794-85A7-297938F98CA7}"/>
              </a:ext>
            </a:extLst>
          </p:cNvPr>
          <p:cNvSpPr txBox="1"/>
          <p:nvPr/>
        </p:nvSpPr>
        <p:spPr>
          <a:xfrm>
            <a:off x="3329699" y="1382023"/>
            <a:ext cx="2096087" cy="276999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200" b="1" dirty="0">
                <a:solidFill>
                  <a:prstClr val="white"/>
                </a:solidFill>
                <a:ea typeface="宋体" panose="02010600030101010101" pitchFamily="2" charset="-122"/>
              </a:rPr>
              <a:t>True Velocity model</a:t>
            </a:r>
            <a:endParaRPr lang="zh-CN" altLang="en-US" sz="12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64342BC1-EE4F-4A5B-90AC-3C25F8654A5C}"/>
                  </a:ext>
                </a:extLst>
              </p:cNvPr>
              <p:cNvSpPr txBox="1"/>
              <p:nvPr/>
            </p:nvSpPr>
            <p:spPr>
              <a:xfrm>
                <a:off x="268273" y="1041313"/>
                <a:ext cx="1428596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altLang="zh-CN" sz="1600" b="1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Learned </a:t>
                </a:r>
                <a:r>
                  <a:rPr lang="en-US" altLang="zh-CN" sz="1600" b="1" dirty="0" smtClean="0">
                    <a:solidFill>
                      <a:prstClr val="white"/>
                    </a:solidFill>
                    <a:ea typeface="宋体" panose="02010600030101010101" pitchFamily="2" charset="-122"/>
                  </a:rPr>
                  <a:t>PSF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b="1" i="1" smtClean="0">
                            <a:solidFill>
                              <a:srgbClr val="FFFF00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</m:ctrlPr>
                      </m:accPr>
                      <m:e>
                        <m:r>
                          <a:rPr lang="en-US" altLang="zh-CN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𝑯</m:t>
                        </m:r>
                      </m:e>
                    </m:acc>
                  </m:oMath>
                </a14:m>
                <a:endParaRPr lang="zh-CN" altLang="en-US" sz="1600" b="1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342BC1-EE4F-4A5B-90AC-3C25F8654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73" y="1041313"/>
                <a:ext cx="1428596" cy="344710"/>
              </a:xfrm>
              <a:prstGeom prst="rect">
                <a:avLst/>
              </a:prstGeom>
              <a:blipFill rotWithShape="1">
                <a:blip r:embed="rId13"/>
                <a:stretch>
                  <a:fillRect l="-2137" t="-1786" r="-1965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61F984-1FF4-4F8F-B1FB-F15A22B0C20A}"/>
              </a:ext>
            </a:extLst>
          </p:cNvPr>
          <p:cNvSpPr txBox="1"/>
          <p:nvPr/>
        </p:nvSpPr>
        <p:spPr>
          <a:xfrm>
            <a:off x="437946" y="121412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endParaRPr lang="zh-CN" altLang="en-US" sz="7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FF9FA8A-5B0C-4273-B42C-AD13D7FE578E}"/>
              </a:ext>
            </a:extLst>
          </p:cNvPr>
          <p:cNvSpPr txBox="1"/>
          <p:nvPr/>
        </p:nvSpPr>
        <p:spPr>
          <a:xfrm>
            <a:off x="944612" y="1238568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endParaRPr lang="zh-CN" altLang="en-US" sz="7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8D27D53-E43C-476A-90A3-78C2671A8D40}"/>
              </a:ext>
            </a:extLst>
          </p:cNvPr>
          <p:cNvSpPr txBox="1"/>
          <p:nvPr/>
        </p:nvSpPr>
        <p:spPr>
          <a:xfrm>
            <a:off x="1490647" y="122279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endParaRPr lang="zh-CN" altLang="en-US" sz="7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7DD16E3-FA2E-4BCC-B54E-110E08F64342}"/>
              </a:ext>
            </a:extLst>
          </p:cNvPr>
          <p:cNvSpPr txBox="1"/>
          <p:nvPr/>
        </p:nvSpPr>
        <p:spPr>
          <a:xfrm>
            <a:off x="1493934" y="184740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endParaRPr lang="zh-CN" altLang="en-US" sz="7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F40FBED-D9BA-424D-ADB7-A01E6AA05798}"/>
              </a:ext>
            </a:extLst>
          </p:cNvPr>
          <p:cNvSpPr txBox="1"/>
          <p:nvPr/>
        </p:nvSpPr>
        <p:spPr>
          <a:xfrm>
            <a:off x="449038" y="1826189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endParaRPr lang="zh-CN" altLang="en-US" sz="7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919117" y="4011910"/>
            <a:ext cx="4958281" cy="1042131"/>
            <a:chOff x="332893" y="2609739"/>
            <a:chExt cx="4958281" cy="1042131"/>
          </a:xfrm>
        </p:grpSpPr>
        <p:sp>
          <p:nvSpPr>
            <p:cNvPr id="41" name="Left Brace 40">
              <a:extLst>
                <a:ext uri="{FF2B5EF4-FFF2-40B4-BE49-F238E27FC236}">
                  <a16:creationId xmlns:a16="http://schemas.microsoft.com/office/drawing/2014/main" xmlns="" id="{322F1114-0D93-4562-B751-05A15D8C1B96}"/>
                </a:ext>
              </a:extLst>
            </p:cNvPr>
            <p:cNvSpPr/>
            <p:nvPr/>
          </p:nvSpPr>
          <p:spPr>
            <a:xfrm>
              <a:off x="332893" y="2719625"/>
              <a:ext cx="208027" cy="690113"/>
            </a:xfrm>
            <a:prstGeom prst="leftBrac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2107" y="2609739"/>
              <a:ext cx="4727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1: m</a:t>
              </a:r>
              <a:r>
                <a:rPr lang="en-US" sz="1800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(m+1)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18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sz="1800" baseline="-250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US" sz="1800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en-US" sz="18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 a 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∂</a:t>
              </a:r>
              <a:r>
                <a:rPr lang="en-US" sz="18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/>
                </a:rPr>
                <a:t>e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/∂m);    m=1,…15</a:t>
              </a:r>
              <a:endPara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9552" y="3155334"/>
              <a:ext cx="4751622" cy="496536"/>
              <a:chOff x="765240" y="4308022"/>
              <a:chExt cx="4751622" cy="496536"/>
            </a:xfrm>
          </p:grpSpPr>
          <p:sp>
            <p:nvSpPr>
              <p:cNvPr id="44" name="Rectangle 43"/>
              <p:cNvSpPr/>
              <p:nvPr/>
            </p:nvSpPr>
            <p:spPr>
              <a:xfrm flipH="1">
                <a:off x="1419796" y="4460007"/>
                <a:ext cx="703780" cy="343991"/>
              </a:xfrm>
              <a:prstGeom prst="rect">
                <a:avLst/>
              </a:prstGeom>
              <a:solidFill>
                <a:srgbClr val="000082"/>
              </a:solidFill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ij</a:t>
                </a:r>
                <a:endParaRPr lang="en-US" sz="11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65240" y="4308022"/>
                <a:ext cx="47516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2: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(m+1</a:t>
                </a:r>
                <a:r>
                  <a:rPr lang="en-US" sz="18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</a:t>
                </a:r>
                <a:r>
                  <a:rPr lang="en-US" sz="1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8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(m)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en-US" sz="18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 a 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∂</a:t>
                </a:r>
                <a:r>
                  <a:rPr lang="en-US" sz="18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/>
                  </a:rPr>
                  <a:t>e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/∂</a:t>
                </a:r>
                <a:r>
                  <a:rPr lang="en-US" sz="1800" dirty="0" smtClean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);       m=1,…15</a:t>
                </a:r>
                <a:endPara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 flipH="1">
                <a:off x="2289516" y="4454844"/>
                <a:ext cx="703780" cy="343991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ij</a:t>
                </a:r>
                <a:endParaRPr lang="en-US" sz="1100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 flipH="1">
                <a:off x="3515796" y="4460567"/>
                <a:ext cx="703780" cy="343991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ij</a:t>
                </a:r>
                <a:endParaRPr lang="en-US" sz="11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189950" y="3135086"/>
            <a:ext cx="2314431" cy="844886"/>
            <a:chOff x="2189950" y="3135086"/>
            <a:chExt cx="2314431" cy="844886"/>
          </a:xfrm>
        </p:grpSpPr>
        <p:sp>
          <p:nvSpPr>
            <p:cNvPr id="5" name="TextBox 4"/>
            <p:cNvSpPr txBox="1"/>
            <p:nvPr/>
          </p:nvSpPr>
          <p:spPr>
            <a:xfrm>
              <a:off x="2195736" y="3579862"/>
              <a:ext cx="23086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 did we get </a:t>
              </a:r>
              <a:r>
                <a:rPr lang="en-US" sz="2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baseline="-25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189950" y="3135086"/>
              <a:ext cx="1985922" cy="522514"/>
            </a:xfrm>
            <a:custGeom>
              <a:avLst/>
              <a:gdLst>
                <a:gd name="connsiteX0" fmla="*/ 1936376 w 1985922"/>
                <a:gd name="connsiteY0" fmla="*/ 522514 h 522514"/>
                <a:gd name="connsiteX1" fmla="*/ 1844168 w 1985922"/>
                <a:gd name="connsiteY1" fmla="*/ 338097 h 522514"/>
                <a:gd name="connsiteX2" fmla="*/ 737667 w 1985922"/>
                <a:gd name="connsiteY2" fmla="*/ 322729 h 522514"/>
                <a:gd name="connsiteX3" fmla="*/ 0 w 1985922"/>
                <a:gd name="connsiteY3" fmla="*/ 0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922" h="522514">
                  <a:moveTo>
                    <a:pt x="1936376" y="522514"/>
                  </a:moveTo>
                  <a:cubicBezTo>
                    <a:pt x="1990164" y="446954"/>
                    <a:pt x="2043953" y="371394"/>
                    <a:pt x="1844168" y="338097"/>
                  </a:cubicBezTo>
                  <a:cubicBezTo>
                    <a:pt x="1644383" y="304800"/>
                    <a:pt x="1045028" y="379078"/>
                    <a:pt x="737667" y="322729"/>
                  </a:cubicBezTo>
                  <a:cubicBezTo>
                    <a:pt x="430306" y="266379"/>
                    <a:pt x="215153" y="133189"/>
                    <a:pt x="0" y="0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6107" y="4100906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Alternating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 Descent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9252520" cy="1041313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20045" y="12698"/>
            <a:ext cx="796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m that minimizes ||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32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b="1" dirty="0" smtClean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||m||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69" grpId="0"/>
      <p:bldP spid="170" grpId="0" animBg="1"/>
      <p:bldP spid="171" grpId="0" animBg="1"/>
      <p:bldP spid="172" grpId="0" animBg="1"/>
      <p:bldP spid="2" grpId="0"/>
      <p:bldP spid="36" grpId="0"/>
      <p:bldP spid="37" grpId="0"/>
      <p:bldP spid="38" grpId="0"/>
      <p:bldP spid="3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06692" cy="870928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7F75230-EBC4-4770-BCFD-4C7C7CED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A2A8600-53AB-4A3C-8208-92766C240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6896" r="9092" b="10838"/>
          <a:stretch/>
        </p:blipFill>
        <p:spPr>
          <a:xfrm>
            <a:off x="47770" y="1172129"/>
            <a:ext cx="2078933" cy="1645320"/>
          </a:xfrm>
          <a:prstGeom prst="rect">
            <a:avLst/>
          </a:prstGeom>
        </p:spPr>
      </p:pic>
      <p:pic>
        <p:nvPicPr>
          <p:cNvPr id="21" name="Picture 20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3C11BB9E-7572-49D2-8A99-739E2DF72C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t="7182" r="8724" b="10292"/>
          <a:stretch/>
        </p:blipFill>
        <p:spPr>
          <a:xfrm>
            <a:off x="2265830" y="1165019"/>
            <a:ext cx="2094080" cy="1650520"/>
          </a:xfrm>
          <a:prstGeom prst="rect">
            <a:avLst/>
          </a:prstGeom>
        </p:spPr>
      </p:pic>
      <p:pic>
        <p:nvPicPr>
          <p:cNvPr id="23" name="Picture 22" descr="A picture containing animal&#10;&#10;Description generated with high confidence">
            <a:extLst>
              <a:ext uri="{FF2B5EF4-FFF2-40B4-BE49-F238E27FC236}">
                <a16:creationId xmlns="" xmlns:a16="http://schemas.microsoft.com/office/drawing/2014/main" id="{DACE5585-22DF-412C-B19E-2BFEF1A0D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t="6765" r="9313" b="10708"/>
          <a:stretch/>
        </p:blipFill>
        <p:spPr>
          <a:xfrm>
            <a:off x="4572000" y="1172129"/>
            <a:ext cx="2077040" cy="1650540"/>
          </a:xfrm>
          <a:prstGeom prst="rect">
            <a:avLst/>
          </a:prstGeom>
        </p:spPr>
      </p:pic>
      <p:pic>
        <p:nvPicPr>
          <p:cNvPr id="25" name="Picture 24" descr="A picture containing animal&#10;&#10;Description generated with very high confidence">
            <a:extLst>
              <a:ext uri="{FF2B5EF4-FFF2-40B4-BE49-F238E27FC236}">
                <a16:creationId xmlns="" xmlns:a16="http://schemas.microsoft.com/office/drawing/2014/main" id="{AA933ACA-BB6B-448C-AACC-A61E510D61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6818" r="9013" b="9803"/>
          <a:stretch/>
        </p:blipFill>
        <p:spPr>
          <a:xfrm>
            <a:off x="7022107" y="1147959"/>
            <a:ext cx="2085573" cy="166758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046" y="12698"/>
            <a:ext cx="9236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Summary: Find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minimizes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8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smtClean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||m||</a:t>
            </a:r>
            <a:r>
              <a:rPr lang="en-US" sz="28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869" y="578541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22190" y="597473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9622" y="611715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8264" y="627534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59159" y="3009704"/>
            <a:ext cx="2090382" cy="2142526"/>
            <a:chOff x="2259159" y="3009704"/>
            <a:chExt cx="2090382" cy="2142526"/>
          </a:xfrm>
        </p:grpSpPr>
        <p:pic>
          <p:nvPicPr>
            <p:cNvPr id="11" name="Picture 10" descr="A picture containing outdoor&#10;&#10;Description generated with high confidence">
              <a:extLst>
                <a:ext uri="{FF2B5EF4-FFF2-40B4-BE49-F238E27FC236}">
                  <a16:creationId xmlns="" xmlns:a16="http://schemas.microsoft.com/office/drawing/2014/main" id="{6860FA08-6F47-4786-9942-27242D9D3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2" t="7417" r="25877" b="11803"/>
            <a:stretch/>
          </p:blipFill>
          <p:spPr>
            <a:xfrm>
              <a:off x="2259159" y="3517576"/>
              <a:ext cx="2090382" cy="16346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22190" y="3009704"/>
              <a:ext cx="10390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sz="28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1i</a:t>
              </a:r>
              <a:endPara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09751" y="3003798"/>
            <a:ext cx="2096941" cy="2165102"/>
            <a:chOff x="7009751" y="3003798"/>
            <a:chExt cx="2096941" cy="2165102"/>
          </a:xfrm>
        </p:grpSpPr>
        <p:pic>
          <p:nvPicPr>
            <p:cNvPr id="10" name="Picture 9" descr="A screenshot of a cell phone&#10;&#10;Description generated with high confidence">
              <a:extLst>
                <a:ext uri="{FF2B5EF4-FFF2-40B4-BE49-F238E27FC236}">
                  <a16:creationId xmlns="" xmlns:a16="http://schemas.microsoft.com/office/drawing/2014/main" id="{7C8C3CE2-844E-4960-BC85-C85305C0D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3" t="6978" r="9280" b="10947"/>
            <a:stretch/>
          </p:blipFill>
          <p:spPr>
            <a:xfrm>
              <a:off x="7009751" y="3502920"/>
              <a:ext cx="2096941" cy="166598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524328" y="3003798"/>
              <a:ext cx="10390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sz="28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3i</a:t>
              </a:r>
              <a:endPara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8658" y="3003798"/>
            <a:ext cx="2090382" cy="2139702"/>
            <a:chOff x="4558658" y="3003798"/>
            <a:chExt cx="2090382" cy="2139702"/>
          </a:xfrm>
        </p:grpSpPr>
        <p:pic>
          <p:nvPicPr>
            <p:cNvPr id="8" name="Picture 7" descr="A screenshot of a cell phone&#10;&#10;Description generated with high confidence">
              <a:extLst>
                <a:ext uri="{FF2B5EF4-FFF2-40B4-BE49-F238E27FC236}">
                  <a16:creationId xmlns="" xmlns:a16="http://schemas.microsoft.com/office/drawing/2014/main" id="{71A36F2E-7236-4172-8EED-C776C596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2" t="7138" r="9162" b="10789"/>
            <a:stretch/>
          </p:blipFill>
          <p:spPr>
            <a:xfrm>
              <a:off x="4558658" y="3531895"/>
              <a:ext cx="2090382" cy="161160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04048" y="3003798"/>
              <a:ext cx="10390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sz="2800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b="1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2i</a:t>
              </a:r>
              <a:endPara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063902" y="745033"/>
            <a:ext cx="2294187" cy="2195135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055354" y="3020877"/>
            <a:ext cx="2294187" cy="2195135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79943" y="726887"/>
            <a:ext cx="2294187" cy="2195135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79943" y="3034676"/>
            <a:ext cx="2294187" cy="2195135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896767" y="656717"/>
            <a:ext cx="2294187" cy="2195135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948264" y="3009704"/>
            <a:ext cx="2294187" cy="2195135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304350" y="1975571"/>
            <a:ext cx="1032835" cy="548614"/>
            <a:chOff x="3304350" y="1975571"/>
            <a:chExt cx="1032835" cy="548614"/>
          </a:xfrm>
        </p:grpSpPr>
        <p:grpSp>
          <p:nvGrpSpPr>
            <p:cNvPr id="45" name="Group 44"/>
            <p:cNvGrpSpPr/>
            <p:nvPr/>
          </p:nvGrpSpPr>
          <p:grpSpPr>
            <a:xfrm>
              <a:off x="3304350" y="2066193"/>
              <a:ext cx="496026" cy="457992"/>
              <a:chOff x="3403821" y="3749908"/>
              <a:chExt cx="496026" cy="457992"/>
            </a:xfrm>
          </p:grpSpPr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1962" y="3749908"/>
                <a:ext cx="487885" cy="457992"/>
              </a:xfrm>
              <a:prstGeom prst="rect">
                <a:avLst/>
              </a:prstGeom>
              <a:noFill/>
              <a:ln w="952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7" name="Rectangle 46"/>
              <p:cNvSpPr/>
              <p:nvPr/>
            </p:nvSpPr>
            <p:spPr>
              <a:xfrm flipV="1">
                <a:off x="3403821" y="3761379"/>
                <a:ext cx="490290" cy="432049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199604" y="1975571"/>
              <a:ext cx="137581" cy="157953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3312870" y="1975571"/>
              <a:ext cx="886734" cy="78976"/>
            </a:xfrm>
            <a:prstGeom prst="line">
              <a:avLst/>
            </a:prstGeom>
            <a:ln w="9525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756237" y="2133524"/>
              <a:ext cx="580948" cy="390661"/>
            </a:xfrm>
            <a:prstGeom prst="line">
              <a:avLst/>
            </a:prstGeom>
            <a:ln w="9525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4" name="Group 44033"/>
          <p:cNvGrpSpPr/>
          <p:nvPr/>
        </p:nvGrpSpPr>
        <p:grpSpPr>
          <a:xfrm>
            <a:off x="5013473" y="1786832"/>
            <a:ext cx="1039069" cy="880491"/>
            <a:chOff x="5004047" y="1779662"/>
            <a:chExt cx="1039069" cy="880491"/>
          </a:xfrm>
        </p:grpSpPr>
        <p:pic>
          <p:nvPicPr>
            <p:cNvPr id="44062" name="Picture 3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098" y="1817285"/>
              <a:ext cx="678017" cy="678017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 flipH="1">
              <a:off x="5004047" y="2427733"/>
              <a:ext cx="180526" cy="232419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004047" y="1779662"/>
              <a:ext cx="360041" cy="648072"/>
            </a:xfrm>
            <a:prstGeom prst="line">
              <a:avLst/>
            </a:prstGeom>
            <a:ln w="9525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184573" y="2524185"/>
              <a:ext cx="858543" cy="135968"/>
            </a:xfrm>
            <a:prstGeom prst="line">
              <a:avLst/>
            </a:prstGeom>
            <a:ln w="9525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8" name="Group 44047"/>
          <p:cNvGrpSpPr/>
          <p:nvPr/>
        </p:nvGrpSpPr>
        <p:grpSpPr>
          <a:xfrm>
            <a:off x="7421454" y="1214125"/>
            <a:ext cx="1166977" cy="1501641"/>
            <a:chOff x="7421454" y="1214125"/>
            <a:chExt cx="1166977" cy="1501641"/>
          </a:xfrm>
        </p:grpSpPr>
        <p:pic>
          <p:nvPicPr>
            <p:cNvPr id="44063" name="Picture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520" y="1787486"/>
              <a:ext cx="904875" cy="904875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 flipH="1">
              <a:off x="7421454" y="1214125"/>
              <a:ext cx="237065" cy="277536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658519" y="1222037"/>
              <a:ext cx="929912" cy="532248"/>
            </a:xfrm>
            <a:prstGeom prst="line">
              <a:avLst/>
            </a:prstGeom>
            <a:ln w="9525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7421455" y="1485458"/>
              <a:ext cx="237064" cy="1230308"/>
            </a:xfrm>
            <a:prstGeom prst="line">
              <a:avLst/>
            </a:prstGeom>
            <a:ln w="9525">
              <a:solidFill>
                <a:srgbClr val="00FFFF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00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91417" y="-16843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152630A-29DA-478F-AAE9-33EB6596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xmlns="" id="{07AD3B6F-CF96-490E-A64E-65A9BC056E2F}"/>
              </a:ext>
            </a:extLst>
          </p:cNvPr>
          <p:cNvSpPr txBox="1">
            <a:spLocks/>
          </p:cNvSpPr>
          <p:nvPr/>
        </p:nvSpPr>
        <p:spPr>
          <a:xfrm>
            <a:off x="611560" y="771550"/>
            <a:ext cx="8712968" cy="3864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with CNN: Biology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Theory: </a:t>
            </a:r>
            <a:r>
              <a:rPr lang="en-US" altLang="zh-CN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Sparse Inversion &amp; Sparse Conv. 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Sparse LSM= Forward Pass of NN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Results: Field Data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6512" y="771550"/>
            <a:ext cx="9180512" cy="5328592"/>
            <a:chOff x="-36512" y="771550"/>
            <a:chExt cx="9180512" cy="5328592"/>
          </a:xfrm>
        </p:grpSpPr>
        <p:sp>
          <p:nvSpPr>
            <p:cNvPr id="5" name="Rectangle 4"/>
            <p:cNvSpPr/>
            <p:nvPr/>
          </p:nvSpPr>
          <p:spPr>
            <a:xfrm>
              <a:off x="-1016" y="3723878"/>
              <a:ext cx="9145016" cy="2376264"/>
            </a:xfrm>
            <a:prstGeom prst="rect">
              <a:avLst/>
            </a:prstGeom>
            <a:solidFill>
              <a:srgbClr val="000082">
                <a:alpha val="48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36512" y="771550"/>
              <a:ext cx="9145016" cy="2304256"/>
            </a:xfrm>
            <a:prstGeom prst="rect">
              <a:avLst/>
            </a:prstGeom>
            <a:solidFill>
              <a:srgbClr val="000082">
                <a:alpha val="48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78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5A84345-9E3E-4428-AFB2-D6D102DF2DA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t="7546" r="53554" b="58365"/>
          <a:stretch/>
        </p:blipFill>
        <p:spPr>
          <a:xfrm>
            <a:off x="4900525" y="1517878"/>
            <a:ext cx="3749040" cy="29010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FB1AF66-368C-4CF4-835C-6CF0BE31E18E}"/>
              </a:ext>
            </a:extLst>
          </p:cNvPr>
          <p:cNvSpPr txBox="1"/>
          <p:nvPr/>
        </p:nvSpPr>
        <p:spPr>
          <a:xfrm>
            <a:off x="1669520" y="1131590"/>
            <a:ext cx="1191352" cy="338554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Reflectivity</a:t>
            </a:r>
            <a:endParaRPr lang="zh-CN" altLang="en-US" sz="1600" b="1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D6EFCD-9459-49B6-9091-5FD1C8DF73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7194" r="9445" b="10639"/>
          <a:stretch/>
        </p:blipFill>
        <p:spPr>
          <a:xfrm>
            <a:off x="463935" y="1545140"/>
            <a:ext cx="3749040" cy="2922790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Test: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F3 Block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Netherlands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1E30F7E-F897-4B1D-A79C-BFF005C9004D}"/>
              </a:ext>
            </a:extLst>
          </p:cNvPr>
          <p:cNvGrpSpPr/>
          <p:nvPr/>
        </p:nvGrpSpPr>
        <p:grpSpPr>
          <a:xfrm>
            <a:off x="-48252" y="1458901"/>
            <a:ext cx="4380184" cy="3307152"/>
            <a:chOff x="4778961" y="551527"/>
            <a:chExt cx="4380184" cy="33071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6EF4AF3-3E2A-492B-A1A4-3E54CE214255}"/>
                </a:ext>
              </a:extLst>
            </p:cNvPr>
            <p:cNvSpPr txBox="1"/>
            <p:nvPr/>
          </p:nvSpPr>
          <p:spPr>
            <a:xfrm>
              <a:off x="4778961" y="3319119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1.85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EB39B86-AD13-4C87-A723-170091AC5FBB}"/>
                </a:ext>
              </a:extLst>
            </p:cNvPr>
            <p:cNvSpPr txBox="1"/>
            <p:nvPr/>
          </p:nvSpPr>
          <p:spPr>
            <a:xfrm rot="16200000">
              <a:off x="4861109" y="1752190"/>
              <a:ext cx="5116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 (s)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F2B7648-FD1E-4A49-AE4B-E96413CBAA7C}"/>
                </a:ext>
              </a:extLst>
            </p:cNvPr>
            <p:cNvSpPr txBox="1"/>
            <p:nvPr/>
          </p:nvSpPr>
          <p:spPr>
            <a:xfrm>
              <a:off x="5028291" y="55152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3B31EC5-6D75-40DF-86D1-53F29B06CA90}"/>
                </a:ext>
              </a:extLst>
            </p:cNvPr>
            <p:cNvSpPr txBox="1"/>
            <p:nvPr/>
          </p:nvSpPr>
          <p:spPr>
            <a:xfrm>
              <a:off x="6873727" y="3520125"/>
              <a:ext cx="784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 (km)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1917FD7-6708-4B05-BDCE-4CCABE9A1AA9}"/>
                </a:ext>
              </a:extLst>
            </p:cNvPr>
            <p:cNvSpPr txBox="1"/>
            <p:nvPr/>
          </p:nvSpPr>
          <p:spPr>
            <a:xfrm>
              <a:off x="5133262" y="351245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D934E96-1C39-4ADC-A55C-5E19EC5B564F}"/>
                </a:ext>
              </a:extLst>
            </p:cNvPr>
            <p:cNvSpPr txBox="1"/>
            <p:nvPr/>
          </p:nvSpPr>
          <p:spPr>
            <a:xfrm>
              <a:off x="8870283" y="352012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379ABAF-7DB2-4AAF-B7AA-2689C8B89B09}"/>
              </a:ext>
            </a:extLst>
          </p:cNvPr>
          <p:cNvSpPr txBox="1"/>
          <p:nvPr/>
        </p:nvSpPr>
        <p:spPr>
          <a:xfrm>
            <a:off x="1673890" y="1131590"/>
            <a:ext cx="1803882" cy="338554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Migration Image</a:t>
            </a:r>
            <a:endParaRPr lang="zh-CN" altLang="en-US" sz="1600" b="1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961547F-3F17-491A-9817-E6F3E1428BA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t="7546" r="53433" b="58365"/>
          <a:stretch/>
        </p:blipFill>
        <p:spPr>
          <a:xfrm>
            <a:off x="467544" y="1541850"/>
            <a:ext cx="3749040" cy="29260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3F00B77-ECDD-4CF6-9B02-AD617E21B59B}"/>
              </a:ext>
            </a:extLst>
          </p:cNvPr>
          <p:cNvSpPr txBox="1"/>
          <p:nvPr/>
        </p:nvSpPr>
        <p:spPr>
          <a:xfrm>
            <a:off x="5446388" y="1088465"/>
            <a:ext cx="2737372" cy="338554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600" b="1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Migration Image</a:t>
            </a:r>
            <a:endParaRPr lang="zh-CN" altLang="en-US" sz="1600" b="1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E2650CE-213C-45E8-81B7-387FCED59D59}"/>
              </a:ext>
            </a:extLst>
          </p:cNvPr>
          <p:cNvGrpSpPr/>
          <p:nvPr/>
        </p:nvGrpSpPr>
        <p:grpSpPr>
          <a:xfrm>
            <a:off x="4367348" y="1457974"/>
            <a:ext cx="4380184" cy="3307152"/>
            <a:chOff x="4778961" y="551527"/>
            <a:chExt cx="4380184" cy="330715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91C07F1-EC35-4030-A0DB-06E27909DE69}"/>
                </a:ext>
              </a:extLst>
            </p:cNvPr>
            <p:cNvSpPr txBox="1"/>
            <p:nvPr/>
          </p:nvSpPr>
          <p:spPr>
            <a:xfrm>
              <a:off x="4778961" y="3319119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1.85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C8B0F4A-22A6-43D2-A11E-6BA44C90A79B}"/>
                </a:ext>
              </a:extLst>
            </p:cNvPr>
            <p:cNvSpPr txBox="1"/>
            <p:nvPr/>
          </p:nvSpPr>
          <p:spPr>
            <a:xfrm rot="16200000">
              <a:off x="4861109" y="1752190"/>
              <a:ext cx="5116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 (s)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7F3ADAC0-81F1-4B4A-B9A4-C34ADA60B785}"/>
                </a:ext>
              </a:extLst>
            </p:cNvPr>
            <p:cNvSpPr txBox="1"/>
            <p:nvPr/>
          </p:nvSpPr>
          <p:spPr>
            <a:xfrm>
              <a:off x="5028291" y="55152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92FBC502-81C1-41B6-A113-893776CD7397}"/>
                </a:ext>
              </a:extLst>
            </p:cNvPr>
            <p:cNvSpPr txBox="1"/>
            <p:nvPr/>
          </p:nvSpPr>
          <p:spPr>
            <a:xfrm>
              <a:off x="6873727" y="3520125"/>
              <a:ext cx="784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 (km)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1EAFBE2-A328-42B1-8FC7-B813F9442136}"/>
                </a:ext>
              </a:extLst>
            </p:cNvPr>
            <p:cNvSpPr txBox="1"/>
            <p:nvPr/>
          </p:nvSpPr>
          <p:spPr>
            <a:xfrm>
              <a:off x="5133262" y="351245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10B4D6C-356E-4CE8-9A38-8755D8718D9E}"/>
                </a:ext>
              </a:extLst>
            </p:cNvPr>
            <p:cNvSpPr txBox="1"/>
            <p:nvPr/>
          </p:nvSpPr>
          <p:spPr>
            <a:xfrm>
              <a:off x="8870283" y="352012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82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Test: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F3 Block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Netherlands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1E30F7E-F897-4B1D-A79C-BFF005C9004D}"/>
              </a:ext>
            </a:extLst>
          </p:cNvPr>
          <p:cNvGrpSpPr/>
          <p:nvPr/>
        </p:nvGrpSpPr>
        <p:grpSpPr>
          <a:xfrm>
            <a:off x="-48252" y="1458901"/>
            <a:ext cx="4380184" cy="3307152"/>
            <a:chOff x="4778961" y="551527"/>
            <a:chExt cx="4380184" cy="33071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6EF4AF3-3E2A-492B-A1A4-3E54CE214255}"/>
                </a:ext>
              </a:extLst>
            </p:cNvPr>
            <p:cNvSpPr txBox="1"/>
            <p:nvPr/>
          </p:nvSpPr>
          <p:spPr>
            <a:xfrm>
              <a:off x="4778961" y="3319119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1.85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EB39B86-AD13-4C87-A723-170091AC5FBB}"/>
                </a:ext>
              </a:extLst>
            </p:cNvPr>
            <p:cNvSpPr txBox="1"/>
            <p:nvPr/>
          </p:nvSpPr>
          <p:spPr>
            <a:xfrm rot="16200000">
              <a:off x="4861109" y="1752190"/>
              <a:ext cx="5116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 (s)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F2B7648-FD1E-4A49-AE4B-E96413CBAA7C}"/>
                </a:ext>
              </a:extLst>
            </p:cNvPr>
            <p:cNvSpPr txBox="1"/>
            <p:nvPr/>
          </p:nvSpPr>
          <p:spPr>
            <a:xfrm>
              <a:off x="5028291" y="55152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3B31EC5-6D75-40DF-86D1-53F29B06CA90}"/>
                </a:ext>
              </a:extLst>
            </p:cNvPr>
            <p:cNvSpPr txBox="1"/>
            <p:nvPr/>
          </p:nvSpPr>
          <p:spPr>
            <a:xfrm>
              <a:off x="6873727" y="3520125"/>
              <a:ext cx="784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 (km)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1917FD7-6708-4B05-BDCE-4CCABE9A1AA9}"/>
                </a:ext>
              </a:extLst>
            </p:cNvPr>
            <p:cNvSpPr txBox="1"/>
            <p:nvPr/>
          </p:nvSpPr>
          <p:spPr>
            <a:xfrm>
              <a:off x="5133262" y="351245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D934E96-1C39-4ADC-A55C-5E19EC5B564F}"/>
                </a:ext>
              </a:extLst>
            </p:cNvPr>
            <p:cNvSpPr txBox="1"/>
            <p:nvPr/>
          </p:nvSpPr>
          <p:spPr>
            <a:xfrm>
              <a:off x="8870283" y="352012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  <a:endParaRPr lang="zh-CN" altLang="en-US" sz="16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31" descr="A picture containing furniture&#10;&#10;Description generated with high confidence">
            <a:extLst>
              <a:ext uri="{FF2B5EF4-FFF2-40B4-BE49-F238E27FC236}">
                <a16:creationId xmlns:a16="http://schemas.microsoft.com/office/drawing/2014/main" xmlns="" id="{7C39DD13-0461-4701-915C-6F947BF4FA0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t="54712" r="53502" b="10841"/>
          <a:stretch/>
        </p:blipFill>
        <p:spPr>
          <a:xfrm>
            <a:off x="494429" y="1548934"/>
            <a:ext cx="3749040" cy="29260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6077ABF-A65A-476C-B960-8596AD4A9506}"/>
              </a:ext>
            </a:extLst>
          </p:cNvPr>
          <p:cNvSpPr txBox="1"/>
          <p:nvPr/>
        </p:nvSpPr>
        <p:spPr>
          <a:xfrm>
            <a:off x="863149" y="1160177"/>
            <a:ext cx="2993127" cy="338554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Reconstructed Migration Image</a:t>
            </a:r>
            <a:endParaRPr lang="zh-CN" altLang="en-US" sz="1600" b="1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961547F-3F17-491A-9817-E6F3E1428BA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t="7546" r="53433" b="58365"/>
          <a:stretch/>
        </p:blipFill>
        <p:spPr>
          <a:xfrm>
            <a:off x="489940" y="1560176"/>
            <a:ext cx="3753529" cy="2926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61A01C0-F11D-461D-BBCE-D46B34793D84}"/>
                  </a:ext>
                </a:extLst>
              </p:cNvPr>
              <p:cNvSpPr txBox="1"/>
              <p:nvPr/>
            </p:nvSpPr>
            <p:spPr>
              <a:xfrm>
                <a:off x="3598814" y="1212372"/>
                <a:ext cx="992424" cy="281616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1200" b="1" i="1" smtClean="0">
                            <a:solidFill>
                              <a:prstClr val="white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̃"/>
                            <m:ctrlPr>
                              <a:rPr lang="en-US" altLang="zh-CN" sz="12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b="1" i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𝐇</m:t>
                            </m:r>
                          </m:e>
                        </m:acc>
                        <m:r>
                          <a:rPr lang="en-US" altLang="zh-CN" sz="1200" b="1" i="1" baseline="-25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𝒌</m:t>
                        </m:r>
                        <m:acc>
                          <m:accPr>
                            <m:chr m:val="̃"/>
                            <m:ctrlPr>
                              <a:rPr lang="en-US" altLang="zh-CN" sz="12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𝒎</m:t>
                            </m:r>
                          </m:e>
                        </m:acc>
                        <m:r>
                          <a:rPr lang="en-US" altLang="zh-CN" sz="1200" b="1" i="1" baseline="-250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𝒌</m:t>
                        </m:r>
                      </m:e>
                    </m:nary>
                  </m:oMath>
                </a14:m>
                <a:r>
                  <a:rPr lang="en-US" altLang="zh-CN" sz="1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</a:t>
                </a:r>
                <a:endParaRPr lang="zh-CN" altLang="en-US" sz="1200" b="1" baseline="-2500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61A01C0-F11D-461D-BBCE-D46B34793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14" y="1212372"/>
                <a:ext cx="992424" cy="281616"/>
              </a:xfrm>
              <a:prstGeom prst="rect">
                <a:avLst/>
              </a:prstGeom>
              <a:blipFill rotWithShape="0">
                <a:blip r:embed="rId4"/>
                <a:stretch>
                  <a:fillRect l="-19018" t="-93478" b="-15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379ABAF-7DB2-4AAF-B7AA-2689C8B89B09}"/>
              </a:ext>
            </a:extLst>
          </p:cNvPr>
          <p:cNvSpPr txBox="1"/>
          <p:nvPr/>
        </p:nvSpPr>
        <p:spPr>
          <a:xfrm>
            <a:off x="774686" y="1118769"/>
            <a:ext cx="3468783" cy="338554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600" b="1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Migration Image</a:t>
            </a:r>
            <a:endParaRPr lang="zh-CN" altLang="en-US" sz="1600" b="1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8619A31-D26B-43AC-88B4-FF5425B3C228}"/>
              </a:ext>
            </a:extLst>
          </p:cNvPr>
          <p:cNvSpPr/>
          <p:nvPr/>
        </p:nvSpPr>
        <p:spPr>
          <a:xfrm>
            <a:off x="2609406" y="2924635"/>
            <a:ext cx="1170505" cy="916322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D40B73C-7152-498B-95A2-01417F20F0F3}"/>
              </a:ext>
            </a:extLst>
          </p:cNvPr>
          <p:cNvGrpSpPr/>
          <p:nvPr/>
        </p:nvGrpSpPr>
        <p:grpSpPr>
          <a:xfrm>
            <a:off x="5565936" y="1921796"/>
            <a:ext cx="2822488" cy="2231850"/>
            <a:chOff x="6540501" y="2851149"/>
            <a:chExt cx="1193800" cy="94361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01E5249-B055-41F2-9731-B569727A1D13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98" t="23275" r="57534" b="65732"/>
            <a:stretch/>
          </p:blipFill>
          <p:spPr>
            <a:xfrm>
              <a:off x="6540501" y="2851149"/>
              <a:ext cx="1193800" cy="94361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7FE4B320-C29D-44E3-9B2E-6E5B054D2EB2}"/>
                </a:ext>
              </a:extLst>
            </p:cNvPr>
            <p:cNvSpPr/>
            <p:nvPr/>
          </p:nvSpPr>
          <p:spPr>
            <a:xfrm>
              <a:off x="6559070" y="2865487"/>
              <a:ext cx="1170505" cy="9163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219AADC-5E72-4884-A043-5B11F26A1E81}"/>
              </a:ext>
            </a:extLst>
          </p:cNvPr>
          <p:cNvGrpSpPr/>
          <p:nvPr/>
        </p:nvGrpSpPr>
        <p:grpSpPr>
          <a:xfrm>
            <a:off x="5565936" y="1924076"/>
            <a:ext cx="2822488" cy="2231850"/>
            <a:chOff x="6426200" y="2082800"/>
            <a:chExt cx="1203960" cy="949960"/>
          </a:xfrm>
        </p:grpSpPr>
        <p:pic>
          <p:nvPicPr>
            <p:cNvPr id="30" name="Picture 29" descr="A picture containing furniture&#10;&#10;Description generated with high confidence">
              <a:extLst>
                <a:ext uri="{FF2B5EF4-FFF2-40B4-BE49-F238E27FC236}">
                  <a16:creationId xmlns:a16="http://schemas.microsoft.com/office/drawing/2014/main" xmlns="" id="{FB1C1310-9D1C-48AD-96FB-DFEEB9280127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3" t="70715" r="57522" b="18102"/>
            <a:stretch/>
          </p:blipFill>
          <p:spPr>
            <a:xfrm>
              <a:off x="6426200" y="2082800"/>
              <a:ext cx="1203960" cy="94996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12C1CAA-FA32-41F4-B5A5-8DB3C1E35A7E}"/>
                </a:ext>
              </a:extLst>
            </p:cNvPr>
            <p:cNvSpPr/>
            <p:nvPr/>
          </p:nvSpPr>
          <p:spPr>
            <a:xfrm>
              <a:off x="6446909" y="2099134"/>
              <a:ext cx="1170505" cy="9163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2A78C59-2FFF-43C7-AABC-DB0D5D51884A}"/>
              </a:ext>
            </a:extLst>
          </p:cNvPr>
          <p:cNvCxnSpPr>
            <a:cxnSpLocks/>
          </p:cNvCxnSpPr>
          <p:nvPr/>
        </p:nvCxnSpPr>
        <p:spPr>
          <a:xfrm flipV="1">
            <a:off x="2609406" y="1962451"/>
            <a:ext cx="3000432" cy="9621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43CE99F-FFF7-40EE-ABEB-B7AA2FB889D0}"/>
              </a:ext>
            </a:extLst>
          </p:cNvPr>
          <p:cNvCxnSpPr/>
          <p:nvPr/>
        </p:nvCxnSpPr>
        <p:spPr>
          <a:xfrm>
            <a:off x="2609406" y="3840957"/>
            <a:ext cx="2986372" cy="2887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99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27</a:t>
            </a:fld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FFA46152-814E-45D1-B3F1-DF125D6B21E9}"/>
              </a:ext>
            </a:extLst>
          </p:cNvPr>
          <p:cNvGrpSpPr/>
          <p:nvPr/>
        </p:nvGrpSpPr>
        <p:grpSpPr>
          <a:xfrm>
            <a:off x="5122214" y="1481729"/>
            <a:ext cx="3914282" cy="3250263"/>
            <a:chOff x="3564512" y="926407"/>
            <a:chExt cx="4754880" cy="4133088"/>
          </a:xfrm>
        </p:grpSpPr>
        <p:pic>
          <p:nvPicPr>
            <p:cNvPr id="71" name="图片 70">
              <a:extLst>
                <a:ext uri="{FF2B5EF4-FFF2-40B4-BE49-F238E27FC236}">
                  <a16:creationId xmlns="" xmlns:a16="http://schemas.microsoft.com/office/drawing/2014/main" id="{A1E4D422-17CA-4BE0-84FB-6AE7680BF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0" t="7669" r="9425" b="10850"/>
            <a:stretch/>
          </p:blipFill>
          <p:spPr>
            <a:xfrm>
              <a:off x="3564512" y="933954"/>
              <a:ext cx="4754880" cy="4125541"/>
            </a:xfrm>
            <a:prstGeom prst="rect">
              <a:avLst/>
            </a:prstGeom>
          </p:spPr>
        </p:pic>
        <p:grpSp>
          <p:nvGrpSpPr>
            <p:cNvPr id="72" name="组合 71">
              <a:extLst>
                <a:ext uri="{FF2B5EF4-FFF2-40B4-BE49-F238E27FC236}">
                  <a16:creationId xmlns="" xmlns:a16="http://schemas.microsoft.com/office/drawing/2014/main" id="{9BD0CE17-E4EF-4940-9D5C-8631C3F7366D}"/>
                </a:ext>
              </a:extLst>
            </p:cNvPr>
            <p:cNvGrpSpPr/>
            <p:nvPr/>
          </p:nvGrpSpPr>
          <p:grpSpPr>
            <a:xfrm>
              <a:off x="3564512" y="926407"/>
              <a:ext cx="4754880" cy="4133088"/>
              <a:chOff x="2212848" y="1325880"/>
              <a:chExt cx="4754880" cy="4133088"/>
            </a:xfrm>
          </p:grpSpPr>
          <p:cxnSp>
            <p:nvCxnSpPr>
              <p:cNvPr id="73" name="直接连接符 72">
                <a:extLst>
                  <a:ext uri="{FF2B5EF4-FFF2-40B4-BE49-F238E27FC236}">
                    <a16:creationId xmlns="" xmlns:a16="http://schemas.microsoft.com/office/drawing/2014/main" id="{ED2692EE-833E-4049-B496-AAA0B721F185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4" name="直接连接符 73">
                <a:extLst>
                  <a:ext uri="{FF2B5EF4-FFF2-40B4-BE49-F238E27FC236}">
                    <a16:creationId xmlns="" xmlns:a16="http://schemas.microsoft.com/office/drawing/2014/main" id="{DC052197-9032-43D1-81B9-BED97B6AA19B}"/>
                  </a:ext>
                </a:extLst>
              </p:cNvPr>
              <p:cNvCxnSpPr/>
              <p:nvPr/>
            </p:nvCxnSpPr>
            <p:spPr>
              <a:xfrm>
                <a:off x="30053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5" name="直接连接符 74">
                <a:extLst>
                  <a:ext uri="{FF2B5EF4-FFF2-40B4-BE49-F238E27FC236}">
                    <a16:creationId xmlns="" xmlns:a16="http://schemas.microsoft.com/office/drawing/2014/main" id="{3BE265F2-7D4B-4A05-99BA-20BAB5AB883E}"/>
                  </a:ext>
                </a:extLst>
              </p:cNvPr>
              <p:cNvCxnSpPr/>
              <p:nvPr/>
            </p:nvCxnSpPr>
            <p:spPr>
              <a:xfrm>
                <a:off x="37978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6" name="直接连接符 75">
                <a:extLst>
                  <a:ext uri="{FF2B5EF4-FFF2-40B4-BE49-F238E27FC236}">
                    <a16:creationId xmlns="" xmlns:a16="http://schemas.microsoft.com/office/drawing/2014/main" id="{5883E945-81FE-4704-A346-9F8FBDC038D0}"/>
                  </a:ext>
                </a:extLst>
              </p:cNvPr>
              <p:cNvCxnSpPr/>
              <p:nvPr/>
            </p:nvCxnSpPr>
            <p:spPr>
              <a:xfrm>
                <a:off x="459028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7" name="直接连接符 76">
                <a:extLst>
                  <a:ext uri="{FF2B5EF4-FFF2-40B4-BE49-F238E27FC236}">
                    <a16:creationId xmlns="" xmlns:a16="http://schemas.microsoft.com/office/drawing/2014/main" id="{A78BDD83-98ED-4E34-A1CE-DF9F94D394B9}"/>
                  </a:ext>
                </a:extLst>
              </p:cNvPr>
              <p:cNvCxnSpPr/>
              <p:nvPr/>
            </p:nvCxnSpPr>
            <p:spPr>
              <a:xfrm>
                <a:off x="53827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8" name="直接连接符 77">
                <a:extLst>
                  <a:ext uri="{FF2B5EF4-FFF2-40B4-BE49-F238E27FC236}">
                    <a16:creationId xmlns="" xmlns:a16="http://schemas.microsoft.com/office/drawing/2014/main" id="{3CF5EB3B-3719-4287-8112-974FB86EBEB0}"/>
                  </a:ext>
                </a:extLst>
              </p:cNvPr>
              <p:cNvCxnSpPr/>
              <p:nvPr/>
            </p:nvCxnSpPr>
            <p:spPr>
              <a:xfrm>
                <a:off x="61752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9" name="直接连接符 78">
                <a:extLst>
                  <a:ext uri="{FF2B5EF4-FFF2-40B4-BE49-F238E27FC236}">
                    <a16:creationId xmlns="" xmlns:a16="http://schemas.microsoft.com/office/drawing/2014/main" id="{30547F2A-FD82-41BC-95B0-CE51443498C0}"/>
                  </a:ext>
                </a:extLst>
              </p:cNvPr>
              <p:cNvCxnSpPr/>
              <p:nvPr/>
            </p:nvCxnSpPr>
            <p:spPr>
              <a:xfrm>
                <a:off x="69677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0" name="直接连接符 79">
                <a:extLst>
                  <a:ext uri="{FF2B5EF4-FFF2-40B4-BE49-F238E27FC236}">
                    <a16:creationId xmlns="" xmlns:a16="http://schemas.microsoft.com/office/drawing/2014/main" id="{3A9483EB-7DB4-4907-96D7-2ABC1D1E1250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1" name="直接连接符 80">
                <a:extLst>
                  <a:ext uri="{FF2B5EF4-FFF2-40B4-BE49-F238E27FC236}">
                    <a16:creationId xmlns="" xmlns:a16="http://schemas.microsoft.com/office/drawing/2014/main" id="{936C4487-A7FE-45A2-94C0-392E5240C69E}"/>
                  </a:ext>
                </a:extLst>
              </p:cNvPr>
              <p:cNvCxnSpPr/>
              <p:nvPr/>
            </p:nvCxnSpPr>
            <p:spPr>
              <a:xfrm>
                <a:off x="2212848" y="544522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2" name="直接连接符 81">
                <a:extLst>
                  <a:ext uri="{FF2B5EF4-FFF2-40B4-BE49-F238E27FC236}">
                    <a16:creationId xmlns="" xmlns:a16="http://schemas.microsoft.com/office/drawing/2014/main" id="{B5BD25D0-9630-4CE2-A576-8ED34224F85F}"/>
                  </a:ext>
                </a:extLst>
              </p:cNvPr>
              <p:cNvCxnSpPr/>
              <p:nvPr/>
            </p:nvCxnSpPr>
            <p:spPr>
              <a:xfrm>
                <a:off x="2212848" y="2149749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3" name="直接连接符 82">
                <a:extLst>
                  <a:ext uri="{FF2B5EF4-FFF2-40B4-BE49-F238E27FC236}">
                    <a16:creationId xmlns="" xmlns:a16="http://schemas.microsoft.com/office/drawing/2014/main" id="{4F53D407-611A-444D-8EAF-32B66B9B55E7}"/>
                  </a:ext>
                </a:extLst>
              </p:cNvPr>
              <p:cNvCxnSpPr/>
              <p:nvPr/>
            </p:nvCxnSpPr>
            <p:spPr>
              <a:xfrm>
                <a:off x="2212848" y="297361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4" name="直接连接符 83">
                <a:extLst>
                  <a:ext uri="{FF2B5EF4-FFF2-40B4-BE49-F238E27FC236}">
                    <a16:creationId xmlns="" xmlns:a16="http://schemas.microsoft.com/office/drawing/2014/main" id="{9691572B-8761-4612-AD74-B153B6E0D01E}"/>
                  </a:ext>
                </a:extLst>
              </p:cNvPr>
              <p:cNvCxnSpPr/>
              <p:nvPr/>
            </p:nvCxnSpPr>
            <p:spPr>
              <a:xfrm>
                <a:off x="2212848" y="3797487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5" name="直接连接符 84">
                <a:extLst>
                  <a:ext uri="{FF2B5EF4-FFF2-40B4-BE49-F238E27FC236}">
                    <a16:creationId xmlns="" xmlns:a16="http://schemas.microsoft.com/office/drawing/2014/main" id="{CE76A390-13EA-471F-9638-D9CDC900EB50}"/>
                  </a:ext>
                </a:extLst>
              </p:cNvPr>
              <p:cNvCxnSpPr/>
              <p:nvPr/>
            </p:nvCxnSpPr>
            <p:spPr>
              <a:xfrm>
                <a:off x="2212848" y="4621356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86" name="矩形 85">
              <a:extLst>
                <a:ext uri="{FF2B5EF4-FFF2-40B4-BE49-F238E27FC236}">
                  <a16:creationId xmlns="" xmlns:a16="http://schemas.microsoft.com/office/drawing/2014/main" id="{38173DAA-B032-4FEE-9D4B-3D2EE253FA98}"/>
                </a:ext>
              </a:extLst>
            </p:cNvPr>
            <p:cNvSpPr/>
            <p:nvPr/>
          </p:nvSpPr>
          <p:spPr>
            <a:xfrm>
              <a:off x="3599760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="" xmlns:a16="http://schemas.microsoft.com/office/drawing/2014/main" id="{6F706013-5CF8-46CA-9B96-105CFAE0337B}"/>
                </a:ext>
              </a:extLst>
            </p:cNvPr>
            <p:cNvSpPr/>
            <p:nvPr/>
          </p:nvSpPr>
          <p:spPr>
            <a:xfrm>
              <a:off x="6768546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="" xmlns:a16="http://schemas.microsoft.com/office/drawing/2014/main" id="{A75950A3-D2EA-420A-B0D9-B4FDFB89C26A}"/>
                </a:ext>
              </a:extLst>
            </p:cNvPr>
            <p:cNvSpPr/>
            <p:nvPr/>
          </p:nvSpPr>
          <p:spPr>
            <a:xfrm>
              <a:off x="439548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="" xmlns:a16="http://schemas.microsoft.com/office/drawing/2014/main" id="{A599AEFC-9A7C-4950-9BDF-55DCC80C42D6}"/>
                </a:ext>
              </a:extLst>
            </p:cNvPr>
            <p:cNvSpPr/>
            <p:nvPr/>
          </p:nvSpPr>
          <p:spPr>
            <a:xfrm>
              <a:off x="5184250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="" xmlns:a16="http://schemas.microsoft.com/office/drawing/2014/main" id="{54545775-78AB-4667-BA58-8A178CCEA998}"/>
                </a:ext>
              </a:extLst>
            </p:cNvPr>
            <p:cNvSpPr/>
            <p:nvPr/>
          </p:nvSpPr>
          <p:spPr>
            <a:xfrm>
              <a:off x="598376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="" xmlns:a16="http://schemas.microsoft.com/office/drawing/2014/main" id="{4C3E3ECF-90B6-4BE3-AFD3-36CB0AC9A772}"/>
                </a:ext>
              </a:extLst>
            </p:cNvPr>
            <p:cNvSpPr/>
            <p:nvPr/>
          </p:nvSpPr>
          <p:spPr>
            <a:xfrm>
              <a:off x="6773118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="" xmlns:a16="http://schemas.microsoft.com/office/drawing/2014/main" id="{26FB804F-E3ED-41E4-9FD2-64E8A3F70D91}"/>
                </a:ext>
              </a:extLst>
            </p:cNvPr>
            <p:cNvSpPr/>
            <p:nvPr/>
          </p:nvSpPr>
          <p:spPr>
            <a:xfrm>
              <a:off x="5984716" y="2597479"/>
              <a:ext cx="729616" cy="76809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="" xmlns:a16="http://schemas.microsoft.com/office/drawing/2014/main" id="{F5A0DEEA-BA7D-4436-9AE3-42EE765692E3}"/>
                </a:ext>
              </a:extLst>
            </p:cNvPr>
            <p:cNvSpPr/>
            <p:nvPr/>
          </p:nvSpPr>
          <p:spPr>
            <a:xfrm>
              <a:off x="5983764" y="3434784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="" xmlns:a16="http://schemas.microsoft.com/office/drawing/2014/main" id="{52BA2D42-7338-49A5-9284-7284C6016134}"/>
                </a:ext>
              </a:extLst>
            </p:cNvPr>
            <p:cNvSpPr/>
            <p:nvPr/>
          </p:nvSpPr>
          <p:spPr>
            <a:xfrm>
              <a:off x="6773118" y="342030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="" xmlns:a16="http://schemas.microsoft.com/office/drawing/2014/main" id="{23CE1083-DAB3-462E-8898-CA8CB0EBD346}"/>
                </a:ext>
              </a:extLst>
            </p:cNvPr>
            <p:cNvSpPr/>
            <p:nvPr/>
          </p:nvSpPr>
          <p:spPr>
            <a:xfrm>
              <a:off x="6768546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="" xmlns:a16="http://schemas.microsoft.com/office/drawing/2014/main" id="{6AD868CA-3702-4CB9-88F1-FCFAE22D8123}"/>
                </a:ext>
              </a:extLst>
            </p:cNvPr>
            <p:cNvSpPr/>
            <p:nvPr/>
          </p:nvSpPr>
          <p:spPr>
            <a:xfrm>
              <a:off x="7559264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="" xmlns:a16="http://schemas.microsoft.com/office/drawing/2014/main" id="{A86DD62D-1CAB-4875-9FC4-6E9C23B178D3}"/>
                </a:ext>
              </a:extLst>
            </p:cNvPr>
            <p:cNvSpPr/>
            <p:nvPr/>
          </p:nvSpPr>
          <p:spPr>
            <a:xfrm>
              <a:off x="439091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="" xmlns:a16="http://schemas.microsoft.com/office/drawing/2014/main" id="{0A0DAE3B-F29C-4E87-A25B-02E43933C511}"/>
                </a:ext>
              </a:extLst>
            </p:cNvPr>
            <p:cNvSpPr/>
            <p:nvPr/>
          </p:nvSpPr>
          <p:spPr>
            <a:xfrm>
              <a:off x="4390912" y="3431847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="" xmlns:a16="http://schemas.microsoft.com/office/drawing/2014/main" id="{FED48256-0690-4754-8829-19495C5CB9FA}"/>
                </a:ext>
              </a:extLst>
            </p:cNvPr>
            <p:cNvSpPr/>
            <p:nvPr/>
          </p:nvSpPr>
          <p:spPr>
            <a:xfrm>
              <a:off x="3604332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="" xmlns:a16="http://schemas.microsoft.com/office/drawing/2014/main" id="{3631BC7B-00E2-4545-981C-C5F71033A43A}"/>
                </a:ext>
              </a:extLst>
            </p:cNvPr>
            <p:cNvSpPr/>
            <p:nvPr/>
          </p:nvSpPr>
          <p:spPr>
            <a:xfrm>
              <a:off x="7559264" y="958411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rgbClr val="FFFF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="" xmlns:a16="http://schemas.microsoft.com/office/drawing/2014/main" id="{9F9729AA-386C-4C08-ACB0-AE8FBE590CF1}"/>
                </a:ext>
              </a:extLst>
            </p:cNvPr>
            <p:cNvSpPr/>
            <p:nvPr/>
          </p:nvSpPr>
          <p:spPr>
            <a:xfrm>
              <a:off x="4395484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rgbClr val="FFFF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="" xmlns:a16="http://schemas.microsoft.com/office/drawing/2014/main" id="{EBD5C13F-68F1-44DA-AA84-82A091AB3E46}"/>
                </a:ext>
              </a:extLst>
            </p:cNvPr>
            <p:cNvSpPr/>
            <p:nvPr/>
          </p:nvSpPr>
          <p:spPr>
            <a:xfrm>
              <a:off x="5184250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rgbClr val="FFFF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="" xmlns:a16="http://schemas.microsoft.com/office/drawing/2014/main" id="{26672B10-FE36-443F-8162-A52B8C5F4E29}"/>
                </a:ext>
              </a:extLst>
            </p:cNvPr>
            <p:cNvSpPr/>
            <p:nvPr/>
          </p:nvSpPr>
          <p:spPr>
            <a:xfrm>
              <a:off x="7559264" y="2597480"/>
              <a:ext cx="720472" cy="768095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rgbClr val="FFFF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="" xmlns:a16="http://schemas.microsoft.com/office/drawing/2014/main" id="{55380DF7-E2B5-48A2-AA40-D9EB9E186F5A}"/>
                </a:ext>
              </a:extLst>
            </p:cNvPr>
            <p:cNvSpPr/>
            <p:nvPr/>
          </p:nvSpPr>
          <p:spPr>
            <a:xfrm>
              <a:off x="5184250" y="3446649"/>
              <a:ext cx="756459" cy="735007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rgbClr val="FFFF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="" xmlns:a16="http://schemas.microsoft.com/office/drawing/2014/main" id="{51F5CFE2-5106-43ED-8C31-CF90523DB2A6}"/>
                </a:ext>
              </a:extLst>
            </p:cNvPr>
            <p:cNvSpPr/>
            <p:nvPr/>
          </p:nvSpPr>
          <p:spPr>
            <a:xfrm>
              <a:off x="5184250" y="4255641"/>
              <a:ext cx="740664" cy="745852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rgbClr val="FFFF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="" xmlns:a16="http://schemas.microsoft.com/office/drawing/2014/main" id="{8B2DDB22-D01C-4AD8-B13B-D31291A57CB2}"/>
                </a:ext>
              </a:extLst>
            </p:cNvPr>
            <p:cNvSpPr/>
            <p:nvPr/>
          </p:nvSpPr>
          <p:spPr>
            <a:xfrm>
              <a:off x="597919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rgbClr val="FFFF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12" name="图片 111">
            <a:extLst>
              <a:ext uri="{FF2B5EF4-FFF2-40B4-BE49-F238E27FC236}">
                <a16:creationId xmlns="" xmlns:a16="http://schemas.microsoft.com/office/drawing/2014/main" id="{2C01212A-7213-4F42-9B4D-F60555D5B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7" t="7131" r="9375" b="11285"/>
          <a:stretch/>
        </p:blipFill>
        <p:spPr>
          <a:xfrm>
            <a:off x="2798299" y="2911490"/>
            <a:ext cx="1756759" cy="2010960"/>
          </a:xfrm>
          <a:prstGeom prst="rect">
            <a:avLst/>
          </a:prstGeom>
        </p:spPr>
      </p:pic>
      <p:pic>
        <p:nvPicPr>
          <p:cNvPr id="113" name="图片 112">
            <a:extLst>
              <a:ext uri="{FF2B5EF4-FFF2-40B4-BE49-F238E27FC236}">
                <a16:creationId xmlns="" xmlns:a16="http://schemas.microsoft.com/office/drawing/2014/main" id="{C6FE55BA-FDFB-437D-AC95-01AB74993B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1" t="7131" r="37431" b="11285"/>
          <a:stretch/>
        </p:blipFill>
        <p:spPr>
          <a:xfrm>
            <a:off x="2791210" y="832801"/>
            <a:ext cx="1763859" cy="2034806"/>
          </a:xfrm>
          <a:prstGeom prst="rect">
            <a:avLst/>
          </a:prstGeom>
        </p:spPr>
      </p:pic>
      <p:pic>
        <p:nvPicPr>
          <p:cNvPr id="114" name="图片 113">
            <a:extLst>
              <a:ext uri="{FF2B5EF4-FFF2-40B4-BE49-F238E27FC236}">
                <a16:creationId xmlns="" xmlns:a16="http://schemas.microsoft.com/office/drawing/2014/main" id="{787F0CE5-EECE-4005-9FBC-0CC6946921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7131" r="65575" b="11285"/>
          <a:stretch/>
        </p:blipFill>
        <p:spPr>
          <a:xfrm>
            <a:off x="396890" y="2127327"/>
            <a:ext cx="1763859" cy="2034807"/>
          </a:xfrm>
          <a:prstGeom prst="rect">
            <a:avLst/>
          </a:prstGeom>
        </p:spPr>
      </p:pic>
      <p:sp>
        <p:nvSpPr>
          <p:cNvPr id="118" name="TextBox 43">
            <a:extLst>
              <a:ext uri="{FF2B5EF4-FFF2-40B4-BE49-F238E27FC236}">
                <a16:creationId xmlns="" xmlns:a16="http://schemas.microsoft.com/office/drawing/2014/main" id="{2C1BB4E9-50E9-448E-A81C-C5785AB1F391}"/>
              </a:ext>
            </a:extLst>
          </p:cNvPr>
          <p:cNvSpPr txBox="1"/>
          <p:nvPr/>
        </p:nvSpPr>
        <p:spPr>
          <a:xfrm>
            <a:off x="-9451" y="391477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1.4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9" name="TextBox 44">
            <a:extLst>
              <a:ext uri="{FF2B5EF4-FFF2-40B4-BE49-F238E27FC236}">
                <a16:creationId xmlns="" xmlns:a16="http://schemas.microsoft.com/office/drawing/2014/main" id="{7D38CC25-DDF2-48C2-B56C-B2995061DCC9}"/>
              </a:ext>
            </a:extLst>
          </p:cNvPr>
          <p:cNvSpPr txBox="1"/>
          <p:nvPr/>
        </p:nvSpPr>
        <p:spPr>
          <a:xfrm rot="16200000">
            <a:off x="-49527" y="3017780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0" name="TextBox 45">
            <a:extLst>
              <a:ext uri="{FF2B5EF4-FFF2-40B4-BE49-F238E27FC236}">
                <a16:creationId xmlns="" xmlns:a16="http://schemas.microsoft.com/office/drawing/2014/main" id="{7ED1C2EA-938D-4652-A2D0-C898A100513B}"/>
              </a:ext>
            </a:extLst>
          </p:cNvPr>
          <p:cNvSpPr txBox="1"/>
          <p:nvPr/>
        </p:nvSpPr>
        <p:spPr>
          <a:xfrm>
            <a:off x="-9451" y="206231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0.6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4" name="TextBox 46">
            <a:extLst>
              <a:ext uri="{FF2B5EF4-FFF2-40B4-BE49-F238E27FC236}">
                <a16:creationId xmlns="" xmlns:a16="http://schemas.microsoft.com/office/drawing/2014/main" id="{713EDEA8-269E-4D18-9438-29DBD7ED707D}"/>
              </a:ext>
            </a:extLst>
          </p:cNvPr>
          <p:cNvSpPr txBox="1"/>
          <p:nvPr/>
        </p:nvSpPr>
        <p:spPr>
          <a:xfrm>
            <a:off x="2431516" y="472890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1.4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5" name="TextBox 47">
            <a:extLst>
              <a:ext uri="{FF2B5EF4-FFF2-40B4-BE49-F238E27FC236}">
                <a16:creationId xmlns="" xmlns:a16="http://schemas.microsoft.com/office/drawing/2014/main" id="{2867617F-7FDA-4430-A0C6-F33E30ED93E1}"/>
              </a:ext>
            </a:extLst>
          </p:cNvPr>
          <p:cNvSpPr txBox="1"/>
          <p:nvPr/>
        </p:nvSpPr>
        <p:spPr>
          <a:xfrm rot="16200000">
            <a:off x="2391443" y="3831910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6" name="TextBox 48">
            <a:extLst>
              <a:ext uri="{FF2B5EF4-FFF2-40B4-BE49-F238E27FC236}">
                <a16:creationId xmlns="" xmlns:a16="http://schemas.microsoft.com/office/drawing/2014/main" id="{E9A4DFAB-3F3F-472D-A9C0-0DCC63B8486A}"/>
              </a:ext>
            </a:extLst>
          </p:cNvPr>
          <p:cNvSpPr txBox="1"/>
          <p:nvPr/>
        </p:nvSpPr>
        <p:spPr>
          <a:xfrm>
            <a:off x="2431516" y="287644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0.6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7" name="TextBox 49">
            <a:extLst>
              <a:ext uri="{FF2B5EF4-FFF2-40B4-BE49-F238E27FC236}">
                <a16:creationId xmlns="" xmlns:a16="http://schemas.microsoft.com/office/drawing/2014/main" id="{E4D01DFD-91A3-4F7E-A815-0865105680C0}"/>
              </a:ext>
            </a:extLst>
          </p:cNvPr>
          <p:cNvSpPr txBox="1"/>
          <p:nvPr/>
        </p:nvSpPr>
        <p:spPr>
          <a:xfrm>
            <a:off x="2647932" y="487600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0.05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8" name="TextBox 50">
            <a:extLst>
              <a:ext uri="{FF2B5EF4-FFF2-40B4-BE49-F238E27FC236}">
                <a16:creationId xmlns="" xmlns:a16="http://schemas.microsoft.com/office/drawing/2014/main" id="{0B2D0D99-1002-4E01-A54E-A2BD4E30655A}"/>
              </a:ext>
            </a:extLst>
          </p:cNvPr>
          <p:cNvSpPr txBox="1"/>
          <p:nvPr/>
        </p:nvSpPr>
        <p:spPr>
          <a:xfrm>
            <a:off x="4212352" y="487600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0.35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9" name="TextBox 51">
            <a:extLst>
              <a:ext uri="{FF2B5EF4-FFF2-40B4-BE49-F238E27FC236}">
                <a16:creationId xmlns="" xmlns:a16="http://schemas.microsoft.com/office/drawing/2014/main" id="{43B30893-8941-45CD-8231-06A01C44C30A}"/>
              </a:ext>
            </a:extLst>
          </p:cNvPr>
          <p:cNvSpPr txBox="1"/>
          <p:nvPr/>
        </p:nvSpPr>
        <p:spPr>
          <a:xfrm>
            <a:off x="3210413" y="4876008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0" name="TextBox 46">
            <a:extLst>
              <a:ext uri="{FF2B5EF4-FFF2-40B4-BE49-F238E27FC236}">
                <a16:creationId xmlns="" xmlns:a16="http://schemas.microsoft.com/office/drawing/2014/main" id="{AAF061B0-95E7-4DFC-803B-87FF07D0B767}"/>
              </a:ext>
            </a:extLst>
          </p:cNvPr>
          <p:cNvSpPr txBox="1"/>
          <p:nvPr/>
        </p:nvSpPr>
        <p:spPr>
          <a:xfrm>
            <a:off x="2431516" y="262401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1.4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1" name="TextBox 47">
            <a:extLst>
              <a:ext uri="{FF2B5EF4-FFF2-40B4-BE49-F238E27FC236}">
                <a16:creationId xmlns="" xmlns:a16="http://schemas.microsoft.com/office/drawing/2014/main" id="{89120CE7-4333-4430-B19A-83FC67E0C4C4}"/>
              </a:ext>
            </a:extLst>
          </p:cNvPr>
          <p:cNvSpPr txBox="1"/>
          <p:nvPr/>
        </p:nvSpPr>
        <p:spPr>
          <a:xfrm rot="16200000">
            <a:off x="2391443" y="1727016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2" name="TextBox 48">
            <a:extLst>
              <a:ext uri="{FF2B5EF4-FFF2-40B4-BE49-F238E27FC236}">
                <a16:creationId xmlns="" xmlns:a16="http://schemas.microsoft.com/office/drawing/2014/main" id="{E8FC6675-ACFF-4FD7-875F-898149FDA940}"/>
              </a:ext>
            </a:extLst>
          </p:cNvPr>
          <p:cNvSpPr txBox="1"/>
          <p:nvPr/>
        </p:nvSpPr>
        <p:spPr>
          <a:xfrm>
            <a:off x="2431516" y="77155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0.6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3" name="TextBox 49">
            <a:extLst>
              <a:ext uri="{FF2B5EF4-FFF2-40B4-BE49-F238E27FC236}">
                <a16:creationId xmlns="" xmlns:a16="http://schemas.microsoft.com/office/drawing/2014/main" id="{CF7A7C20-1F75-4ECA-B418-74A46D8685ED}"/>
              </a:ext>
            </a:extLst>
          </p:cNvPr>
          <p:cNvSpPr txBox="1"/>
          <p:nvPr/>
        </p:nvSpPr>
        <p:spPr>
          <a:xfrm>
            <a:off x="251520" y="413618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0.05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4" name="TextBox 50">
            <a:extLst>
              <a:ext uri="{FF2B5EF4-FFF2-40B4-BE49-F238E27FC236}">
                <a16:creationId xmlns="" xmlns:a16="http://schemas.microsoft.com/office/drawing/2014/main" id="{3A774C64-1D51-4F11-BEF0-83F70E6CE3E0}"/>
              </a:ext>
            </a:extLst>
          </p:cNvPr>
          <p:cNvSpPr txBox="1"/>
          <p:nvPr/>
        </p:nvSpPr>
        <p:spPr>
          <a:xfrm>
            <a:off x="1815940" y="413618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0.35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5" name="TextBox 51">
            <a:extLst>
              <a:ext uri="{FF2B5EF4-FFF2-40B4-BE49-F238E27FC236}">
                <a16:creationId xmlns="" xmlns:a16="http://schemas.microsoft.com/office/drawing/2014/main" id="{FF223D3C-5022-410A-B07A-7313018B88BC}"/>
              </a:ext>
            </a:extLst>
          </p:cNvPr>
          <p:cNvSpPr txBox="1"/>
          <p:nvPr/>
        </p:nvSpPr>
        <p:spPr>
          <a:xfrm>
            <a:off x="813999" y="4136181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6" name="TextBox 26">
            <a:extLst>
              <a:ext uri="{FF2B5EF4-FFF2-40B4-BE49-F238E27FC236}">
                <a16:creationId xmlns="" xmlns:a16="http://schemas.microsoft.com/office/drawing/2014/main" id="{316DFD79-7D5E-4169-BFAE-6D18DA481C16}"/>
              </a:ext>
            </a:extLst>
          </p:cNvPr>
          <p:cNvSpPr txBox="1"/>
          <p:nvPr/>
        </p:nvSpPr>
        <p:spPr>
          <a:xfrm>
            <a:off x="683568" y="1862028"/>
            <a:ext cx="876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Raw Data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7" name="TextBox 26">
            <a:extLst>
              <a:ext uri="{FF2B5EF4-FFF2-40B4-BE49-F238E27FC236}">
                <a16:creationId xmlns="" xmlns:a16="http://schemas.microsoft.com/office/drawing/2014/main" id="{A57BBBC2-A096-4424-89C4-867542BC30B9}"/>
              </a:ext>
            </a:extLst>
          </p:cNvPr>
          <p:cNvSpPr txBox="1"/>
          <p:nvPr/>
        </p:nvSpPr>
        <p:spPr>
          <a:xfrm>
            <a:off x="2817336" y="811652"/>
            <a:ext cx="1293303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srgbClr val="FFFF00"/>
                </a:solidFill>
                <a:ea typeface="宋体" panose="02010600030101010101" pitchFamily="2" charset="-122"/>
              </a:rPr>
              <a:t>Denoised Data</a:t>
            </a:r>
            <a:endParaRPr lang="zh-CN" altLang="en-US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38" name="TextBox 26">
            <a:extLst>
              <a:ext uri="{FF2B5EF4-FFF2-40B4-BE49-F238E27FC236}">
                <a16:creationId xmlns="" xmlns:a16="http://schemas.microsoft.com/office/drawing/2014/main" id="{04637258-B1F6-4111-961F-E6C314AE3C59}"/>
              </a:ext>
            </a:extLst>
          </p:cNvPr>
          <p:cNvSpPr txBox="1"/>
          <p:nvPr/>
        </p:nvSpPr>
        <p:spPr>
          <a:xfrm>
            <a:off x="3398008" y="2876229"/>
            <a:ext cx="79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srgbClr val="FFFF00"/>
                </a:solidFill>
                <a:ea typeface="宋体" panose="02010600030101010101" pitchFamily="2" charset="-122"/>
              </a:rPr>
              <a:t>Residual</a:t>
            </a:r>
            <a:endParaRPr lang="zh-CN" altLang="en-US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39" name="TextBox 11">
            <a:extLst>
              <a:ext uri="{FF2B5EF4-FFF2-40B4-BE49-F238E27FC236}">
                <a16:creationId xmlns="" xmlns:a16="http://schemas.microsoft.com/office/drawing/2014/main" id="{75E6C9CF-2DA1-489C-8DD8-1738B1FA94B1}"/>
              </a:ext>
            </a:extLst>
          </p:cNvPr>
          <p:cNvSpPr txBox="1"/>
          <p:nvPr/>
        </p:nvSpPr>
        <p:spPr>
          <a:xfrm>
            <a:off x="138963" y="864114"/>
            <a:ext cx="250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Denoising for surface waves</a:t>
            </a:r>
            <a:endParaRPr lang="en-US" altLang="zh-CN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1">
            <a:extLst>
              <a:ext uri="{FF2B5EF4-FFF2-40B4-BE49-F238E27FC236}">
                <a16:creationId xmlns="" xmlns:a16="http://schemas.microsoft.com/office/drawing/2014/main" id="{A3044980-B409-4ACC-8EF2-C4C1DA7FB159}"/>
              </a:ext>
            </a:extLst>
          </p:cNvPr>
          <p:cNvSpPr txBox="1"/>
          <p:nvPr/>
        </p:nvSpPr>
        <p:spPr>
          <a:xfrm>
            <a:off x="6170276" y="1002613"/>
            <a:ext cx="185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Filters d</a:t>
            </a:r>
            <a:endParaRPr lang="en-US" altLang="zh-CN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" name="图片 63">
            <a:extLst>
              <a:ext uri="{FF2B5EF4-FFF2-40B4-BE49-F238E27FC236}">
                <a16:creationId xmlns="" xmlns:a16="http://schemas.microsoft.com/office/drawing/2014/main" id="{8F1D435F-9AFF-45F0-A4B0-655C4D947C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7131" r="65575" b="11285"/>
          <a:stretch/>
        </p:blipFill>
        <p:spPr>
          <a:xfrm>
            <a:off x="2779349" y="807362"/>
            <a:ext cx="1763859" cy="2034807"/>
          </a:xfrm>
          <a:prstGeom prst="rect">
            <a:avLst/>
          </a:prstGeom>
        </p:spPr>
      </p:pic>
      <p:sp>
        <p:nvSpPr>
          <p:cNvPr id="65" name="标题 1">
            <a:extLst>
              <a:ext uri="{FF2B5EF4-FFF2-40B4-BE49-F238E27FC236}">
                <a16:creationId xmlns:a16="http://schemas.microsoft.com/office/drawing/2014/main" xmlns="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Test: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Qademah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Land Data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 animBg="1"/>
      <p:bldP spid="1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0"/>
            <a:ext cx="9505056" cy="829618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E1E33D5-41FF-4969-B525-CE5F2A8C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28</a:t>
            </a:fld>
            <a:endParaRPr lang="zh-CN" altLang="en-US"/>
          </a:p>
        </p:txBody>
      </p:sp>
      <p:graphicFrame>
        <p:nvGraphicFramePr>
          <p:cNvPr id="5" name="对象 3">
            <a:extLst>
              <a:ext uri="{FF2B5EF4-FFF2-40B4-BE49-F238E27FC236}">
                <a16:creationId xmlns="" xmlns:a16="http://schemas.microsoft.com/office/drawing/2014/main" id="{E6F56B35-0A0C-4950-A20F-B27C978D5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152327"/>
              </p:ext>
            </p:extLst>
          </p:nvPr>
        </p:nvGraphicFramePr>
        <p:xfrm>
          <a:off x="1835869" y="711498"/>
          <a:ext cx="34671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6" name="Equation" r:id="rId3" imgW="3873240" imgH="609480" progId="Equation.DSMT4">
                  <p:embed/>
                </p:oleObj>
              </mc:Choice>
              <mc:Fallback>
                <p:oleObj name="Equation" r:id="rId3" imgW="38732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869" y="711498"/>
                        <a:ext cx="3467100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3">
            <a:extLst>
              <a:ext uri="{FF2B5EF4-FFF2-40B4-BE49-F238E27FC236}">
                <a16:creationId xmlns="" xmlns:a16="http://schemas.microsoft.com/office/drawing/2014/main" id="{7647EEAC-7C0A-403D-802D-4F65AD731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38164"/>
              </p:ext>
            </p:extLst>
          </p:nvPr>
        </p:nvGraphicFramePr>
        <p:xfrm>
          <a:off x="1856134" y="1642033"/>
          <a:ext cx="34115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7" name="Equation" r:id="rId5" imgW="3809880" imgH="609480" progId="Equation.DSMT4">
                  <p:embed/>
                </p:oleObj>
              </mc:Choice>
              <mc:Fallback>
                <p:oleObj name="Equation" r:id="rId5" imgW="3809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6134" y="1642033"/>
                        <a:ext cx="3411538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3">
            <a:extLst>
              <a:ext uri="{FF2B5EF4-FFF2-40B4-BE49-F238E27FC236}">
                <a16:creationId xmlns="" xmlns:a16="http://schemas.microsoft.com/office/drawing/2014/main" id="{2D750AE2-9492-45D8-9D8C-663BC3903C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065356"/>
              </p:ext>
            </p:extLst>
          </p:nvPr>
        </p:nvGraphicFramePr>
        <p:xfrm>
          <a:off x="1835869" y="2570981"/>
          <a:ext cx="3400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" name="Equation" r:id="rId7" imgW="3797280" imgH="609480" progId="Equation.DSMT4">
                  <p:embed/>
                </p:oleObj>
              </mc:Choice>
              <mc:Fallback>
                <p:oleObj name="Equation" r:id="rId7" imgW="37972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869" y="2570981"/>
                        <a:ext cx="34004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EEBB2AA-D33F-4C80-B334-8191A855E582}"/>
              </a:ext>
            </a:extLst>
          </p:cNvPr>
          <p:cNvCxnSpPr/>
          <p:nvPr/>
        </p:nvCxnSpPr>
        <p:spPr>
          <a:xfrm>
            <a:off x="3481635" y="1135757"/>
            <a:ext cx="504056" cy="647303"/>
          </a:xfrm>
          <a:prstGeom prst="straightConnector1">
            <a:avLst/>
          </a:prstGeom>
          <a:ln w="12700">
            <a:solidFill>
              <a:srgbClr val="FFFF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0F5D075-D5AD-44C0-BCF4-2169FEE4E625}"/>
              </a:ext>
            </a:extLst>
          </p:cNvPr>
          <p:cNvCxnSpPr>
            <a:cxnSpLocks/>
          </p:cNvCxnSpPr>
          <p:nvPr/>
        </p:nvCxnSpPr>
        <p:spPr>
          <a:xfrm>
            <a:off x="3530947" y="2029377"/>
            <a:ext cx="454744" cy="618548"/>
          </a:xfrm>
          <a:prstGeom prst="straightConnector1">
            <a:avLst/>
          </a:prstGeom>
          <a:ln w="12700">
            <a:solidFill>
              <a:srgbClr val="FFFF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对象 3">
            <a:extLst>
              <a:ext uri="{FF2B5EF4-FFF2-40B4-BE49-F238E27FC236}">
                <a16:creationId xmlns="" xmlns:a16="http://schemas.microsoft.com/office/drawing/2014/main" id="{113EBC49-F302-49E0-8191-5B6618930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57466"/>
              </p:ext>
            </p:extLst>
          </p:nvPr>
        </p:nvGraphicFramePr>
        <p:xfrm>
          <a:off x="6145931" y="828973"/>
          <a:ext cx="11699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9" name="Equation" r:id="rId9" imgW="1307880" imgH="368280" progId="Equation.DSMT4">
                  <p:embed/>
                </p:oleObj>
              </mc:Choice>
              <mc:Fallback>
                <p:oleObj name="Equation" r:id="rId9" imgW="1307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45931" y="828973"/>
                        <a:ext cx="1169988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3">
            <a:extLst>
              <a:ext uri="{FF2B5EF4-FFF2-40B4-BE49-F238E27FC236}">
                <a16:creationId xmlns="" xmlns:a16="http://schemas.microsoft.com/office/drawing/2014/main" id="{2B518AF4-D69E-49B0-825C-D5BF040CF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975322"/>
              </p:ext>
            </p:extLst>
          </p:nvPr>
        </p:nvGraphicFramePr>
        <p:xfrm>
          <a:off x="6074494" y="1765598"/>
          <a:ext cx="146526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Equation" r:id="rId11" imgW="1638000" imgH="368280" progId="Equation.DSMT4">
                  <p:embed/>
                </p:oleObj>
              </mc:Choice>
              <mc:Fallback>
                <p:oleObj name="Equation" r:id="rId11" imgW="16380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74494" y="1765598"/>
                        <a:ext cx="1465262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3">
            <a:extLst>
              <a:ext uri="{FF2B5EF4-FFF2-40B4-BE49-F238E27FC236}">
                <a16:creationId xmlns="" xmlns:a16="http://schemas.microsoft.com/office/drawing/2014/main" id="{E09D80DE-EEC1-4F9E-870C-81A3FDD87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529425"/>
              </p:ext>
            </p:extLst>
          </p:nvPr>
        </p:nvGraphicFramePr>
        <p:xfrm>
          <a:off x="5953844" y="2702223"/>
          <a:ext cx="17145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1" name="Equation" r:id="rId13" imgW="1917360" imgH="368280" progId="Equation.DSMT4">
                  <p:embed/>
                </p:oleObj>
              </mc:Choice>
              <mc:Fallback>
                <p:oleObj name="Equation" r:id="rId13" imgW="19173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53844" y="2702223"/>
                        <a:ext cx="171450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标题 1"/>
          <p:cNvSpPr txBox="1">
            <a:spLocks/>
          </p:cNvSpPr>
          <p:nvPr/>
        </p:nvSpPr>
        <p:spPr>
          <a:xfrm>
            <a:off x="539552" y="-16455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947" name="Picture 5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16" y="3289173"/>
            <a:ext cx="68675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>
            <a:off x="1473696" y="1136381"/>
            <a:ext cx="6375643" cy="4046433"/>
          </a:xfrm>
          <a:custGeom>
            <a:avLst/>
            <a:gdLst>
              <a:gd name="connsiteX0" fmla="*/ 4987065 w 6375643"/>
              <a:gd name="connsiteY0" fmla="*/ 1232065 h 4046433"/>
              <a:gd name="connsiteX1" fmla="*/ 6351170 w 6375643"/>
              <a:gd name="connsiteY1" fmla="*/ 857311 h 4046433"/>
              <a:gd name="connsiteX2" fmla="*/ 3952743 w 6375643"/>
              <a:gd name="connsiteY2" fmla="*/ 137783 h 4046433"/>
              <a:gd name="connsiteX3" fmla="*/ 2258855 w 6375643"/>
              <a:gd name="connsiteY3" fmla="*/ 92812 h 4046433"/>
              <a:gd name="connsiteX4" fmla="*/ 2048993 w 6375643"/>
              <a:gd name="connsiteY4" fmla="*/ 32852 h 4046433"/>
              <a:gd name="connsiteX5" fmla="*/ 2019012 w 6375643"/>
              <a:gd name="connsiteY5" fmla="*/ 17862 h 4046433"/>
              <a:gd name="connsiteX6" fmla="*/ 1584297 w 6375643"/>
              <a:gd name="connsiteY6" fmla="*/ 287685 h 4046433"/>
              <a:gd name="connsiteX7" fmla="*/ 460035 w 6375643"/>
              <a:gd name="connsiteY7" fmla="*/ 452576 h 4046433"/>
              <a:gd name="connsiteX8" fmla="*/ 10330 w 6375643"/>
              <a:gd name="connsiteY8" fmla="*/ 767370 h 4046433"/>
              <a:gd name="connsiteX9" fmla="*/ 849779 w 6375643"/>
              <a:gd name="connsiteY9" fmla="*/ 1202085 h 4046433"/>
              <a:gd name="connsiteX10" fmla="*/ 1869111 w 6375643"/>
              <a:gd name="connsiteY10" fmla="*/ 992222 h 4046433"/>
              <a:gd name="connsiteX11" fmla="*/ 2063983 w 6375643"/>
              <a:gd name="connsiteY11" fmla="*/ 902281 h 4046433"/>
              <a:gd name="connsiteX12" fmla="*/ 2678579 w 6375643"/>
              <a:gd name="connsiteY12" fmla="*/ 1112144 h 4046433"/>
              <a:gd name="connsiteX13" fmla="*/ 3548009 w 6375643"/>
              <a:gd name="connsiteY13" fmla="*/ 1277035 h 4046433"/>
              <a:gd name="connsiteX14" fmla="*/ 3862802 w 6375643"/>
              <a:gd name="connsiteY14" fmla="*/ 1561849 h 4046433"/>
              <a:gd name="connsiteX15" fmla="*/ 3937753 w 6375643"/>
              <a:gd name="connsiteY15" fmla="*/ 2146465 h 4046433"/>
              <a:gd name="connsiteX16" fmla="*/ 3158265 w 6375643"/>
              <a:gd name="connsiteY16" fmla="*/ 3150806 h 4046433"/>
              <a:gd name="connsiteX17" fmla="*/ 3383117 w 6375643"/>
              <a:gd name="connsiteY17" fmla="*/ 3975265 h 4046433"/>
              <a:gd name="connsiteX18" fmla="*/ 4327497 w 6375643"/>
              <a:gd name="connsiteY18" fmla="*/ 3945285 h 4046433"/>
              <a:gd name="connsiteX19" fmla="*/ 4852153 w 6375643"/>
              <a:gd name="connsiteY19" fmla="*/ 3465599 h 4046433"/>
              <a:gd name="connsiteX20" fmla="*/ 5047025 w 6375643"/>
              <a:gd name="connsiteY20" fmla="*/ 2746071 h 4046433"/>
              <a:gd name="connsiteX21" fmla="*/ 5077006 w 6375643"/>
              <a:gd name="connsiteY21" fmla="*/ 2281376 h 4046433"/>
              <a:gd name="connsiteX22" fmla="*/ 4582330 w 6375643"/>
              <a:gd name="connsiteY22" fmla="*/ 2041534 h 4046433"/>
              <a:gd name="connsiteX23" fmla="*/ 4267537 w 6375643"/>
              <a:gd name="connsiteY23" fmla="*/ 1711750 h 4046433"/>
              <a:gd name="connsiteX24" fmla="*/ 4582330 w 6375643"/>
              <a:gd name="connsiteY24" fmla="*/ 1396957 h 4046433"/>
              <a:gd name="connsiteX25" fmla="*/ 5062015 w 6375643"/>
              <a:gd name="connsiteY25" fmla="*/ 1202085 h 404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375643" h="4046433">
                <a:moveTo>
                  <a:pt x="4987065" y="1232065"/>
                </a:moveTo>
                <a:cubicBezTo>
                  <a:pt x="5755311" y="1135878"/>
                  <a:pt x="6523557" y="1039691"/>
                  <a:pt x="6351170" y="857311"/>
                </a:cubicBezTo>
                <a:cubicBezTo>
                  <a:pt x="6178783" y="674931"/>
                  <a:pt x="4634795" y="265199"/>
                  <a:pt x="3952743" y="137783"/>
                </a:cubicBezTo>
                <a:cubicBezTo>
                  <a:pt x="3270691" y="10367"/>
                  <a:pt x="2576147" y="110300"/>
                  <a:pt x="2258855" y="92812"/>
                </a:cubicBezTo>
                <a:cubicBezTo>
                  <a:pt x="1941563" y="75324"/>
                  <a:pt x="2088967" y="45344"/>
                  <a:pt x="2048993" y="32852"/>
                </a:cubicBezTo>
                <a:cubicBezTo>
                  <a:pt x="2009019" y="20360"/>
                  <a:pt x="2096461" y="-24610"/>
                  <a:pt x="2019012" y="17862"/>
                </a:cubicBezTo>
                <a:cubicBezTo>
                  <a:pt x="1941563" y="60334"/>
                  <a:pt x="1844126" y="215233"/>
                  <a:pt x="1584297" y="287685"/>
                </a:cubicBezTo>
                <a:cubicBezTo>
                  <a:pt x="1324468" y="360137"/>
                  <a:pt x="722363" y="372629"/>
                  <a:pt x="460035" y="452576"/>
                </a:cubicBezTo>
                <a:cubicBezTo>
                  <a:pt x="197707" y="532523"/>
                  <a:pt x="-54627" y="642452"/>
                  <a:pt x="10330" y="767370"/>
                </a:cubicBezTo>
                <a:cubicBezTo>
                  <a:pt x="75287" y="892288"/>
                  <a:pt x="539982" y="1164610"/>
                  <a:pt x="849779" y="1202085"/>
                </a:cubicBezTo>
                <a:cubicBezTo>
                  <a:pt x="1159576" y="1239560"/>
                  <a:pt x="1666744" y="1042189"/>
                  <a:pt x="1869111" y="992222"/>
                </a:cubicBezTo>
                <a:cubicBezTo>
                  <a:pt x="2071478" y="942255"/>
                  <a:pt x="1929072" y="882294"/>
                  <a:pt x="2063983" y="902281"/>
                </a:cubicBezTo>
                <a:cubicBezTo>
                  <a:pt x="2198894" y="922268"/>
                  <a:pt x="2431241" y="1049685"/>
                  <a:pt x="2678579" y="1112144"/>
                </a:cubicBezTo>
                <a:cubicBezTo>
                  <a:pt x="2925917" y="1174603"/>
                  <a:pt x="3350638" y="1202084"/>
                  <a:pt x="3548009" y="1277035"/>
                </a:cubicBezTo>
                <a:cubicBezTo>
                  <a:pt x="3745379" y="1351986"/>
                  <a:pt x="3797845" y="1416944"/>
                  <a:pt x="3862802" y="1561849"/>
                </a:cubicBezTo>
                <a:cubicBezTo>
                  <a:pt x="3927759" y="1706754"/>
                  <a:pt x="4055176" y="1881639"/>
                  <a:pt x="3937753" y="2146465"/>
                </a:cubicBezTo>
                <a:cubicBezTo>
                  <a:pt x="3820330" y="2411291"/>
                  <a:pt x="3250704" y="2846006"/>
                  <a:pt x="3158265" y="3150806"/>
                </a:cubicBezTo>
                <a:cubicBezTo>
                  <a:pt x="3065826" y="3455606"/>
                  <a:pt x="3188245" y="3842852"/>
                  <a:pt x="3383117" y="3975265"/>
                </a:cubicBezTo>
                <a:cubicBezTo>
                  <a:pt x="3577989" y="4107678"/>
                  <a:pt x="4082658" y="4030229"/>
                  <a:pt x="4327497" y="3945285"/>
                </a:cubicBezTo>
                <a:cubicBezTo>
                  <a:pt x="4572336" y="3860341"/>
                  <a:pt x="4732232" y="3665468"/>
                  <a:pt x="4852153" y="3465599"/>
                </a:cubicBezTo>
                <a:cubicBezTo>
                  <a:pt x="4972074" y="3265730"/>
                  <a:pt x="5009550" y="2943442"/>
                  <a:pt x="5047025" y="2746071"/>
                </a:cubicBezTo>
                <a:cubicBezTo>
                  <a:pt x="5084501" y="2548701"/>
                  <a:pt x="5154455" y="2398799"/>
                  <a:pt x="5077006" y="2281376"/>
                </a:cubicBezTo>
                <a:cubicBezTo>
                  <a:pt x="4999557" y="2163953"/>
                  <a:pt x="4717242" y="2136472"/>
                  <a:pt x="4582330" y="2041534"/>
                </a:cubicBezTo>
                <a:cubicBezTo>
                  <a:pt x="4447418" y="1946596"/>
                  <a:pt x="4267537" y="1819179"/>
                  <a:pt x="4267537" y="1711750"/>
                </a:cubicBezTo>
                <a:cubicBezTo>
                  <a:pt x="4267537" y="1604321"/>
                  <a:pt x="4449917" y="1481901"/>
                  <a:pt x="4582330" y="1396957"/>
                </a:cubicBezTo>
                <a:cubicBezTo>
                  <a:pt x="4714743" y="1312013"/>
                  <a:pt x="4888379" y="1257049"/>
                  <a:pt x="5062015" y="1202085"/>
                </a:cubicBezTo>
              </a:path>
            </a:pathLst>
          </a:cu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528912" y="2007721"/>
            <a:ext cx="6749515" cy="3201188"/>
          </a:xfrm>
          <a:custGeom>
            <a:avLst/>
            <a:gdLst>
              <a:gd name="connsiteX0" fmla="*/ 4482144 w 6749515"/>
              <a:gd name="connsiteY0" fmla="*/ 2159545 h 3201188"/>
              <a:gd name="connsiteX1" fmla="*/ 4856898 w 6749515"/>
              <a:gd name="connsiteY1" fmla="*/ 3073945 h 3201188"/>
              <a:gd name="connsiteX2" fmla="*/ 5816268 w 6749515"/>
              <a:gd name="connsiteY2" fmla="*/ 3118915 h 3201188"/>
              <a:gd name="connsiteX3" fmla="*/ 6655718 w 6749515"/>
              <a:gd name="connsiteY3" fmla="*/ 2369407 h 3201188"/>
              <a:gd name="connsiteX4" fmla="*/ 6700688 w 6749515"/>
              <a:gd name="connsiteY4" fmla="*/ 1410036 h 3201188"/>
              <a:gd name="connsiteX5" fmla="*/ 6400885 w 6749515"/>
              <a:gd name="connsiteY5" fmla="*/ 1200174 h 3201188"/>
              <a:gd name="connsiteX6" fmla="*/ 6146052 w 6749515"/>
              <a:gd name="connsiteY6" fmla="*/ 585577 h 3201188"/>
              <a:gd name="connsiteX7" fmla="*/ 4617055 w 6749515"/>
              <a:gd name="connsiteY7" fmla="*/ 525617 h 3201188"/>
              <a:gd name="connsiteX8" fmla="*/ 4122380 w 6749515"/>
              <a:gd name="connsiteY8" fmla="*/ 630548 h 3201188"/>
              <a:gd name="connsiteX9" fmla="*/ 3267940 w 6749515"/>
              <a:gd name="connsiteY9" fmla="*/ 540607 h 3201188"/>
              <a:gd name="connsiteX10" fmla="*/ 2668334 w 6749515"/>
              <a:gd name="connsiteY10" fmla="*/ 555597 h 3201188"/>
              <a:gd name="connsiteX11" fmla="*/ 2188649 w 6749515"/>
              <a:gd name="connsiteY11" fmla="*/ 75912 h 3201188"/>
              <a:gd name="connsiteX12" fmla="*/ 1978786 w 6749515"/>
              <a:gd name="connsiteY12" fmla="*/ 30941 h 3201188"/>
              <a:gd name="connsiteX13" fmla="*/ 1888845 w 6749515"/>
              <a:gd name="connsiteY13" fmla="*/ 375715 h 3201188"/>
              <a:gd name="connsiteX14" fmla="*/ 869514 w 6749515"/>
              <a:gd name="connsiteY14" fmla="*/ 525617 h 3201188"/>
              <a:gd name="connsiteX15" fmla="*/ 85 w 6749515"/>
              <a:gd name="connsiteY15" fmla="*/ 735479 h 3201188"/>
              <a:gd name="connsiteX16" fmla="*/ 824544 w 6749515"/>
              <a:gd name="connsiteY16" fmla="*/ 1140213 h 3201188"/>
              <a:gd name="connsiteX17" fmla="*/ 2083718 w 6749515"/>
              <a:gd name="connsiteY17" fmla="*/ 1170194 h 3201188"/>
              <a:gd name="connsiteX18" fmla="*/ 3177999 w 6749515"/>
              <a:gd name="connsiteY18" fmla="*/ 1140213 h 3201188"/>
              <a:gd name="connsiteX19" fmla="*/ 4302262 w 6749515"/>
              <a:gd name="connsiteY19" fmla="*/ 1110233 h 3201188"/>
              <a:gd name="connsiteX20" fmla="*/ 5066760 w 6749515"/>
              <a:gd name="connsiteY20" fmla="*/ 1140213 h 3201188"/>
              <a:gd name="connsiteX21" fmla="*/ 5351573 w 6749515"/>
              <a:gd name="connsiteY21" fmla="*/ 1275125 h 3201188"/>
              <a:gd name="connsiteX22" fmla="*/ 5111731 w 6749515"/>
              <a:gd name="connsiteY22" fmla="*/ 1724830 h 3201188"/>
              <a:gd name="connsiteX23" fmla="*/ 4662026 w 6749515"/>
              <a:gd name="connsiteY23" fmla="*/ 2174535 h 320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49515" h="3201188">
                <a:moveTo>
                  <a:pt x="4482144" y="2159545"/>
                </a:moveTo>
                <a:cubicBezTo>
                  <a:pt x="4558344" y="2536797"/>
                  <a:pt x="4634544" y="2914050"/>
                  <a:pt x="4856898" y="3073945"/>
                </a:cubicBezTo>
                <a:cubicBezTo>
                  <a:pt x="5079252" y="3233840"/>
                  <a:pt x="5516465" y="3236338"/>
                  <a:pt x="5816268" y="3118915"/>
                </a:cubicBezTo>
                <a:cubicBezTo>
                  <a:pt x="6116071" y="3001492"/>
                  <a:pt x="6508315" y="2654220"/>
                  <a:pt x="6655718" y="2369407"/>
                </a:cubicBezTo>
                <a:cubicBezTo>
                  <a:pt x="6803121" y="2084594"/>
                  <a:pt x="6743160" y="1604908"/>
                  <a:pt x="6700688" y="1410036"/>
                </a:cubicBezTo>
                <a:cubicBezTo>
                  <a:pt x="6658216" y="1215164"/>
                  <a:pt x="6493324" y="1337584"/>
                  <a:pt x="6400885" y="1200174"/>
                </a:cubicBezTo>
                <a:cubicBezTo>
                  <a:pt x="6308446" y="1062764"/>
                  <a:pt x="6443357" y="698003"/>
                  <a:pt x="6146052" y="585577"/>
                </a:cubicBezTo>
                <a:cubicBezTo>
                  <a:pt x="5848747" y="473151"/>
                  <a:pt x="4954334" y="518122"/>
                  <a:pt x="4617055" y="525617"/>
                </a:cubicBezTo>
                <a:cubicBezTo>
                  <a:pt x="4279776" y="533112"/>
                  <a:pt x="4347232" y="628050"/>
                  <a:pt x="4122380" y="630548"/>
                </a:cubicBezTo>
                <a:cubicBezTo>
                  <a:pt x="3897528" y="633046"/>
                  <a:pt x="3510281" y="553099"/>
                  <a:pt x="3267940" y="540607"/>
                </a:cubicBezTo>
                <a:cubicBezTo>
                  <a:pt x="3025599" y="528115"/>
                  <a:pt x="2848216" y="633046"/>
                  <a:pt x="2668334" y="555597"/>
                </a:cubicBezTo>
                <a:cubicBezTo>
                  <a:pt x="2488452" y="478148"/>
                  <a:pt x="2303574" y="163355"/>
                  <a:pt x="2188649" y="75912"/>
                </a:cubicBezTo>
                <a:cubicBezTo>
                  <a:pt x="2073724" y="-11531"/>
                  <a:pt x="2028753" y="-19026"/>
                  <a:pt x="1978786" y="30941"/>
                </a:cubicBezTo>
                <a:cubicBezTo>
                  <a:pt x="1928819" y="80908"/>
                  <a:pt x="2073724" y="293269"/>
                  <a:pt x="1888845" y="375715"/>
                </a:cubicBezTo>
                <a:cubicBezTo>
                  <a:pt x="1703966" y="458161"/>
                  <a:pt x="1184307" y="465656"/>
                  <a:pt x="869514" y="525617"/>
                </a:cubicBezTo>
                <a:cubicBezTo>
                  <a:pt x="554721" y="585578"/>
                  <a:pt x="7580" y="633046"/>
                  <a:pt x="85" y="735479"/>
                </a:cubicBezTo>
                <a:cubicBezTo>
                  <a:pt x="-7410" y="837912"/>
                  <a:pt x="477272" y="1067760"/>
                  <a:pt x="824544" y="1140213"/>
                </a:cubicBezTo>
                <a:cubicBezTo>
                  <a:pt x="1171816" y="1212665"/>
                  <a:pt x="1691476" y="1170194"/>
                  <a:pt x="2083718" y="1170194"/>
                </a:cubicBezTo>
                <a:cubicBezTo>
                  <a:pt x="2475960" y="1170194"/>
                  <a:pt x="3177999" y="1140213"/>
                  <a:pt x="3177999" y="1140213"/>
                </a:cubicBezTo>
                <a:cubicBezTo>
                  <a:pt x="3547756" y="1130219"/>
                  <a:pt x="3987469" y="1110233"/>
                  <a:pt x="4302262" y="1110233"/>
                </a:cubicBezTo>
                <a:cubicBezTo>
                  <a:pt x="4617055" y="1110233"/>
                  <a:pt x="4891875" y="1112731"/>
                  <a:pt x="5066760" y="1140213"/>
                </a:cubicBezTo>
                <a:cubicBezTo>
                  <a:pt x="5241645" y="1167695"/>
                  <a:pt x="5344078" y="1177689"/>
                  <a:pt x="5351573" y="1275125"/>
                </a:cubicBezTo>
                <a:cubicBezTo>
                  <a:pt x="5359068" y="1372561"/>
                  <a:pt x="5226656" y="1574928"/>
                  <a:pt x="5111731" y="1724830"/>
                </a:cubicBezTo>
                <a:cubicBezTo>
                  <a:pt x="4996807" y="1874732"/>
                  <a:pt x="4829416" y="2024633"/>
                  <a:pt x="4662026" y="2174535"/>
                </a:cubicBezTo>
              </a:path>
            </a:pathLst>
          </a:cu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23244" y="3208205"/>
            <a:ext cx="1467595" cy="1625188"/>
            <a:chOff x="1423244" y="3208205"/>
            <a:chExt cx="1467595" cy="1625188"/>
          </a:xfrm>
        </p:grpSpPr>
        <p:pic>
          <p:nvPicPr>
            <p:cNvPr id="23" name="Picture 22" descr="A picture containing outdoor&#10;&#10;Description generated with high confidence">
              <a:extLst>
                <a:ext uri="{FF2B5EF4-FFF2-40B4-BE49-F238E27FC236}">
                  <a16:creationId xmlns="" xmlns:a16="http://schemas.microsoft.com/office/drawing/2014/main" id="{6860FA08-6F47-4786-9942-27242D9D3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52" t="7417" r="25877" b="11803"/>
            <a:stretch/>
          </p:blipFill>
          <p:spPr>
            <a:xfrm>
              <a:off x="1423244" y="3651870"/>
              <a:ext cx="1467595" cy="118152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907704" y="3208205"/>
              <a:ext cx="712054" cy="400110"/>
            </a:xfrm>
            <a:prstGeom prst="rect">
              <a:avLst/>
            </a:prstGeom>
            <a:solidFill>
              <a:srgbClr val="00008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LSM</a:t>
              </a:r>
              <a:endPara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43608" y="2787774"/>
            <a:ext cx="4176464" cy="2421135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07704" y="2571750"/>
            <a:ext cx="4958281" cy="1042131"/>
            <a:chOff x="332893" y="2609739"/>
            <a:chExt cx="4958281" cy="1042131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xmlns="" id="{322F1114-0D93-4562-B751-05A15D8C1B96}"/>
                </a:ext>
              </a:extLst>
            </p:cNvPr>
            <p:cNvSpPr/>
            <p:nvPr/>
          </p:nvSpPr>
          <p:spPr>
            <a:xfrm>
              <a:off x="332893" y="2719625"/>
              <a:ext cx="208027" cy="690113"/>
            </a:xfrm>
            <a:prstGeom prst="leftBrac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2107" y="2609739"/>
              <a:ext cx="4727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1: m</a:t>
              </a:r>
              <a:r>
                <a:rPr lang="en-US" sz="1800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(m+1)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18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sz="1800" baseline="-250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US" sz="1800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en-US" sz="18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 a 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∂</a:t>
              </a:r>
              <a:r>
                <a:rPr lang="en-US" sz="18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/>
                </a:rPr>
                <a:t>e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/∂m);    m=1,…15</a:t>
              </a:r>
              <a:endPara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39552" y="3155334"/>
              <a:ext cx="4751622" cy="496536"/>
              <a:chOff x="765240" y="4308022"/>
              <a:chExt cx="4751622" cy="496536"/>
            </a:xfrm>
          </p:grpSpPr>
          <p:sp>
            <p:nvSpPr>
              <p:cNvPr id="18" name="Rectangle 17"/>
              <p:cNvSpPr/>
              <p:nvPr/>
            </p:nvSpPr>
            <p:spPr>
              <a:xfrm flipH="1">
                <a:off x="1419796" y="4460007"/>
                <a:ext cx="703780" cy="343991"/>
              </a:xfrm>
              <a:prstGeom prst="rect">
                <a:avLst/>
              </a:prstGeom>
              <a:solidFill>
                <a:srgbClr val="000082"/>
              </a:solidFill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ij</a:t>
                </a:r>
                <a:endParaRPr lang="en-US" sz="11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5240" y="4308022"/>
                <a:ext cx="47516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2: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(m+1</a:t>
                </a:r>
                <a:r>
                  <a:rPr lang="en-US" sz="18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</a:t>
                </a:r>
                <a:r>
                  <a:rPr lang="en-US" sz="1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8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(m)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en-US" sz="18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 a 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∂</a:t>
                </a:r>
                <a:r>
                  <a:rPr lang="en-US" sz="18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/>
                  </a:rPr>
                  <a:t>e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/∂</a:t>
                </a:r>
                <a:r>
                  <a:rPr lang="en-US" sz="1800" dirty="0" smtClean="0">
                    <a:solidFill>
                      <a:srgbClr val="FFFF00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);       m=1,…15</a:t>
                </a:r>
                <a:endPara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flipH="1">
                <a:off x="2289516" y="4454844"/>
                <a:ext cx="703780" cy="343991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ij</a:t>
                </a:r>
                <a:endParaRPr lang="en-US" sz="11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 flipH="1">
                <a:off x="3515796" y="4460567"/>
                <a:ext cx="703780" cy="343991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ij</a:t>
                </a:r>
                <a:endParaRPr lang="en-US" sz="1100" dirty="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39552" y="-16455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59582"/>
            <a:ext cx="8964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LSM: </a:t>
            </a:r>
            <a:endParaRPr lang="en-US" altLang="zh-CN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 LSM: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NNLSM:</a:t>
            </a:r>
            <a:endParaRPr lang="en-US" altLang="zh-CN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Sparse </a:t>
            </a:r>
            <a:r>
              <a:rPr lang="en-US" altLang="zh-CN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LSM</a:t>
            </a:r>
            <a:r>
              <a:rPr lang="en-US" altLang="zh-CN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Forward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Modeling of </a:t>
            </a: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Practical Uses: Eliminate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Random+Coherent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oise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15426D36-D12E-4DFA-92D0-09FD0E0D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104" y="4818186"/>
            <a:ext cx="2057400" cy="273844"/>
          </a:xfrm>
        </p:spPr>
        <p:txBody>
          <a:bodyPr/>
          <a:lstStyle/>
          <a:p>
            <a:fld id="{28105BC5-7E75-4875-A2B6-9270916BBBCE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11" name="TextBox 33">
            <a:extLst>
              <a:ext uri="{FF2B5EF4-FFF2-40B4-BE49-F238E27FC236}">
                <a16:creationId xmlns="" xmlns:a16="http://schemas.microsoft.com/office/drawing/2014/main" id="{F3BB26ED-21C2-4550-802E-888F71D6F2A9}"/>
              </a:ext>
            </a:extLst>
          </p:cNvPr>
          <p:cNvSpPr txBox="1"/>
          <p:nvPr/>
        </p:nvSpPr>
        <p:spPr>
          <a:xfrm>
            <a:off x="2248082" y="3916721"/>
            <a:ext cx="472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dirty="0" err="1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zh-CN" sz="2000" baseline="-25000" dirty="0" err="1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dirty="0" err="1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altLang="zh-CN" sz="2000" baseline="-25000" dirty="0" err="1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(….. (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))…)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5656" y="1347614"/>
            <a:ext cx="37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1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(m+1)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m</a:t>
            </a:r>
            <a:r>
              <a:rPr lang="en-US" sz="1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8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a 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∂</a:t>
            </a:r>
            <a:r>
              <a:rPr lang="en-US" sz="18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/>
              </a:rPr>
              <a:t>e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/∂m;    m=1,…15</a:t>
            </a:r>
            <a:endPara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8082" y="2099674"/>
            <a:ext cx="415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(m+1)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dirty="0" err="1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800" baseline="-25000" dirty="0" err="1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sz="1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8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a 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∂</a:t>
            </a:r>
            <a:r>
              <a:rPr lang="en-US" sz="18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/>
              </a:rPr>
              <a:t>e</a:t>
            </a:r>
            <a:r>
              <a:rPr lang="en-US" sz="1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/∂m);    m=1,…15</a:t>
            </a:r>
            <a:endPara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3">
            <a:extLst>
              <a:ext uri="{FF2B5EF4-FFF2-40B4-BE49-F238E27FC236}">
                <a16:creationId xmlns="" xmlns:a16="http://schemas.microsoft.com/office/drawing/2014/main" id="{F3BB26ED-21C2-4550-802E-888F71D6F2A9}"/>
              </a:ext>
            </a:extLst>
          </p:cNvPr>
          <p:cNvSpPr txBox="1"/>
          <p:nvPr/>
        </p:nvSpPr>
        <p:spPr>
          <a:xfrm>
            <a:off x="2423870" y="4645179"/>
            <a:ext cx="472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Inexpensive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~LSM + ~FWI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?????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78895" y="1602569"/>
            <a:ext cx="1935334" cy="3452008"/>
            <a:chOff x="7092280" y="2289085"/>
            <a:chExt cx="1411530" cy="2903908"/>
          </a:xfrm>
        </p:grpSpPr>
        <p:pic>
          <p:nvPicPr>
            <p:cNvPr id="26" name="Picture 25" descr="A picture containing clothing&#10;&#10;Description generated with very high confidence">
              <a:extLst>
                <a:ext uri="{FF2B5EF4-FFF2-40B4-BE49-F238E27FC236}">
                  <a16:creationId xmlns:a16="http://schemas.microsoft.com/office/drawing/2014/main" xmlns="" id="{B1C633BB-F539-4127-9827-EA339EA90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0" t="7379" r="9385" b="10612"/>
            <a:stretch/>
          </p:blipFill>
          <p:spPr>
            <a:xfrm>
              <a:off x="7092280" y="2289085"/>
              <a:ext cx="1361154" cy="794490"/>
            </a:xfrm>
            <a:prstGeom prst="rect">
              <a:avLst/>
            </a:prstGeom>
          </p:spPr>
        </p:pic>
        <p:pic>
          <p:nvPicPr>
            <p:cNvPr id="27" name="Picture 26" descr="A picture containing outdoor&#10;&#10;Description generated with high confidence">
              <a:extLst>
                <a:ext uri="{FF2B5EF4-FFF2-40B4-BE49-F238E27FC236}">
                  <a16:creationId xmlns:a16="http://schemas.microsoft.com/office/drawing/2014/main" xmlns="" id="{DB77A921-7EB5-4416-8E73-A6FB0AB91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4" t="7418" r="9334" b="10770"/>
            <a:stretch/>
          </p:blipFill>
          <p:spPr>
            <a:xfrm>
              <a:off x="7142657" y="4404093"/>
              <a:ext cx="1361153" cy="7889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7772857" y="3096256"/>
              <a:ext cx="0" cy="318817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854494" y="2966151"/>
            <a:ext cx="2209011" cy="982735"/>
            <a:chOff x="6854494" y="2966151"/>
            <a:chExt cx="2209011" cy="982735"/>
          </a:xfrm>
        </p:grpSpPr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743" y="2966151"/>
              <a:ext cx="1797193" cy="98273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24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8263" y="3299970"/>
              <a:ext cx="335242" cy="27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460432" y="325176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4494" y="3317400"/>
              <a:ext cx="336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96044" y="3539792"/>
            <a:ext cx="728084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</a:p>
        </p:txBody>
      </p:sp>
    </p:spTree>
    <p:extLst>
      <p:ext uri="{BB962C8B-B14F-4D97-AF65-F5344CB8AC3E}">
        <p14:creationId xmlns:p14="http://schemas.microsoft.com/office/powerpoint/2010/main" val="21059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5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91417" y="-16843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152630A-29DA-478F-AAE9-33EB6596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xmlns="" id="{07AD3B6F-CF96-490E-A64E-65A9BC056E2F}"/>
              </a:ext>
            </a:extLst>
          </p:cNvPr>
          <p:cNvSpPr txBox="1">
            <a:spLocks/>
          </p:cNvSpPr>
          <p:nvPr/>
        </p:nvSpPr>
        <p:spPr>
          <a:xfrm>
            <a:off x="611560" y="771550"/>
            <a:ext cx="8712968" cy="3864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with CNN: Biology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Theory: </a:t>
            </a:r>
            <a:r>
              <a:rPr lang="en-US" altLang="zh-CN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Sparse Inversion &amp; Sparse Conv. 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Sparse LSM= Forward Pass of NN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-1016" y="1532934"/>
            <a:ext cx="9145016" cy="3888432"/>
          </a:xfrm>
          <a:prstGeom prst="rect">
            <a:avLst/>
          </a:prstGeom>
          <a:solidFill>
            <a:srgbClr val="000082">
              <a:alpha val="48000"/>
            </a:srgb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s://upload.wikimedia.org/wikipedia/commons/thumb/1/11/Confluence_of_Green_and_Colorado_Rivers.jpg/800px-Confluence_of_Green_and_Colorado_Riv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977" y="-32412"/>
            <a:ext cx="9396536" cy="51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06365" y="1673525"/>
            <a:ext cx="1590535" cy="2691441"/>
            <a:chOff x="1006365" y="1673525"/>
            <a:chExt cx="1590535" cy="2691441"/>
          </a:xfrm>
        </p:grpSpPr>
        <p:sp>
          <p:nvSpPr>
            <p:cNvPr id="12" name="Rectangle 11"/>
            <p:cNvSpPr/>
            <p:nvPr/>
          </p:nvSpPr>
          <p:spPr>
            <a:xfrm rot="2541287">
              <a:off x="1006365" y="2617612"/>
              <a:ext cx="1590535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Sparse</a:t>
              </a:r>
            </a:p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Inversion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201842" y="1673525"/>
              <a:ext cx="1213554" cy="1017917"/>
            </a:xfrm>
            <a:custGeom>
              <a:avLst/>
              <a:gdLst>
                <a:gd name="connsiteX0" fmla="*/ 1213554 w 1213554"/>
                <a:gd name="connsiteY0" fmla="*/ 0 h 1017917"/>
                <a:gd name="connsiteX1" fmla="*/ 488935 w 1213554"/>
                <a:gd name="connsiteY1" fmla="*/ 362309 h 1017917"/>
                <a:gd name="connsiteX2" fmla="*/ 5856 w 1213554"/>
                <a:gd name="connsiteY2" fmla="*/ 707366 h 1017917"/>
                <a:gd name="connsiteX3" fmla="*/ 264649 w 1213554"/>
                <a:gd name="connsiteY3" fmla="*/ 1017917 h 101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554" h="1017917">
                  <a:moveTo>
                    <a:pt x="1213554" y="0"/>
                  </a:moveTo>
                  <a:cubicBezTo>
                    <a:pt x="951886" y="122207"/>
                    <a:pt x="690218" y="244415"/>
                    <a:pt x="488935" y="362309"/>
                  </a:cubicBezTo>
                  <a:cubicBezTo>
                    <a:pt x="287652" y="480203"/>
                    <a:pt x="43237" y="598098"/>
                    <a:pt x="5856" y="707366"/>
                  </a:cubicBezTo>
                  <a:cubicBezTo>
                    <a:pt x="-31525" y="816634"/>
                    <a:pt x="116562" y="917275"/>
                    <a:pt x="264649" y="1017917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035834" y="3209026"/>
              <a:ext cx="441579" cy="1155940"/>
            </a:xfrm>
            <a:custGeom>
              <a:avLst/>
              <a:gdLst>
                <a:gd name="connsiteX0" fmla="*/ 34506 w 441579"/>
                <a:gd name="connsiteY0" fmla="*/ 0 h 1155940"/>
                <a:gd name="connsiteX1" fmla="*/ 362309 w 441579"/>
                <a:gd name="connsiteY1" fmla="*/ 310551 h 1155940"/>
                <a:gd name="connsiteX2" fmla="*/ 414068 w 441579"/>
                <a:gd name="connsiteY2" fmla="*/ 759125 h 1155940"/>
                <a:gd name="connsiteX3" fmla="*/ 0 w 441579"/>
                <a:gd name="connsiteY3" fmla="*/ 1155940 h 115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579" h="1155940">
                  <a:moveTo>
                    <a:pt x="34506" y="0"/>
                  </a:moveTo>
                  <a:cubicBezTo>
                    <a:pt x="166777" y="92015"/>
                    <a:pt x="299049" y="184030"/>
                    <a:pt x="362309" y="310551"/>
                  </a:cubicBezTo>
                  <a:cubicBezTo>
                    <a:pt x="425569" y="437072"/>
                    <a:pt x="474453" y="618227"/>
                    <a:pt x="414068" y="759125"/>
                  </a:cubicBezTo>
                  <a:cubicBezTo>
                    <a:pt x="353683" y="900023"/>
                    <a:pt x="176841" y="1027981"/>
                    <a:pt x="0" y="115594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52650" y="3162300"/>
            <a:ext cx="5619750" cy="1276350"/>
            <a:chOff x="2152650" y="3162300"/>
            <a:chExt cx="5619750" cy="1276350"/>
          </a:xfrm>
        </p:grpSpPr>
        <p:sp>
          <p:nvSpPr>
            <p:cNvPr id="5" name="Rectangle 4"/>
            <p:cNvSpPr/>
            <p:nvPr/>
          </p:nvSpPr>
          <p:spPr>
            <a:xfrm rot="20797135">
              <a:off x="5112403" y="3345480"/>
              <a:ext cx="15905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Deep CNN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52650" y="3733800"/>
              <a:ext cx="3009900" cy="704850"/>
            </a:xfrm>
            <a:custGeom>
              <a:avLst/>
              <a:gdLst>
                <a:gd name="connsiteX0" fmla="*/ 3009900 w 3009900"/>
                <a:gd name="connsiteY0" fmla="*/ 0 h 704850"/>
                <a:gd name="connsiteX1" fmla="*/ 1905000 w 3009900"/>
                <a:gd name="connsiteY1" fmla="*/ 190500 h 704850"/>
                <a:gd name="connsiteX2" fmla="*/ 971550 w 3009900"/>
                <a:gd name="connsiteY2" fmla="*/ 228600 h 704850"/>
                <a:gd name="connsiteX3" fmla="*/ 0 w 3009900"/>
                <a:gd name="connsiteY3" fmla="*/ 7048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9900" h="704850">
                  <a:moveTo>
                    <a:pt x="3009900" y="0"/>
                  </a:moveTo>
                  <a:cubicBezTo>
                    <a:pt x="2627312" y="76200"/>
                    <a:pt x="2244725" y="152400"/>
                    <a:pt x="1905000" y="190500"/>
                  </a:cubicBezTo>
                  <a:cubicBezTo>
                    <a:pt x="1565275" y="228600"/>
                    <a:pt x="1289050" y="142875"/>
                    <a:pt x="971550" y="228600"/>
                  </a:cubicBezTo>
                  <a:cubicBezTo>
                    <a:pt x="654050" y="314325"/>
                    <a:pt x="327025" y="509587"/>
                    <a:pt x="0" y="70485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19850" y="3162300"/>
              <a:ext cx="1352550" cy="304800"/>
            </a:xfrm>
            <a:custGeom>
              <a:avLst/>
              <a:gdLst>
                <a:gd name="connsiteX0" fmla="*/ 1352550 w 1352550"/>
                <a:gd name="connsiteY0" fmla="*/ 0 h 304800"/>
                <a:gd name="connsiteX1" fmla="*/ 571500 w 1352550"/>
                <a:gd name="connsiteY1" fmla="*/ 171450 h 304800"/>
                <a:gd name="connsiteX2" fmla="*/ 0 w 135255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50" h="304800">
                  <a:moveTo>
                    <a:pt x="1352550" y="0"/>
                  </a:moveTo>
                  <a:lnTo>
                    <a:pt x="571500" y="171450"/>
                  </a:lnTo>
                  <a:lnTo>
                    <a:pt x="0" y="30480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4075" y="4373691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NNLSM?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2008" y="701607"/>
            <a:ext cx="9756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Future: Dig Deeper </a:t>
            </a: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Practical Uses of CNN, Comp. Sensing &amp; NNLSM</a:t>
            </a: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15426D36-D12E-4DFA-92D0-09FD0E0D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104" y="4818186"/>
            <a:ext cx="2057400" cy="273844"/>
          </a:xfrm>
        </p:spPr>
        <p:txBody>
          <a:bodyPr/>
          <a:lstStyle/>
          <a:p>
            <a:fld id="{28105BC5-7E75-4875-A2B6-9270916BBBCE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09" y="1532280"/>
            <a:ext cx="2151996" cy="361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539552" y="-16455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79334E-6 L -0.41285 -0.008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6121980" y="31646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PSF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785760" y="104314"/>
            <a:ext cx="4679788" cy="52322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en-US" sz="28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800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m 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795837" y="3219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reflectivity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55510" y="-17829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167916" y="5884"/>
            <a:ext cx="420308" cy="261610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68416" y="2843611"/>
            <a:ext cx="1646296" cy="2538547"/>
            <a:chOff x="4129882" y="523522"/>
            <a:chExt cx="1323010" cy="2538547"/>
          </a:xfrm>
        </p:grpSpPr>
        <p:sp>
          <p:nvSpPr>
            <p:cNvPr id="99" name="Freeform 98"/>
            <p:cNvSpPr/>
            <p:nvPr/>
          </p:nvSpPr>
          <p:spPr>
            <a:xfrm>
              <a:off x="4779929" y="523522"/>
              <a:ext cx="632324" cy="2538547"/>
            </a:xfrm>
            <a:custGeom>
              <a:avLst/>
              <a:gdLst>
                <a:gd name="connsiteX0" fmla="*/ 379900 w 632324"/>
                <a:gd name="connsiteY0" fmla="*/ 103495 h 2538547"/>
                <a:gd name="connsiteX1" fmla="*/ 131705 w 632324"/>
                <a:gd name="connsiteY1" fmla="*/ 77369 h 2538547"/>
                <a:gd name="connsiteX2" fmla="*/ 1077 w 632324"/>
                <a:gd name="connsiteY2" fmla="*/ 965644 h 2538547"/>
                <a:gd name="connsiteX3" fmla="*/ 79454 w 632324"/>
                <a:gd name="connsiteY3" fmla="*/ 2206615 h 2538547"/>
                <a:gd name="connsiteX4" fmla="*/ 249271 w 632324"/>
                <a:gd name="connsiteY4" fmla="*/ 2441747 h 2538547"/>
                <a:gd name="connsiteX5" fmla="*/ 615031 w 632324"/>
                <a:gd name="connsiteY5" fmla="*/ 2467872 h 2538547"/>
                <a:gd name="connsiteX6" fmla="*/ 562780 w 632324"/>
                <a:gd name="connsiteY6" fmla="*/ 1527347 h 2538547"/>
                <a:gd name="connsiteX7" fmla="*/ 471340 w 632324"/>
                <a:gd name="connsiteY7" fmla="*/ 325564 h 2538547"/>
                <a:gd name="connsiteX8" fmla="*/ 314585 w 632324"/>
                <a:gd name="connsiteY8" fmla="*/ 90432 h 253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24" h="2538547">
                  <a:moveTo>
                    <a:pt x="379900" y="103495"/>
                  </a:moveTo>
                  <a:cubicBezTo>
                    <a:pt x="287371" y="18586"/>
                    <a:pt x="194842" y="-66322"/>
                    <a:pt x="131705" y="77369"/>
                  </a:cubicBezTo>
                  <a:cubicBezTo>
                    <a:pt x="68568" y="221060"/>
                    <a:pt x="9785" y="610770"/>
                    <a:pt x="1077" y="965644"/>
                  </a:cubicBezTo>
                  <a:cubicBezTo>
                    <a:pt x="-7631" y="1320518"/>
                    <a:pt x="38088" y="1960598"/>
                    <a:pt x="79454" y="2206615"/>
                  </a:cubicBezTo>
                  <a:cubicBezTo>
                    <a:pt x="120820" y="2452632"/>
                    <a:pt x="160008" y="2398204"/>
                    <a:pt x="249271" y="2441747"/>
                  </a:cubicBezTo>
                  <a:cubicBezTo>
                    <a:pt x="338534" y="2485290"/>
                    <a:pt x="562780" y="2620272"/>
                    <a:pt x="615031" y="2467872"/>
                  </a:cubicBezTo>
                  <a:cubicBezTo>
                    <a:pt x="667282" y="2315472"/>
                    <a:pt x="586728" y="1884398"/>
                    <a:pt x="562780" y="1527347"/>
                  </a:cubicBezTo>
                  <a:cubicBezTo>
                    <a:pt x="538832" y="1170296"/>
                    <a:pt x="512706" y="565050"/>
                    <a:pt x="471340" y="325564"/>
                  </a:cubicBezTo>
                  <a:cubicBezTo>
                    <a:pt x="429974" y="86078"/>
                    <a:pt x="372279" y="88255"/>
                    <a:pt x="314585" y="90432"/>
                  </a:cubicBezTo>
                </a:path>
              </a:pathLst>
            </a:custGeom>
            <a:solidFill>
              <a:srgbClr val="00008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 descr="A picture containing clothing&#10;&#10;Description generated with very high confidence">
              <a:extLst>
                <a:ext uri="{FF2B5EF4-FFF2-40B4-BE49-F238E27FC236}">
                  <a16:creationId xmlns:a16="http://schemas.microsoft.com/office/drawing/2014/main" xmlns="" id="{B1C633BB-F539-4127-9827-EA339EA90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0" t="7379" r="9385" b="10612"/>
            <a:stretch/>
          </p:blipFill>
          <p:spPr>
            <a:xfrm>
              <a:off x="4129882" y="698625"/>
              <a:ext cx="1323010" cy="1877907"/>
            </a:xfrm>
            <a:prstGeom prst="rect">
              <a:avLst/>
            </a:prstGeom>
          </p:spPr>
        </p:pic>
      </p:grpSp>
      <p:pic>
        <p:nvPicPr>
          <p:cNvPr id="101" name="图片 351">
            <a:extLst>
              <a:ext uri="{FF2B5EF4-FFF2-40B4-BE49-F238E27FC236}">
                <a16:creationId xmlns="" xmlns:a16="http://schemas.microsoft.com/office/drawing/2014/main" id="{128123C4-88D5-4F4C-ADD9-1DFC5C4B2804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50379" t="71542" r="37974" b="15406"/>
          <a:stretch/>
        </p:blipFill>
        <p:spPr>
          <a:xfrm>
            <a:off x="6300121" y="2499933"/>
            <a:ext cx="1354467" cy="1801712"/>
          </a:xfrm>
          <a:prstGeom prst="rect">
            <a:avLst/>
          </a:prstGeom>
          <a:ln>
            <a:solidFill>
              <a:srgbClr val="FFFF00"/>
            </a:solidFill>
          </a:ln>
        </p:spPr>
      </p:pic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EFC23F0E-95DF-43AF-B245-FF8B32CD3E74}"/>
              </a:ext>
            </a:extLst>
          </p:cNvPr>
          <p:cNvGrpSpPr/>
          <p:nvPr/>
        </p:nvGrpSpPr>
        <p:grpSpPr>
          <a:xfrm>
            <a:off x="6514865" y="2691853"/>
            <a:ext cx="289544" cy="1230975"/>
            <a:chOff x="6646369" y="2719718"/>
            <a:chExt cx="289544" cy="1230975"/>
          </a:xfrm>
        </p:grpSpPr>
        <p:pic>
          <p:nvPicPr>
            <p:cNvPr id="113" name="Picture 2" descr="C:\Users\Zhaol\Google Drive\research_note\machine_learning_project\autoencoding\fig\mar_clean_50_50_10csg.png">
              <a:extLst>
                <a:ext uri="{FF2B5EF4-FFF2-40B4-BE49-F238E27FC236}">
                  <a16:creationId xmlns="" xmlns:a16="http://schemas.microsoft.com/office/drawing/2014/main" id="{82B6E7FA-E526-4562-A23C-72D91D9EAD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6" t="66449" r="38346" b="21902"/>
            <a:stretch/>
          </p:blipFill>
          <p:spPr bwMode="auto">
            <a:xfrm>
              <a:off x="6646369" y="2719718"/>
              <a:ext cx="280254" cy="2683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C:\Users\Zhaol\Google Drive\research_note\machine_learning_project\autoencoding\fig\mar_clean_50_50_10csg.png">
              <a:extLst>
                <a:ext uri="{FF2B5EF4-FFF2-40B4-BE49-F238E27FC236}">
                  <a16:creationId xmlns="" xmlns:a16="http://schemas.microsoft.com/office/drawing/2014/main" id="{D0C2D9E4-3F68-48D0-AFCA-2ED7177876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6" t="66449" r="38346" b="21902"/>
            <a:stretch/>
          </p:blipFill>
          <p:spPr bwMode="auto">
            <a:xfrm>
              <a:off x="6655659" y="3194133"/>
              <a:ext cx="280254" cy="2683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Zhaol\Google Drive\research_note\machine_learning_project\autoencoding\fig\mar_clean_50_50_10csg.png">
              <a:extLst>
                <a:ext uri="{FF2B5EF4-FFF2-40B4-BE49-F238E27FC236}">
                  <a16:creationId xmlns="" xmlns:a16="http://schemas.microsoft.com/office/drawing/2014/main" id="{591846B9-C0D5-4A33-9F72-E00DEA955B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6" t="66449" r="38346" b="21902"/>
            <a:stretch/>
          </p:blipFill>
          <p:spPr bwMode="auto">
            <a:xfrm>
              <a:off x="6653286" y="3682337"/>
              <a:ext cx="280254" cy="2683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6" name="TextBox 115"/>
          <p:cNvSpPr txBox="1"/>
          <p:nvPr/>
        </p:nvSpPr>
        <p:spPr>
          <a:xfrm>
            <a:off x="464936" y="2346434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Data </a:t>
            </a:r>
            <a:r>
              <a:rPr lang="en-US" altLang="zh-CN" sz="1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800" b="1" baseline="30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endParaRPr lang="zh-CN" altLang="en-US" sz="1800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灯片编号占位符 2">
            <a:extLst>
              <a:ext uri="{FF2B5EF4-FFF2-40B4-BE49-F238E27FC236}">
                <a16:creationId xmlns="" xmlns:a16="http://schemas.microsoft.com/office/drawing/2014/main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104" y="5538266"/>
            <a:ext cx="2057400" cy="273844"/>
          </a:xfrm>
        </p:spPr>
        <p:txBody>
          <a:bodyPr/>
          <a:lstStyle/>
          <a:p>
            <a:fld id="{28105BC5-7E75-4875-A2B6-9270916BBBC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组合 52">
            <a:extLst>
              <a:ext uri="{FF2B5EF4-FFF2-40B4-BE49-F238E27FC236}">
                <a16:creationId xmlns="" xmlns:a16="http://schemas.microsoft.com/office/drawing/2014/main" id="{90F54D7A-3EFA-4226-A0D6-439E32110E39}"/>
              </a:ext>
            </a:extLst>
          </p:cNvPr>
          <p:cNvGrpSpPr/>
          <p:nvPr/>
        </p:nvGrpSpPr>
        <p:grpSpPr>
          <a:xfrm>
            <a:off x="2915816" y="2988834"/>
            <a:ext cx="2088232" cy="1815164"/>
            <a:chOff x="2212848" y="1325880"/>
            <a:chExt cx="4754880" cy="4133088"/>
          </a:xfrm>
        </p:grpSpPr>
        <p:pic>
          <p:nvPicPr>
            <p:cNvPr id="119" name="Picture 2" descr="C:\Users\Zhaol\Google Drive\research_note\machine_learning_project\autoencoding\fig\mar_clean_50_50_10csg.png">
              <a:extLst>
                <a:ext uri="{FF2B5EF4-FFF2-40B4-BE49-F238E27FC236}">
                  <a16:creationId xmlns="" xmlns:a16="http://schemas.microsoft.com/office/drawing/2014/main" id="{5F592004-E02F-4677-8D67-8798496722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4" t="7759" r="9740" b="10949"/>
            <a:stretch/>
          </p:blipFill>
          <p:spPr bwMode="auto">
            <a:xfrm>
              <a:off x="2212848" y="1325880"/>
              <a:ext cx="4754880" cy="4119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0" name="组合 54">
              <a:extLst>
                <a:ext uri="{FF2B5EF4-FFF2-40B4-BE49-F238E27FC236}">
                  <a16:creationId xmlns="" xmlns:a16="http://schemas.microsoft.com/office/drawing/2014/main" id="{AEB4CC21-45DF-47D1-A510-FAB767D7A18C}"/>
                </a:ext>
              </a:extLst>
            </p:cNvPr>
            <p:cNvGrpSpPr/>
            <p:nvPr/>
          </p:nvGrpSpPr>
          <p:grpSpPr>
            <a:xfrm>
              <a:off x="2212848" y="1325880"/>
              <a:ext cx="4754880" cy="4133088"/>
              <a:chOff x="2212848" y="1325880"/>
              <a:chExt cx="4754880" cy="4133088"/>
            </a:xfrm>
          </p:grpSpPr>
          <p:cxnSp>
            <p:nvCxnSpPr>
              <p:cNvPr id="121" name="直接连接符 55">
                <a:extLst>
                  <a:ext uri="{FF2B5EF4-FFF2-40B4-BE49-F238E27FC236}">
                    <a16:creationId xmlns="" xmlns:a16="http://schemas.microsoft.com/office/drawing/2014/main" id="{2F5DE9EF-D836-4248-826C-32DAD76600A7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2" name="直接连接符 56">
                <a:extLst>
                  <a:ext uri="{FF2B5EF4-FFF2-40B4-BE49-F238E27FC236}">
                    <a16:creationId xmlns="" xmlns:a16="http://schemas.microsoft.com/office/drawing/2014/main" id="{709AC6FC-1150-445E-B3EB-6A177E381208}"/>
                  </a:ext>
                </a:extLst>
              </p:cNvPr>
              <p:cNvCxnSpPr/>
              <p:nvPr/>
            </p:nvCxnSpPr>
            <p:spPr>
              <a:xfrm>
                <a:off x="28072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3" name="直接连接符 57">
                <a:extLst>
                  <a:ext uri="{FF2B5EF4-FFF2-40B4-BE49-F238E27FC236}">
                    <a16:creationId xmlns="" xmlns:a16="http://schemas.microsoft.com/office/drawing/2014/main" id="{8A7AF167-89A6-4C2A-BC93-1E397EF33F16}"/>
                  </a:ext>
                </a:extLst>
              </p:cNvPr>
              <p:cNvCxnSpPr/>
              <p:nvPr/>
            </p:nvCxnSpPr>
            <p:spPr>
              <a:xfrm>
                <a:off x="34015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4" name="直接连接符 58">
                <a:extLst>
                  <a:ext uri="{FF2B5EF4-FFF2-40B4-BE49-F238E27FC236}">
                    <a16:creationId xmlns="" xmlns:a16="http://schemas.microsoft.com/office/drawing/2014/main" id="{04E4B91B-A294-4C44-A6E9-732FFAE5AA40}"/>
                  </a:ext>
                </a:extLst>
              </p:cNvPr>
              <p:cNvCxnSpPr/>
              <p:nvPr/>
            </p:nvCxnSpPr>
            <p:spPr>
              <a:xfrm>
                <a:off x="39959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5" name="直接连接符 59">
                <a:extLst>
                  <a:ext uri="{FF2B5EF4-FFF2-40B4-BE49-F238E27FC236}">
                    <a16:creationId xmlns="" xmlns:a16="http://schemas.microsoft.com/office/drawing/2014/main" id="{68BC7F56-3022-4767-9A8F-C93190668F00}"/>
                  </a:ext>
                </a:extLst>
              </p:cNvPr>
              <p:cNvCxnSpPr/>
              <p:nvPr/>
            </p:nvCxnSpPr>
            <p:spPr>
              <a:xfrm>
                <a:off x="459028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6" name="直接连接符 60">
                <a:extLst>
                  <a:ext uri="{FF2B5EF4-FFF2-40B4-BE49-F238E27FC236}">
                    <a16:creationId xmlns="" xmlns:a16="http://schemas.microsoft.com/office/drawing/2014/main" id="{90DA736F-BA9E-4D3C-8CBB-06678AACDC9D}"/>
                  </a:ext>
                </a:extLst>
              </p:cNvPr>
              <p:cNvCxnSpPr/>
              <p:nvPr/>
            </p:nvCxnSpPr>
            <p:spPr>
              <a:xfrm>
                <a:off x="51846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7" name="直接连接符 61">
                <a:extLst>
                  <a:ext uri="{FF2B5EF4-FFF2-40B4-BE49-F238E27FC236}">
                    <a16:creationId xmlns="" xmlns:a16="http://schemas.microsoft.com/office/drawing/2014/main" id="{D25CAA74-701E-44CB-86CB-79D8C83ADF41}"/>
                  </a:ext>
                </a:extLst>
              </p:cNvPr>
              <p:cNvCxnSpPr/>
              <p:nvPr/>
            </p:nvCxnSpPr>
            <p:spPr>
              <a:xfrm>
                <a:off x="57790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8" name="直接连接符 62">
                <a:extLst>
                  <a:ext uri="{FF2B5EF4-FFF2-40B4-BE49-F238E27FC236}">
                    <a16:creationId xmlns="" xmlns:a16="http://schemas.microsoft.com/office/drawing/2014/main" id="{7E15DFB7-552F-4BC9-A2F1-3E47C691BF0A}"/>
                  </a:ext>
                </a:extLst>
              </p:cNvPr>
              <p:cNvCxnSpPr/>
              <p:nvPr/>
            </p:nvCxnSpPr>
            <p:spPr>
              <a:xfrm>
                <a:off x="69677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9" name="直接连接符 63">
                <a:extLst>
                  <a:ext uri="{FF2B5EF4-FFF2-40B4-BE49-F238E27FC236}">
                    <a16:creationId xmlns="" xmlns:a16="http://schemas.microsoft.com/office/drawing/2014/main" id="{B09834C0-8A6B-4A3B-A82C-39C1B178DE2A}"/>
                  </a:ext>
                </a:extLst>
              </p:cNvPr>
              <p:cNvCxnSpPr/>
              <p:nvPr/>
            </p:nvCxnSpPr>
            <p:spPr>
              <a:xfrm>
                <a:off x="63733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0" name="直接连接符 64">
                <a:extLst>
                  <a:ext uri="{FF2B5EF4-FFF2-40B4-BE49-F238E27FC236}">
                    <a16:creationId xmlns="" xmlns:a16="http://schemas.microsoft.com/office/drawing/2014/main" id="{0B5B547F-F13B-4845-84FD-EB77D6F6DDF1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1" name="直接连接符 65">
                <a:extLst>
                  <a:ext uri="{FF2B5EF4-FFF2-40B4-BE49-F238E27FC236}">
                    <a16:creationId xmlns="" xmlns:a16="http://schemas.microsoft.com/office/drawing/2014/main" id="{DCF6612A-3DDC-45D0-BC6E-91F6EF0CF423}"/>
                  </a:ext>
                </a:extLst>
              </p:cNvPr>
              <p:cNvCxnSpPr/>
              <p:nvPr/>
            </p:nvCxnSpPr>
            <p:spPr>
              <a:xfrm>
                <a:off x="2212848" y="544522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2" name="直接连接符 66">
                <a:extLst>
                  <a:ext uri="{FF2B5EF4-FFF2-40B4-BE49-F238E27FC236}">
                    <a16:creationId xmlns="" xmlns:a16="http://schemas.microsoft.com/office/drawing/2014/main" id="{CE52C1CC-4B2E-4AE3-8336-BF42918FB1EF}"/>
                  </a:ext>
                </a:extLst>
              </p:cNvPr>
              <p:cNvCxnSpPr/>
              <p:nvPr/>
            </p:nvCxnSpPr>
            <p:spPr>
              <a:xfrm>
                <a:off x="2212848" y="191435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3" name="直接连接符 67">
                <a:extLst>
                  <a:ext uri="{FF2B5EF4-FFF2-40B4-BE49-F238E27FC236}">
                    <a16:creationId xmlns="" xmlns:a16="http://schemas.microsoft.com/office/drawing/2014/main" id="{7B42BB8A-420C-418E-A2FD-ACA3B5D04474}"/>
                  </a:ext>
                </a:extLst>
              </p:cNvPr>
              <p:cNvCxnSpPr/>
              <p:nvPr/>
            </p:nvCxnSpPr>
            <p:spPr>
              <a:xfrm>
                <a:off x="2212848" y="2502836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4" name="直接连接符 68">
                <a:extLst>
                  <a:ext uri="{FF2B5EF4-FFF2-40B4-BE49-F238E27FC236}">
                    <a16:creationId xmlns="" xmlns:a16="http://schemas.microsoft.com/office/drawing/2014/main" id="{6D617B0F-A0B8-403A-8ADB-D9AD0B9F2855}"/>
                  </a:ext>
                </a:extLst>
              </p:cNvPr>
              <p:cNvCxnSpPr/>
              <p:nvPr/>
            </p:nvCxnSpPr>
            <p:spPr>
              <a:xfrm>
                <a:off x="2212848" y="309131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5" name="直接连接符 69">
                <a:extLst>
                  <a:ext uri="{FF2B5EF4-FFF2-40B4-BE49-F238E27FC236}">
                    <a16:creationId xmlns="" xmlns:a16="http://schemas.microsoft.com/office/drawing/2014/main" id="{C6D54F3C-03D3-421C-B75A-4D85FC6A3D84}"/>
                  </a:ext>
                </a:extLst>
              </p:cNvPr>
              <p:cNvCxnSpPr/>
              <p:nvPr/>
            </p:nvCxnSpPr>
            <p:spPr>
              <a:xfrm>
                <a:off x="2212848" y="3679792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6" name="直接连接符 70">
                <a:extLst>
                  <a:ext uri="{FF2B5EF4-FFF2-40B4-BE49-F238E27FC236}">
                    <a16:creationId xmlns="" xmlns:a16="http://schemas.microsoft.com/office/drawing/2014/main" id="{8F55B94F-A039-4F69-B449-707E810FB3FD}"/>
                  </a:ext>
                </a:extLst>
              </p:cNvPr>
              <p:cNvCxnSpPr/>
              <p:nvPr/>
            </p:nvCxnSpPr>
            <p:spPr>
              <a:xfrm>
                <a:off x="2212848" y="426827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7" name="直接连接符 71">
                <a:extLst>
                  <a:ext uri="{FF2B5EF4-FFF2-40B4-BE49-F238E27FC236}">
                    <a16:creationId xmlns="" xmlns:a16="http://schemas.microsoft.com/office/drawing/2014/main" id="{6E297D84-65AA-47BA-B8C9-B3E59C3A1CD0}"/>
                  </a:ext>
                </a:extLst>
              </p:cNvPr>
              <p:cNvCxnSpPr/>
              <p:nvPr/>
            </p:nvCxnSpPr>
            <p:spPr>
              <a:xfrm>
                <a:off x="2212848" y="485674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  <p:sp>
        <p:nvSpPr>
          <p:cNvPr id="138" name="TextBox 44">
            <a:extLst>
              <a:ext uri="{FF2B5EF4-FFF2-40B4-BE49-F238E27FC236}">
                <a16:creationId xmlns="" xmlns:a16="http://schemas.microsoft.com/office/drawing/2014/main" id="{DE89871A-B139-4D83-9486-7CCF52A25D85}"/>
              </a:ext>
            </a:extLst>
          </p:cNvPr>
          <p:cNvSpPr txBox="1"/>
          <p:nvPr/>
        </p:nvSpPr>
        <p:spPr>
          <a:xfrm>
            <a:off x="2829210" y="2562458"/>
            <a:ext cx="217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80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Learned </a:t>
            </a:r>
            <a:r>
              <a:rPr lang="en-US" altLang="zh-CN" sz="1800" dirty="0" smtClean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SSF </a:t>
            </a:r>
            <a:r>
              <a:rPr lang="en-US" altLang="zh-CN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1800" b="1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altLang="zh-CN" sz="1800" b="1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44">
            <a:extLst>
              <a:ext uri="{FF2B5EF4-FFF2-40B4-BE49-F238E27FC236}">
                <a16:creationId xmlns="" xmlns:a16="http://schemas.microsoft.com/office/drawing/2014/main" id="{D34421EC-925B-4EFB-83FD-1568CFE626D3}"/>
              </a:ext>
            </a:extLst>
          </p:cNvPr>
          <p:cNvSpPr txBox="1"/>
          <p:nvPr/>
        </p:nvSpPr>
        <p:spPr>
          <a:xfrm>
            <a:off x="5894637" y="1975941"/>
            <a:ext cx="181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00" dirty="0" smtClean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Reflectivity </a:t>
            </a:r>
            <a:r>
              <a:rPr lang="en-US" altLang="zh-CN" sz="18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1800" b="1" baseline="-25000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</a:t>
            </a:r>
            <a:endParaRPr lang="zh-CN" altLang="en-US" sz="1800" b="1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0" name="TextBox 6">
            <a:extLst>
              <a:ext uri="{FF2B5EF4-FFF2-40B4-BE49-F238E27FC236}">
                <a16:creationId xmlns="" xmlns:a16="http://schemas.microsoft.com/office/drawing/2014/main" id="{7AE87B1D-596F-4E73-B7CA-AFEDB884B65D}"/>
              </a:ext>
            </a:extLst>
          </p:cNvPr>
          <p:cNvSpPr txBox="1"/>
          <p:nvPr/>
        </p:nvSpPr>
        <p:spPr>
          <a:xfrm>
            <a:off x="4940320" y="3392473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0">
            <a:extLst>
              <a:ext uri="{FF2B5EF4-FFF2-40B4-BE49-F238E27FC236}">
                <a16:creationId xmlns="" xmlns:a16="http://schemas.microsoft.com/office/drawing/2014/main" id="{4E178B12-99C6-4179-9C4A-4476A2D82B05}"/>
              </a:ext>
            </a:extLst>
          </p:cNvPr>
          <p:cNvSpPr txBox="1"/>
          <p:nvPr/>
        </p:nvSpPr>
        <p:spPr>
          <a:xfrm>
            <a:off x="2051720" y="3227017"/>
            <a:ext cx="61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0">
            <a:extLst>
              <a:ext uri="{FF2B5EF4-FFF2-40B4-BE49-F238E27FC236}">
                <a16:creationId xmlns="" xmlns:a16="http://schemas.microsoft.com/office/drawing/2014/main" id="{85786320-755C-4B73-AF8E-4AC228CB232C}"/>
              </a:ext>
            </a:extLst>
          </p:cNvPr>
          <p:cNvSpPr txBox="1"/>
          <p:nvPr/>
        </p:nvSpPr>
        <p:spPr>
          <a:xfrm>
            <a:off x="7942566" y="3111085"/>
            <a:ext cx="119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6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6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1">
                <a:extLst>
                  <a:ext uri="{FF2B5EF4-FFF2-40B4-BE49-F238E27FC236}">
                    <a16:creationId xmlns="" xmlns:a16="http://schemas.microsoft.com/office/drawing/2014/main" id="{F2AFDB04-0242-4991-9737-D2E15CBA45D8}"/>
                  </a:ext>
                </a:extLst>
              </p:cNvPr>
              <p:cNvSpPr txBox="1"/>
              <p:nvPr/>
            </p:nvSpPr>
            <p:spPr>
              <a:xfrm>
                <a:off x="169244" y="1606609"/>
                <a:ext cx="2741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SFs 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(size of 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55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altLang="zh-C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55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3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AFDB04-0242-4991-9737-D2E15CBA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44" y="1606609"/>
                <a:ext cx="274145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559" t="-8333" r="-13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0">
                <a:extLst>
                  <a:ext uri="{FF2B5EF4-FFF2-40B4-BE49-F238E27FC236}">
                    <a16:creationId xmlns="" xmlns:a16="http://schemas.microsoft.com/office/drawing/2014/main" id="{49EAA883-0C6E-421F-B86A-B24F86C0A4E1}"/>
                  </a:ext>
                </a:extLst>
              </p:cNvPr>
              <p:cNvSpPr txBox="1"/>
              <p:nvPr/>
            </p:nvSpPr>
            <p:spPr>
              <a:xfrm>
                <a:off x="2410234" y="3379415"/>
                <a:ext cx="793614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CN" altLang="en-US" sz="1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zh-CN" alt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9EAA883-0C6E-421F-B86A-B24F86C0A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34" y="3379415"/>
                <a:ext cx="793614" cy="7630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Rectangle 2">
            <a:extLst>
              <a:ext uri="{FF2B5EF4-FFF2-40B4-BE49-F238E27FC236}">
                <a16:creationId xmlns="" xmlns:a16="http://schemas.microsoft.com/office/drawing/2014/main" id="{EBE568D1-22A7-475A-828D-ADC9018C1ECB}"/>
              </a:ext>
            </a:extLst>
          </p:cNvPr>
          <p:cNvSpPr/>
          <p:nvPr/>
        </p:nvSpPr>
        <p:spPr bwMode="auto">
          <a:xfrm>
            <a:off x="3980521" y="4316258"/>
            <a:ext cx="226810" cy="206743"/>
          </a:xfrm>
          <a:prstGeom prst="rect">
            <a:avLst/>
          </a:prstGeom>
          <a:solidFill>
            <a:srgbClr val="FF000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EC0ECA05-1DF8-43AB-8644-EB4606ABC8AA}"/>
              </a:ext>
            </a:extLst>
          </p:cNvPr>
          <p:cNvCxnSpPr/>
          <p:nvPr/>
        </p:nvCxnSpPr>
        <p:spPr>
          <a:xfrm flipV="1">
            <a:off x="5479987" y="2571750"/>
            <a:ext cx="792263" cy="508704"/>
          </a:xfrm>
          <a:prstGeom prst="line">
            <a:avLst/>
          </a:prstGeom>
          <a:ln w="1270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图片 351">
            <a:extLst>
              <a:ext uri="{FF2B5EF4-FFF2-40B4-BE49-F238E27FC236}">
                <a16:creationId xmlns="" xmlns:a16="http://schemas.microsoft.com/office/drawing/2014/main" id="{7D5BE278-3B9A-4CF0-A305-A4B1F358C787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62805" t="43060" r="25548" b="43483"/>
          <a:stretch/>
        </p:blipFill>
        <p:spPr>
          <a:xfrm>
            <a:off x="6012160" y="2786262"/>
            <a:ext cx="1337397" cy="1801712"/>
          </a:xfrm>
          <a:prstGeom prst="rect">
            <a:avLst/>
          </a:prstGeom>
          <a:ln>
            <a:solidFill>
              <a:srgbClr val="FFFF00"/>
            </a:solidFill>
          </a:ln>
        </p:spPr>
      </p:pic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3C099353-BFDE-4C3C-ACD6-060D24BE8D6B}"/>
              </a:ext>
            </a:extLst>
          </p:cNvPr>
          <p:cNvGrpSpPr/>
          <p:nvPr/>
        </p:nvGrpSpPr>
        <p:grpSpPr>
          <a:xfrm>
            <a:off x="796248" y="2970801"/>
            <a:ext cx="224520" cy="1761190"/>
            <a:chOff x="6655659" y="2705486"/>
            <a:chExt cx="169433" cy="1495725"/>
          </a:xfrm>
        </p:grpSpPr>
        <p:pic>
          <p:nvPicPr>
            <p:cNvPr id="149" name="Picture 2" descr="C:\Users\Zhaol\Google Drive\research_note\machine_learning_project\autoencoding\fig\mar_clean_50_50_10csg.png">
              <a:extLst>
                <a:ext uri="{FF2B5EF4-FFF2-40B4-BE49-F238E27FC236}">
                  <a16:creationId xmlns="" xmlns:a16="http://schemas.microsoft.com/office/drawing/2014/main" id="{7DB97CE1-D58E-4DA9-AB2E-E27F53A176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6" t="66449" r="38346" b="21902"/>
            <a:stretch/>
          </p:blipFill>
          <p:spPr bwMode="auto">
            <a:xfrm>
              <a:off x="6661758" y="2705486"/>
              <a:ext cx="163334" cy="2683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C:\Users\Zhaol\Google Drive\research_note\machine_learning_project\autoencoding\fig\mar_clean_50_50_10csg.png">
              <a:extLst>
                <a:ext uri="{FF2B5EF4-FFF2-40B4-BE49-F238E27FC236}">
                  <a16:creationId xmlns="" xmlns:a16="http://schemas.microsoft.com/office/drawing/2014/main" id="{83EBD391-6040-41A0-862B-6E04F3B70B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6" t="66449" r="38346" b="21902"/>
            <a:stretch/>
          </p:blipFill>
          <p:spPr bwMode="auto">
            <a:xfrm>
              <a:off x="6655659" y="3194133"/>
              <a:ext cx="167032" cy="3198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" descr="C:\Users\Zhaol\Google Drive\research_note\machine_learning_project\autoencoding\fig\mar_clean_50_50_10csg.png">
              <a:extLst>
                <a:ext uri="{FF2B5EF4-FFF2-40B4-BE49-F238E27FC236}">
                  <a16:creationId xmlns="" xmlns:a16="http://schemas.microsoft.com/office/drawing/2014/main" id="{83EBD391-6040-41A0-862B-6E04F3B70B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6" t="66449" r="38346" b="21902"/>
            <a:stretch/>
          </p:blipFill>
          <p:spPr bwMode="auto">
            <a:xfrm>
              <a:off x="6679304" y="3922014"/>
              <a:ext cx="145788" cy="2791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2" name="Picture 2" descr="C:\Users\Zhaol\Google Drive\research_note\machine_learning_project\autoencoding\fig\mar_clean_50_50_10csg.png">
            <a:extLst>
              <a:ext uri="{FF2B5EF4-FFF2-40B4-BE49-F238E27FC236}">
                <a16:creationId xmlns="" xmlns:a16="http://schemas.microsoft.com/office/drawing/2014/main" id="{1AEE4F45-915D-4FAD-83A9-31CC32CBD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4" t="42147" r="29558" b="46204"/>
          <a:stretch/>
        </p:blipFill>
        <p:spPr bwMode="auto">
          <a:xfrm flipV="1">
            <a:off x="1701528" y="4530253"/>
            <a:ext cx="322398" cy="33338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2">
            <a:extLst>
              <a:ext uri="{FF2B5EF4-FFF2-40B4-BE49-F238E27FC236}">
                <a16:creationId xmlns="" xmlns:a16="http://schemas.microsoft.com/office/drawing/2014/main" id="{F47B48C6-EEBF-4EAF-B8F7-3F654C95DED1}"/>
              </a:ext>
            </a:extLst>
          </p:cNvPr>
          <p:cNvSpPr/>
          <p:nvPr/>
        </p:nvSpPr>
        <p:spPr bwMode="auto">
          <a:xfrm>
            <a:off x="4245066" y="3782158"/>
            <a:ext cx="226810" cy="206743"/>
          </a:xfrm>
          <a:prstGeom prst="rect">
            <a:avLst/>
          </a:prstGeom>
          <a:solidFill>
            <a:srgbClr val="FF000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Rectangle 2">
            <a:extLst>
              <a:ext uri="{FF2B5EF4-FFF2-40B4-BE49-F238E27FC236}">
                <a16:creationId xmlns="" xmlns:a16="http://schemas.microsoft.com/office/drawing/2014/main" id="{D5424BB2-B61C-4DF0-B673-352B7E671E93}"/>
              </a:ext>
            </a:extLst>
          </p:cNvPr>
          <p:cNvSpPr/>
          <p:nvPr/>
        </p:nvSpPr>
        <p:spPr bwMode="auto">
          <a:xfrm>
            <a:off x="2943220" y="3012000"/>
            <a:ext cx="226810" cy="206743"/>
          </a:xfrm>
          <a:prstGeom prst="rect">
            <a:avLst/>
          </a:prstGeom>
          <a:solidFill>
            <a:srgbClr val="FF0000">
              <a:alpha val="4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5" name="Picture 2" descr="C:\Users\Zhaol\Google Drive\research_note\machine_learning_project\autoencoding\fig\mar_clean_50_50_10csg.png">
            <a:extLst>
              <a:ext uri="{FF2B5EF4-FFF2-40B4-BE49-F238E27FC236}">
                <a16:creationId xmlns="" xmlns:a16="http://schemas.microsoft.com/office/drawing/2014/main" id="{A973B595-6917-4E79-8328-6C361A36D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7759" r="76928" b="80592"/>
          <a:stretch/>
        </p:blipFill>
        <p:spPr bwMode="auto">
          <a:xfrm>
            <a:off x="1681435" y="3304772"/>
            <a:ext cx="205507" cy="39356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C:\Users\Zhaol\Google Drive\research_note\machine_learning_project\autoencoding\fig\mar_clean_50_50_10csg.png">
            <a:extLst>
              <a:ext uri="{FF2B5EF4-FFF2-40B4-BE49-F238E27FC236}">
                <a16:creationId xmlns="" xmlns:a16="http://schemas.microsoft.com/office/drawing/2014/main" id="{FBC8F69F-3A1F-473D-AC68-3EA08DEC9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7759" r="76928" b="80592"/>
          <a:stretch/>
        </p:blipFill>
        <p:spPr bwMode="auto">
          <a:xfrm>
            <a:off x="1764871" y="3768077"/>
            <a:ext cx="205506" cy="39356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Straight Connector 156">
            <a:extLst>
              <a:ext uri="{FF2B5EF4-FFF2-40B4-BE49-F238E27FC236}">
                <a16:creationId xmlns="" xmlns:a16="http://schemas.microsoft.com/office/drawing/2014/main" id="{538E6D1A-8EED-4536-9A3E-15F0594E2948}"/>
              </a:ext>
            </a:extLst>
          </p:cNvPr>
          <p:cNvCxnSpPr>
            <a:cxnSpLocks/>
          </p:cNvCxnSpPr>
          <p:nvPr/>
        </p:nvCxnSpPr>
        <p:spPr>
          <a:xfrm flipV="1">
            <a:off x="6834257" y="4408136"/>
            <a:ext cx="792262" cy="395862"/>
          </a:xfrm>
          <a:prstGeom prst="line">
            <a:avLst/>
          </a:prstGeom>
          <a:ln w="1270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="" xmlns:a16="http://schemas.microsoft.com/office/drawing/2014/main" id="{481FFE97-F42E-4B42-92D1-13CF981CF76A}"/>
              </a:ext>
            </a:extLst>
          </p:cNvPr>
          <p:cNvCxnSpPr/>
          <p:nvPr/>
        </p:nvCxnSpPr>
        <p:spPr>
          <a:xfrm flipV="1">
            <a:off x="6834454" y="2581721"/>
            <a:ext cx="792263" cy="508704"/>
          </a:xfrm>
          <a:prstGeom prst="line">
            <a:avLst/>
          </a:prstGeom>
          <a:ln w="1270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46" y="4276754"/>
            <a:ext cx="123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2" descr="C:\Users\Zhaol\Google Drive\research_note\machine_learning_project\autoencoding\fig\mar_clean_50_50_10csg.png">
            <a:extLst>
              <a:ext uri="{FF2B5EF4-FFF2-40B4-BE49-F238E27FC236}">
                <a16:creationId xmlns="" xmlns:a16="http://schemas.microsoft.com/office/drawing/2014/main" id="{8473D2DE-7DCD-4C89-B57A-707D603EC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4" t="42147" r="29558" b="46204"/>
          <a:stretch/>
        </p:blipFill>
        <p:spPr bwMode="auto">
          <a:xfrm>
            <a:off x="7058828" y="4301645"/>
            <a:ext cx="280254" cy="26835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Rectangle 160"/>
          <p:cNvSpPr/>
          <p:nvPr/>
        </p:nvSpPr>
        <p:spPr>
          <a:xfrm>
            <a:off x="6760945" y="3505728"/>
            <a:ext cx="216409" cy="163417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853546" y="3501554"/>
            <a:ext cx="158614" cy="117362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5853546" y="4804276"/>
            <a:ext cx="236836" cy="204540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6436284" y="3467336"/>
            <a:ext cx="297289" cy="568912"/>
            <a:chOff x="6436284" y="2747256"/>
            <a:chExt cx="297289" cy="568912"/>
          </a:xfrm>
        </p:grpSpPr>
        <p:pic>
          <p:nvPicPr>
            <p:cNvPr id="165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284" y="2747256"/>
              <a:ext cx="157162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411" y="3159006"/>
              <a:ext cx="157162" cy="157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7" name="Group 166"/>
          <p:cNvGrpSpPr/>
          <p:nvPr/>
        </p:nvGrpSpPr>
        <p:grpSpPr>
          <a:xfrm>
            <a:off x="5443796" y="3098913"/>
            <a:ext cx="1392980" cy="1717508"/>
            <a:chOff x="5429087" y="2378833"/>
            <a:chExt cx="1392980" cy="1717508"/>
          </a:xfrm>
        </p:grpSpPr>
        <p:pic>
          <p:nvPicPr>
            <p:cNvPr id="168" name="图片 351">
              <a:extLst>
                <a:ext uri="{FF2B5EF4-FFF2-40B4-BE49-F238E27FC236}">
                  <a16:creationId xmlns="" xmlns:a16="http://schemas.microsoft.com/office/drawing/2014/main" id="{D5FFE4E2-6298-4AA7-A721-3C8A41E31342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l="1350" t="1214" r="87003" b="86503"/>
            <a:stretch/>
          </p:blipFill>
          <p:spPr>
            <a:xfrm>
              <a:off x="5429087" y="2378833"/>
              <a:ext cx="1392980" cy="1717508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sp>
          <p:nvSpPr>
            <p:cNvPr id="169" name="Rectangle 168"/>
            <p:cNvSpPr/>
            <p:nvPr/>
          </p:nvSpPr>
          <p:spPr>
            <a:xfrm>
              <a:off x="5841190" y="3596178"/>
              <a:ext cx="259408" cy="206743"/>
            </a:xfrm>
            <a:prstGeom prst="rect">
              <a:avLst/>
            </a:prstGeom>
            <a:solidFill>
              <a:srgbClr val="00008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779186" y="2740558"/>
              <a:ext cx="259408" cy="206743"/>
            </a:xfrm>
            <a:prstGeom prst="rect">
              <a:avLst/>
            </a:prstGeom>
            <a:solidFill>
              <a:srgbClr val="00008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444208" y="3435846"/>
            <a:ext cx="292527" cy="576064"/>
            <a:chOff x="6444208" y="2715766"/>
            <a:chExt cx="292527" cy="576064"/>
          </a:xfrm>
        </p:grpSpPr>
        <p:sp>
          <p:nvSpPr>
            <p:cNvPr id="172" name="Oval 171"/>
            <p:cNvSpPr/>
            <p:nvPr/>
          </p:nvSpPr>
          <p:spPr>
            <a:xfrm>
              <a:off x="6444208" y="2715766"/>
              <a:ext cx="140127" cy="122944"/>
            </a:xfrm>
            <a:prstGeom prst="ellipse">
              <a:avLst/>
            </a:prstGeom>
            <a:solidFill>
              <a:srgbClr val="FFFFFF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6596608" y="3168886"/>
              <a:ext cx="140127" cy="122944"/>
            </a:xfrm>
            <a:prstGeom prst="ellipse">
              <a:avLst/>
            </a:prstGeom>
            <a:solidFill>
              <a:srgbClr val="FFFFFF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4" name="Picture 2" descr="C:\Users\Zhaol\Google Drive\research_note\machine_learning_project\autoencoding\fig\mar_clean_50_50_10csg.png">
            <a:extLst>
              <a:ext uri="{FF2B5EF4-FFF2-40B4-BE49-F238E27FC236}">
                <a16:creationId xmlns="" xmlns:a16="http://schemas.microsoft.com/office/drawing/2014/main" id="{95777256-15F8-4DD8-8B32-6AFA30D97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7759" r="76928" b="80592"/>
          <a:stretch/>
        </p:blipFill>
        <p:spPr bwMode="auto">
          <a:xfrm>
            <a:off x="6400604" y="3400789"/>
            <a:ext cx="280254" cy="26835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C:\Users\Zhaol\Google Drive\research_note\machine_learning_project\autoencoding\fig\mar_clean_50_50_10csg.png">
            <a:extLst>
              <a:ext uri="{FF2B5EF4-FFF2-40B4-BE49-F238E27FC236}">
                <a16:creationId xmlns="" xmlns:a16="http://schemas.microsoft.com/office/drawing/2014/main" id="{F0BC2DE9-6FC5-40C6-8000-A18C6677C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7759" r="76928" b="80592"/>
          <a:stretch/>
        </p:blipFill>
        <p:spPr bwMode="auto">
          <a:xfrm>
            <a:off x="6514865" y="3830681"/>
            <a:ext cx="289544" cy="26835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Rectangle 175"/>
          <p:cNvSpPr/>
          <p:nvPr/>
        </p:nvSpPr>
        <p:spPr>
          <a:xfrm>
            <a:off x="5443796" y="4539516"/>
            <a:ext cx="105408" cy="157429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18358" y="155314"/>
            <a:ext cx="4553641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Sparse LSM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Forward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678534"/>
            <a:ext cx="9828584" cy="207995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855899" y="171659"/>
            <a:ext cx="1812261" cy="796480"/>
          </a:xfrm>
          <a:custGeom>
            <a:avLst/>
            <a:gdLst>
              <a:gd name="connsiteX0" fmla="*/ 298874 w 1673933"/>
              <a:gd name="connsiteY0" fmla="*/ 46615 h 796480"/>
              <a:gd name="connsiteX1" fmla="*/ 451274 w 1673933"/>
              <a:gd name="connsiteY1" fmla="*/ 365270 h 796480"/>
              <a:gd name="connsiteX2" fmla="*/ 728365 w 1673933"/>
              <a:gd name="connsiteY2" fmla="*/ 586943 h 796480"/>
              <a:gd name="connsiteX3" fmla="*/ 714511 w 1673933"/>
              <a:gd name="connsiteY3" fmla="*/ 295997 h 796480"/>
              <a:gd name="connsiteX4" fmla="*/ 714511 w 1673933"/>
              <a:gd name="connsiteY4" fmla="*/ 185161 h 796480"/>
              <a:gd name="connsiteX5" fmla="*/ 1005456 w 1673933"/>
              <a:gd name="connsiteY5" fmla="*/ 88179 h 796480"/>
              <a:gd name="connsiteX6" fmla="*/ 1102438 w 1673933"/>
              <a:gd name="connsiteY6" fmla="*/ 157452 h 796480"/>
              <a:gd name="connsiteX7" fmla="*/ 1102438 w 1673933"/>
              <a:gd name="connsiteY7" fmla="*/ 503815 h 796480"/>
              <a:gd name="connsiteX8" fmla="*/ 1379529 w 1673933"/>
              <a:gd name="connsiteY8" fmla="*/ 448397 h 796480"/>
              <a:gd name="connsiteX9" fmla="*/ 1476511 w 1673933"/>
              <a:gd name="connsiteY9" fmla="*/ 185161 h 796480"/>
              <a:gd name="connsiteX10" fmla="*/ 1615056 w 1673933"/>
              <a:gd name="connsiteY10" fmla="*/ 295997 h 796480"/>
              <a:gd name="connsiteX11" fmla="*/ 1615056 w 1673933"/>
              <a:gd name="connsiteY11" fmla="*/ 559233 h 796480"/>
              <a:gd name="connsiteX12" fmla="*/ 894620 w 1673933"/>
              <a:gd name="connsiteY12" fmla="*/ 794761 h 796480"/>
              <a:gd name="connsiteX13" fmla="*/ 201893 w 1673933"/>
              <a:gd name="connsiteY13" fmla="*/ 642361 h 796480"/>
              <a:gd name="connsiteX14" fmla="*/ 7929 w 1673933"/>
              <a:gd name="connsiteY14" fmla="*/ 226724 h 796480"/>
              <a:gd name="connsiteX15" fmla="*/ 63347 w 1673933"/>
              <a:gd name="connsiteY15" fmla="*/ 18906 h 796480"/>
              <a:gd name="connsiteX16" fmla="*/ 298874 w 1673933"/>
              <a:gd name="connsiteY16" fmla="*/ 46615 h 79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73933" h="796480">
                <a:moveTo>
                  <a:pt x="298874" y="46615"/>
                </a:moveTo>
                <a:cubicBezTo>
                  <a:pt x="363528" y="104342"/>
                  <a:pt x="379692" y="275215"/>
                  <a:pt x="451274" y="365270"/>
                </a:cubicBezTo>
                <a:cubicBezTo>
                  <a:pt x="522856" y="455325"/>
                  <a:pt x="684492" y="598489"/>
                  <a:pt x="728365" y="586943"/>
                </a:cubicBezTo>
                <a:cubicBezTo>
                  <a:pt x="772238" y="575398"/>
                  <a:pt x="716820" y="362961"/>
                  <a:pt x="714511" y="295997"/>
                </a:cubicBezTo>
                <a:cubicBezTo>
                  <a:pt x="712202" y="229033"/>
                  <a:pt x="666020" y="219797"/>
                  <a:pt x="714511" y="185161"/>
                </a:cubicBezTo>
                <a:cubicBezTo>
                  <a:pt x="763002" y="150525"/>
                  <a:pt x="940802" y="92797"/>
                  <a:pt x="1005456" y="88179"/>
                </a:cubicBezTo>
                <a:cubicBezTo>
                  <a:pt x="1070111" y="83561"/>
                  <a:pt x="1086274" y="88179"/>
                  <a:pt x="1102438" y="157452"/>
                </a:cubicBezTo>
                <a:cubicBezTo>
                  <a:pt x="1118602" y="226725"/>
                  <a:pt x="1056256" y="455324"/>
                  <a:pt x="1102438" y="503815"/>
                </a:cubicBezTo>
                <a:cubicBezTo>
                  <a:pt x="1148620" y="552306"/>
                  <a:pt x="1317184" y="501506"/>
                  <a:pt x="1379529" y="448397"/>
                </a:cubicBezTo>
                <a:cubicBezTo>
                  <a:pt x="1441874" y="395288"/>
                  <a:pt x="1437257" y="210561"/>
                  <a:pt x="1476511" y="185161"/>
                </a:cubicBezTo>
                <a:cubicBezTo>
                  <a:pt x="1515766" y="159761"/>
                  <a:pt x="1591965" y="233652"/>
                  <a:pt x="1615056" y="295997"/>
                </a:cubicBezTo>
                <a:cubicBezTo>
                  <a:pt x="1638147" y="358342"/>
                  <a:pt x="1735129" y="476106"/>
                  <a:pt x="1615056" y="559233"/>
                </a:cubicBezTo>
                <a:cubicBezTo>
                  <a:pt x="1494983" y="642360"/>
                  <a:pt x="1130147" y="780906"/>
                  <a:pt x="894620" y="794761"/>
                </a:cubicBezTo>
                <a:cubicBezTo>
                  <a:pt x="659093" y="808616"/>
                  <a:pt x="349675" y="737034"/>
                  <a:pt x="201893" y="642361"/>
                </a:cubicBezTo>
                <a:cubicBezTo>
                  <a:pt x="54111" y="547688"/>
                  <a:pt x="31020" y="330633"/>
                  <a:pt x="7929" y="226724"/>
                </a:cubicBezTo>
                <a:cubicBezTo>
                  <a:pt x="-15162" y="122815"/>
                  <a:pt x="14856" y="46615"/>
                  <a:pt x="63347" y="18906"/>
                </a:cubicBezTo>
                <a:cubicBezTo>
                  <a:pt x="111838" y="-8803"/>
                  <a:pt x="234220" y="-11112"/>
                  <a:pt x="298874" y="46615"/>
                </a:cubicBezTo>
                <a:close/>
              </a:path>
            </a:pathLst>
          </a:cu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511099" y="638420"/>
            <a:ext cx="4216373" cy="1280794"/>
            <a:chOff x="4511099" y="638420"/>
            <a:chExt cx="4216373" cy="1280794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99" y="638420"/>
              <a:ext cx="4216373" cy="1280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622073" y="1124928"/>
              <a:ext cx="602139" cy="3077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aseline="30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mig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1432705"/>
              <a:ext cx="368320" cy="2029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985392"/>
              <a:ext cx="50073" cy="722262"/>
            </a:xfrm>
            <a:prstGeom prst="rect">
              <a:avLst/>
            </a:prstGeom>
            <a:solidFill>
              <a:schemeClr val="bg1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2073" y="985392"/>
              <a:ext cx="602139" cy="1395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52513" y="1606610"/>
            <a:ext cx="230706" cy="704695"/>
            <a:chOff x="5052513" y="1606610"/>
            <a:chExt cx="230706" cy="704695"/>
          </a:xfrm>
        </p:grpSpPr>
        <p:cxnSp>
          <p:nvCxnSpPr>
            <p:cNvPr id="3" name="Straight Arrow Connector 2"/>
            <p:cNvCxnSpPr>
              <a:stCxn id="88" idx="0"/>
            </p:cNvCxnSpPr>
            <p:nvPr/>
          </p:nvCxnSpPr>
          <p:spPr>
            <a:xfrm flipV="1">
              <a:off x="5153114" y="1606610"/>
              <a:ext cx="130105" cy="497952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">
              <a:extLst>
                <a:ext uri="{FF2B5EF4-FFF2-40B4-BE49-F238E27FC236}">
                  <a16:creationId xmlns="" xmlns:a16="http://schemas.microsoft.com/office/drawing/2014/main" id="{EBE568D1-22A7-475A-828D-ADC9018C1ECB}"/>
                </a:ext>
              </a:extLst>
            </p:cNvPr>
            <p:cNvSpPr/>
            <p:nvPr/>
          </p:nvSpPr>
          <p:spPr bwMode="auto">
            <a:xfrm>
              <a:off x="5052513" y="2104562"/>
              <a:ext cx="201202" cy="206743"/>
            </a:xfrm>
            <a:prstGeom prst="rect">
              <a:avLst/>
            </a:prstGeom>
            <a:solidFill>
              <a:srgbClr val="FF0000">
                <a:alpha val="4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37410" y="2040546"/>
            <a:ext cx="1296339" cy="417660"/>
            <a:chOff x="3300697" y="1919214"/>
            <a:chExt cx="1296339" cy="417660"/>
          </a:xfrm>
        </p:grpSpPr>
        <p:sp>
          <p:nvSpPr>
            <p:cNvPr id="85" name="TextBox 33">
              <a:extLst>
                <a:ext uri="{FF2B5EF4-FFF2-40B4-BE49-F238E27FC236}">
                  <a16:creationId xmlns="" xmlns:a16="http://schemas.microsoft.com/office/drawing/2014/main" id="{F3BB26ED-21C2-4550-802E-888F71D6F2A9}"/>
                </a:ext>
              </a:extLst>
            </p:cNvPr>
            <p:cNvSpPr txBox="1"/>
            <p:nvPr/>
          </p:nvSpPr>
          <p:spPr>
            <a:xfrm>
              <a:off x="3300697" y="1919214"/>
              <a:ext cx="1296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1200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altLang="zh-CN" sz="12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altLang="zh-CN" sz="1200" baseline="-250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12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zh-CN" sz="1200" baseline="30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en-US" altLang="zh-CN" sz="12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1200" baseline="300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mig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933354" y="2029097"/>
              <a:ext cx="2439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41589" y="2029097"/>
              <a:ext cx="2439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89929" y="1685365"/>
            <a:ext cx="1846730" cy="986117"/>
            <a:chOff x="4589929" y="1685365"/>
            <a:chExt cx="1846730" cy="986117"/>
          </a:xfrm>
        </p:grpSpPr>
        <p:sp>
          <p:nvSpPr>
            <p:cNvPr id="8" name="Freeform 7"/>
            <p:cNvSpPr/>
            <p:nvPr/>
          </p:nvSpPr>
          <p:spPr>
            <a:xfrm>
              <a:off x="4589929" y="1685365"/>
              <a:ext cx="1211560" cy="918454"/>
            </a:xfrm>
            <a:custGeom>
              <a:avLst/>
              <a:gdLst>
                <a:gd name="connsiteX0" fmla="*/ 0 w 1211560"/>
                <a:gd name="connsiteY0" fmla="*/ 609600 h 918454"/>
                <a:gd name="connsiteX1" fmla="*/ 519953 w 1211560"/>
                <a:gd name="connsiteY1" fmla="*/ 896470 h 918454"/>
                <a:gd name="connsiteX2" fmla="*/ 1102659 w 1211560"/>
                <a:gd name="connsiteY2" fmla="*/ 797859 h 918454"/>
                <a:gd name="connsiteX3" fmla="*/ 1210236 w 1211560"/>
                <a:gd name="connsiteY3" fmla="*/ 0 h 91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560" h="918454">
                  <a:moveTo>
                    <a:pt x="0" y="609600"/>
                  </a:moveTo>
                  <a:cubicBezTo>
                    <a:pt x="168088" y="737347"/>
                    <a:pt x="336177" y="865094"/>
                    <a:pt x="519953" y="896470"/>
                  </a:cubicBezTo>
                  <a:cubicBezTo>
                    <a:pt x="703729" y="927846"/>
                    <a:pt x="987612" y="947271"/>
                    <a:pt x="1102659" y="797859"/>
                  </a:cubicBezTo>
                  <a:cubicBezTo>
                    <a:pt x="1217706" y="648447"/>
                    <a:pt x="1213971" y="324223"/>
                    <a:pt x="1210236" y="0"/>
                  </a:cubicBezTo>
                </a:path>
              </a:pathLst>
            </a:custGeom>
            <a:noFill/>
            <a:ln w="19050">
              <a:solidFill>
                <a:srgbClr val="92D050"/>
              </a:solidFill>
              <a:prstDash val="solid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477435" y="2590800"/>
              <a:ext cx="959224" cy="80682"/>
            </a:xfrm>
            <a:custGeom>
              <a:avLst/>
              <a:gdLst>
                <a:gd name="connsiteX0" fmla="*/ 0 w 959224"/>
                <a:gd name="connsiteY0" fmla="*/ 0 h 80682"/>
                <a:gd name="connsiteX1" fmla="*/ 959224 w 959224"/>
                <a:gd name="connsiteY1" fmla="*/ 80682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9224" h="80682">
                  <a:moveTo>
                    <a:pt x="0" y="0"/>
                  </a:moveTo>
                  <a:lnTo>
                    <a:pt x="959224" y="80682"/>
                  </a:lnTo>
                </a:path>
              </a:pathLst>
            </a:custGeom>
            <a:noFill/>
            <a:ln w="19050">
              <a:solidFill>
                <a:srgbClr val="92D05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29016" y="2678823"/>
            <a:ext cx="890552" cy="707933"/>
            <a:chOff x="2052668" y="2671482"/>
            <a:chExt cx="890552" cy="70793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627784" y="3080454"/>
              <a:ext cx="315436" cy="298961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52668" y="2671482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carbon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943257" y="4142510"/>
            <a:ext cx="1037463" cy="720054"/>
            <a:chOff x="1962209" y="2351538"/>
            <a:chExt cx="1037463" cy="720054"/>
          </a:xfrm>
        </p:grpSpPr>
        <p:cxnSp>
          <p:nvCxnSpPr>
            <p:cNvPr id="105" name="Straight Arrow Connector 104"/>
            <p:cNvCxnSpPr>
              <a:stCxn id="106" idx="0"/>
            </p:cNvCxnSpPr>
            <p:nvPr/>
          </p:nvCxnSpPr>
          <p:spPr>
            <a:xfrm flipV="1">
              <a:off x="2480941" y="2351538"/>
              <a:ext cx="371820" cy="319944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1962209" y="2671482"/>
              <a:ext cx="10374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nitrogen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493654" y="1992351"/>
            <a:ext cx="1491113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Dictionary of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n-US" sz="1600" baseline="30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</a:t>
            </a:r>
            <a:r>
              <a:rPr lang="en-US" sz="1600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endPara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1948" y="85689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145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 animBg="1"/>
      <p:bldP spid="145" grpId="1" animBg="1"/>
      <p:bldP spid="153" grpId="0" animBg="1"/>
      <p:bldP spid="153" grpId="1" animBg="1"/>
      <p:bldP spid="154" grpId="0" animBg="1"/>
      <p:bldP spid="12" grpId="0" animBg="1"/>
      <p:bldP spid="1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0" y="950392"/>
            <a:ext cx="8990757" cy="5455269"/>
            <a:chOff x="-3709535" y="-425955"/>
            <a:chExt cx="8990757" cy="5455269"/>
          </a:xfrm>
        </p:grpSpPr>
        <p:grpSp>
          <p:nvGrpSpPr>
            <p:cNvPr id="13" name="Group 12"/>
            <p:cNvGrpSpPr/>
            <p:nvPr/>
          </p:nvGrpSpPr>
          <p:grpSpPr>
            <a:xfrm>
              <a:off x="-3709535" y="-425955"/>
              <a:ext cx="6577394" cy="4981582"/>
              <a:chOff x="2177923" y="-3015399"/>
              <a:chExt cx="6577394" cy="4981582"/>
            </a:xfrm>
          </p:grpSpPr>
          <p:sp>
            <p:nvSpPr>
              <p:cNvPr id="65" name="TextBox 33">
                <a:extLst>
                  <a:ext uri="{FF2B5EF4-FFF2-40B4-BE49-F238E27FC236}">
                    <a16:creationId xmlns="" xmlns:a16="http://schemas.microsoft.com/office/drawing/2014/main" id="{B81706B9-B400-405A-97DD-58B4D7DE171F}"/>
                  </a:ext>
                </a:extLst>
              </p:cNvPr>
              <p:cNvSpPr txBox="1"/>
              <p:nvPr/>
            </p:nvSpPr>
            <p:spPr>
              <a:xfrm>
                <a:off x="8114197" y="1596851"/>
                <a:ext cx="641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8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3">
                <a:extLst>
                  <a:ext uri="{FF2B5EF4-FFF2-40B4-BE49-F238E27FC236}">
                    <a16:creationId xmlns="" xmlns:a16="http://schemas.microsoft.com/office/drawing/2014/main" id="{B81706B9-B400-405A-97DD-58B4D7DE171F}"/>
                  </a:ext>
                </a:extLst>
              </p:cNvPr>
              <p:cNvSpPr txBox="1"/>
              <p:nvPr/>
            </p:nvSpPr>
            <p:spPr>
              <a:xfrm>
                <a:off x="2178123" y="-2220418"/>
                <a:ext cx="48097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s.t.</a:t>
                </a:r>
                <a:r>
                  <a:rPr lang="en-US" altLang="zh-CN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argmin</a:t>
                </a:r>
                <a:r>
                  <a:rPr lang="en-US" altLang="zh-CN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||</a:t>
                </a:r>
                <a:r>
                  <a:rPr lang="en-US" altLang="zh-CN" sz="1800" b="1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1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en-US" altLang="zh-CN" sz="1800" b="1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800" baseline="30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mig</a:t>
                </a:r>
                <a:r>
                  <a:rPr lang="en-US" altLang="zh-CN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altLang="zh-CN" sz="18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:r>
                  <a:rPr lang="en-US" sz="18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l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1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||</a:t>
                </a:r>
                <a:r>
                  <a:rPr lang="en-US" sz="18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800" dirty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33">
                <a:extLst>
                  <a:ext uri="{FF2B5EF4-FFF2-40B4-BE49-F238E27FC236}">
                    <a16:creationId xmlns="" xmlns:a16="http://schemas.microsoft.com/office/drawing/2014/main" id="{B81706B9-B400-405A-97DD-58B4D7DE171F}"/>
                  </a:ext>
                </a:extLst>
              </p:cNvPr>
              <p:cNvSpPr txBox="1"/>
              <p:nvPr/>
            </p:nvSpPr>
            <p:spPr>
              <a:xfrm>
                <a:off x="2177923" y="-2671482"/>
                <a:ext cx="25351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Find: 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Box 33">
                <a:extLst>
                  <a:ext uri="{FF2B5EF4-FFF2-40B4-BE49-F238E27FC236}">
                    <a16:creationId xmlns="" xmlns:a16="http://schemas.microsoft.com/office/drawing/2014/main" id="{B81706B9-B400-405A-97DD-58B4D7DE171F}"/>
                  </a:ext>
                </a:extLst>
              </p:cNvPr>
              <p:cNvSpPr txBox="1"/>
              <p:nvPr/>
            </p:nvSpPr>
            <p:spPr>
              <a:xfrm>
                <a:off x="2198553" y="-3015399"/>
                <a:ext cx="25351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Given: </a:t>
                </a:r>
                <a:r>
                  <a:rPr lang="en-US" altLang="zh-CN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2000" b="1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b="1" baseline="30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mig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-3686429" y="782656"/>
              <a:ext cx="8967651" cy="4158160"/>
              <a:chOff x="-1226440" y="-1370386"/>
              <a:chExt cx="6374504" cy="415816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716016" y="2337142"/>
                <a:ext cx="432048" cy="450632"/>
              </a:xfrm>
              <a:prstGeom prst="rect">
                <a:avLst/>
              </a:prstGeom>
              <a:solidFill>
                <a:srgbClr val="000082"/>
              </a:solidFill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-1226440" y="-1370386"/>
                <a:ext cx="48142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Soln</a:t>
                </a:r>
                <a:r>
                  <a:rPr lang="en-US" altLang="zh-CN" sz="18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1043608" y="4659982"/>
              <a:ext cx="227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aseline="-25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1800" dirty="0"/>
            </a:p>
          </p:txBody>
        </p:sp>
      </p:grpSp>
      <p:sp>
        <p:nvSpPr>
          <p:cNvPr id="82" name="Rectangle 81"/>
          <p:cNvSpPr/>
          <p:nvPr/>
        </p:nvSpPr>
        <p:spPr>
          <a:xfrm>
            <a:off x="-51750" y="-6261"/>
            <a:ext cx="9241178" cy="956653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-28870" y="159738"/>
            <a:ext cx="4402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Reflectivity=CNN</a:t>
            </a:r>
            <a:endParaRPr lang="en-US" sz="3200" dirty="0"/>
          </a:p>
        </p:txBody>
      </p:sp>
      <p:sp>
        <p:nvSpPr>
          <p:cNvPr id="93" name="TextBox 92"/>
          <p:cNvSpPr txBox="1"/>
          <p:nvPr/>
        </p:nvSpPr>
        <p:spPr>
          <a:xfrm>
            <a:off x="6121980" y="31646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PSF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50666" y="1311996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97" name="Rectangle 96"/>
          <p:cNvSpPr/>
          <p:nvPr/>
        </p:nvSpPr>
        <p:spPr>
          <a:xfrm>
            <a:off x="776792" y="950392"/>
            <a:ext cx="796998" cy="400110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flipH="1">
            <a:off x="466164" y="1952434"/>
            <a:ext cx="924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121716" y="3029651"/>
            <a:ext cx="98432" cy="343991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070664" y="412060"/>
            <a:ext cx="2088196" cy="2603437"/>
            <a:chOff x="6977810" y="472166"/>
            <a:chExt cx="2088196" cy="2603437"/>
          </a:xfrm>
        </p:grpSpPr>
        <p:sp>
          <p:nvSpPr>
            <p:cNvPr id="4" name="Freeform 3"/>
            <p:cNvSpPr/>
            <p:nvPr/>
          </p:nvSpPr>
          <p:spPr>
            <a:xfrm>
              <a:off x="6977810" y="472166"/>
              <a:ext cx="2088196" cy="2603437"/>
            </a:xfrm>
            <a:custGeom>
              <a:avLst/>
              <a:gdLst>
                <a:gd name="connsiteX0" fmla="*/ 576286 w 2209526"/>
                <a:gd name="connsiteY0" fmla="*/ 128725 h 2603437"/>
                <a:gd name="connsiteX1" fmla="*/ 524034 w 2209526"/>
                <a:gd name="connsiteY1" fmla="*/ 115663 h 2603437"/>
                <a:gd name="connsiteX2" fmla="*/ 262777 w 2209526"/>
                <a:gd name="connsiteY2" fmla="*/ 194040 h 2603437"/>
                <a:gd name="connsiteX3" fmla="*/ 1520 w 2209526"/>
                <a:gd name="connsiteY3" fmla="*/ 1212943 h 2603437"/>
                <a:gd name="connsiteX4" fmla="*/ 158274 w 2209526"/>
                <a:gd name="connsiteY4" fmla="*/ 1487263 h 2603437"/>
                <a:gd name="connsiteX5" fmla="*/ 223589 w 2209526"/>
                <a:gd name="connsiteY5" fmla="*/ 2453914 h 2603437"/>
                <a:gd name="connsiteX6" fmla="*/ 654663 w 2209526"/>
                <a:gd name="connsiteY6" fmla="*/ 2519228 h 2603437"/>
                <a:gd name="connsiteX7" fmla="*/ 942046 w 2209526"/>
                <a:gd name="connsiteY7" fmla="*/ 1657080 h 2603437"/>
                <a:gd name="connsiteX8" fmla="*/ 2026263 w 2209526"/>
                <a:gd name="connsiteY8" fmla="*/ 1278257 h 2603437"/>
                <a:gd name="connsiteX9" fmla="*/ 2065451 w 2209526"/>
                <a:gd name="connsiteY9" fmla="*/ 76474 h 2603437"/>
                <a:gd name="connsiteX10" fmla="*/ 576286 w 2209526"/>
                <a:gd name="connsiteY10" fmla="*/ 128725 h 260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9526" h="2603437">
                  <a:moveTo>
                    <a:pt x="576286" y="128725"/>
                  </a:moveTo>
                  <a:cubicBezTo>
                    <a:pt x="319383" y="135256"/>
                    <a:pt x="576285" y="104777"/>
                    <a:pt x="524034" y="115663"/>
                  </a:cubicBezTo>
                  <a:cubicBezTo>
                    <a:pt x="471783" y="126549"/>
                    <a:pt x="349863" y="11160"/>
                    <a:pt x="262777" y="194040"/>
                  </a:cubicBezTo>
                  <a:cubicBezTo>
                    <a:pt x="175691" y="376920"/>
                    <a:pt x="18937" y="997406"/>
                    <a:pt x="1520" y="1212943"/>
                  </a:cubicBezTo>
                  <a:cubicBezTo>
                    <a:pt x="-15897" y="1428480"/>
                    <a:pt x="121262" y="1280435"/>
                    <a:pt x="158274" y="1487263"/>
                  </a:cubicBezTo>
                  <a:cubicBezTo>
                    <a:pt x="195285" y="1694092"/>
                    <a:pt x="140857" y="2281920"/>
                    <a:pt x="223589" y="2453914"/>
                  </a:cubicBezTo>
                  <a:cubicBezTo>
                    <a:pt x="306320" y="2625908"/>
                    <a:pt x="534920" y="2652034"/>
                    <a:pt x="654663" y="2519228"/>
                  </a:cubicBezTo>
                  <a:cubicBezTo>
                    <a:pt x="774406" y="2386422"/>
                    <a:pt x="713446" y="1863908"/>
                    <a:pt x="942046" y="1657080"/>
                  </a:cubicBezTo>
                  <a:cubicBezTo>
                    <a:pt x="1170646" y="1450252"/>
                    <a:pt x="1839029" y="1541691"/>
                    <a:pt x="2026263" y="1278257"/>
                  </a:cubicBezTo>
                  <a:cubicBezTo>
                    <a:pt x="2213497" y="1014823"/>
                    <a:pt x="2304937" y="272417"/>
                    <a:pt x="2065451" y="76474"/>
                  </a:cubicBezTo>
                  <a:cubicBezTo>
                    <a:pt x="1825965" y="-119469"/>
                    <a:pt x="833189" y="122194"/>
                    <a:pt x="576286" y="128725"/>
                  </a:cubicBezTo>
                  <a:close/>
                </a:path>
              </a:pathLst>
            </a:custGeom>
            <a:solidFill>
              <a:srgbClr val="00008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A picture containing outdoor&#10;&#10;Description generated with high confidence">
              <a:extLst>
                <a:ext uri="{FF2B5EF4-FFF2-40B4-BE49-F238E27FC236}">
                  <a16:creationId xmlns:a16="http://schemas.microsoft.com/office/drawing/2014/main" xmlns="" id="{DB77A921-7EB5-4416-8E73-A6FB0AB91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4" t="7418" r="9334" b="10770"/>
            <a:stretch/>
          </p:blipFill>
          <p:spPr>
            <a:xfrm>
              <a:off x="7010929" y="776902"/>
              <a:ext cx="1329325" cy="174626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002315" y="643881"/>
            <a:ext cx="659638" cy="2431925"/>
            <a:chOff x="6002315" y="643881"/>
            <a:chExt cx="659638" cy="2431925"/>
          </a:xfrm>
        </p:grpSpPr>
        <p:sp>
          <p:nvSpPr>
            <p:cNvPr id="3" name="Freeform 2"/>
            <p:cNvSpPr/>
            <p:nvPr/>
          </p:nvSpPr>
          <p:spPr>
            <a:xfrm>
              <a:off x="6037361" y="643881"/>
              <a:ext cx="540033" cy="2431925"/>
            </a:xfrm>
            <a:custGeom>
              <a:avLst/>
              <a:gdLst>
                <a:gd name="connsiteX0" fmla="*/ 107561 w 540033"/>
                <a:gd name="connsiteY0" fmla="*/ 76811 h 2431925"/>
                <a:gd name="connsiteX1" fmla="*/ 408006 w 540033"/>
                <a:gd name="connsiteY1" fmla="*/ 63748 h 2431925"/>
                <a:gd name="connsiteX2" fmla="*/ 538635 w 540033"/>
                <a:gd name="connsiteY2" fmla="*/ 769143 h 2431925"/>
                <a:gd name="connsiteX3" fmla="*/ 460258 w 540033"/>
                <a:gd name="connsiteY3" fmla="*/ 2245245 h 2431925"/>
                <a:gd name="connsiteX4" fmla="*/ 212063 w 540033"/>
                <a:gd name="connsiteY4" fmla="*/ 2362811 h 2431925"/>
                <a:gd name="connsiteX5" fmla="*/ 29183 w 540033"/>
                <a:gd name="connsiteY5" fmla="*/ 1801108 h 2431925"/>
                <a:gd name="connsiteX6" fmla="*/ 16121 w 540033"/>
                <a:gd name="connsiteY6" fmla="*/ 207440 h 2431925"/>
                <a:gd name="connsiteX7" fmla="*/ 185938 w 540033"/>
                <a:gd name="connsiteY7" fmla="*/ 102937 h 243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33" h="2431925">
                  <a:moveTo>
                    <a:pt x="107561" y="76811"/>
                  </a:moveTo>
                  <a:cubicBezTo>
                    <a:pt x="221860" y="12585"/>
                    <a:pt x="336160" y="-51641"/>
                    <a:pt x="408006" y="63748"/>
                  </a:cubicBezTo>
                  <a:cubicBezTo>
                    <a:pt x="479852" y="179137"/>
                    <a:pt x="529926" y="405560"/>
                    <a:pt x="538635" y="769143"/>
                  </a:cubicBezTo>
                  <a:cubicBezTo>
                    <a:pt x="547344" y="1132726"/>
                    <a:pt x="514687" y="1979634"/>
                    <a:pt x="460258" y="2245245"/>
                  </a:cubicBezTo>
                  <a:cubicBezTo>
                    <a:pt x="405829" y="2510856"/>
                    <a:pt x="283909" y="2436834"/>
                    <a:pt x="212063" y="2362811"/>
                  </a:cubicBezTo>
                  <a:cubicBezTo>
                    <a:pt x="140217" y="2288788"/>
                    <a:pt x="61840" y="2160337"/>
                    <a:pt x="29183" y="1801108"/>
                  </a:cubicBezTo>
                  <a:cubicBezTo>
                    <a:pt x="-3474" y="1441879"/>
                    <a:pt x="-10005" y="490469"/>
                    <a:pt x="16121" y="207440"/>
                  </a:cubicBezTo>
                  <a:cubicBezTo>
                    <a:pt x="42247" y="-75589"/>
                    <a:pt x="114092" y="13674"/>
                    <a:pt x="185938" y="102937"/>
                  </a:cubicBezTo>
                </a:path>
              </a:pathLst>
            </a:custGeom>
            <a:solidFill>
              <a:srgbClr val="00008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8" name="Picture 2" descr="C:\Users\Zhaol\Google Drive\research_note\machine_learning_project\autoencoding\fig\mar_clean_50_50_10csg.png">
              <a:extLst>
                <a:ext uri="{FF2B5EF4-FFF2-40B4-BE49-F238E27FC236}">
                  <a16:creationId xmlns="" xmlns:a16="http://schemas.microsoft.com/office/drawing/2014/main" id="{95777256-15F8-4DD8-8B32-6AFA30D97C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4" t="7759" r="76928" b="80592"/>
            <a:stretch/>
          </p:blipFill>
          <p:spPr bwMode="auto">
            <a:xfrm>
              <a:off x="6002315" y="1378602"/>
              <a:ext cx="659638" cy="6316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129882" y="523522"/>
            <a:ext cx="1323010" cy="2538547"/>
            <a:chOff x="4129882" y="523522"/>
            <a:chExt cx="1323010" cy="2538547"/>
          </a:xfrm>
        </p:grpSpPr>
        <p:sp>
          <p:nvSpPr>
            <p:cNvPr id="2" name="Freeform 1"/>
            <p:cNvSpPr/>
            <p:nvPr/>
          </p:nvSpPr>
          <p:spPr>
            <a:xfrm>
              <a:off x="4779929" y="523522"/>
              <a:ext cx="632324" cy="2538547"/>
            </a:xfrm>
            <a:custGeom>
              <a:avLst/>
              <a:gdLst>
                <a:gd name="connsiteX0" fmla="*/ 379900 w 632324"/>
                <a:gd name="connsiteY0" fmla="*/ 103495 h 2538547"/>
                <a:gd name="connsiteX1" fmla="*/ 131705 w 632324"/>
                <a:gd name="connsiteY1" fmla="*/ 77369 h 2538547"/>
                <a:gd name="connsiteX2" fmla="*/ 1077 w 632324"/>
                <a:gd name="connsiteY2" fmla="*/ 965644 h 2538547"/>
                <a:gd name="connsiteX3" fmla="*/ 79454 w 632324"/>
                <a:gd name="connsiteY3" fmla="*/ 2206615 h 2538547"/>
                <a:gd name="connsiteX4" fmla="*/ 249271 w 632324"/>
                <a:gd name="connsiteY4" fmla="*/ 2441747 h 2538547"/>
                <a:gd name="connsiteX5" fmla="*/ 615031 w 632324"/>
                <a:gd name="connsiteY5" fmla="*/ 2467872 h 2538547"/>
                <a:gd name="connsiteX6" fmla="*/ 562780 w 632324"/>
                <a:gd name="connsiteY6" fmla="*/ 1527347 h 2538547"/>
                <a:gd name="connsiteX7" fmla="*/ 471340 w 632324"/>
                <a:gd name="connsiteY7" fmla="*/ 325564 h 2538547"/>
                <a:gd name="connsiteX8" fmla="*/ 314585 w 632324"/>
                <a:gd name="connsiteY8" fmla="*/ 90432 h 253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24" h="2538547">
                  <a:moveTo>
                    <a:pt x="379900" y="103495"/>
                  </a:moveTo>
                  <a:cubicBezTo>
                    <a:pt x="287371" y="18586"/>
                    <a:pt x="194842" y="-66322"/>
                    <a:pt x="131705" y="77369"/>
                  </a:cubicBezTo>
                  <a:cubicBezTo>
                    <a:pt x="68568" y="221060"/>
                    <a:pt x="9785" y="610770"/>
                    <a:pt x="1077" y="965644"/>
                  </a:cubicBezTo>
                  <a:cubicBezTo>
                    <a:pt x="-7631" y="1320518"/>
                    <a:pt x="38088" y="1960598"/>
                    <a:pt x="79454" y="2206615"/>
                  </a:cubicBezTo>
                  <a:cubicBezTo>
                    <a:pt x="120820" y="2452632"/>
                    <a:pt x="160008" y="2398204"/>
                    <a:pt x="249271" y="2441747"/>
                  </a:cubicBezTo>
                  <a:cubicBezTo>
                    <a:pt x="338534" y="2485290"/>
                    <a:pt x="562780" y="2620272"/>
                    <a:pt x="615031" y="2467872"/>
                  </a:cubicBezTo>
                  <a:cubicBezTo>
                    <a:pt x="667282" y="2315472"/>
                    <a:pt x="586728" y="1884398"/>
                    <a:pt x="562780" y="1527347"/>
                  </a:cubicBezTo>
                  <a:cubicBezTo>
                    <a:pt x="538832" y="1170296"/>
                    <a:pt x="512706" y="565050"/>
                    <a:pt x="471340" y="325564"/>
                  </a:cubicBezTo>
                  <a:cubicBezTo>
                    <a:pt x="429974" y="86078"/>
                    <a:pt x="372279" y="88255"/>
                    <a:pt x="314585" y="90432"/>
                  </a:cubicBezTo>
                </a:path>
              </a:pathLst>
            </a:custGeom>
            <a:solidFill>
              <a:srgbClr val="00008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86" descr="A picture containing clothing&#10;&#10;Description generated with very high confidence">
              <a:extLst>
                <a:ext uri="{FF2B5EF4-FFF2-40B4-BE49-F238E27FC236}">
                  <a16:creationId xmlns:a16="http://schemas.microsoft.com/office/drawing/2014/main" xmlns="" id="{B1C633BB-F539-4127-9827-EA339EA90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0" t="7379" r="9385" b="10612"/>
            <a:stretch/>
          </p:blipFill>
          <p:spPr>
            <a:xfrm>
              <a:off x="4129882" y="698625"/>
              <a:ext cx="1323010" cy="187790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896387" y="2625047"/>
            <a:ext cx="3531131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more than one SSF H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8359" y="155314"/>
            <a:ext cx="4111524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LSM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Forward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CNN</a:t>
            </a:r>
            <a:endParaRPr lang="en-US" sz="28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23106" y="2718019"/>
            <a:ext cx="4622984" cy="1042131"/>
            <a:chOff x="332893" y="2609739"/>
            <a:chExt cx="4622984" cy="1042131"/>
          </a:xfrm>
        </p:grpSpPr>
        <p:sp>
          <p:nvSpPr>
            <p:cNvPr id="104" name="Left Brace 103">
              <a:extLst>
                <a:ext uri="{FF2B5EF4-FFF2-40B4-BE49-F238E27FC236}">
                  <a16:creationId xmlns:a16="http://schemas.microsoft.com/office/drawing/2014/main" xmlns="" id="{322F1114-0D93-4562-B751-05A15D8C1B96}"/>
                </a:ext>
              </a:extLst>
            </p:cNvPr>
            <p:cNvSpPr/>
            <p:nvPr/>
          </p:nvSpPr>
          <p:spPr>
            <a:xfrm>
              <a:off x="332893" y="2719625"/>
              <a:ext cx="208027" cy="690113"/>
            </a:xfrm>
            <a:prstGeom prst="leftBrac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52107" y="2609739"/>
              <a:ext cx="4403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1: m</a:t>
              </a:r>
              <a:r>
                <a:rPr lang="en-US" sz="1800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(k+1)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18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sz="1800" baseline="-25000" dirty="0" err="1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l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US" sz="1800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(k)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en-US" sz="18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 a 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∂</a:t>
              </a:r>
              <a:r>
                <a:rPr lang="en-US" sz="1800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/>
                </a:rPr>
                <a:t>e</a:t>
              </a:r>
              <a:r>
                <a:rPr lang="en-US" sz="18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/∂m); k=1,…15</a:t>
              </a:r>
              <a:endPara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539552" y="3155334"/>
              <a:ext cx="4249881" cy="496536"/>
              <a:chOff x="765240" y="4308022"/>
              <a:chExt cx="4249881" cy="496536"/>
            </a:xfrm>
          </p:grpSpPr>
          <p:sp>
            <p:nvSpPr>
              <p:cNvPr id="107" name="Rectangle 106"/>
              <p:cNvSpPr/>
              <p:nvPr/>
            </p:nvSpPr>
            <p:spPr>
              <a:xfrm flipH="1">
                <a:off x="1419796" y="4460007"/>
                <a:ext cx="703780" cy="343991"/>
              </a:xfrm>
              <a:prstGeom prst="rect">
                <a:avLst/>
              </a:prstGeom>
              <a:solidFill>
                <a:srgbClr val="000082"/>
              </a:solidFill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ij</a:t>
                </a:r>
                <a:endParaRPr lang="en-US" sz="1100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65240" y="4308022"/>
                <a:ext cx="42498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2: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(k+1</a:t>
                </a:r>
                <a:r>
                  <a:rPr lang="en-US" sz="18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(H</a:t>
                </a:r>
                <a:r>
                  <a:rPr lang="en-US" sz="18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(k)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en-US" sz="18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 a 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∂</a:t>
                </a:r>
                <a:r>
                  <a:rPr lang="en-US" sz="18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/>
                  </a:rPr>
                  <a:t>e</a:t>
                </a:r>
                <a:r>
                  <a:rPr lang="en-US" sz="18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/∂H ); k=1,…15</a:t>
                </a:r>
                <a:endParaRPr lang="en-US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 flipH="1">
                <a:off x="2289516" y="4454844"/>
                <a:ext cx="703780" cy="343991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ij</a:t>
                </a:r>
                <a:endParaRPr lang="en-US" sz="1100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flipH="1">
                <a:off x="3436172" y="4460567"/>
                <a:ext cx="703780" cy="343991"/>
              </a:xfrm>
              <a:prstGeom prst="rect">
                <a:avLst/>
              </a:prstGeom>
              <a:noFill/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err="1" smtClean="0"/>
                  <a:t>ij</a:t>
                </a:r>
                <a:endParaRPr lang="en-US" sz="1100" dirty="0"/>
              </a:p>
            </p:txBody>
          </p:sp>
        </p:grpSp>
      </p:grpSp>
      <p:sp>
        <p:nvSpPr>
          <p:cNvPr id="112" name="TextBox 111"/>
          <p:cNvSpPr txBox="1"/>
          <p:nvPr/>
        </p:nvSpPr>
        <p:spPr>
          <a:xfrm>
            <a:off x="4788756" y="115200"/>
            <a:ext cx="4679788" cy="52322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r>
              <a:rPr lang="en-US" sz="28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800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795837" y="32198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reflectivity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55510" y="-17829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167916" y="5884"/>
            <a:ext cx="420308" cy="261610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580112" y="1429214"/>
            <a:ext cx="467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</a:t>
            </a:r>
          </a:p>
        </p:txBody>
      </p:sp>
    </p:spTree>
    <p:extLst>
      <p:ext uri="{BB962C8B-B14F-4D97-AF65-F5344CB8AC3E}">
        <p14:creationId xmlns:p14="http://schemas.microsoft.com/office/powerpoint/2010/main" val="41161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3" grpId="0" animBg="1"/>
      <p:bldP spid="1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E2A20B0-4E54-4089-8079-B4A29B34D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t="6058" r="16560" b="10106"/>
          <a:stretch/>
        </p:blipFill>
        <p:spPr>
          <a:xfrm>
            <a:off x="395536" y="2968014"/>
            <a:ext cx="2016224" cy="2016224"/>
          </a:xfr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3269670-65C5-4938-A974-032D9230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3E5A04E1-77AC-41BA-B5AB-0913797AA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t="6495" r="17391" b="10574"/>
          <a:stretch/>
        </p:blipFill>
        <p:spPr>
          <a:xfrm>
            <a:off x="2987824" y="2968014"/>
            <a:ext cx="2018061" cy="2016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598631-9B33-45C4-BFC7-7FC2850C06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t="6970" r="17192" b="10632"/>
          <a:stretch/>
        </p:blipFill>
        <p:spPr>
          <a:xfrm>
            <a:off x="5796135" y="2999615"/>
            <a:ext cx="2016225" cy="2020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F839AC5-92DA-40B4-B6C8-88D4AE8FBB7C}"/>
                  </a:ext>
                </a:extLst>
              </p:cNvPr>
              <p:cNvSpPr txBox="1"/>
              <p:nvPr/>
            </p:nvSpPr>
            <p:spPr>
              <a:xfrm>
                <a:off x="90205" y="1091765"/>
                <a:ext cx="6438183" cy="1588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0" dirty="0">
                    <a:solidFill>
                      <a:prstClr val="white"/>
                    </a:solidFill>
                    <a:latin typeface="Calibri" panose="020F0502020204030204"/>
                  </a:rPr>
                  <a:t>Filters:</a:t>
                </a:r>
              </a:p>
              <a:p>
                <a:pPr marL="85725" indent="-8572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1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baseline="-25000" dirty="0">
                    <a:solidFill>
                      <a:prstClr val="white"/>
                    </a:solidFill>
                    <a:latin typeface="Calibri" panose="020F0502020204030204"/>
                  </a:rPr>
                  <a:t>1</a:t>
                </a:r>
                <a:r>
                  <a:rPr lang="en-US" sz="1600" b="0" dirty="0">
                    <a:solidFill>
                      <a:prstClr val="white"/>
                    </a:solidFill>
                    <a:latin typeface="Calibri" panose="020F0502020204030204"/>
                  </a:rPr>
                  <a:t>:  15 filters of size 11×11, with stride of 1</a:t>
                </a:r>
              </a:p>
              <a:p>
                <a:pPr marL="85725" indent="-8572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1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baseline="-25000" dirty="0">
                    <a:solidFill>
                      <a:prstClr val="white"/>
                    </a:solidFill>
                    <a:latin typeface="Calibri" panose="020F0502020204030204"/>
                  </a:rPr>
                  <a:t>2</a:t>
                </a:r>
                <a:r>
                  <a:rPr lang="en-US" sz="1600" b="0" dirty="0">
                    <a:solidFill>
                      <a:prstClr val="white"/>
                    </a:solidFill>
                    <a:latin typeface="Calibri" panose="020F0502020204030204"/>
                  </a:rPr>
                  <a:t>: 15 filters of size 11×11×15 with stride of 1</a:t>
                </a:r>
              </a:p>
              <a:p>
                <a:pPr marL="85725" indent="-8572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16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baseline="-25000" dirty="0">
                    <a:solidFill>
                      <a:prstClr val="white"/>
                    </a:solidFill>
                    <a:latin typeface="Calibri" panose="020F0502020204030204"/>
                  </a:rPr>
                  <a:t>3</a:t>
                </a:r>
                <a:r>
                  <a:rPr lang="en-US" sz="1600" b="0" dirty="0">
                    <a:solidFill>
                      <a:prstClr val="white"/>
                    </a:solidFill>
                    <a:latin typeface="Calibri" panose="020F0502020204030204"/>
                  </a:rPr>
                  <a:t>: 15 filters of size </a:t>
                </a:r>
                <a:r>
                  <a:rPr lang="en-US" sz="1600" dirty="0">
                    <a:solidFill>
                      <a:prstClr val="white"/>
                    </a:solidFill>
                  </a:rPr>
                  <a:t>11×11×15 with stride of 1</a:t>
                </a:r>
              </a:p>
              <a:p>
                <a:pPr marL="85725" indent="-85725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prstClr val="white"/>
                  </a:solidFill>
                </a:endParaRPr>
              </a:p>
              <a:p>
                <a:pPr marL="85725" indent="-85725">
                  <a:buFont typeface="Arial" panose="020B0604020202020204" pitchFamily="34" charset="0"/>
                  <a:buChar char="•"/>
                </a:pPr>
                <a:endParaRPr lang="en-US" sz="1600" b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839AC5-92DA-40B4-B6C8-88D4AE8FB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5" y="1091765"/>
                <a:ext cx="6438183" cy="1588127"/>
              </a:xfrm>
              <a:prstGeom prst="rect">
                <a:avLst/>
              </a:prstGeom>
              <a:blipFill>
                <a:blip r:embed="rId6"/>
                <a:stretch>
                  <a:fillRect l="-568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037F29C-D7D2-460A-9034-4583199C1D6B}"/>
                  </a:ext>
                </a:extLst>
              </p:cNvPr>
              <p:cNvSpPr txBox="1"/>
              <p:nvPr/>
            </p:nvSpPr>
            <p:spPr>
              <a:xfrm>
                <a:off x="5796135" y="2569754"/>
                <a:ext cx="1869947" cy="6531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prstClr val="white"/>
                    </a:solidFill>
                    <a:latin typeface="Calibri" panose="020F0502020204030204"/>
                  </a:rPr>
                  <a:t>  (31×31)</a:t>
                </a:r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37F29C-D7D2-460A-9034-4583199C1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5" y="2569754"/>
                <a:ext cx="1869947" cy="653192"/>
              </a:xfrm>
              <a:prstGeom prst="rect">
                <a:avLst/>
              </a:prstGeom>
              <a:blipFill>
                <a:blip r:embed="rId7"/>
                <a:stretch>
                  <a:fillRect t="-4673" r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5DA14982-210A-4FB6-AE7F-FECC868B6517}"/>
                  </a:ext>
                </a:extLst>
              </p:cNvPr>
              <p:cNvSpPr txBox="1"/>
              <p:nvPr/>
            </p:nvSpPr>
            <p:spPr>
              <a:xfrm>
                <a:off x="3187264" y="2560845"/>
                <a:ext cx="1555200" cy="6531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prstClr val="white"/>
                    </a:solidFill>
                    <a:latin typeface="Calibri" panose="020F0502020204030204"/>
                  </a:rPr>
                  <a:t> (21×21)</a:t>
                </a:r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A14982-210A-4FB6-AE7F-FECC868B6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264" y="2560845"/>
                <a:ext cx="1555200" cy="653192"/>
              </a:xfrm>
              <a:prstGeom prst="rect">
                <a:avLst/>
              </a:prstGeom>
              <a:blipFill>
                <a:blip r:embed="rId8"/>
                <a:stretch>
                  <a:fillRect t="-4673" r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B4C98CE8-5756-4593-B6CA-03AE7E066A3A}"/>
                  </a:ext>
                </a:extLst>
              </p:cNvPr>
              <p:cNvSpPr txBox="1"/>
              <p:nvPr/>
            </p:nvSpPr>
            <p:spPr>
              <a:xfrm>
                <a:off x="539552" y="2615606"/>
                <a:ext cx="1237086" cy="3761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b="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1800" b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0" dirty="0">
                    <a:solidFill>
                      <a:prstClr val="white"/>
                    </a:solidFill>
                    <a:latin typeface="Calibri" panose="020F0502020204030204"/>
                  </a:rPr>
                  <a:t> (11×11)</a:t>
                </a:r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C98CE8-5756-4593-B6CA-03AE7E066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15606"/>
                <a:ext cx="1237086" cy="376193"/>
              </a:xfrm>
              <a:prstGeom prst="rect">
                <a:avLst/>
              </a:prstGeom>
              <a:blipFill>
                <a:blip r:embed="rId9"/>
                <a:stretch>
                  <a:fillRect t="-8065" r="-445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对象 3">
            <a:extLst>
              <a:ext uri="{FF2B5EF4-FFF2-40B4-BE49-F238E27FC236}">
                <a16:creationId xmlns="" xmlns:a16="http://schemas.microsoft.com/office/drawing/2014/main" id="{206C18AD-C41B-4DCE-A743-B4419130B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99756"/>
              </p:ext>
            </p:extLst>
          </p:nvPr>
        </p:nvGraphicFramePr>
        <p:xfrm>
          <a:off x="6085475" y="1426797"/>
          <a:ext cx="4429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10" imgW="495000" imgH="279360" progId="Equation.DSMT4">
                  <p:embed/>
                </p:oleObj>
              </mc:Choice>
              <mc:Fallback>
                <p:oleObj name="Equation" r:id="rId10" imgW="495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85475" y="1426797"/>
                        <a:ext cx="442913" cy="23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F2D6385-237C-4DF4-8778-F07166561F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6896" r="9092" b="10838"/>
          <a:stretch/>
        </p:blipFill>
        <p:spPr>
          <a:xfrm>
            <a:off x="6542592" y="826270"/>
            <a:ext cx="2078933" cy="16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>
            <a:extLst>
              <a:ext uri="{FF2B5EF4-FFF2-40B4-BE49-F238E27FC236}">
                <a16:creationId xmlns="" xmlns:a16="http://schemas.microsoft.com/office/drawing/2014/main" id="{5428DDFF-3358-4728-A7C2-F59D9A1F851A}"/>
              </a:ext>
            </a:extLst>
          </p:cNvPr>
          <p:cNvGrpSpPr/>
          <p:nvPr/>
        </p:nvGrpSpPr>
        <p:grpSpPr>
          <a:xfrm>
            <a:off x="5684362" y="1610492"/>
            <a:ext cx="3091691" cy="3088833"/>
            <a:chOff x="2807904" y="1455726"/>
            <a:chExt cx="3091691" cy="3088833"/>
          </a:xfrm>
        </p:grpSpPr>
        <p:pic>
          <p:nvPicPr>
            <p:cNvPr id="175" name="Picture 174" descr="A picture containing yellow&#10;&#10;Description generated with high confidence">
              <a:extLst>
                <a:ext uri="{FF2B5EF4-FFF2-40B4-BE49-F238E27FC236}">
                  <a16:creationId xmlns="" xmlns:a16="http://schemas.microsoft.com/office/drawing/2014/main" id="{C780684C-A860-41BA-9AA0-1B35C9216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904" y="1455726"/>
              <a:ext cx="991691" cy="988833"/>
            </a:xfrm>
            <a:prstGeom prst="rect">
              <a:avLst/>
            </a:prstGeom>
          </p:spPr>
        </p:pic>
        <p:pic>
          <p:nvPicPr>
            <p:cNvPr id="177" name="Picture 176" descr="A close up of a flower&#10;&#10;Description generated with high confidence">
              <a:extLst>
                <a:ext uri="{FF2B5EF4-FFF2-40B4-BE49-F238E27FC236}">
                  <a16:creationId xmlns="" xmlns:a16="http://schemas.microsoft.com/office/drawing/2014/main" id="{AA5180B3-7EA8-4A83-A67C-06468D17D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904" y="1605726"/>
              <a:ext cx="991691" cy="988833"/>
            </a:xfrm>
            <a:prstGeom prst="rect">
              <a:avLst/>
            </a:prstGeom>
          </p:spPr>
        </p:pic>
        <p:pic>
          <p:nvPicPr>
            <p:cNvPr id="179" name="Picture 178" descr="A close up of a yellow flower&#10;&#10;Description generated with high confidence">
              <a:extLst>
                <a:ext uri="{FF2B5EF4-FFF2-40B4-BE49-F238E27FC236}">
                  <a16:creationId xmlns="" xmlns:a16="http://schemas.microsoft.com/office/drawing/2014/main" id="{1C4E0A4A-4BD8-4340-BD22-013741AB4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904" y="1755726"/>
              <a:ext cx="991691" cy="988833"/>
            </a:xfrm>
            <a:prstGeom prst="rect">
              <a:avLst/>
            </a:prstGeom>
          </p:spPr>
        </p:pic>
        <p:pic>
          <p:nvPicPr>
            <p:cNvPr id="181" name="Picture 180">
              <a:extLst>
                <a:ext uri="{FF2B5EF4-FFF2-40B4-BE49-F238E27FC236}">
                  <a16:creationId xmlns="" xmlns:a16="http://schemas.microsoft.com/office/drawing/2014/main" id="{E76BF5C8-0E7B-497D-B12A-16416A706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904" y="1905726"/>
              <a:ext cx="991691" cy="988833"/>
            </a:xfrm>
            <a:prstGeom prst="rect">
              <a:avLst/>
            </a:prstGeom>
          </p:spPr>
        </p:pic>
        <p:pic>
          <p:nvPicPr>
            <p:cNvPr id="183" name="Picture 182" descr="A close up of a yellow wall&#10;&#10;Description generated with high confidence">
              <a:extLst>
                <a:ext uri="{FF2B5EF4-FFF2-40B4-BE49-F238E27FC236}">
                  <a16:creationId xmlns="" xmlns:a16="http://schemas.microsoft.com/office/drawing/2014/main" id="{29C4E243-A4BB-4A1B-8510-C6B5120BA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904" y="2055726"/>
              <a:ext cx="991691" cy="988833"/>
            </a:xfrm>
            <a:prstGeom prst="rect">
              <a:avLst/>
            </a:prstGeom>
          </p:spPr>
        </p:pic>
        <p:pic>
          <p:nvPicPr>
            <p:cNvPr id="185" name="Picture 184" descr="A close up of a logo&#10;&#10;Description generated with high confidence">
              <a:extLst>
                <a:ext uri="{FF2B5EF4-FFF2-40B4-BE49-F238E27FC236}">
                  <a16:creationId xmlns="" xmlns:a16="http://schemas.microsoft.com/office/drawing/2014/main" id="{778C32B2-C945-46D7-99FE-163F1BE23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904" y="2205726"/>
              <a:ext cx="991691" cy="988833"/>
            </a:xfrm>
            <a:prstGeom prst="rect">
              <a:avLst/>
            </a:prstGeom>
          </p:spPr>
        </p:pic>
        <p:pic>
          <p:nvPicPr>
            <p:cNvPr id="187" name="Picture 186">
              <a:extLst>
                <a:ext uri="{FF2B5EF4-FFF2-40B4-BE49-F238E27FC236}">
                  <a16:creationId xmlns="" xmlns:a16="http://schemas.microsoft.com/office/drawing/2014/main" id="{9207BBA5-4838-40FA-ACA4-983C3D7A1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355726"/>
              <a:ext cx="991691" cy="988833"/>
            </a:xfrm>
            <a:prstGeom prst="rect">
              <a:avLst/>
            </a:prstGeom>
          </p:spPr>
        </p:pic>
        <p:pic>
          <p:nvPicPr>
            <p:cNvPr id="189" name="Picture 188" descr="A close up of a logo&#10;&#10;Description generated with high confidence">
              <a:extLst>
                <a:ext uri="{FF2B5EF4-FFF2-40B4-BE49-F238E27FC236}">
                  <a16:creationId xmlns="" xmlns:a16="http://schemas.microsoft.com/office/drawing/2014/main" id="{41254F49-AFA3-4BCC-8F91-2BBD810B2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7904" y="2505726"/>
              <a:ext cx="991691" cy="988833"/>
            </a:xfrm>
            <a:prstGeom prst="rect">
              <a:avLst/>
            </a:prstGeom>
          </p:spPr>
        </p:pic>
        <p:pic>
          <p:nvPicPr>
            <p:cNvPr id="191" name="Picture 190" descr="A close up of a logo&#10;&#10;Description generated with very high confidence">
              <a:extLst>
                <a:ext uri="{FF2B5EF4-FFF2-40B4-BE49-F238E27FC236}">
                  <a16:creationId xmlns="" xmlns:a16="http://schemas.microsoft.com/office/drawing/2014/main" id="{3F44CB53-8406-4304-8EE6-780FF644D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904" y="2655726"/>
              <a:ext cx="991691" cy="988833"/>
            </a:xfrm>
            <a:prstGeom prst="rect">
              <a:avLst/>
            </a:prstGeom>
          </p:spPr>
        </p:pic>
        <p:pic>
          <p:nvPicPr>
            <p:cNvPr id="193" name="Picture 192" descr="A close up of a logo&#10;&#10;Description generated with high confidence">
              <a:extLst>
                <a:ext uri="{FF2B5EF4-FFF2-40B4-BE49-F238E27FC236}">
                  <a16:creationId xmlns="" xmlns:a16="http://schemas.microsoft.com/office/drawing/2014/main" id="{B6BBF244-8213-4F50-A3DD-2E1022BC8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2805726"/>
              <a:ext cx="991691" cy="988833"/>
            </a:xfrm>
            <a:prstGeom prst="rect">
              <a:avLst/>
            </a:prstGeom>
          </p:spPr>
        </p:pic>
        <p:pic>
          <p:nvPicPr>
            <p:cNvPr id="195" name="Picture 194" descr="A close up of a logo&#10;&#10;Description generated with high confidence">
              <a:extLst>
                <a:ext uri="{FF2B5EF4-FFF2-40B4-BE49-F238E27FC236}">
                  <a16:creationId xmlns="" xmlns:a16="http://schemas.microsoft.com/office/drawing/2014/main" id="{70CF773B-BD6F-4380-B4BC-3B2610BF2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04" y="2955726"/>
              <a:ext cx="991691" cy="988833"/>
            </a:xfrm>
            <a:prstGeom prst="rect">
              <a:avLst/>
            </a:prstGeom>
          </p:spPr>
        </p:pic>
        <p:pic>
          <p:nvPicPr>
            <p:cNvPr id="197" name="Picture 196" descr="A picture containing yellow&#10;&#10;Description generated with very high confidence">
              <a:extLst>
                <a:ext uri="{FF2B5EF4-FFF2-40B4-BE49-F238E27FC236}">
                  <a16:creationId xmlns="" xmlns:a16="http://schemas.microsoft.com/office/drawing/2014/main" id="{8A91DDE6-A756-47B9-874F-6E35FE81F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904" y="3105726"/>
              <a:ext cx="991691" cy="988833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="" xmlns:a16="http://schemas.microsoft.com/office/drawing/2014/main" id="{BA9C44F2-0531-42F2-97C0-56C244AD3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904" y="3255726"/>
              <a:ext cx="991691" cy="988833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="" xmlns:a16="http://schemas.microsoft.com/office/drawing/2014/main" id="{9EE724A7-4148-411C-877E-4985DEE64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904" y="3405726"/>
              <a:ext cx="991691" cy="988833"/>
            </a:xfrm>
            <a:prstGeom prst="rect">
              <a:avLst/>
            </a:prstGeom>
          </p:spPr>
        </p:pic>
        <p:pic>
          <p:nvPicPr>
            <p:cNvPr id="203" name="Picture 202" descr="A close up of a logo&#10;&#10;Description generated with high confidence">
              <a:extLst>
                <a:ext uri="{FF2B5EF4-FFF2-40B4-BE49-F238E27FC236}">
                  <a16:creationId xmlns="" xmlns:a16="http://schemas.microsoft.com/office/drawing/2014/main" id="{6DB99954-D09D-4FD3-89CA-B5F575B4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904" y="3555726"/>
              <a:ext cx="991691" cy="988833"/>
            </a:xfrm>
            <a:prstGeom prst="rect">
              <a:avLst/>
            </a:prstGeom>
          </p:spPr>
        </p:pic>
      </p:grpSp>
      <p:grpSp>
        <p:nvGrpSpPr>
          <p:cNvPr id="387" name="Group 386">
            <a:extLst>
              <a:ext uri="{FF2B5EF4-FFF2-40B4-BE49-F238E27FC236}">
                <a16:creationId xmlns="" xmlns:a16="http://schemas.microsoft.com/office/drawing/2014/main" id="{11C488B4-15EE-4900-A421-9F3028113DAF}"/>
              </a:ext>
            </a:extLst>
          </p:cNvPr>
          <p:cNvGrpSpPr/>
          <p:nvPr/>
        </p:nvGrpSpPr>
        <p:grpSpPr>
          <a:xfrm>
            <a:off x="2934745" y="1610492"/>
            <a:ext cx="3091691" cy="3088833"/>
            <a:chOff x="2919183" y="923696"/>
            <a:chExt cx="3091691" cy="3088833"/>
          </a:xfrm>
        </p:grpSpPr>
        <p:pic>
          <p:nvPicPr>
            <p:cNvPr id="358" name="Picture 357">
              <a:extLst>
                <a:ext uri="{FF2B5EF4-FFF2-40B4-BE49-F238E27FC236}">
                  <a16:creationId xmlns="" xmlns:a16="http://schemas.microsoft.com/office/drawing/2014/main" id="{E19479ED-11E8-4CBF-B4A9-22F5332FE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183" y="923696"/>
              <a:ext cx="991691" cy="988833"/>
            </a:xfrm>
            <a:prstGeom prst="rect">
              <a:avLst/>
            </a:prstGeom>
          </p:spPr>
        </p:pic>
        <p:pic>
          <p:nvPicPr>
            <p:cNvPr id="360" name="Picture 359">
              <a:extLst>
                <a:ext uri="{FF2B5EF4-FFF2-40B4-BE49-F238E27FC236}">
                  <a16:creationId xmlns="" xmlns:a16="http://schemas.microsoft.com/office/drawing/2014/main" id="{89EF6F85-DD88-4BC9-AF05-7CC036DFB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83" y="1073696"/>
              <a:ext cx="991691" cy="988833"/>
            </a:xfrm>
            <a:prstGeom prst="rect">
              <a:avLst/>
            </a:prstGeom>
          </p:spPr>
        </p:pic>
        <p:pic>
          <p:nvPicPr>
            <p:cNvPr id="362" name="Picture 361">
              <a:extLst>
                <a:ext uri="{FF2B5EF4-FFF2-40B4-BE49-F238E27FC236}">
                  <a16:creationId xmlns="" xmlns:a16="http://schemas.microsoft.com/office/drawing/2014/main" id="{1C5981A0-ABA2-4092-9196-EB1EBBB79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183" y="1223696"/>
              <a:ext cx="991691" cy="988833"/>
            </a:xfrm>
            <a:prstGeom prst="rect">
              <a:avLst/>
            </a:prstGeom>
          </p:spPr>
        </p:pic>
        <p:pic>
          <p:nvPicPr>
            <p:cNvPr id="364" name="Picture 363" descr="A close up of a flower&#10;&#10;Description generated with high confidence">
              <a:extLst>
                <a:ext uri="{FF2B5EF4-FFF2-40B4-BE49-F238E27FC236}">
                  <a16:creationId xmlns="" xmlns:a16="http://schemas.microsoft.com/office/drawing/2014/main" id="{15A6C509-0BEC-42A9-A0D8-B33B2289F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183" y="1373696"/>
              <a:ext cx="991691" cy="988833"/>
            </a:xfrm>
            <a:prstGeom prst="rect">
              <a:avLst/>
            </a:prstGeom>
          </p:spPr>
        </p:pic>
        <p:pic>
          <p:nvPicPr>
            <p:cNvPr id="366" name="Picture 365" descr="A close up of a logo&#10;&#10;Description generated with high confidence">
              <a:extLst>
                <a:ext uri="{FF2B5EF4-FFF2-40B4-BE49-F238E27FC236}">
                  <a16:creationId xmlns="" xmlns:a16="http://schemas.microsoft.com/office/drawing/2014/main" id="{50EEA69D-ABD5-4F78-8019-1D71B953C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183" y="1523696"/>
              <a:ext cx="991691" cy="988833"/>
            </a:xfrm>
            <a:prstGeom prst="rect">
              <a:avLst/>
            </a:prstGeom>
          </p:spPr>
        </p:pic>
        <p:pic>
          <p:nvPicPr>
            <p:cNvPr id="368" name="Picture 367">
              <a:extLst>
                <a:ext uri="{FF2B5EF4-FFF2-40B4-BE49-F238E27FC236}">
                  <a16:creationId xmlns="" xmlns:a16="http://schemas.microsoft.com/office/drawing/2014/main" id="{F14142EA-B249-41C4-9054-5D5505B44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183" y="1673696"/>
              <a:ext cx="991691" cy="988833"/>
            </a:xfrm>
            <a:prstGeom prst="rect">
              <a:avLst/>
            </a:prstGeom>
          </p:spPr>
        </p:pic>
        <p:pic>
          <p:nvPicPr>
            <p:cNvPr id="370" name="Picture 369">
              <a:extLst>
                <a:ext uri="{FF2B5EF4-FFF2-40B4-BE49-F238E27FC236}">
                  <a16:creationId xmlns="" xmlns:a16="http://schemas.microsoft.com/office/drawing/2014/main" id="{95EC39B7-1AC0-41CB-993B-459DB4334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183" y="1823696"/>
              <a:ext cx="991691" cy="988833"/>
            </a:xfrm>
            <a:prstGeom prst="rect">
              <a:avLst/>
            </a:prstGeom>
          </p:spPr>
        </p:pic>
        <p:pic>
          <p:nvPicPr>
            <p:cNvPr id="372" name="Picture 371" descr="A picture containing tennis, athletic game, yellow&#10;&#10;Description generated with very high confidence">
              <a:extLst>
                <a:ext uri="{FF2B5EF4-FFF2-40B4-BE49-F238E27FC236}">
                  <a16:creationId xmlns="" xmlns:a16="http://schemas.microsoft.com/office/drawing/2014/main" id="{8DDAE491-09E7-4D75-9029-226D1D673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183" y="1973696"/>
              <a:ext cx="991691" cy="988833"/>
            </a:xfrm>
            <a:prstGeom prst="rect">
              <a:avLst/>
            </a:prstGeom>
          </p:spPr>
        </p:pic>
        <p:pic>
          <p:nvPicPr>
            <p:cNvPr id="374" name="Picture 373">
              <a:extLst>
                <a:ext uri="{FF2B5EF4-FFF2-40B4-BE49-F238E27FC236}">
                  <a16:creationId xmlns="" xmlns:a16="http://schemas.microsoft.com/office/drawing/2014/main" id="{E6F04939-7821-4C57-8CB2-6CEEBDC5D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183" y="2123696"/>
              <a:ext cx="991691" cy="988833"/>
            </a:xfrm>
            <a:prstGeom prst="rect">
              <a:avLst/>
            </a:prstGeom>
          </p:spPr>
        </p:pic>
        <p:pic>
          <p:nvPicPr>
            <p:cNvPr id="376" name="Picture 375" descr="A close up of a logo&#10;&#10;Description generated with high confidence">
              <a:extLst>
                <a:ext uri="{FF2B5EF4-FFF2-40B4-BE49-F238E27FC236}">
                  <a16:creationId xmlns="" xmlns:a16="http://schemas.microsoft.com/office/drawing/2014/main" id="{FA590027-59D1-4F82-B21E-62496D118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183" y="2273696"/>
              <a:ext cx="991691" cy="988833"/>
            </a:xfrm>
            <a:prstGeom prst="rect">
              <a:avLst/>
            </a:prstGeom>
          </p:spPr>
        </p:pic>
        <p:pic>
          <p:nvPicPr>
            <p:cNvPr id="378" name="Picture 377">
              <a:extLst>
                <a:ext uri="{FF2B5EF4-FFF2-40B4-BE49-F238E27FC236}">
                  <a16:creationId xmlns="" xmlns:a16="http://schemas.microsoft.com/office/drawing/2014/main" id="{302C02C1-8143-4B39-A001-94E34B31C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183" y="2423696"/>
              <a:ext cx="991691" cy="988833"/>
            </a:xfrm>
            <a:prstGeom prst="rect">
              <a:avLst/>
            </a:prstGeom>
          </p:spPr>
        </p:pic>
        <p:pic>
          <p:nvPicPr>
            <p:cNvPr id="380" name="Picture 379">
              <a:extLst>
                <a:ext uri="{FF2B5EF4-FFF2-40B4-BE49-F238E27FC236}">
                  <a16:creationId xmlns="" xmlns:a16="http://schemas.microsoft.com/office/drawing/2014/main" id="{8FC4F16C-C6EF-4598-8B7F-3762A07A4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183" y="2573696"/>
              <a:ext cx="991691" cy="988833"/>
            </a:xfrm>
            <a:prstGeom prst="rect">
              <a:avLst/>
            </a:prstGeom>
          </p:spPr>
        </p:pic>
        <p:pic>
          <p:nvPicPr>
            <p:cNvPr id="382" name="Picture 381">
              <a:extLst>
                <a:ext uri="{FF2B5EF4-FFF2-40B4-BE49-F238E27FC236}">
                  <a16:creationId xmlns="" xmlns:a16="http://schemas.microsoft.com/office/drawing/2014/main" id="{63B59195-5149-4577-81AD-292E49B21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183" y="2723696"/>
              <a:ext cx="991691" cy="988833"/>
            </a:xfrm>
            <a:prstGeom prst="rect">
              <a:avLst/>
            </a:prstGeom>
          </p:spPr>
        </p:pic>
        <p:pic>
          <p:nvPicPr>
            <p:cNvPr id="384" name="Picture 383">
              <a:extLst>
                <a:ext uri="{FF2B5EF4-FFF2-40B4-BE49-F238E27FC236}">
                  <a16:creationId xmlns="" xmlns:a16="http://schemas.microsoft.com/office/drawing/2014/main" id="{DD10CA56-6737-4F22-988B-7DE0E0017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83" y="2873696"/>
              <a:ext cx="991691" cy="988833"/>
            </a:xfrm>
            <a:prstGeom prst="rect">
              <a:avLst/>
            </a:prstGeom>
          </p:spPr>
        </p:pic>
        <p:pic>
          <p:nvPicPr>
            <p:cNvPr id="386" name="Picture 385">
              <a:extLst>
                <a:ext uri="{FF2B5EF4-FFF2-40B4-BE49-F238E27FC236}">
                  <a16:creationId xmlns="" xmlns:a16="http://schemas.microsoft.com/office/drawing/2014/main" id="{4848F09E-54C5-4213-9A5A-A5E15A830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183" y="3023696"/>
              <a:ext cx="991691" cy="988833"/>
            </a:xfrm>
            <a:prstGeom prst="rect">
              <a:avLst/>
            </a:prstGeom>
          </p:spPr>
        </p:pic>
      </p:grpSp>
      <p:grpSp>
        <p:nvGrpSpPr>
          <p:cNvPr id="418" name="Group 417">
            <a:extLst>
              <a:ext uri="{FF2B5EF4-FFF2-40B4-BE49-F238E27FC236}">
                <a16:creationId xmlns="" xmlns:a16="http://schemas.microsoft.com/office/drawing/2014/main" id="{689638E0-8FB7-4997-B26F-AD865E4A852F}"/>
              </a:ext>
            </a:extLst>
          </p:cNvPr>
          <p:cNvGrpSpPr/>
          <p:nvPr/>
        </p:nvGrpSpPr>
        <p:grpSpPr>
          <a:xfrm>
            <a:off x="230973" y="1610491"/>
            <a:ext cx="3091691" cy="3088833"/>
            <a:chOff x="2919183" y="923696"/>
            <a:chExt cx="3091691" cy="3088833"/>
          </a:xfrm>
        </p:grpSpPr>
        <p:pic>
          <p:nvPicPr>
            <p:cNvPr id="389" name="Picture 388">
              <a:extLst>
                <a:ext uri="{FF2B5EF4-FFF2-40B4-BE49-F238E27FC236}">
                  <a16:creationId xmlns="" xmlns:a16="http://schemas.microsoft.com/office/drawing/2014/main" id="{1FB13728-BD8E-4E20-86DF-7557B394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183" y="923696"/>
              <a:ext cx="991691" cy="988833"/>
            </a:xfrm>
            <a:prstGeom prst="rect">
              <a:avLst/>
            </a:prstGeom>
          </p:spPr>
        </p:pic>
        <p:pic>
          <p:nvPicPr>
            <p:cNvPr id="391" name="Picture 390">
              <a:extLst>
                <a:ext uri="{FF2B5EF4-FFF2-40B4-BE49-F238E27FC236}">
                  <a16:creationId xmlns="" xmlns:a16="http://schemas.microsoft.com/office/drawing/2014/main" id="{FD1B1F4A-B569-407D-8DC0-C7F7CE74E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83" y="1073696"/>
              <a:ext cx="991691" cy="988833"/>
            </a:xfrm>
            <a:prstGeom prst="rect">
              <a:avLst/>
            </a:prstGeom>
          </p:spPr>
        </p:pic>
        <p:pic>
          <p:nvPicPr>
            <p:cNvPr id="393" name="Picture 392" descr="A close up of a flower&#10;&#10;Description generated with high confidence">
              <a:extLst>
                <a:ext uri="{FF2B5EF4-FFF2-40B4-BE49-F238E27FC236}">
                  <a16:creationId xmlns="" xmlns:a16="http://schemas.microsoft.com/office/drawing/2014/main" id="{B016C080-0465-4D79-9520-6D8CBC7D2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183" y="1223696"/>
              <a:ext cx="991691" cy="988833"/>
            </a:xfrm>
            <a:prstGeom prst="rect">
              <a:avLst/>
            </a:prstGeom>
          </p:spPr>
        </p:pic>
        <p:pic>
          <p:nvPicPr>
            <p:cNvPr id="395" name="Picture 394" descr="A close up of a yellow flower&#10;&#10;Description generated with high confidence">
              <a:extLst>
                <a:ext uri="{FF2B5EF4-FFF2-40B4-BE49-F238E27FC236}">
                  <a16:creationId xmlns="" xmlns:a16="http://schemas.microsoft.com/office/drawing/2014/main" id="{CB7BA14E-A822-464F-94C8-47D688704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183" y="1373696"/>
              <a:ext cx="991691" cy="988833"/>
            </a:xfrm>
            <a:prstGeom prst="rect">
              <a:avLst/>
            </a:prstGeom>
          </p:spPr>
        </p:pic>
        <p:pic>
          <p:nvPicPr>
            <p:cNvPr id="397" name="Picture 396">
              <a:extLst>
                <a:ext uri="{FF2B5EF4-FFF2-40B4-BE49-F238E27FC236}">
                  <a16:creationId xmlns="" xmlns:a16="http://schemas.microsoft.com/office/drawing/2014/main" id="{B3874D32-3850-4CE2-A00E-E206C700C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183" y="1523696"/>
              <a:ext cx="991691" cy="988833"/>
            </a:xfrm>
            <a:prstGeom prst="rect">
              <a:avLst/>
            </a:prstGeom>
          </p:spPr>
        </p:pic>
        <p:pic>
          <p:nvPicPr>
            <p:cNvPr id="399" name="Picture 398" descr="A close up of a flower&#10;&#10;Description generated with high confidence">
              <a:extLst>
                <a:ext uri="{FF2B5EF4-FFF2-40B4-BE49-F238E27FC236}">
                  <a16:creationId xmlns="" xmlns:a16="http://schemas.microsoft.com/office/drawing/2014/main" id="{FB8722B4-B67C-4630-BECB-166FC8174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183" y="1673696"/>
              <a:ext cx="991691" cy="988833"/>
            </a:xfrm>
            <a:prstGeom prst="rect">
              <a:avLst/>
            </a:prstGeom>
          </p:spPr>
        </p:pic>
        <p:pic>
          <p:nvPicPr>
            <p:cNvPr id="401" name="Picture 400" descr="A close up of a yellow flower&#10;&#10;Description generated with high confidence">
              <a:extLst>
                <a:ext uri="{FF2B5EF4-FFF2-40B4-BE49-F238E27FC236}">
                  <a16:creationId xmlns="" xmlns:a16="http://schemas.microsoft.com/office/drawing/2014/main" id="{49D57A29-90C9-47EE-BFC2-8BCA43A16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183" y="1823696"/>
              <a:ext cx="991691" cy="988833"/>
            </a:xfrm>
            <a:prstGeom prst="rect">
              <a:avLst/>
            </a:prstGeom>
          </p:spPr>
        </p:pic>
        <p:pic>
          <p:nvPicPr>
            <p:cNvPr id="403" name="Picture 402" descr="A close up of a flower&#10;&#10;Description generated with high confidence">
              <a:extLst>
                <a:ext uri="{FF2B5EF4-FFF2-40B4-BE49-F238E27FC236}">
                  <a16:creationId xmlns="" xmlns:a16="http://schemas.microsoft.com/office/drawing/2014/main" id="{825B7985-BFF4-4408-967A-F6CDF912C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183" y="1973696"/>
              <a:ext cx="991691" cy="988833"/>
            </a:xfrm>
            <a:prstGeom prst="rect">
              <a:avLst/>
            </a:prstGeom>
          </p:spPr>
        </p:pic>
        <p:pic>
          <p:nvPicPr>
            <p:cNvPr id="405" name="Picture 404" descr="A close up of a flower&#10;&#10;Description generated with very high confidence">
              <a:extLst>
                <a:ext uri="{FF2B5EF4-FFF2-40B4-BE49-F238E27FC236}">
                  <a16:creationId xmlns="" xmlns:a16="http://schemas.microsoft.com/office/drawing/2014/main" id="{A5FC6A0E-5BFA-42F9-BDB1-3E2A47EE4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183" y="2123696"/>
              <a:ext cx="991691" cy="988833"/>
            </a:xfrm>
            <a:prstGeom prst="rect">
              <a:avLst/>
            </a:prstGeom>
          </p:spPr>
        </p:pic>
        <p:pic>
          <p:nvPicPr>
            <p:cNvPr id="407" name="Picture 406" descr="A close up of a flower&#10;&#10;Description generated with high confidence">
              <a:extLst>
                <a:ext uri="{FF2B5EF4-FFF2-40B4-BE49-F238E27FC236}">
                  <a16:creationId xmlns="" xmlns:a16="http://schemas.microsoft.com/office/drawing/2014/main" id="{02CEE01E-ADB0-4086-9909-269C4190B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183" y="2273696"/>
              <a:ext cx="991691" cy="988833"/>
            </a:xfrm>
            <a:prstGeom prst="rect">
              <a:avLst/>
            </a:prstGeom>
          </p:spPr>
        </p:pic>
        <p:pic>
          <p:nvPicPr>
            <p:cNvPr id="409" name="Picture 408" descr="A close up of a flower&#10;&#10;Description generated with high confidence">
              <a:extLst>
                <a:ext uri="{FF2B5EF4-FFF2-40B4-BE49-F238E27FC236}">
                  <a16:creationId xmlns="" xmlns:a16="http://schemas.microsoft.com/office/drawing/2014/main" id="{10984C1E-D777-4046-80A9-BA54C343C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183" y="2423696"/>
              <a:ext cx="991691" cy="988833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="" xmlns:a16="http://schemas.microsoft.com/office/drawing/2014/main" id="{050B16FA-6BA1-4852-8D52-19D12ADB7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183" y="2573696"/>
              <a:ext cx="991691" cy="988833"/>
            </a:xfrm>
            <a:prstGeom prst="rect">
              <a:avLst/>
            </a:prstGeom>
          </p:spPr>
        </p:pic>
        <p:pic>
          <p:nvPicPr>
            <p:cNvPr id="413" name="Picture 412" descr="A close up of a flower&#10;&#10;Description generated with high confidence">
              <a:extLst>
                <a:ext uri="{FF2B5EF4-FFF2-40B4-BE49-F238E27FC236}">
                  <a16:creationId xmlns="" xmlns:a16="http://schemas.microsoft.com/office/drawing/2014/main" id="{1A2E2A5B-DF97-417D-AFB0-23E0CD4C4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183" y="2723696"/>
              <a:ext cx="991691" cy="988833"/>
            </a:xfrm>
            <a:prstGeom prst="rect">
              <a:avLst/>
            </a:prstGeom>
          </p:spPr>
        </p:pic>
        <p:pic>
          <p:nvPicPr>
            <p:cNvPr id="415" name="Picture 414" descr="A close up of a flower&#10;&#10;Description generated with very high confidence">
              <a:extLst>
                <a:ext uri="{FF2B5EF4-FFF2-40B4-BE49-F238E27FC236}">
                  <a16:creationId xmlns="" xmlns:a16="http://schemas.microsoft.com/office/drawing/2014/main" id="{DE9E0906-543B-42CC-AECB-F4D72C16B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183" y="2873696"/>
              <a:ext cx="991691" cy="988833"/>
            </a:xfrm>
            <a:prstGeom prst="rect">
              <a:avLst/>
            </a:prstGeom>
          </p:spPr>
        </p:pic>
        <p:pic>
          <p:nvPicPr>
            <p:cNvPr id="417" name="Picture 416" descr="A picture containing yellow&#10;&#10;Description generated with very high confidence">
              <a:extLst>
                <a:ext uri="{FF2B5EF4-FFF2-40B4-BE49-F238E27FC236}">
                  <a16:creationId xmlns="" xmlns:a16="http://schemas.microsoft.com/office/drawing/2014/main" id="{B7B47B9E-477B-420A-B344-D18A33103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9183" y="3023696"/>
              <a:ext cx="991691" cy="9888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TextBox 449">
                <a:extLst>
                  <a:ext uri="{FF2B5EF4-FFF2-40B4-BE49-F238E27FC236}">
                    <a16:creationId xmlns="" xmlns:a16="http://schemas.microsoft.com/office/drawing/2014/main" id="{F456EC07-8FF8-4377-9C78-39628F35A457}"/>
                  </a:ext>
                </a:extLst>
              </p:cNvPr>
              <p:cNvSpPr txBox="1"/>
              <p:nvPr/>
            </p:nvSpPr>
            <p:spPr>
              <a:xfrm>
                <a:off x="362430" y="1159299"/>
                <a:ext cx="1237086" cy="3761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800" b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50" name="TextBox 449">
                <a:extLst>
                  <a:ext uri="{FF2B5EF4-FFF2-40B4-BE49-F238E27FC236}">
                    <a16:creationId xmlns:a16="http://schemas.microsoft.com/office/drawing/2014/main" id="{F456EC07-8FF8-4377-9C78-39628F35A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30" y="1159299"/>
                <a:ext cx="1237086" cy="376193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" name="TextBox 450">
                <a:extLst>
                  <a:ext uri="{FF2B5EF4-FFF2-40B4-BE49-F238E27FC236}">
                    <a16:creationId xmlns="" xmlns:a16="http://schemas.microsoft.com/office/drawing/2014/main" id="{199CFDA4-59A3-4BD7-86D3-8C5DBBBA238F}"/>
                  </a:ext>
                </a:extLst>
              </p:cNvPr>
              <p:cNvSpPr txBox="1"/>
              <p:nvPr/>
            </p:nvSpPr>
            <p:spPr>
              <a:xfrm>
                <a:off x="2869729" y="1118983"/>
                <a:ext cx="1237086" cy="3761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800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199CFDA4-59A3-4BD7-86D3-8C5DBBBA2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729" y="1118983"/>
                <a:ext cx="1237086" cy="376193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2" name="TextBox 451">
                <a:extLst>
                  <a:ext uri="{FF2B5EF4-FFF2-40B4-BE49-F238E27FC236}">
                    <a16:creationId xmlns="" xmlns:a16="http://schemas.microsoft.com/office/drawing/2014/main" id="{8E9B3A7D-A0CC-46AB-85B0-C9BFD5C53807}"/>
                  </a:ext>
                </a:extLst>
              </p:cNvPr>
              <p:cNvSpPr txBox="1"/>
              <p:nvPr/>
            </p:nvSpPr>
            <p:spPr>
              <a:xfrm>
                <a:off x="5684362" y="1099325"/>
                <a:ext cx="1237086" cy="3761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b="0" i="1" smtClean="0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800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1800" b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8E9B3A7D-A0CC-46AB-85B0-C9BFD5C53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362" y="1099325"/>
                <a:ext cx="1237086" cy="376193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6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" grpId="0"/>
      <p:bldP spid="451" grpId="0"/>
      <p:bldP spid="4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7F75230-EBC4-4770-BCFD-4C7C7CED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36</a:t>
            </a:fld>
            <a:endParaRPr lang="zh-CN" altLang="en-US"/>
          </a:p>
        </p:txBody>
      </p:sp>
      <p:graphicFrame>
        <p:nvGraphicFramePr>
          <p:cNvPr id="4" name="对象 3">
            <a:extLst>
              <a:ext uri="{FF2B5EF4-FFF2-40B4-BE49-F238E27FC236}">
                <a16:creationId xmlns="" xmlns:a16="http://schemas.microsoft.com/office/drawing/2014/main" id="{479816DE-F032-4BB0-9ABF-995802BCE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10251"/>
              </p:ext>
            </p:extLst>
          </p:nvPr>
        </p:nvGraphicFramePr>
        <p:xfrm>
          <a:off x="644323" y="771550"/>
          <a:ext cx="4429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6" name="Equation" r:id="rId3" imgW="495000" imgH="279360" progId="Equation.DSMT4">
                  <p:embed/>
                </p:oleObj>
              </mc:Choice>
              <mc:Fallback>
                <p:oleObj name="Equation" r:id="rId3" imgW="495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323" y="771550"/>
                        <a:ext cx="442913" cy="23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3">
            <a:extLst>
              <a:ext uri="{FF2B5EF4-FFF2-40B4-BE49-F238E27FC236}">
                <a16:creationId xmlns="" xmlns:a16="http://schemas.microsoft.com/office/drawing/2014/main" id="{11833F20-9E0B-430E-873F-1A4DAEC3A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664886"/>
              </p:ext>
            </p:extLst>
          </p:nvPr>
        </p:nvGraphicFramePr>
        <p:xfrm>
          <a:off x="5207295" y="806334"/>
          <a:ext cx="8064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7" name="Equation" r:id="rId5" imgW="901440" imgH="368280" progId="Equation.DSMT4">
                  <p:embed/>
                </p:oleObj>
              </mc:Choice>
              <mc:Fallback>
                <p:oleObj name="Equation" r:id="rId5" imgW="9014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7295" y="806334"/>
                        <a:ext cx="80645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3">
            <a:extLst>
              <a:ext uri="{FF2B5EF4-FFF2-40B4-BE49-F238E27FC236}">
                <a16:creationId xmlns="" xmlns:a16="http://schemas.microsoft.com/office/drawing/2014/main" id="{66908D28-453C-4E8C-8EE9-71AE5057F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864"/>
              </p:ext>
            </p:extLst>
          </p:nvPr>
        </p:nvGraphicFramePr>
        <p:xfrm>
          <a:off x="7551166" y="798466"/>
          <a:ext cx="10572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" name="Equation" r:id="rId7" imgW="1180800" imgH="368280" progId="Equation.DSMT4">
                  <p:embed/>
                </p:oleObj>
              </mc:Choice>
              <mc:Fallback>
                <p:oleObj name="Equation" r:id="rId7" imgW="11808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1166" y="798466"/>
                        <a:ext cx="1057275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3">
            <a:extLst>
              <a:ext uri="{FF2B5EF4-FFF2-40B4-BE49-F238E27FC236}">
                <a16:creationId xmlns="" xmlns:a16="http://schemas.microsoft.com/office/drawing/2014/main" id="{46238D45-0944-497C-8185-2B8C4240B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071121"/>
              </p:ext>
            </p:extLst>
          </p:nvPr>
        </p:nvGraphicFramePr>
        <p:xfrm>
          <a:off x="3051726" y="798467"/>
          <a:ext cx="5222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" name="Equation" r:id="rId9" imgW="583920" imgH="368280" progId="Equation.DSMT4">
                  <p:embed/>
                </p:oleObj>
              </mc:Choice>
              <mc:Fallback>
                <p:oleObj name="Equation" r:id="rId9" imgW="5839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51726" y="798467"/>
                        <a:ext cx="522288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A2A8600-53AB-4A3C-8208-92766C24006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6896" r="9092" b="10838"/>
          <a:stretch/>
        </p:blipFill>
        <p:spPr>
          <a:xfrm>
            <a:off x="47770" y="1172129"/>
            <a:ext cx="2078933" cy="1645320"/>
          </a:xfrm>
          <a:prstGeom prst="rect">
            <a:avLst/>
          </a:prstGeom>
        </p:spPr>
      </p:pic>
      <p:pic>
        <p:nvPicPr>
          <p:cNvPr id="21" name="Picture 20" descr="A close up of a device&#10;&#10;Description generated with high confidence">
            <a:extLst>
              <a:ext uri="{FF2B5EF4-FFF2-40B4-BE49-F238E27FC236}">
                <a16:creationId xmlns="" xmlns:a16="http://schemas.microsoft.com/office/drawing/2014/main" id="{3C11BB9E-7572-49D2-8A99-739E2DF72C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8" t="7182" r="8724" b="10292"/>
          <a:stretch/>
        </p:blipFill>
        <p:spPr>
          <a:xfrm>
            <a:off x="2265830" y="1165019"/>
            <a:ext cx="2094080" cy="1650520"/>
          </a:xfrm>
          <a:prstGeom prst="rect">
            <a:avLst/>
          </a:prstGeom>
        </p:spPr>
      </p:pic>
      <p:pic>
        <p:nvPicPr>
          <p:cNvPr id="23" name="Picture 22" descr="A picture containing animal&#10;&#10;Description generated with high confidence">
            <a:extLst>
              <a:ext uri="{FF2B5EF4-FFF2-40B4-BE49-F238E27FC236}">
                <a16:creationId xmlns="" xmlns:a16="http://schemas.microsoft.com/office/drawing/2014/main" id="{DACE5585-22DF-412C-B19E-2BFEF1A0D1F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t="6765" r="9313" b="10708"/>
          <a:stretch/>
        </p:blipFill>
        <p:spPr>
          <a:xfrm>
            <a:off x="4572000" y="1172129"/>
            <a:ext cx="2077040" cy="1650540"/>
          </a:xfrm>
          <a:prstGeom prst="rect">
            <a:avLst/>
          </a:prstGeom>
        </p:spPr>
      </p:pic>
      <p:pic>
        <p:nvPicPr>
          <p:cNvPr id="25" name="Picture 24" descr="A picture containing animal&#10;&#10;Description generated with very high confidence">
            <a:extLst>
              <a:ext uri="{FF2B5EF4-FFF2-40B4-BE49-F238E27FC236}">
                <a16:creationId xmlns="" xmlns:a16="http://schemas.microsoft.com/office/drawing/2014/main" id="{AA933ACA-BB6B-448C-AACC-A61E510D615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6818" r="9013" b="9803"/>
          <a:stretch/>
        </p:blipFill>
        <p:spPr>
          <a:xfrm>
            <a:off x="7022107" y="1147959"/>
            <a:ext cx="2085573" cy="1667580"/>
          </a:xfrm>
          <a:prstGeom prst="rect">
            <a:avLst/>
          </a:prstGeom>
        </p:spPr>
      </p:pic>
      <p:pic>
        <p:nvPicPr>
          <p:cNvPr id="11" name="Picture 10" descr="A picture containing outdoor&#10;&#10;Description generated with high confidence">
            <a:extLst>
              <a:ext uri="{FF2B5EF4-FFF2-40B4-BE49-F238E27FC236}">
                <a16:creationId xmlns="" xmlns:a16="http://schemas.microsoft.com/office/drawing/2014/main" id="{6860FA08-6F47-4786-9942-27242D9D39A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2" t="7417" r="25877" b="11803"/>
          <a:stretch/>
        </p:blipFill>
        <p:spPr>
          <a:xfrm>
            <a:off x="2259159" y="3517576"/>
            <a:ext cx="2090382" cy="1634654"/>
          </a:xfrm>
          <a:prstGeom prst="rect">
            <a:avLst/>
          </a:prstGeom>
        </p:spPr>
      </p:pic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71A36F2E-7236-4172-8EED-C776C596324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t="7138" r="9162" b="10789"/>
          <a:stretch/>
        </p:blipFill>
        <p:spPr>
          <a:xfrm>
            <a:off x="4558658" y="3531895"/>
            <a:ext cx="2090382" cy="1611605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7C8C3CE2-844E-4960-BC85-C85305C0D27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978" r="9280" b="10947"/>
          <a:stretch/>
        </p:blipFill>
        <p:spPr>
          <a:xfrm>
            <a:off x="7009751" y="3502920"/>
            <a:ext cx="2096941" cy="1665980"/>
          </a:xfrm>
          <a:prstGeom prst="rect">
            <a:avLst/>
          </a:prstGeom>
        </p:spPr>
      </p:pic>
      <p:graphicFrame>
        <p:nvGraphicFramePr>
          <p:cNvPr id="20" name="对象 3">
            <a:extLst>
              <a:ext uri="{FF2B5EF4-FFF2-40B4-BE49-F238E27FC236}">
                <a16:creationId xmlns="" xmlns:a16="http://schemas.microsoft.com/office/drawing/2014/main" id="{A5CC22F7-77B0-43AE-A8FA-E3E6E2F10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77094"/>
              </p:ext>
            </p:extLst>
          </p:nvPr>
        </p:nvGraphicFramePr>
        <p:xfrm>
          <a:off x="2843808" y="3073076"/>
          <a:ext cx="6127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" name="Equation" r:id="rId18" imgW="685800" imgH="533160" progId="Equation.DSMT4">
                  <p:embed/>
                </p:oleObj>
              </mc:Choice>
              <mc:Fallback>
                <p:oleObj name="Equation" r:id="rId18" imgW="685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43808" y="3073076"/>
                        <a:ext cx="61277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3">
            <a:extLst>
              <a:ext uri="{FF2B5EF4-FFF2-40B4-BE49-F238E27FC236}">
                <a16:creationId xmlns="" xmlns:a16="http://schemas.microsoft.com/office/drawing/2014/main" id="{8AC3EB19-9302-4273-BFC4-FA1841EBA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63270"/>
              </p:ext>
            </p:extLst>
          </p:nvPr>
        </p:nvGraphicFramePr>
        <p:xfrm>
          <a:off x="5399088" y="3070225"/>
          <a:ext cx="6365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" name="Equation" r:id="rId20" imgW="711000" imgH="533160" progId="Equation.DSMT4">
                  <p:embed/>
                </p:oleObj>
              </mc:Choice>
              <mc:Fallback>
                <p:oleObj name="Equation" r:id="rId20" imgW="7110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399088" y="3070225"/>
                        <a:ext cx="63658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3">
            <a:extLst>
              <a:ext uri="{FF2B5EF4-FFF2-40B4-BE49-F238E27FC236}">
                <a16:creationId xmlns="" xmlns:a16="http://schemas.microsoft.com/office/drawing/2014/main" id="{C50A1BF2-0A7E-4796-ACFE-E2E27D959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54350"/>
              </p:ext>
            </p:extLst>
          </p:nvPr>
        </p:nvGraphicFramePr>
        <p:xfrm>
          <a:off x="7926388" y="3006725"/>
          <a:ext cx="6238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" name="Equation" r:id="rId22" imgW="698400" imgH="533160" progId="Equation.DSMT4">
                  <p:embed/>
                </p:oleObj>
              </mc:Choice>
              <mc:Fallback>
                <p:oleObj name="Equation" r:id="rId22" imgW="6984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926388" y="3006725"/>
                        <a:ext cx="623887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805734" y="-1028650"/>
            <a:ext cx="4216373" cy="1280794"/>
            <a:chOff x="4511099" y="638420"/>
            <a:chExt cx="4216373" cy="128079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99" y="638420"/>
              <a:ext cx="4216373" cy="1280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622073" y="1124928"/>
              <a:ext cx="602139" cy="3077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aseline="30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mig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2000" y="1432705"/>
              <a:ext cx="368320" cy="2029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0" y="985392"/>
              <a:ext cx="50073" cy="722262"/>
            </a:xfrm>
            <a:prstGeom prst="rect">
              <a:avLst/>
            </a:prstGeom>
            <a:solidFill>
              <a:schemeClr val="bg1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2073" y="985392"/>
              <a:ext cx="602139" cy="1395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5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F32F05C6-5FD5-4372-83E9-FF2BE0062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2" t="7603" r="31852" b="32365"/>
          <a:stretch/>
        </p:blipFill>
        <p:spPr>
          <a:xfrm>
            <a:off x="1115616" y="1956951"/>
            <a:ext cx="2370032" cy="2069893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Synthetic Test</a:t>
            </a:r>
            <a:r>
              <a:rPr lang="en-US" altLang="zh-CN" sz="4400" dirty="0" smtClean="0"/>
              <a:t>: 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DE52EE-2592-42AB-9441-2D4F1CFBF003}"/>
              </a:ext>
            </a:extLst>
          </p:cNvPr>
          <p:cNvSpPr txBox="1"/>
          <p:nvPr/>
        </p:nvSpPr>
        <p:spPr>
          <a:xfrm>
            <a:off x="907056" y="1653044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0.16 km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CDD6D6-DA77-4EAA-ADC7-CD9E29748DCC}"/>
              </a:ext>
            </a:extLst>
          </p:cNvPr>
          <p:cNvSpPr txBox="1"/>
          <p:nvPr/>
        </p:nvSpPr>
        <p:spPr>
          <a:xfrm rot="16200000">
            <a:off x="396826" y="2067890"/>
            <a:ext cx="91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0.32 km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5DFE1B12-CD5F-46BB-8787-C02F712D9085}"/>
              </a:ext>
            </a:extLst>
          </p:cNvPr>
          <p:cNvCxnSpPr/>
          <p:nvPr/>
        </p:nvCxnSpPr>
        <p:spPr>
          <a:xfrm>
            <a:off x="1187624" y="1995685"/>
            <a:ext cx="504056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A053825B-FA9A-449A-A89F-8CF00BF0577E}"/>
              </a:ext>
            </a:extLst>
          </p:cNvPr>
          <p:cNvCxnSpPr>
            <a:cxnSpLocks/>
          </p:cNvCxnSpPr>
          <p:nvPr/>
        </p:nvCxnSpPr>
        <p:spPr>
          <a:xfrm flipH="1">
            <a:off x="1115616" y="1995685"/>
            <a:ext cx="2266" cy="648072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CE6B937-72D2-4EF4-9448-11BD559EE3F8}"/>
                  </a:ext>
                </a:extLst>
              </p:cNvPr>
              <p:cNvSpPr txBox="1"/>
              <p:nvPr/>
            </p:nvSpPr>
            <p:spPr>
              <a:xfrm>
                <a:off x="1356890" y="1386750"/>
                <a:ext cx="1963962" cy="34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altLang="zh-CN" sz="1600" b="1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Learned SSF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b="1" i="1">
                            <a:solidFill>
                              <a:prstClr val="white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</m:ctrlPr>
                      </m:accPr>
                      <m:e>
                        <m:r>
                          <a:rPr lang="en-US" altLang="zh-CN" sz="16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𝑯</m:t>
                        </m:r>
                      </m:e>
                    </m:acc>
                  </m:oMath>
                </a14:m>
                <a:endParaRPr lang="zh-CN" altLang="en-US" sz="1600" b="1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E6B937-72D2-4EF4-9448-11BD559EE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90" y="1386750"/>
                <a:ext cx="1963962" cy="344710"/>
              </a:xfrm>
              <a:prstGeom prst="rect">
                <a:avLst/>
              </a:prstGeom>
              <a:blipFill>
                <a:blip r:embed="rId4"/>
                <a:stretch>
                  <a:fillRect l="-1863" t="-1754" b="-22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xmlns="" id="{8212800B-8BCC-416C-BD66-0BA9CB88A6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7379" r="9385" b="10612"/>
          <a:stretch/>
        </p:blipFill>
        <p:spPr>
          <a:xfrm>
            <a:off x="5022608" y="1663042"/>
            <a:ext cx="3215638" cy="24385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BD89E38-3878-415C-AE0F-052E6515A491}"/>
              </a:ext>
            </a:extLst>
          </p:cNvPr>
          <p:cNvGrpSpPr/>
          <p:nvPr/>
        </p:nvGrpSpPr>
        <p:grpSpPr>
          <a:xfrm>
            <a:off x="4633873" y="1437490"/>
            <a:ext cx="3717304" cy="3002658"/>
            <a:chOff x="4633873" y="1437490"/>
            <a:chExt cx="3717304" cy="30026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3BC4441-5C30-4A51-AB93-5C46AD314008}"/>
                </a:ext>
              </a:extLst>
            </p:cNvPr>
            <p:cNvSpPr txBox="1"/>
            <p:nvPr/>
          </p:nvSpPr>
          <p:spPr>
            <a:xfrm>
              <a:off x="4633873" y="3823344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2.3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03B7518-4549-4F0C-8127-4152DF845524}"/>
                </a:ext>
              </a:extLst>
            </p:cNvPr>
            <p:cNvSpPr txBox="1"/>
            <p:nvPr/>
          </p:nvSpPr>
          <p:spPr>
            <a:xfrm rot="16200000">
              <a:off x="4479718" y="2758451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Z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C784746-4F50-43F4-9FBC-6EDA7CAD4CE8}"/>
                </a:ext>
              </a:extLst>
            </p:cNvPr>
            <p:cNvSpPr txBox="1"/>
            <p:nvPr/>
          </p:nvSpPr>
          <p:spPr>
            <a:xfrm>
              <a:off x="4639269" y="1437490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0.3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43EE20A-E005-4551-9EB9-E3FB3506C3C3}"/>
                </a:ext>
              </a:extLst>
            </p:cNvPr>
            <p:cNvSpPr txBox="1"/>
            <p:nvPr/>
          </p:nvSpPr>
          <p:spPr>
            <a:xfrm>
              <a:off x="6236109" y="4101594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X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7FC342D-8AE5-4125-B819-34667884BA71}"/>
                </a:ext>
              </a:extLst>
            </p:cNvPr>
            <p:cNvSpPr txBox="1"/>
            <p:nvPr/>
          </p:nvSpPr>
          <p:spPr>
            <a:xfrm>
              <a:off x="4913275" y="410159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4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25537FA-3144-4B11-8BC5-21CE06262889}"/>
                </a:ext>
              </a:extLst>
            </p:cNvPr>
            <p:cNvSpPr txBox="1"/>
            <p:nvPr/>
          </p:nvSpPr>
          <p:spPr>
            <a:xfrm>
              <a:off x="7958121" y="405955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12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AED935E-4389-4CC7-9245-6D6F2C4F0801}"/>
              </a:ext>
            </a:extLst>
          </p:cNvPr>
          <p:cNvSpPr txBox="1"/>
          <p:nvPr/>
        </p:nvSpPr>
        <p:spPr>
          <a:xfrm>
            <a:off x="5801182" y="1264184"/>
            <a:ext cx="1588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 dirty="0">
                <a:solidFill>
                  <a:prstClr val="white"/>
                </a:solidFill>
                <a:ea typeface="宋体" panose="02010600030101010101" pitchFamily="2" charset="-122"/>
              </a:rPr>
              <a:t>Migration Image</a:t>
            </a:r>
            <a:endParaRPr lang="zh-CN" altLang="en-US" sz="1600" b="1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740AC2-080D-44BC-9138-E2309ECC0686}"/>
              </a:ext>
            </a:extLst>
          </p:cNvPr>
          <p:cNvSpPr/>
          <p:nvPr/>
        </p:nvSpPr>
        <p:spPr>
          <a:xfrm>
            <a:off x="1169891" y="1975677"/>
            <a:ext cx="501790" cy="648059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1D36BDC-3629-4FA0-8E50-BF9A09A2893A}"/>
              </a:ext>
            </a:extLst>
          </p:cNvPr>
          <p:cNvSpPr/>
          <p:nvPr/>
        </p:nvSpPr>
        <p:spPr>
          <a:xfrm>
            <a:off x="5026568" y="1969994"/>
            <a:ext cx="175569" cy="338555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2717812" y="4461830"/>
            <a:ext cx="4679788" cy="52322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800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85" y="17253"/>
            <a:ext cx="3437418" cy="66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8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2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xmlns="" id="{C7E34776-47ED-434C-8A50-51B93EC4308B}"/>
                  </a:ext>
                </a:extLst>
              </p:cNvPr>
              <p:cNvSpPr txBox="1"/>
              <p:nvPr/>
            </p:nvSpPr>
            <p:spPr>
              <a:xfrm>
                <a:off x="3821297" y="837749"/>
                <a:ext cx="723244" cy="28174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𝒎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𝒎𝒊𝒈</m:t>
                          </m:r>
                        </m:sup>
                      </m:sSup>
                    </m:oMath>
                  </m:oMathPara>
                </a14:m>
                <a:endParaRPr lang="zh-CN" altLang="en-US" sz="1200" b="1" baseline="-25000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7E34776-47ED-434C-8A50-51B93EC43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7" y="837749"/>
                <a:ext cx="723244" cy="28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" name="Picture 146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xmlns="" id="{46B04CD5-2D62-40FC-BF96-DD8FB245F4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7379" r="9385" b="10612"/>
          <a:stretch/>
        </p:blipFill>
        <p:spPr>
          <a:xfrm>
            <a:off x="3079109" y="1163429"/>
            <a:ext cx="2428565" cy="141752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793034"/>
            <a:ext cx="2057400" cy="273844"/>
          </a:xfrm>
        </p:spPr>
        <p:txBody>
          <a:bodyPr/>
          <a:lstStyle/>
          <a:p>
            <a:fld id="{28105BC5-7E75-4875-A2B6-9270916BBBCE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2C3D2144-0B12-4AC2-A759-6710196F6F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9705" r="9838" b="39549"/>
          <a:stretch/>
        </p:blipFill>
        <p:spPr>
          <a:xfrm>
            <a:off x="1138721" y="3343521"/>
            <a:ext cx="7021895" cy="1371600"/>
          </a:xfrm>
          <a:prstGeom prst="rect">
            <a:avLst/>
          </a:prstGeom>
        </p:spPr>
      </p:pic>
      <p:pic>
        <p:nvPicPr>
          <p:cNvPr id="8" name="Picture 7" descr="A screenshot of a computer&#10;&#10;Description generated with high confidence">
            <a:extLst>
              <a:ext uri="{FF2B5EF4-FFF2-40B4-BE49-F238E27FC236}">
                <a16:creationId xmlns:a16="http://schemas.microsoft.com/office/drawing/2014/main" xmlns="" id="{1B4C41CB-6F76-41B3-A7D0-9DED9642D7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9705" r="9479" b="39548"/>
          <a:stretch/>
        </p:blipFill>
        <p:spPr>
          <a:xfrm>
            <a:off x="1138721" y="3343389"/>
            <a:ext cx="7021713" cy="1371600"/>
          </a:xfrm>
          <a:prstGeom prst="rect">
            <a:avLst/>
          </a:prstGeom>
        </p:spPr>
      </p:pic>
      <p:pic>
        <p:nvPicPr>
          <p:cNvPr id="19" name="Picture 18" descr="A circuit board&#10;&#10;Description generated with high confidence">
            <a:extLst>
              <a:ext uri="{FF2B5EF4-FFF2-40B4-BE49-F238E27FC236}">
                <a16:creationId xmlns:a16="http://schemas.microsoft.com/office/drawing/2014/main" xmlns="" id="{1A1B5789-5C63-4E3B-AA67-98F0C156C2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9515" r="9479" b="39549"/>
          <a:stretch/>
        </p:blipFill>
        <p:spPr>
          <a:xfrm>
            <a:off x="1140301" y="3343389"/>
            <a:ext cx="6998510" cy="1371600"/>
          </a:xfrm>
          <a:prstGeom prst="rect">
            <a:avLst/>
          </a:prstGeom>
        </p:spPr>
      </p:pic>
      <p:pic>
        <p:nvPicPr>
          <p:cNvPr id="22" name="Picture 21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1C4CC3CC-76E1-4C1E-80E3-87A3056EEC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9515" r="9479" b="39549"/>
          <a:stretch/>
        </p:blipFill>
        <p:spPr>
          <a:xfrm>
            <a:off x="1140301" y="3343389"/>
            <a:ext cx="6998510" cy="1371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C3B2493-8AD2-4D14-AF94-D12523D744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9705" r="9838" b="39549"/>
          <a:stretch/>
        </p:blipFill>
        <p:spPr>
          <a:xfrm>
            <a:off x="1133199" y="3343389"/>
            <a:ext cx="7012711" cy="1371600"/>
          </a:xfrm>
          <a:prstGeom prst="rect">
            <a:avLst/>
          </a:prstGeom>
        </p:spPr>
      </p:pic>
      <p:pic>
        <p:nvPicPr>
          <p:cNvPr id="26" name="Picture 25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41B05663-2C1C-42E1-89CB-F2DFFDAE09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9705" r="9838" b="39548"/>
          <a:stretch/>
        </p:blipFill>
        <p:spPr>
          <a:xfrm>
            <a:off x="1133203" y="3343389"/>
            <a:ext cx="7012706" cy="1371600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252E3E6-CB97-4006-8826-7A9A5E8515D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9705" r="9838" b="39549"/>
          <a:stretch/>
        </p:blipFill>
        <p:spPr>
          <a:xfrm>
            <a:off x="1147399" y="3343389"/>
            <a:ext cx="6998510" cy="1371600"/>
          </a:xfrm>
          <a:prstGeom prst="rect">
            <a:avLst/>
          </a:prstGeom>
        </p:spPr>
      </p:pic>
      <p:pic>
        <p:nvPicPr>
          <p:cNvPr id="30" name="Picture 29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CE961307-2EDB-47AF-B3A5-CA4C8DFC463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9705" r="9838" b="39972"/>
          <a:stretch/>
        </p:blipFill>
        <p:spPr>
          <a:xfrm>
            <a:off x="1140300" y="3343389"/>
            <a:ext cx="7054595" cy="1371600"/>
          </a:xfrm>
          <a:prstGeom prst="rect">
            <a:avLst/>
          </a:prstGeom>
        </p:spPr>
      </p:pic>
      <p:pic>
        <p:nvPicPr>
          <p:cNvPr id="32" name="Picture 3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18A6DBA8-2CB9-435D-BA12-D2616ECFA59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9705" r="9479" b="39972"/>
          <a:stretch/>
        </p:blipFill>
        <p:spPr>
          <a:xfrm>
            <a:off x="1140300" y="3343389"/>
            <a:ext cx="7069323" cy="1371600"/>
          </a:xfrm>
          <a:prstGeom prst="rect">
            <a:avLst/>
          </a:prstGeom>
        </p:spPr>
      </p:pic>
      <p:pic>
        <p:nvPicPr>
          <p:cNvPr id="34" name="Picture 3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xmlns="" id="{C95A4971-64A5-47F9-B2AC-2597F2AC2D5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9705" r="9837" b="39972"/>
          <a:stretch/>
        </p:blipFill>
        <p:spPr>
          <a:xfrm>
            <a:off x="1121941" y="3343389"/>
            <a:ext cx="7110683" cy="1371600"/>
          </a:xfrm>
          <a:prstGeom prst="rect">
            <a:avLst/>
          </a:prstGeom>
        </p:spPr>
      </p:pic>
      <p:pic>
        <p:nvPicPr>
          <p:cNvPr id="36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4F233941-893F-48AF-BB94-CADFCBC2C2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9705" r="9838" b="39972"/>
          <a:stretch/>
        </p:blipFill>
        <p:spPr>
          <a:xfrm>
            <a:off x="1118678" y="3343389"/>
            <a:ext cx="7076219" cy="13716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F94F59D-31F0-4922-8302-084216D0A244}"/>
              </a:ext>
            </a:extLst>
          </p:cNvPr>
          <p:cNvGrpSpPr/>
          <p:nvPr/>
        </p:nvGrpSpPr>
        <p:grpSpPr>
          <a:xfrm>
            <a:off x="395536" y="3225192"/>
            <a:ext cx="8553538" cy="1607994"/>
            <a:chOff x="-24728" y="2076363"/>
            <a:chExt cx="8553538" cy="160799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7D1C3F82-D5D9-4CAC-9751-37B9ECED67FF}"/>
                </a:ext>
              </a:extLst>
            </p:cNvPr>
            <p:cNvGrpSpPr/>
            <p:nvPr/>
          </p:nvGrpSpPr>
          <p:grpSpPr>
            <a:xfrm>
              <a:off x="-24728" y="2076363"/>
              <a:ext cx="5388816" cy="1607994"/>
              <a:chOff x="-24728" y="2076363"/>
              <a:chExt cx="5388816" cy="160799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ECA92ED4-3E7D-4DA9-92F2-98B4BC056281}"/>
                  </a:ext>
                </a:extLst>
              </p:cNvPr>
              <p:cNvSpPr/>
              <p:nvPr/>
            </p:nvSpPr>
            <p:spPr>
              <a:xfrm>
                <a:off x="4484913" y="2204456"/>
                <a:ext cx="879175" cy="1388621"/>
              </a:xfrm>
              <a:prstGeom prst="rect">
                <a:avLst/>
              </a:prstGeom>
              <a:solidFill>
                <a:srgbClr val="000082"/>
              </a:solidFill>
              <a:ln w="38100">
                <a:solidFill>
                  <a:srgbClr val="0000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BC0ABE1E-9A97-4963-AB54-ACCEBF0DA1C5}"/>
                  </a:ext>
                </a:extLst>
              </p:cNvPr>
              <p:cNvSpPr/>
              <p:nvPr/>
            </p:nvSpPr>
            <p:spPr>
              <a:xfrm>
                <a:off x="1264111" y="2199866"/>
                <a:ext cx="766051" cy="1404781"/>
              </a:xfrm>
              <a:prstGeom prst="rect">
                <a:avLst/>
              </a:prstGeom>
              <a:solidFill>
                <a:srgbClr val="000082"/>
              </a:solidFill>
              <a:ln w="38100">
                <a:solidFill>
                  <a:srgbClr val="0000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DB0E030D-0994-4A4E-BE0B-5F2F4C9BA1EE}"/>
                  </a:ext>
                </a:extLst>
              </p:cNvPr>
              <p:cNvSpPr/>
              <p:nvPr/>
            </p:nvSpPr>
            <p:spPr>
              <a:xfrm>
                <a:off x="475105" y="2076363"/>
                <a:ext cx="766051" cy="551351"/>
              </a:xfrm>
              <a:prstGeom prst="rect">
                <a:avLst/>
              </a:prstGeom>
              <a:solidFill>
                <a:srgbClr val="000082"/>
              </a:solidFill>
              <a:ln w="38100">
                <a:solidFill>
                  <a:srgbClr val="0000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A58ADBD9-3D7F-4905-A6AF-AFCA6AFCD84E}"/>
                  </a:ext>
                </a:extLst>
              </p:cNvPr>
              <p:cNvSpPr/>
              <p:nvPr/>
            </p:nvSpPr>
            <p:spPr>
              <a:xfrm>
                <a:off x="482741" y="3133006"/>
                <a:ext cx="831283" cy="551351"/>
              </a:xfrm>
              <a:prstGeom prst="rect">
                <a:avLst/>
              </a:prstGeom>
              <a:solidFill>
                <a:srgbClr val="000082"/>
              </a:solidFill>
              <a:ln w="38100">
                <a:solidFill>
                  <a:srgbClr val="0000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B003378-E074-42A6-9D60-62FBB3D2E992}"/>
                  </a:ext>
                </a:extLst>
              </p:cNvPr>
              <p:cNvSpPr/>
              <p:nvPr/>
            </p:nvSpPr>
            <p:spPr>
              <a:xfrm>
                <a:off x="-24728" y="2599698"/>
                <a:ext cx="831283" cy="551351"/>
              </a:xfrm>
              <a:prstGeom prst="rect">
                <a:avLst/>
              </a:prstGeom>
              <a:solidFill>
                <a:srgbClr val="000082"/>
              </a:solidFill>
              <a:ln w="38100">
                <a:solidFill>
                  <a:srgbClr val="0000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27691A69-0360-4DA4-870D-EE8523EB22EA}"/>
                </a:ext>
              </a:extLst>
            </p:cNvPr>
            <p:cNvSpPr/>
            <p:nvPr/>
          </p:nvSpPr>
          <p:spPr>
            <a:xfrm>
              <a:off x="7718548" y="2194428"/>
              <a:ext cx="810262" cy="1382520"/>
            </a:xfrm>
            <a:prstGeom prst="rect">
              <a:avLst/>
            </a:prstGeom>
            <a:solidFill>
              <a:srgbClr val="000082"/>
            </a:solidFill>
            <a:ln w="38100">
              <a:solidFill>
                <a:srgbClr val="0000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9" name="1">
            <a:extLst>
              <a:ext uri="{FF2B5EF4-FFF2-40B4-BE49-F238E27FC236}">
                <a16:creationId xmlns:a16="http://schemas.microsoft.com/office/drawing/2014/main" xmlns="" id="{F6A342A7-A5AF-482D-AA7A-75C1B0D0E39A}"/>
              </a:ext>
            </a:extLst>
          </p:cNvPr>
          <p:cNvSpPr txBox="1"/>
          <p:nvPr/>
        </p:nvSpPr>
        <p:spPr>
          <a:xfrm>
            <a:off x="1419598" y="3250881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1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14DB3C4-7BD3-4251-A928-429F7034E473}"/>
              </a:ext>
            </a:extLst>
          </p:cNvPr>
          <p:cNvSpPr txBox="1"/>
          <p:nvPr/>
        </p:nvSpPr>
        <p:spPr>
          <a:xfrm>
            <a:off x="1420766" y="3251013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2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3DD0089-C1A2-45FC-A901-9CF5EC5E2C49}"/>
              </a:ext>
            </a:extLst>
          </p:cNvPr>
          <p:cNvSpPr txBox="1"/>
          <p:nvPr/>
        </p:nvSpPr>
        <p:spPr>
          <a:xfrm>
            <a:off x="1420766" y="3251013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3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1BA8433-BAFB-458D-9124-306D70CFEA4E}"/>
              </a:ext>
            </a:extLst>
          </p:cNvPr>
          <p:cNvSpPr txBox="1"/>
          <p:nvPr/>
        </p:nvSpPr>
        <p:spPr>
          <a:xfrm>
            <a:off x="1420766" y="3251013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4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00A3A33-A95B-47FA-AAC4-65368A750968}"/>
              </a:ext>
            </a:extLst>
          </p:cNvPr>
          <p:cNvSpPr txBox="1"/>
          <p:nvPr/>
        </p:nvSpPr>
        <p:spPr>
          <a:xfrm>
            <a:off x="1420766" y="3251013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5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4666DDC-2113-4D0D-AF72-EF3E0F59CDA1}"/>
              </a:ext>
            </a:extLst>
          </p:cNvPr>
          <p:cNvSpPr txBox="1"/>
          <p:nvPr/>
        </p:nvSpPr>
        <p:spPr>
          <a:xfrm>
            <a:off x="1420766" y="3251013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6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4E668AD-85B8-40A3-AE36-B7913383E65D}"/>
              </a:ext>
            </a:extLst>
          </p:cNvPr>
          <p:cNvSpPr txBox="1"/>
          <p:nvPr/>
        </p:nvSpPr>
        <p:spPr>
          <a:xfrm>
            <a:off x="1420766" y="3251013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7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A7AE7BE-07A5-4ABF-89A8-219A92D93114}"/>
              </a:ext>
            </a:extLst>
          </p:cNvPr>
          <p:cNvSpPr txBox="1"/>
          <p:nvPr/>
        </p:nvSpPr>
        <p:spPr>
          <a:xfrm>
            <a:off x="1420766" y="3251013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8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7F3C8B5-510F-4053-9E6A-3D2C0B5E2B77}"/>
              </a:ext>
            </a:extLst>
          </p:cNvPr>
          <p:cNvSpPr txBox="1"/>
          <p:nvPr/>
        </p:nvSpPr>
        <p:spPr>
          <a:xfrm>
            <a:off x="1420766" y="3251013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9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FAD956F-EF6C-48FE-AADC-2A894A5A02D3}"/>
              </a:ext>
            </a:extLst>
          </p:cNvPr>
          <p:cNvSpPr txBox="1"/>
          <p:nvPr/>
        </p:nvSpPr>
        <p:spPr>
          <a:xfrm>
            <a:off x="1420766" y="3251013"/>
            <a:ext cx="35413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10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5A96113-2758-4972-B336-305850F5CAD3}"/>
              </a:ext>
            </a:extLst>
          </p:cNvPr>
          <p:cNvSpPr txBox="1"/>
          <p:nvPr/>
        </p:nvSpPr>
        <p:spPr>
          <a:xfrm>
            <a:off x="1420766" y="3251013"/>
            <a:ext cx="35413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11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0" name="1">
            <a:extLst>
              <a:ext uri="{FF2B5EF4-FFF2-40B4-BE49-F238E27FC236}">
                <a16:creationId xmlns:a16="http://schemas.microsoft.com/office/drawing/2014/main" xmlns="" id="{FA6ED1BF-0911-4564-8F68-E188A305B20A}"/>
              </a:ext>
            </a:extLst>
          </p:cNvPr>
          <p:cNvSpPr txBox="1"/>
          <p:nvPr/>
        </p:nvSpPr>
        <p:spPr>
          <a:xfrm>
            <a:off x="3768128" y="3031919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1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632CC21-BE6E-4404-AA45-CA19066E6FD0}"/>
              </a:ext>
            </a:extLst>
          </p:cNvPr>
          <p:cNvSpPr txBox="1"/>
          <p:nvPr/>
        </p:nvSpPr>
        <p:spPr>
          <a:xfrm>
            <a:off x="3769296" y="3032051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2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941FD170-ABBE-4A6C-BB96-EDE3A2248D8E}"/>
              </a:ext>
            </a:extLst>
          </p:cNvPr>
          <p:cNvSpPr txBox="1"/>
          <p:nvPr/>
        </p:nvSpPr>
        <p:spPr>
          <a:xfrm>
            <a:off x="3769296" y="3032051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3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B2481DD-135D-4CDA-B2AA-FC8B85FABB56}"/>
              </a:ext>
            </a:extLst>
          </p:cNvPr>
          <p:cNvSpPr txBox="1"/>
          <p:nvPr/>
        </p:nvSpPr>
        <p:spPr>
          <a:xfrm>
            <a:off x="3769296" y="3032051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4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B2F8890D-071D-443A-BE2E-35FD2CBA5B77}"/>
              </a:ext>
            </a:extLst>
          </p:cNvPr>
          <p:cNvSpPr txBox="1"/>
          <p:nvPr/>
        </p:nvSpPr>
        <p:spPr>
          <a:xfrm>
            <a:off x="3769296" y="3032051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5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2A18C67F-B1A2-4881-8172-1B8A3902D3C6}"/>
              </a:ext>
            </a:extLst>
          </p:cNvPr>
          <p:cNvSpPr txBox="1"/>
          <p:nvPr/>
        </p:nvSpPr>
        <p:spPr>
          <a:xfrm>
            <a:off x="3769296" y="3032051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6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BEC587B-6A06-450B-A48C-0D52F6F86257}"/>
              </a:ext>
            </a:extLst>
          </p:cNvPr>
          <p:cNvSpPr txBox="1"/>
          <p:nvPr/>
        </p:nvSpPr>
        <p:spPr>
          <a:xfrm>
            <a:off x="3769296" y="3032051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7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8A3199CE-1E88-4863-A158-FABF299AF80D}"/>
              </a:ext>
            </a:extLst>
          </p:cNvPr>
          <p:cNvSpPr txBox="1"/>
          <p:nvPr/>
        </p:nvSpPr>
        <p:spPr>
          <a:xfrm>
            <a:off x="3769296" y="3032051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8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DD353D4-C6C4-495C-A1F1-9275BB84B7AC}"/>
              </a:ext>
            </a:extLst>
          </p:cNvPr>
          <p:cNvSpPr txBox="1"/>
          <p:nvPr/>
        </p:nvSpPr>
        <p:spPr>
          <a:xfrm>
            <a:off x="3769296" y="3032051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9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AA6FE2A4-E633-4278-9862-EE2FF159EA99}"/>
              </a:ext>
            </a:extLst>
          </p:cNvPr>
          <p:cNvSpPr txBox="1"/>
          <p:nvPr/>
        </p:nvSpPr>
        <p:spPr>
          <a:xfrm>
            <a:off x="3769296" y="3032051"/>
            <a:ext cx="35413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10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5AF5D6E7-368A-4235-8AC7-139AFCEC69D3}"/>
              </a:ext>
            </a:extLst>
          </p:cNvPr>
          <p:cNvSpPr txBox="1"/>
          <p:nvPr/>
        </p:nvSpPr>
        <p:spPr>
          <a:xfrm>
            <a:off x="3769296" y="3032051"/>
            <a:ext cx="35413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11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1" name="1">
            <a:extLst>
              <a:ext uri="{FF2B5EF4-FFF2-40B4-BE49-F238E27FC236}">
                <a16:creationId xmlns:a16="http://schemas.microsoft.com/office/drawing/2014/main" xmlns="" id="{297EFB46-D70A-4682-8E22-8A4454AB38F9}"/>
              </a:ext>
            </a:extLst>
          </p:cNvPr>
          <p:cNvSpPr txBox="1"/>
          <p:nvPr/>
        </p:nvSpPr>
        <p:spPr>
          <a:xfrm>
            <a:off x="7411540" y="3048422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1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6097C3AB-6A52-4CCC-BFC5-DDA9AF505B39}"/>
              </a:ext>
            </a:extLst>
          </p:cNvPr>
          <p:cNvSpPr txBox="1"/>
          <p:nvPr/>
        </p:nvSpPr>
        <p:spPr>
          <a:xfrm>
            <a:off x="7412708" y="3048554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2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561627A0-A7AA-459C-BDF6-102F17435872}"/>
              </a:ext>
            </a:extLst>
          </p:cNvPr>
          <p:cNvSpPr txBox="1"/>
          <p:nvPr/>
        </p:nvSpPr>
        <p:spPr>
          <a:xfrm>
            <a:off x="7412708" y="3048554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3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89EF2A5D-18C9-456D-870E-BA96497FC2CC}"/>
              </a:ext>
            </a:extLst>
          </p:cNvPr>
          <p:cNvSpPr txBox="1"/>
          <p:nvPr/>
        </p:nvSpPr>
        <p:spPr>
          <a:xfrm>
            <a:off x="7412708" y="3048554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4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25D49F22-C47A-4639-BBDF-28C19D79DD2A}"/>
              </a:ext>
            </a:extLst>
          </p:cNvPr>
          <p:cNvSpPr txBox="1"/>
          <p:nvPr/>
        </p:nvSpPr>
        <p:spPr>
          <a:xfrm>
            <a:off x="7412708" y="3048554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5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3A9B7D10-72BD-4914-853C-358D7672D405}"/>
              </a:ext>
            </a:extLst>
          </p:cNvPr>
          <p:cNvSpPr txBox="1"/>
          <p:nvPr/>
        </p:nvSpPr>
        <p:spPr>
          <a:xfrm>
            <a:off x="7412708" y="3048554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6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FBA079FF-77D2-4147-8A1A-A2232E6F9684}"/>
              </a:ext>
            </a:extLst>
          </p:cNvPr>
          <p:cNvSpPr txBox="1"/>
          <p:nvPr/>
        </p:nvSpPr>
        <p:spPr>
          <a:xfrm>
            <a:off x="7412708" y="3048554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7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F4439ADB-19E6-4CFC-BE53-0DBAF196F326}"/>
              </a:ext>
            </a:extLst>
          </p:cNvPr>
          <p:cNvSpPr txBox="1"/>
          <p:nvPr/>
        </p:nvSpPr>
        <p:spPr>
          <a:xfrm>
            <a:off x="7412708" y="3048554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8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167F7D7B-4AAD-4F9E-850B-4ADD1C7935E0}"/>
              </a:ext>
            </a:extLst>
          </p:cNvPr>
          <p:cNvSpPr txBox="1"/>
          <p:nvPr/>
        </p:nvSpPr>
        <p:spPr>
          <a:xfrm>
            <a:off x="7412708" y="3048554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9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81B24583-3FC9-4B71-BF41-DE68DDAE7E3A}"/>
              </a:ext>
            </a:extLst>
          </p:cNvPr>
          <p:cNvSpPr txBox="1"/>
          <p:nvPr/>
        </p:nvSpPr>
        <p:spPr>
          <a:xfrm>
            <a:off x="7412708" y="3048554"/>
            <a:ext cx="35413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10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3FC3C189-A3BE-4C7F-AF35-6B901D9A4158}"/>
              </a:ext>
            </a:extLst>
          </p:cNvPr>
          <p:cNvSpPr txBox="1"/>
          <p:nvPr/>
        </p:nvSpPr>
        <p:spPr>
          <a:xfrm>
            <a:off x="7412708" y="3048554"/>
            <a:ext cx="35413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11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2" name="1">
            <a:extLst>
              <a:ext uri="{FF2B5EF4-FFF2-40B4-BE49-F238E27FC236}">
                <a16:creationId xmlns:a16="http://schemas.microsoft.com/office/drawing/2014/main" xmlns="" id="{57F0D862-B9D9-4D0B-B8D4-329FDC74A566}"/>
              </a:ext>
            </a:extLst>
          </p:cNvPr>
          <p:cNvSpPr txBox="1"/>
          <p:nvPr/>
        </p:nvSpPr>
        <p:spPr>
          <a:xfrm>
            <a:off x="6729245" y="3040457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1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4AEBA02-1FA6-4CC6-ADA2-F1FE51DA24CC}"/>
              </a:ext>
            </a:extLst>
          </p:cNvPr>
          <p:cNvSpPr txBox="1"/>
          <p:nvPr/>
        </p:nvSpPr>
        <p:spPr>
          <a:xfrm>
            <a:off x="6730413" y="3040589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2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0E197144-5B76-4572-8E6A-02A6D9BCAF83}"/>
              </a:ext>
            </a:extLst>
          </p:cNvPr>
          <p:cNvSpPr txBox="1"/>
          <p:nvPr/>
        </p:nvSpPr>
        <p:spPr>
          <a:xfrm>
            <a:off x="6730413" y="3040589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3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2B8B121B-6CE6-4411-8439-7C775357321C}"/>
              </a:ext>
            </a:extLst>
          </p:cNvPr>
          <p:cNvSpPr txBox="1"/>
          <p:nvPr/>
        </p:nvSpPr>
        <p:spPr>
          <a:xfrm>
            <a:off x="6730413" y="3040589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4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B1603063-6A4B-4A0A-A288-CAFEC70C94E9}"/>
              </a:ext>
            </a:extLst>
          </p:cNvPr>
          <p:cNvSpPr txBox="1"/>
          <p:nvPr/>
        </p:nvSpPr>
        <p:spPr>
          <a:xfrm>
            <a:off x="6730413" y="3040589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5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7DD17CC9-C70F-451F-A0AE-5F5D6E0166EC}"/>
              </a:ext>
            </a:extLst>
          </p:cNvPr>
          <p:cNvSpPr txBox="1"/>
          <p:nvPr/>
        </p:nvSpPr>
        <p:spPr>
          <a:xfrm>
            <a:off x="6730413" y="3040589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6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C78D5DAA-5ACB-4C2F-BC0E-4671089BE8A2}"/>
              </a:ext>
            </a:extLst>
          </p:cNvPr>
          <p:cNvSpPr txBox="1"/>
          <p:nvPr/>
        </p:nvSpPr>
        <p:spPr>
          <a:xfrm>
            <a:off x="6730413" y="3040589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7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D592383-A998-4131-8DF1-DFBE1D0BA26F}"/>
              </a:ext>
            </a:extLst>
          </p:cNvPr>
          <p:cNvSpPr txBox="1"/>
          <p:nvPr/>
        </p:nvSpPr>
        <p:spPr>
          <a:xfrm>
            <a:off x="6730413" y="3040589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8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D0413B81-8CBF-495A-BAE3-D0BA047002A4}"/>
              </a:ext>
            </a:extLst>
          </p:cNvPr>
          <p:cNvSpPr txBox="1"/>
          <p:nvPr/>
        </p:nvSpPr>
        <p:spPr>
          <a:xfrm>
            <a:off x="6730413" y="3040589"/>
            <a:ext cx="30390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9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A93CB894-D3A5-4B1B-8A8D-0E0CA8486880}"/>
              </a:ext>
            </a:extLst>
          </p:cNvPr>
          <p:cNvSpPr txBox="1"/>
          <p:nvPr/>
        </p:nvSpPr>
        <p:spPr>
          <a:xfrm>
            <a:off x="6730413" y="3040589"/>
            <a:ext cx="35413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10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43E70702-400F-4D8C-98D9-AFD87FC63885}"/>
              </a:ext>
            </a:extLst>
          </p:cNvPr>
          <p:cNvSpPr txBox="1"/>
          <p:nvPr/>
        </p:nvSpPr>
        <p:spPr>
          <a:xfrm>
            <a:off x="6730413" y="3040589"/>
            <a:ext cx="354139" cy="256480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11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C38C55F-CA9A-4995-B4D0-2EFDE094ED52}"/>
              </a:ext>
            </a:extLst>
          </p:cNvPr>
          <p:cNvGrpSpPr/>
          <p:nvPr/>
        </p:nvGrpSpPr>
        <p:grpSpPr>
          <a:xfrm>
            <a:off x="2043354" y="3316472"/>
            <a:ext cx="3066121" cy="1775558"/>
            <a:chOff x="2606077" y="2088845"/>
            <a:chExt cx="2564606" cy="17755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5EE7467-D410-4C8E-84C2-9716924BB5D6}"/>
                </a:ext>
              </a:extLst>
            </p:cNvPr>
            <p:cNvSpPr txBox="1"/>
            <p:nvPr/>
          </p:nvSpPr>
          <p:spPr>
            <a:xfrm>
              <a:off x="2606077" y="3313316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2.3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B36187A-B056-4B76-9F26-44E14ECC0C01}"/>
                </a:ext>
              </a:extLst>
            </p:cNvPr>
            <p:cNvSpPr txBox="1"/>
            <p:nvPr/>
          </p:nvSpPr>
          <p:spPr>
            <a:xfrm rot="16200000">
              <a:off x="2452436" y="2741889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Z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1DB8C19-79F7-4802-BDE8-29EEA0205FB0}"/>
                </a:ext>
              </a:extLst>
            </p:cNvPr>
            <p:cNvSpPr txBox="1"/>
            <p:nvPr/>
          </p:nvSpPr>
          <p:spPr>
            <a:xfrm>
              <a:off x="2606077" y="208884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0.3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B126306-BCB7-42B0-8D2D-047BED539CEE}"/>
                </a:ext>
              </a:extLst>
            </p:cNvPr>
            <p:cNvSpPr txBox="1"/>
            <p:nvPr/>
          </p:nvSpPr>
          <p:spPr>
            <a:xfrm>
              <a:off x="3665882" y="3501064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X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3CB7A55-E273-4F85-AB43-A4A7C169B5BA}"/>
                </a:ext>
              </a:extLst>
            </p:cNvPr>
            <p:cNvSpPr txBox="1"/>
            <p:nvPr/>
          </p:nvSpPr>
          <p:spPr>
            <a:xfrm>
              <a:off x="2854067" y="3498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4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8A2552E-7F9E-4928-BE91-674FEBBBB699}"/>
                </a:ext>
              </a:extLst>
            </p:cNvPr>
            <p:cNvSpPr txBox="1"/>
            <p:nvPr/>
          </p:nvSpPr>
          <p:spPr>
            <a:xfrm>
              <a:off x="4777627" y="352584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12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9A27455-37F1-4BAA-B36C-1B0A64764552}"/>
              </a:ext>
            </a:extLst>
          </p:cNvPr>
          <p:cNvGrpSpPr/>
          <p:nvPr/>
        </p:nvGrpSpPr>
        <p:grpSpPr>
          <a:xfrm>
            <a:off x="5382121" y="3251013"/>
            <a:ext cx="3066121" cy="1775558"/>
            <a:chOff x="2606077" y="2088845"/>
            <a:chExt cx="2564606" cy="177555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14544A2-F8D8-4DD9-B1AC-AC5A0DE14EEA}"/>
                </a:ext>
              </a:extLst>
            </p:cNvPr>
            <p:cNvSpPr txBox="1"/>
            <p:nvPr/>
          </p:nvSpPr>
          <p:spPr>
            <a:xfrm>
              <a:off x="2606077" y="3313316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2.3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8841D6A-268B-41BE-859D-D217779686D7}"/>
                </a:ext>
              </a:extLst>
            </p:cNvPr>
            <p:cNvSpPr txBox="1"/>
            <p:nvPr/>
          </p:nvSpPr>
          <p:spPr>
            <a:xfrm rot="16200000">
              <a:off x="2452436" y="2741889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Z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769FA359-3A53-4037-8355-5F9BD18C3BC9}"/>
                </a:ext>
              </a:extLst>
            </p:cNvPr>
            <p:cNvSpPr txBox="1"/>
            <p:nvPr/>
          </p:nvSpPr>
          <p:spPr>
            <a:xfrm>
              <a:off x="2606077" y="208884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0.3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EEB1258-07D1-4AB7-8A20-7FFDD34CD62E}"/>
                </a:ext>
              </a:extLst>
            </p:cNvPr>
            <p:cNvSpPr txBox="1"/>
            <p:nvPr/>
          </p:nvSpPr>
          <p:spPr>
            <a:xfrm>
              <a:off x="3665882" y="3501064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X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4BC9968-694A-4F71-86DC-93D3DFA4EA19}"/>
                </a:ext>
              </a:extLst>
            </p:cNvPr>
            <p:cNvSpPr txBox="1"/>
            <p:nvPr/>
          </p:nvSpPr>
          <p:spPr>
            <a:xfrm>
              <a:off x="2854067" y="3498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4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DC20D0C-9BE0-4EA0-9D68-D4B187EF5E4F}"/>
                </a:ext>
              </a:extLst>
            </p:cNvPr>
            <p:cNvSpPr txBox="1"/>
            <p:nvPr/>
          </p:nvSpPr>
          <p:spPr>
            <a:xfrm>
              <a:off x="4777627" y="352584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12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BA53CFA-EF9A-49C2-8B1C-42236AAC6D25}"/>
                  </a:ext>
                </a:extLst>
              </p:cNvPr>
              <p:cNvSpPr txBox="1"/>
              <p:nvPr/>
            </p:nvSpPr>
            <p:spPr>
              <a:xfrm>
                <a:off x="3528933" y="2977918"/>
                <a:ext cx="421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1600" b="1" i="1">
                              <a:solidFill>
                                <a:prstClr val="white"/>
                              </a:solidFill>
                              <a:latin typeface="Cambria Math"/>
                              <a:ea typeface="宋体" panose="02010600030101010101" pitchFamily="2" charset="-122"/>
                            </a:rPr>
                          </m:ctrlPr>
                        </m:accPr>
                        <m:e>
                          <m:r>
                            <a:rPr lang="en-US" altLang="zh-CN" sz="16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zh-CN" altLang="en-US" sz="1600" b="1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A53CFA-EF9A-49C2-8B1C-42236AAC6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933" y="2977918"/>
                <a:ext cx="421910" cy="338554"/>
              </a:xfrm>
              <a:prstGeom prst="rect">
                <a:avLst/>
              </a:prstGeom>
              <a:blipFill>
                <a:blip r:embed="rId16"/>
                <a:stretch>
                  <a:fillRect r="-7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22BAD2E-4429-4ABF-9EAB-2F177649B419}"/>
                  </a:ext>
                </a:extLst>
              </p:cNvPr>
              <p:cNvSpPr txBox="1"/>
              <p:nvPr/>
            </p:nvSpPr>
            <p:spPr>
              <a:xfrm>
                <a:off x="1226616" y="3190380"/>
                <a:ext cx="393056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16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宋体" panose="02010600030101010101" pitchFamily="2" charset="-122"/>
                            </a:rPr>
                          </m:ctrlPr>
                        </m:accPr>
                        <m:e>
                          <m:r>
                            <a:rPr lang="en-US" altLang="zh-CN" sz="16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𝑯</m:t>
                          </m:r>
                        </m:e>
                      </m:acc>
                    </m:oMath>
                  </m:oMathPara>
                </a14:m>
                <a:endParaRPr lang="zh-CN" altLang="en-US" sz="1600" b="1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2BAD2E-4429-4ABF-9EAB-2F177649B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616" y="3190380"/>
                <a:ext cx="393056" cy="344710"/>
              </a:xfrm>
              <a:prstGeom prst="rect">
                <a:avLst/>
              </a:prstGeom>
              <a:blipFill>
                <a:blip r:embed="rId17"/>
                <a:stretch>
                  <a:fillRect r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952BBA51-C9B6-49C8-B0CC-8B3B2A74F161}"/>
                  </a:ext>
                </a:extLst>
              </p:cNvPr>
              <p:cNvSpPr txBox="1"/>
              <p:nvPr/>
            </p:nvSpPr>
            <p:spPr>
              <a:xfrm>
                <a:off x="6588224" y="3000214"/>
                <a:ext cx="1092641" cy="34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600" b="1" i="1" smtClean="0">
                            <a:solidFill>
                              <a:prstClr val="white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</m:ctrlPr>
                      </m:accPr>
                      <m:e>
                        <m:r>
                          <a:rPr lang="en-US" altLang="zh-CN" sz="16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𝑯</m:t>
                        </m:r>
                      </m:e>
                    </m:acc>
                    <m:r>
                      <a:rPr lang="en-US" altLang="zh-CN" sz="1600" b="1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  ∗  </m:t>
                    </m:r>
                    <m:acc>
                      <m:accPr>
                        <m:chr m:val="̃"/>
                        <m:ctrlPr>
                          <a:rPr lang="en-US" altLang="zh-CN" sz="1600" b="1" i="1">
                            <a:solidFill>
                              <a:prstClr val="white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</m:ctrlPr>
                      </m:accPr>
                      <m:e>
                        <m:r>
                          <a:rPr lang="en-US" altLang="zh-CN" sz="16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𝒎</m:t>
                        </m:r>
                      </m:e>
                    </m:acc>
                  </m:oMath>
                </a14:m>
                <a:r>
                  <a:rPr lang="zh-CN" altLang="en-US" sz="1600" b="1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2BBA51-C9B6-49C8-B0CC-8B3B2A74F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000214"/>
                <a:ext cx="1092641" cy="344710"/>
              </a:xfrm>
              <a:prstGeom prst="rect">
                <a:avLst/>
              </a:prstGeom>
              <a:blipFill>
                <a:blip r:embed="rId18"/>
                <a:stretch>
                  <a:fillRect r="-12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" name="Picture 12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E3846D75-E70C-479D-982E-0842DCA574E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2" t="7604" r="31852" b="31558"/>
          <a:stretch/>
        </p:blipFill>
        <p:spPr>
          <a:xfrm>
            <a:off x="29777" y="1221545"/>
            <a:ext cx="2086780" cy="1847015"/>
          </a:xfrm>
          <a:prstGeom prst="rect">
            <a:avLst/>
          </a:prstGeom>
        </p:spPr>
      </p:pic>
      <p:pic>
        <p:nvPicPr>
          <p:cNvPr id="124" name="Picture 123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xmlns="" id="{99ED25CB-CECD-4DB0-A49F-D6500A3DCB67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7418" r="9334" b="10770"/>
          <a:stretch/>
        </p:blipFill>
        <p:spPr>
          <a:xfrm>
            <a:off x="3079539" y="1154224"/>
            <a:ext cx="2428565" cy="1407553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9196B730-3FFF-48B5-A806-BF9C3426231A}"/>
              </a:ext>
            </a:extLst>
          </p:cNvPr>
          <p:cNvGrpSpPr/>
          <p:nvPr/>
        </p:nvGrpSpPr>
        <p:grpSpPr>
          <a:xfrm>
            <a:off x="2658007" y="1203598"/>
            <a:ext cx="3066121" cy="1775558"/>
            <a:chOff x="2606077" y="2088845"/>
            <a:chExt cx="2564606" cy="177555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89A305F5-60B7-48B7-960C-641180319A26}"/>
                </a:ext>
              </a:extLst>
            </p:cNvPr>
            <p:cNvSpPr txBox="1"/>
            <p:nvPr/>
          </p:nvSpPr>
          <p:spPr>
            <a:xfrm>
              <a:off x="2606077" y="3313316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2.3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5B5F2514-E397-4F15-AF84-2D626A8B1A88}"/>
                </a:ext>
              </a:extLst>
            </p:cNvPr>
            <p:cNvSpPr txBox="1"/>
            <p:nvPr/>
          </p:nvSpPr>
          <p:spPr>
            <a:xfrm rot="16200000">
              <a:off x="2452436" y="2741889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Z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38EEDA0B-2AF3-43BA-AB99-CEF94D10E7EC}"/>
                </a:ext>
              </a:extLst>
            </p:cNvPr>
            <p:cNvSpPr txBox="1"/>
            <p:nvPr/>
          </p:nvSpPr>
          <p:spPr>
            <a:xfrm>
              <a:off x="2606077" y="208884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0.3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CFF09269-7507-4C85-9EED-80302FAE9BB3}"/>
                </a:ext>
              </a:extLst>
            </p:cNvPr>
            <p:cNvSpPr txBox="1"/>
            <p:nvPr/>
          </p:nvSpPr>
          <p:spPr>
            <a:xfrm>
              <a:off x="3665882" y="3501064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X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40262670-C024-4256-A29C-C8F37C4A974A}"/>
                </a:ext>
              </a:extLst>
            </p:cNvPr>
            <p:cNvSpPr txBox="1"/>
            <p:nvPr/>
          </p:nvSpPr>
          <p:spPr>
            <a:xfrm>
              <a:off x="2854067" y="3498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4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5A7B9C5F-B748-4782-8ED7-FA74BABEAB36}"/>
                </a:ext>
              </a:extLst>
            </p:cNvPr>
            <p:cNvSpPr txBox="1"/>
            <p:nvPr/>
          </p:nvSpPr>
          <p:spPr>
            <a:xfrm>
              <a:off x="4777627" y="352584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12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133" name="Picture 132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xmlns="" id="{66D0E824-7122-40AD-83B7-C9F3DFD8C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7379" r="9385" b="10612"/>
          <a:stretch/>
        </p:blipFill>
        <p:spPr>
          <a:xfrm>
            <a:off x="3079109" y="1154224"/>
            <a:ext cx="2428565" cy="1417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xmlns="" id="{935B70E5-1C87-46E2-892C-C7358434CD8F}"/>
                  </a:ext>
                </a:extLst>
              </p:cNvPr>
              <p:cNvSpPr txBox="1"/>
              <p:nvPr/>
            </p:nvSpPr>
            <p:spPr>
              <a:xfrm>
                <a:off x="3787428" y="627534"/>
                <a:ext cx="723244" cy="539571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12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宋体" panose="02010600030101010101" pitchFamily="2" charset="-122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altLang="zh-CN" sz="1200" b="1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宋体" panose="02010600030101010101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12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𝒎</m:t>
                              </m:r>
                            </m:e>
                          </m:acc>
                          <m:r>
                            <a:rPr lang="en-US" altLang="zh-CN" sz="1200" b="1" i="1" baseline="-2500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zh-CN" altLang="en-US" sz="1200" b="1" baseline="-25000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35B70E5-1C87-46E2-892C-C7358434C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28" y="627534"/>
                <a:ext cx="723244" cy="539571"/>
              </a:xfrm>
              <a:prstGeom prst="rect">
                <a:avLst/>
              </a:prstGeom>
              <a:blipFill>
                <a:blip r:embed="rId21"/>
                <a:stretch>
                  <a:fillRect l="-60504" t="-117045" r="-76471" b="-165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6303339B-460B-42AE-B3AE-B3D4A734CEE4}"/>
              </a:ext>
            </a:extLst>
          </p:cNvPr>
          <p:cNvGrpSpPr/>
          <p:nvPr/>
        </p:nvGrpSpPr>
        <p:grpSpPr>
          <a:xfrm>
            <a:off x="5756156" y="1159564"/>
            <a:ext cx="3066121" cy="1775558"/>
            <a:chOff x="2606077" y="2088845"/>
            <a:chExt cx="2564606" cy="1775558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0B38AB57-8C98-42ED-9F10-2CC43E2A40F8}"/>
                </a:ext>
              </a:extLst>
            </p:cNvPr>
            <p:cNvSpPr txBox="1"/>
            <p:nvPr/>
          </p:nvSpPr>
          <p:spPr>
            <a:xfrm>
              <a:off x="2606077" y="3313316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2.3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673FB389-5467-4E05-B553-229CB55F66A0}"/>
                </a:ext>
              </a:extLst>
            </p:cNvPr>
            <p:cNvSpPr txBox="1"/>
            <p:nvPr/>
          </p:nvSpPr>
          <p:spPr>
            <a:xfrm rot="16200000">
              <a:off x="2452436" y="2741889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Z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69EC211A-CC98-45D7-B1D6-858A7226AF94}"/>
                </a:ext>
              </a:extLst>
            </p:cNvPr>
            <p:cNvSpPr txBox="1"/>
            <p:nvPr/>
          </p:nvSpPr>
          <p:spPr>
            <a:xfrm>
              <a:off x="2606077" y="208884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0.3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502F0E39-B4EA-489A-8052-668759F21C24}"/>
                </a:ext>
              </a:extLst>
            </p:cNvPr>
            <p:cNvSpPr txBox="1"/>
            <p:nvPr/>
          </p:nvSpPr>
          <p:spPr>
            <a:xfrm>
              <a:off x="3665882" y="3501064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X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D81F9ABC-8AC8-4798-B518-F542A4A9206A}"/>
                </a:ext>
              </a:extLst>
            </p:cNvPr>
            <p:cNvSpPr txBox="1"/>
            <p:nvPr/>
          </p:nvSpPr>
          <p:spPr>
            <a:xfrm>
              <a:off x="2854067" y="3498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4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6452EE10-ECFF-4445-BF48-7C53E5F7C306}"/>
                </a:ext>
              </a:extLst>
            </p:cNvPr>
            <p:cNvSpPr txBox="1"/>
            <p:nvPr/>
          </p:nvSpPr>
          <p:spPr>
            <a:xfrm>
              <a:off x="4777627" y="352584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12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xmlns="" id="{1C569D87-135D-449F-A0D9-3517C18CFB56}"/>
                  </a:ext>
                </a:extLst>
              </p:cNvPr>
              <p:cNvSpPr txBox="1"/>
              <p:nvPr/>
            </p:nvSpPr>
            <p:spPr>
              <a:xfrm>
                <a:off x="6744678" y="758706"/>
                <a:ext cx="137961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12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宋体" panose="02010600030101010101" pitchFamily="2" charset="-122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altLang="zh-CN" sz="1200" b="1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宋体" panose="02010600030101010101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12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𝑯</m:t>
                              </m:r>
                            </m:e>
                          </m:acc>
                          <m:r>
                            <a:rPr lang="en-US" altLang="zh-CN" sz="1200" b="1" i="1" baseline="-25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𝒌</m:t>
                          </m:r>
                          <m:r>
                            <a:rPr lang="en-US" altLang="zh-CN" sz="12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∗</m:t>
                          </m:r>
                          <m:acc>
                            <m:accPr>
                              <m:chr m:val="̃"/>
                              <m:ctrlPr>
                                <a:rPr lang="en-US" altLang="zh-CN" sz="1200" b="1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宋体" panose="02010600030101010101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12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𝒎</m:t>
                              </m:r>
                            </m:e>
                          </m:acc>
                          <m:r>
                            <a:rPr lang="en-US" altLang="zh-CN" sz="1200" b="1" i="1" baseline="-2500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zh-CN" altLang="en-US" sz="1200" b="1" baseline="-25000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C569D87-135D-449F-A0D9-3517C18CF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678" y="758706"/>
                <a:ext cx="1379610" cy="539571"/>
              </a:xfrm>
              <a:prstGeom prst="rect">
                <a:avLst/>
              </a:prstGeom>
              <a:blipFill>
                <a:blip r:embed="rId22"/>
                <a:stretch>
                  <a:fillRect l="-19824" t="-115730" r="-19824" b="-1629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4" name="Picture 143">
            <a:extLst>
              <a:ext uri="{FF2B5EF4-FFF2-40B4-BE49-F238E27FC236}">
                <a16:creationId xmlns:a16="http://schemas.microsoft.com/office/drawing/2014/main" xmlns="" id="{B1D86F37-A201-43B4-8FCD-178223B8F2A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07" y="1162537"/>
            <a:ext cx="2428565" cy="1409520"/>
          </a:xfrm>
          <a:prstGeom prst="rect">
            <a:avLst/>
          </a:prstGeom>
        </p:spPr>
      </p:pic>
      <p:pic>
        <p:nvPicPr>
          <p:cNvPr id="145" name="Picture 144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xmlns="" id="{B1C633BB-F539-4127-9827-EA339EA903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0" t="7379" r="9385" b="10612"/>
          <a:stretch/>
        </p:blipFill>
        <p:spPr>
          <a:xfrm>
            <a:off x="6238228" y="1164052"/>
            <a:ext cx="2428565" cy="1417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0FE92ABD-D64F-4141-B26D-3D50CAEE6BE4}"/>
                  </a:ext>
                </a:extLst>
              </p:cNvPr>
              <p:cNvSpPr txBox="1"/>
              <p:nvPr/>
            </p:nvSpPr>
            <p:spPr>
              <a:xfrm>
                <a:off x="3848755" y="777838"/>
                <a:ext cx="935267" cy="28174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𝒎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𝒎𝒊𝒈</m:t>
                          </m:r>
                        </m:sup>
                      </m:sSup>
                    </m:oMath>
                  </m:oMathPara>
                </a14:m>
                <a:endParaRPr lang="zh-CN" altLang="en-US" sz="1200" b="1" baseline="-25000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FE92ABD-D64F-4141-B26D-3D50CAEE6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755" y="777838"/>
                <a:ext cx="935267" cy="28174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xmlns="" id="{4347B363-A11D-4D89-84DF-20D6CEE61F33}"/>
                  </a:ext>
                </a:extLst>
              </p:cNvPr>
              <p:cNvSpPr txBox="1"/>
              <p:nvPr/>
            </p:nvSpPr>
            <p:spPr>
              <a:xfrm>
                <a:off x="6881199" y="852443"/>
                <a:ext cx="935267" cy="28174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宋体" panose="02010600030101010101" pitchFamily="2" charset="-122"/>
                            </a:rPr>
                          </m:ctrlPr>
                        </m:sSupPr>
                        <m:e>
                          <m:r>
                            <a:rPr lang="en-US" altLang="zh-CN" sz="1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𝒎</m:t>
                          </m:r>
                        </m:e>
                        <m:sup>
                          <m:r>
                            <a:rPr lang="en-US" altLang="zh-CN" sz="1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𝒎𝒊𝒈</m:t>
                          </m:r>
                        </m:sup>
                      </m:sSup>
                    </m:oMath>
                  </m:oMathPara>
                </a14:m>
                <a:endParaRPr lang="zh-CN" altLang="en-US" sz="1200" b="1" baseline="-25000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347B363-A11D-4D89-84DF-20D6CEE61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199" y="852443"/>
                <a:ext cx="935267" cy="28174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Rectangle 155">
            <a:extLst>
              <a:ext uri="{FF2B5EF4-FFF2-40B4-BE49-F238E27FC236}">
                <a16:creationId xmlns:a16="http://schemas.microsoft.com/office/drawing/2014/main" xmlns="" id="{4C5ABD0B-D7E2-48C2-9D0E-09EBCA900816}"/>
              </a:ext>
            </a:extLst>
          </p:cNvPr>
          <p:cNvSpPr/>
          <p:nvPr/>
        </p:nvSpPr>
        <p:spPr>
          <a:xfrm>
            <a:off x="17455" y="1247191"/>
            <a:ext cx="508427" cy="605749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xmlns="" id="{F5DCCE7B-B5DF-47A1-B5BF-18490AF0746E}"/>
              </a:ext>
            </a:extLst>
          </p:cNvPr>
          <p:cNvSpPr/>
          <p:nvPr/>
        </p:nvSpPr>
        <p:spPr>
          <a:xfrm>
            <a:off x="1045454" y="1255200"/>
            <a:ext cx="508427" cy="605749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xmlns="" id="{B944D392-4B25-4820-AC08-BC084A71585C}"/>
              </a:ext>
            </a:extLst>
          </p:cNvPr>
          <p:cNvSpPr/>
          <p:nvPr/>
        </p:nvSpPr>
        <p:spPr>
          <a:xfrm>
            <a:off x="17455" y="1827560"/>
            <a:ext cx="508427" cy="605749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xmlns="" id="{7445AAC0-9775-4D79-945F-5EA4F1BC6196}"/>
              </a:ext>
            </a:extLst>
          </p:cNvPr>
          <p:cNvSpPr/>
          <p:nvPr/>
        </p:nvSpPr>
        <p:spPr>
          <a:xfrm>
            <a:off x="1052339" y="1845562"/>
            <a:ext cx="508427" cy="605749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xmlns="" id="{10FF4DD6-03FC-4D6A-98D5-BE7EE7C0BE17}"/>
              </a:ext>
            </a:extLst>
          </p:cNvPr>
          <p:cNvSpPr/>
          <p:nvPr/>
        </p:nvSpPr>
        <p:spPr>
          <a:xfrm>
            <a:off x="28078" y="2419714"/>
            <a:ext cx="508427" cy="605749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xmlns="" id="{7D428601-566D-48B1-B431-1C4753448EA9}"/>
              </a:ext>
            </a:extLst>
          </p:cNvPr>
          <p:cNvSpPr/>
          <p:nvPr/>
        </p:nvSpPr>
        <p:spPr>
          <a:xfrm>
            <a:off x="1038569" y="2436864"/>
            <a:ext cx="508427" cy="605749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9015A7B5-1EA6-4F78-9CEF-FC8ECC54DB75}"/>
              </a:ext>
            </a:extLst>
          </p:cNvPr>
          <p:cNvSpPr txBox="1"/>
          <p:nvPr/>
        </p:nvSpPr>
        <p:spPr>
          <a:xfrm>
            <a:off x="1787076" y="3762647"/>
            <a:ext cx="372218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44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*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FF962B1A-9EAA-45E9-B07D-4C3934EE56BE}"/>
              </a:ext>
            </a:extLst>
          </p:cNvPr>
          <p:cNvSpPr txBox="1"/>
          <p:nvPr/>
        </p:nvSpPr>
        <p:spPr>
          <a:xfrm>
            <a:off x="5047388" y="3754025"/>
            <a:ext cx="372218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4400" b="1" baseline="-25000" dirty="0">
                <a:solidFill>
                  <a:prstClr val="white"/>
                </a:solidFill>
                <a:ea typeface="宋体" panose="02010600030101010101" pitchFamily="2" charset="-122"/>
              </a:rPr>
              <a:t>=</a:t>
            </a:r>
            <a:endParaRPr lang="zh-CN" altLang="en-US" sz="1600" b="1" baseline="-250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64" name="Arrow: Right 163">
            <a:extLst>
              <a:ext uri="{FF2B5EF4-FFF2-40B4-BE49-F238E27FC236}">
                <a16:creationId xmlns:a16="http://schemas.microsoft.com/office/drawing/2014/main" xmlns="" id="{80DD9A85-7329-4660-B6FD-04C5F2F778A2}"/>
              </a:ext>
            </a:extLst>
          </p:cNvPr>
          <p:cNvSpPr/>
          <p:nvPr/>
        </p:nvSpPr>
        <p:spPr>
          <a:xfrm rot="16778564">
            <a:off x="4493854" y="2849961"/>
            <a:ext cx="547680" cy="249326"/>
          </a:xfrm>
          <a:prstGeom prst="rightArrow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Arrow: Right 164">
            <a:extLst>
              <a:ext uri="{FF2B5EF4-FFF2-40B4-BE49-F238E27FC236}">
                <a16:creationId xmlns:a16="http://schemas.microsoft.com/office/drawing/2014/main" xmlns="" id="{F03AA33B-E89E-43D5-8771-EF0608C65ADE}"/>
              </a:ext>
            </a:extLst>
          </p:cNvPr>
          <p:cNvSpPr/>
          <p:nvPr/>
        </p:nvSpPr>
        <p:spPr>
          <a:xfrm rot="16778564">
            <a:off x="7746707" y="2831206"/>
            <a:ext cx="547680" cy="249326"/>
          </a:xfrm>
          <a:prstGeom prst="rightArrow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6" name="Picture 165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xmlns="" id="{DB77A921-7EB5-4416-8E73-A6FB0AB91277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7418" r="9334" b="10770"/>
          <a:stretch/>
        </p:blipFill>
        <p:spPr>
          <a:xfrm>
            <a:off x="3085730" y="1161009"/>
            <a:ext cx="2428565" cy="1407553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Synthetic Test</a:t>
            </a:r>
            <a:r>
              <a:rPr lang="en-US" altLang="zh-CN" sz="4400" dirty="0" smtClean="0"/>
              <a:t>: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xmlns="" id="{8B8AFDFF-851E-4F08-AEC5-ADF7DB3DD703}"/>
                  </a:ext>
                </a:extLst>
              </p:cNvPr>
              <p:cNvSpPr txBox="1"/>
              <p:nvPr/>
            </p:nvSpPr>
            <p:spPr>
              <a:xfrm>
                <a:off x="266697" y="875133"/>
                <a:ext cx="1459054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altLang="zh-CN" sz="1600" b="1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Learned S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𝐒𝐅</m:t>
                    </m:r>
                    <m:r>
                      <a:rPr lang="en-US" altLang="zh-CN" sz="1600" b="1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altLang="zh-CN" sz="1600" b="1" i="1">
                            <a:solidFill>
                              <a:prstClr val="white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</m:ctrlPr>
                      </m:accPr>
                      <m:e>
                        <m:r>
                          <a:rPr lang="en-US" altLang="zh-CN" sz="16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𝑯</m:t>
                        </m:r>
                      </m:e>
                    </m:acc>
                  </m:oMath>
                </a14:m>
                <a:endParaRPr lang="zh-CN" altLang="en-US" sz="1600" b="1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8B8AFDFF-851E-4F08-AEC5-ADF7DB3DD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7" y="875133"/>
                <a:ext cx="1459054" cy="344710"/>
              </a:xfrm>
              <a:prstGeom prst="rect">
                <a:avLst/>
              </a:prstGeom>
              <a:blipFill>
                <a:blip r:embed="rId27"/>
                <a:stretch>
                  <a:fillRect l="-2510" t="-1786" r="-17992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xmlns="" id="{35BA75AE-3EE1-4E7C-B8B1-63D8DC34643D}"/>
                  </a:ext>
                </a:extLst>
              </p:cNvPr>
              <p:cNvSpPr txBox="1"/>
              <p:nvPr/>
            </p:nvSpPr>
            <p:spPr>
              <a:xfrm>
                <a:off x="4073205" y="648924"/>
                <a:ext cx="515360" cy="539571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1200" b="1" i="1" smtClean="0">
                              <a:solidFill>
                                <a:prstClr val="white"/>
                              </a:solidFill>
                              <a:latin typeface="Cambria Math"/>
                              <a:ea typeface="宋体" panose="02010600030101010101" pitchFamily="2" charset="-122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altLang="zh-CN" sz="1200" b="1" i="1">
                                  <a:solidFill>
                                    <a:prstClr val="white"/>
                                  </a:solidFill>
                                  <a:latin typeface="Cambria Math"/>
                                  <a:ea typeface="宋体" panose="02010600030101010101" pitchFamily="2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12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𝒎</m:t>
                              </m:r>
                            </m:e>
                          </m:acc>
                          <m:r>
                            <a:rPr lang="en-US" altLang="zh-CN" sz="1200" b="1" i="1" baseline="-2500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zh-CN" altLang="en-US" sz="1200" b="1" baseline="-25000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5BA75AE-3EE1-4E7C-B8B1-63D8DC346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05" y="648924"/>
                <a:ext cx="515360" cy="539571"/>
              </a:xfrm>
              <a:prstGeom prst="rect">
                <a:avLst/>
              </a:prstGeom>
              <a:blipFill rotWithShape="1">
                <a:blip r:embed="rId28"/>
                <a:stretch>
                  <a:fillRect l="-95294" t="-115730" r="-95294" b="-16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987824" y="1119493"/>
            <a:ext cx="2592288" cy="69002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413" y="3042613"/>
            <a:ext cx="1757212" cy="2308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SSF=Segment Response Function</a:t>
            </a:r>
          </a:p>
        </p:txBody>
      </p: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185" y="17253"/>
            <a:ext cx="3437418" cy="66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5679E-6 L 0.05555 -0.0027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5555 -0.0027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6 L 0.05555 -0.00278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05556 -0.00278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87654E-7 L 0.05556 -0.00278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89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34" grpId="0" animBg="1"/>
      <p:bldP spid="142" grpId="0"/>
      <p:bldP spid="154" grpId="0" animBg="1"/>
      <p:bldP spid="155" grpId="0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58" grpId="0" animBg="1"/>
      <p:bldP spid="158" grpId="1" animBg="1"/>
      <p:bldP spid="158" grpId="2" animBg="1"/>
      <p:bldP spid="159" grpId="0" animBg="1"/>
      <p:bldP spid="159" grpId="1" animBg="1"/>
      <p:bldP spid="159" grpId="2" animBg="1"/>
      <p:bldP spid="160" grpId="0" animBg="1"/>
      <p:bldP spid="160" grpId="1" animBg="1"/>
      <p:bldP spid="160" grpId="2" animBg="1"/>
      <p:bldP spid="161" grpId="0" animBg="1"/>
      <p:bldP spid="161" grpId="1" animBg="1"/>
      <p:bldP spid="164" grpId="0" animBg="1"/>
      <p:bldP spid="165" grpId="0" animBg="1"/>
      <p:bldP spid="167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 smtClean="0"/>
              <a:t>Field </a:t>
            </a:r>
            <a:r>
              <a:rPr lang="en-US" altLang="zh-CN" sz="4400" dirty="0"/>
              <a:t>Data Test: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F3 Block 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</a:rPr>
              <a:t>in Netherlands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39</a:t>
            </a:fld>
            <a:endParaRPr lang="zh-CN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1E30F7E-F897-4B1D-A79C-BFF005C9004D}"/>
              </a:ext>
            </a:extLst>
          </p:cNvPr>
          <p:cNvGrpSpPr/>
          <p:nvPr/>
        </p:nvGrpSpPr>
        <p:grpSpPr>
          <a:xfrm>
            <a:off x="-48252" y="1458901"/>
            <a:ext cx="4380184" cy="3307152"/>
            <a:chOff x="4778961" y="551527"/>
            <a:chExt cx="4380184" cy="33071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6EF4AF3-3E2A-492B-A1A4-3E54CE214255}"/>
                </a:ext>
              </a:extLst>
            </p:cNvPr>
            <p:cNvSpPr txBox="1"/>
            <p:nvPr/>
          </p:nvSpPr>
          <p:spPr>
            <a:xfrm>
              <a:off x="4778961" y="3319119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1.85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EB39B86-AD13-4C87-A723-170091AC5FBB}"/>
                </a:ext>
              </a:extLst>
            </p:cNvPr>
            <p:cNvSpPr txBox="1"/>
            <p:nvPr/>
          </p:nvSpPr>
          <p:spPr>
            <a:xfrm rot="16200000">
              <a:off x="4864315" y="1752190"/>
              <a:ext cx="505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t (s)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F2B7648-FD1E-4A49-AE4B-E96413CBAA7C}"/>
                </a:ext>
              </a:extLst>
            </p:cNvPr>
            <p:cNvSpPr txBox="1"/>
            <p:nvPr/>
          </p:nvSpPr>
          <p:spPr>
            <a:xfrm>
              <a:off x="5028291" y="55152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1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3B31EC5-6D75-40DF-86D1-53F29B06CA90}"/>
                </a:ext>
              </a:extLst>
            </p:cNvPr>
            <p:cNvSpPr txBox="1"/>
            <p:nvPr/>
          </p:nvSpPr>
          <p:spPr>
            <a:xfrm>
              <a:off x="6873727" y="3520125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X (km)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1917FD7-6708-4B05-BDCE-4CCABE9A1AA9}"/>
                </a:ext>
              </a:extLst>
            </p:cNvPr>
            <p:cNvSpPr txBox="1"/>
            <p:nvPr/>
          </p:nvSpPr>
          <p:spPr>
            <a:xfrm>
              <a:off x="5133262" y="351245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5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D934E96-1C39-4ADC-A55C-5E19EC5B564F}"/>
                </a:ext>
              </a:extLst>
            </p:cNvPr>
            <p:cNvSpPr txBox="1"/>
            <p:nvPr/>
          </p:nvSpPr>
          <p:spPr>
            <a:xfrm>
              <a:off x="8870283" y="352012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1600" dirty="0">
                  <a:solidFill>
                    <a:prstClr val="white"/>
                  </a:solidFill>
                  <a:ea typeface="宋体" panose="02010600030101010101" pitchFamily="2" charset="-122"/>
                </a:rPr>
                <a:t>8</a:t>
              </a:r>
              <a:endParaRPr lang="zh-CN" altLang="en-US" sz="1600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32" name="Picture 31" descr="A picture containing furniture&#10;&#10;Description generated with high confidence">
            <a:extLst>
              <a:ext uri="{FF2B5EF4-FFF2-40B4-BE49-F238E27FC236}">
                <a16:creationId xmlns:a16="http://schemas.microsoft.com/office/drawing/2014/main" xmlns="" id="{7C39DD13-0461-4701-915C-6F947BF4FA0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 t="54712" r="53502" b="10841"/>
          <a:stretch/>
        </p:blipFill>
        <p:spPr>
          <a:xfrm>
            <a:off x="494429" y="1548934"/>
            <a:ext cx="3749040" cy="29260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6077ABF-A65A-476C-B960-8596AD4A9506}"/>
              </a:ext>
            </a:extLst>
          </p:cNvPr>
          <p:cNvSpPr txBox="1"/>
          <p:nvPr/>
        </p:nvSpPr>
        <p:spPr>
          <a:xfrm>
            <a:off x="863149" y="1160177"/>
            <a:ext cx="2858668" cy="338554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 dirty="0">
                <a:solidFill>
                  <a:prstClr val="white"/>
                </a:solidFill>
                <a:ea typeface="宋体" panose="02010600030101010101" pitchFamily="2" charset="-122"/>
              </a:rPr>
              <a:t>Reconstructed Migration Image</a:t>
            </a:r>
            <a:endParaRPr lang="zh-CN" altLang="en-US" sz="1600" b="1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961547F-3F17-491A-9817-E6F3E1428BA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t="7546" r="53433" b="58365"/>
          <a:stretch/>
        </p:blipFill>
        <p:spPr>
          <a:xfrm>
            <a:off x="489940" y="1560176"/>
            <a:ext cx="3753529" cy="2926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61A01C0-F11D-461D-BBCE-D46B34793D84}"/>
                  </a:ext>
                </a:extLst>
              </p:cNvPr>
              <p:cNvSpPr txBox="1"/>
              <p:nvPr/>
            </p:nvSpPr>
            <p:spPr>
              <a:xfrm>
                <a:off x="3598814" y="1212372"/>
                <a:ext cx="992424" cy="281616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pPr defTabSz="91440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1200" b="1" i="1" smtClean="0">
                            <a:solidFill>
                              <a:prstClr val="white"/>
                            </a:solidFill>
                            <a:latin typeface="Cambria Math"/>
                            <a:ea typeface="宋体" panose="02010600030101010101" pitchFamily="2" charset="-122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̃"/>
                            <m:ctrlPr>
                              <a:rPr lang="en-US" altLang="zh-CN" sz="12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b="1" i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𝐇</m:t>
                            </m:r>
                          </m:e>
                        </m:acc>
                        <m:r>
                          <a:rPr lang="en-US" altLang="zh-CN" sz="1200" b="1" i="1" baseline="-25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𝒌</m:t>
                        </m:r>
                        <m:acc>
                          <m:accPr>
                            <m:chr m:val="̃"/>
                            <m:ctrlPr>
                              <a:rPr lang="en-US" altLang="zh-CN" sz="12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宋体" panose="02010600030101010101" pitchFamily="2" charset="-122"/>
                              </a:rPr>
                            </m:ctrlPr>
                          </m:accPr>
                          <m:e>
                            <m:r>
                              <a:rPr lang="en-US" altLang="zh-CN" sz="12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𝒎</m:t>
                            </m:r>
                          </m:e>
                        </m:acc>
                        <m:r>
                          <a:rPr lang="en-US" altLang="zh-CN" sz="1200" b="1" i="1" baseline="-250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𝒌</m:t>
                        </m:r>
                      </m:e>
                    </m:nary>
                  </m:oMath>
                </a14:m>
                <a:r>
                  <a:rPr lang="en-US" altLang="zh-CN" sz="1200" b="1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    </a:t>
                </a:r>
                <a:endParaRPr lang="zh-CN" altLang="en-US" sz="1200" b="1" baseline="-25000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1A01C0-F11D-461D-BBCE-D46B34793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14" y="1212372"/>
                <a:ext cx="992424" cy="281616"/>
              </a:xfrm>
              <a:prstGeom prst="rect">
                <a:avLst/>
              </a:prstGeom>
              <a:blipFill>
                <a:blip r:embed="rId4"/>
                <a:stretch>
                  <a:fillRect l="-19018" t="-95652" b="-15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379ABAF-7DB2-4AAF-B7AA-2689C8B89B09}"/>
              </a:ext>
            </a:extLst>
          </p:cNvPr>
          <p:cNvSpPr txBox="1"/>
          <p:nvPr/>
        </p:nvSpPr>
        <p:spPr>
          <a:xfrm>
            <a:off x="774686" y="1118769"/>
            <a:ext cx="3468783" cy="338554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600" b="1" dirty="0">
                <a:solidFill>
                  <a:prstClr val="white"/>
                </a:solidFill>
                <a:ea typeface="宋体" panose="02010600030101010101" pitchFamily="2" charset="-122"/>
              </a:rPr>
              <a:t>Migration Image</a:t>
            </a:r>
            <a:endParaRPr lang="zh-CN" altLang="en-US" sz="1600" b="1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FDC147-E4E8-47DD-B65E-B0C2977DF85F}"/>
              </a:ext>
            </a:extLst>
          </p:cNvPr>
          <p:cNvSpPr/>
          <p:nvPr/>
        </p:nvSpPr>
        <p:spPr>
          <a:xfrm>
            <a:off x="2803660" y="1840207"/>
            <a:ext cx="976252" cy="515519"/>
          </a:xfrm>
          <a:prstGeom prst="rect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99B2B7C-6637-411A-A594-0E3A6E9941C5}"/>
              </a:ext>
            </a:extLst>
          </p:cNvPr>
          <p:cNvGrpSpPr/>
          <p:nvPr/>
        </p:nvGrpSpPr>
        <p:grpSpPr>
          <a:xfrm>
            <a:off x="5436096" y="1923678"/>
            <a:ext cx="2304256" cy="1656184"/>
            <a:chOff x="6832600" y="2734733"/>
            <a:chExt cx="1011767" cy="54186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3D28E4D5-0CEA-4E2E-84B5-B662D9C7CFD4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80" t="10652" r="57378" b="83035"/>
            <a:stretch/>
          </p:blipFill>
          <p:spPr>
            <a:xfrm>
              <a:off x="6832600" y="2734733"/>
              <a:ext cx="1011767" cy="541867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0A0DCDAE-3FE6-4FE0-9D6E-CFBB2AB1B160}"/>
                </a:ext>
              </a:extLst>
            </p:cNvPr>
            <p:cNvSpPr/>
            <p:nvPr/>
          </p:nvSpPr>
          <p:spPr>
            <a:xfrm>
              <a:off x="6846051" y="2748119"/>
              <a:ext cx="976252" cy="51551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B0CDAE5-EF4C-48BB-8439-F1C2419E41DF}"/>
              </a:ext>
            </a:extLst>
          </p:cNvPr>
          <p:cNvGrpSpPr/>
          <p:nvPr/>
        </p:nvGrpSpPr>
        <p:grpSpPr>
          <a:xfrm>
            <a:off x="5436096" y="1923678"/>
            <a:ext cx="2304256" cy="1656184"/>
            <a:chOff x="6979133" y="1769532"/>
            <a:chExt cx="1004934" cy="537635"/>
          </a:xfrm>
        </p:grpSpPr>
        <p:pic>
          <p:nvPicPr>
            <p:cNvPr id="33" name="Picture 32" descr="A picture containing furniture&#10;&#10;Description generated with high confidence">
              <a:extLst>
                <a:ext uri="{FF2B5EF4-FFF2-40B4-BE49-F238E27FC236}">
                  <a16:creationId xmlns:a16="http://schemas.microsoft.com/office/drawing/2014/main" xmlns="" id="{D47CD660-25DB-43E4-A430-5610B3A0609E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8" t="58009" r="57481" b="35661"/>
            <a:stretch/>
          </p:blipFill>
          <p:spPr>
            <a:xfrm>
              <a:off x="6979133" y="1769532"/>
              <a:ext cx="1004934" cy="537635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3E191869-31D1-4822-9F9F-269E38F65F2A}"/>
                </a:ext>
              </a:extLst>
            </p:cNvPr>
            <p:cNvSpPr/>
            <p:nvPr/>
          </p:nvSpPr>
          <p:spPr>
            <a:xfrm>
              <a:off x="6990530" y="1780718"/>
              <a:ext cx="976252" cy="51551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9CE4FD2-AC07-4114-BD30-2FFD3DF2DB04}"/>
              </a:ext>
            </a:extLst>
          </p:cNvPr>
          <p:cNvCxnSpPr/>
          <p:nvPr/>
        </p:nvCxnSpPr>
        <p:spPr>
          <a:xfrm>
            <a:off x="3779912" y="1851670"/>
            <a:ext cx="1682317" cy="1129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DE076E6F-798B-4C7F-978C-72297582A5F4}"/>
              </a:ext>
            </a:extLst>
          </p:cNvPr>
          <p:cNvCxnSpPr/>
          <p:nvPr/>
        </p:nvCxnSpPr>
        <p:spPr>
          <a:xfrm>
            <a:off x="3779912" y="2367189"/>
            <a:ext cx="1686818" cy="117305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Straight Arrow Connector 194"/>
          <p:cNvCxnSpPr/>
          <p:nvPr/>
        </p:nvCxnSpPr>
        <p:spPr>
          <a:xfrm>
            <a:off x="3255927" y="3714825"/>
            <a:ext cx="750699" cy="392616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4020759" y="2958741"/>
            <a:ext cx="648072" cy="64807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4020759" y="3822837"/>
            <a:ext cx="648072" cy="64807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84655" y="1230549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3098788" y="1806613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3112921" y="3030749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3127054" y="3606813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43" idx="6"/>
            <a:endCxn id="37" idx="2"/>
          </p:cNvCxnSpPr>
          <p:nvPr/>
        </p:nvCxnSpPr>
        <p:spPr>
          <a:xfrm>
            <a:off x="3300679" y="1338561"/>
            <a:ext cx="720080" cy="9053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endCxn id="174" idx="2"/>
          </p:cNvCxnSpPr>
          <p:nvPr/>
        </p:nvCxnSpPr>
        <p:spPr>
          <a:xfrm>
            <a:off x="3300679" y="1917533"/>
            <a:ext cx="720080" cy="14110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77" idx="6"/>
          </p:cNvCxnSpPr>
          <p:nvPr/>
        </p:nvCxnSpPr>
        <p:spPr>
          <a:xfrm>
            <a:off x="3314812" y="1914625"/>
            <a:ext cx="696790" cy="1358932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177" idx="6"/>
            <a:endCxn id="176" idx="2"/>
          </p:cNvCxnSpPr>
          <p:nvPr/>
        </p:nvCxnSpPr>
        <p:spPr>
          <a:xfrm>
            <a:off x="3314812" y="1914625"/>
            <a:ext cx="705947" cy="223224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43" idx="6"/>
            <a:endCxn id="174" idx="2"/>
          </p:cNvCxnSpPr>
          <p:nvPr/>
        </p:nvCxnSpPr>
        <p:spPr>
          <a:xfrm>
            <a:off x="3300679" y="1338561"/>
            <a:ext cx="720080" cy="72008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3300679" y="1338561"/>
            <a:ext cx="720080" cy="72008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75" idx="2"/>
          </p:cNvCxnSpPr>
          <p:nvPr/>
        </p:nvCxnSpPr>
        <p:spPr>
          <a:xfrm>
            <a:off x="3300679" y="1335133"/>
            <a:ext cx="720080" cy="1947644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43" idx="7"/>
          </p:cNvCxnSpPr>
          <p:nvPr/>
        </p:nvCxnSpPr>
        <p:spPr>
          <a:xfrm>
            <a:off x="3269043" y="1262185"/>
            <a:ext cx="737583" cy="2845257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82" idx="6"/>
            <a:endCxn id="175" idx="2"/>
          </p:cNvCxnSpPr>
          <p:nvPr/>
        </p:nvCxnSpPr>
        <p:spPr>
          <a:xfrm flipV="1">
            <a:off x="3343078" y="3282777"/>
            <a:ext cx="677681" cy="43204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82" idx="7"/>
            <a:endCxn id="174" idx="2"/>
          </p:cNvCxnSpPr>
          <p:nvPr/>
        </p:nvCxnSpPr>
        <p:spPr>
          <a:xfrm flipV="1">
            <a:off x="3311442" y="2058641"/>
            <a:ext cx="709317" cy="157980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182" idx="7"/>
          </p:cNvCxnSpPr>
          <p:nvPr/>
        </p:nvCxnSpPr>
        <p:spPr>
          <a:xfrm flipV="1">
            <a:off x="3311442" y="1383301"/>
            <a:ext cx="688117" cy="225514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181" idx="6"/>
            <a:endCxn id="175" idx="2"/>
          </p:cNvCxnSpPr>
          <p:nvPr/>
        </p:nvCxnSpPr>
        <p:spPr>
          <a:xfrm>
            <a:off x="3328945" y="3138761"/>
            <a:ext cx="691814" cy="144016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81" idx="6"/>
          </p:cNvCxnSpPr>
          <p:nvPr/>
        </p:nvCxnSpPr>
        <p:spPr>
          <a:xfrm>
            <a:off x="3328945" y="3138761"/>
            <a:ext cx="627544" cy="95067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181" idx="6"/>
            <a:endCxn id="174" idx="2"/>
          </p:cNvCxnSpPr>
          <p:nvPr/>
        </p:nvCxnSpPr>
        <p:spPr>
          <a:xfrm flipV="1">
            <a:off x="3328945" y="2058641"/>
            <a:ext cx="691814" cy="108012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177" idx="6"/>
            <a:endCxn id="37" idx="2"/>
          </p:cNvCxnSpPr>
          <p:nvPr/>
        </p:nvCxnSpPr>
        <p:spPr>
          <a:xfrm flipV="1">
            <a:off x="3314812" y="1347614"/>
            <a:ext cx="705947" cy="567011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057256" y="1985654"/>
            <a:ext cx="52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3060438" y="2174807"/>
            <a:ext cx="535719" cy="769259"/>
            <a:chOff x="1099574" y="2832382"/>
            <a:chExt cx="535719" cy="769259"/>
          </a:xfrm>
        </p:grpSpPr>
        <p:sp>
          <p:nvSpPr>
            <p:cNvPr id="220" name="TextBox 219"/>
            <p:cNvSpPr txBox="1"/>
            <p:nvPr/>
          </p:nvSpPr>
          <p:spPr>
            <a:xfrm>
              <a:off x="1099574" y="2832382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106047" y="3016866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4201733" y="2049028"/>
            <a:ext cx="539106" cy="958892"/>
            <a:chOff x="1096187" y="2642749"/>
            <a:chExt cx="539106" cy="958892"/>
          </a:xfrm>
        </p:grpSpPr>
        <p:sp>
          <p:nvSpPr>
            <p:cNvPr id="236" name="TextBox 235"/>
            <p:cNvSpPr txBox="1"/>
            <p:nvPr/>
          </p:nvSpPr>
          <p:spPr>
            <a:xfrm>
              <a:off x="1099574" y="2832382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106047" y="3016866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096187" y="2642749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74" name="Oval 173"/>
          <p:cNvSpPr/>
          <p:nvPr/>
        </p:nvSpPr>
        <p:spPr>
          <a:xfrm>
            <a:off x="4020759" y="1734605"/>
            <a:ext cx="648072" cy="64807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68" name="Group 367"/>
          <p:cNvGrpSpPr/>
          <p:nvPr/>
        </p:nvGrpSpPr>
        <p:grpSpPr>
          <a:xfrm>
            <a:off x="4655542" y="1347614"/>
            <a:ext cx="2475113" cy="2691880"/>
            <a:chOff x="6921423" y="1171523"/>
            <a:chExt cx="1070003" cy="2691880"/>
          </a:xfrm>
        </p:grpSpPr>
        <p:sp>
          <p:nvSpPr>
            <p:cNvPr id="322" name="Oval 321"/>
            <p:cNvSpPr/>
            <p:nvPr/>
          </p:nvSpPr>
          <p:spPr>
            <a:xfrm>
              <a:off x="7479924" y="1215911"/>
              <a:ext cx="109173" cy="17347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7494057" y="1791975"/>
              <a:ext cx="95040" cy="1837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7508190" y="3016111"/>
              <a:ext cx="80906" cy="1737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7522324" y="3592174"/>
              <a:ext cx="66773" cy="2436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7452525" y="1971016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27" name="Group 326"/>
            <p:cNvGrpSpPr/>
            <p:nvPr/>
          </p:nvGrpSpPr>
          <p:grpSpPr>
            <a:xfrm>
              <a:off x="7455707" y="2160169"/>
              <a:ext cx="535719" cy="769259"/>
              <a:chOff x="1099574" y="2832382"/>
              <a:chExt cx="535719" cy="769259"/>
            </a:xfrm>
          </p:grpSpPr>
          <p:sp>
            <p:nvSpPr>
              <p:cNvPr id="328" name="TextBox 327"/>
              <p:cNvSpPr txBox="1"/>
              <p:nvPr/>
            </p:nvSpPr>
            <p:spPr>
              <a:xfrm>
                <a:off x="1099574" y="2832382"/>
                <a:ext cx="529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1106047" y="3016866"/>
                <a:ext cx="529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cxnSp>
          <p:nvCxnSpPr>
            <p:cNvPr id="330" name="Straight Arrow Connector 329"/>
            <p:cNvCxnSpPr>
              <a:stCxn id="293" idx="6"/>
              <a:endCxn id="322" idx="2"/>
            </p:cNvCxnSpPr>
            <p:nvPr/>
          </p:nvCxnSpPr>
          <p:spPr>
            <a:xfrm>
              <a:off x="6933026" y="1171523"/>
              <a:ext cx="546898" cy="131124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>
              <a:endCxn id="324" idx="2"/>
            </p:cNvCxnSpPr>
            <p:nvPr/>
          </p:nvCxnSpPr>
          <p:spPr>
            <a:xfrm flipV="1">
              <a:off x="6941577" y="3102976"/>
              <a:ext cx="566613" cy="48768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>
              <a:endCxn id="325" idx="2"/>
            </p:cNvCxnSpPr>
            <p:nvPr/>
          </p:nvCxnSpPr>
          <p:spPr>
            <a:xfrm flipV="1">
              <a:off x="6921423" y="3713997"/>
              <a:ext cx="600901" cy="149406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Arrow Connector 501"/>
            <p:cNvCxnSpPr>
              <a:endCxn id="323" idx="2"/>
            </p:cNvCxnSpPr>
            <p:nvPr/>
          </p:nvCxnSpPr>
          <p:spPr>
            <a:xfrm flipV="1">
              <a:off x="6939941" y="1883830"/>
              <a:ext cx="554116" cy="1311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7" name="TextBox 366"/>
          <p:cNvSpPr txBox="1"/>
          <p:nvPr/>
        </p:nvSpPr>
        <p:spPr>
          <a:xfrm>
            <a:off x="5911492" y="537361"/>
            <a:ext cx="38985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82" name="TextBox 381"/>
          <p:cNvSpPr txBox="1"/>
          <p:nvPr/>
        </p:nvSpPr>
        <p:spPr>
          <a:xfrm>
            <a:off x="3252390" y="4553818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=s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◦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98" name="Rectangle 497"/>
          <p:cNvSpPr/>
          <p:nvPr/>
        </p:nvSpPr>
        <p:spPr>
          <a:xfrm>
            <a:off x="3457716" y="92909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/>
          </a:p>
        </p:txBody>
      </p:sp>
      <p:grpSp>
        <p:nvGrpSpPr>
          <p:cNvPr id="509" name="Group 508"/>
          <p:cNvGrpSpPr/>
          <p:nvPr/>
        </p:nvGrpSpPr>
        <p:grpSpPr>
          <a:xfrm>
            <a:off x="1314418" y="3953279"/>
            <a:ext cx="1873995" cy="949795"/>
            <a:chOff x="5982817" y="2437186"/>
            <a:chExt cx="1873995" cy="949795"/>
          </a:xfrm>
        </p:grpSpPr>
        <p:sp>
          <p:nvSpPr>
            <p:cNvPr id="510" name="Rectangle 509"/>
            <p:cNvSpPr/>
            <p:nvPr/>
          </p:nvSpPr>
          <p:spPr>
            <a:xfrm>
              <a:off x="5982817" y="2442850"/>
              <a:ext cx="1613519" cy="9441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1" name="Group 510"/>
            <p:cNvGrpSpPr/>
            <p:nvPr/>
          </p:nvGrpSpPr>
          <p:grpSpPr>
            <a:xfrm>
              <a:off x="6095096" y="2487766"/>
              <a:ext cx="1406609" cy="869067"/>
              <a:chOff x="6520001" y="2584699"/>
              <a:chExt cx="1406609" cy="869067"/>
            </a:xfrm>
          </p:grpSpPr>
          <p:cxnSp>
            <p:nvCxnSpPr>
              <p:cNvPr id="514" name="Straight Connector 513"/>
              <p:cNvCxnSpPr/>
              <p:nvPr/>
            </p:nvCxnSpPr>
            <p:spPr>
              <a:xfrm>
                <a:off x="7211455" y="2837236"/>
                <a:ext cx="3026" cy="503023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520001" y="3079794"/>
                <a:ext cx="1312601" cy="11393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flipV="1">
                <a:off x="7406854" y="2584699"/>
                <a:ext cx="519756" cy="49865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flipV="1">
                <a:off x="6569224" y="3072249"/>
                <a:ext cx="358254" cy="38151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920362" y="3072407"/>
                <a:ext cx="500724" cy="340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" name="TextBox 511"/>
            <p:cNvSpPr txBox="1"/>
            <p:nvPr/>
          </p:nvSpPr>
          <p:spPr>
            <a:xfrm>
              <a:off x="6845058" y="2935549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6036697" y="2437186"/>
              <a:ext cx="1820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)=</a:t>
              </a:r>
              <a:r>
                <a:rPr lang="en-US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1775862" y="-84212"/>
            <a:ext cx="542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Single-Layer Neural Network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1" name="Group 260"/>
          <p:cNvGrpSpPr/>
          <p:nvPr/>
        </p:nvGrpSpPr>
        <p:grpSpPr>
          <a:xfrm flipH="1">
            <a:off x="1740171" y="1136654"/>
            <a:ext cx="1301912" cy="2316361"/>
            <a:chOff x="950570" y="3057087"/>
            <a:chExt cx="1586321" cy="2316361"/>
          </a:xfrm>
        </p:grpSpPr>
        <p:pic>
          <p:nvPicPr>
            <p:cNvPr id="265" name="Picture 2" descr="Image result for pic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0570" y="3222981"/>
              <a:ext cx="1586321" cy="2150467"/>
            </a:xfrm>
            <a:prstGeom prst="rect">
              <a:avLst/>
            </a:prstGeom>
            <a:noFill/>
            <a:scene3d>
              <a:camera prst="orthographicFront">
                <a:rot lat="19799996" lon="24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" name="Freeform 265"/>
            <p:cNvSpPr/>
            <p:nvPr/>
          </p:nvSpPr>
          <p:spPr>
            <a:xfrm>
              <a:off x="1138205" y="3057087"/>
              <a:ext cx="1333578" cy="2095844"/>
            </a:xfrm>
            <a:custGeom>
              <a:avLst/>
              <a:gdLst>
                <a:gd name="connsiteX0" fmla="*/ 429338 w 1333578"/>
                <a:gd name="connsiteY0" fmla="*/ 2059199 h 2095844"/>
                <a:gd name="connsiteX1" fmla="*/ 168081 w 1333578"/>
                <a:gd name="connsiteY1" fmla="*/ 2048313 h 2095844"/>
                <a:gd name="connsiteX2" fmla="*/ 70109 w 1333578"/>
                <a:gd name="connsiteY2" fmla="*/ 1547570 h 2095844"/>
                <a:gd name="connsiteX3" fmla="*/ 233395 w 1333578"/>
                <a:gd name="connsiteY3" fmla="*/ 491656 h 2095844"/>
                <a:gd name="connsiteX4" fmla="*/ 233395 w 1333578"/>
                <a:gd name="connsiteY4" fmla="*/ 491656 h 2095844"/>
                <a:gd name="connsiteX5" fmla="*/ 320481 w 1333578"/>
                <a:gd name="connsiteY5" fmla="*/ 263056 h 2095844"/>
                <a:gd name="connsiteX6" fmla="*/ 897424 w 1333578"/>
                <a:gd name="connsiteY6" fmla="*/ 12684 h 2095844"/>
                <a:gd name="connsiteX7" fmla="*/ 1115138 w 1333578"/>
                <a:gd name="connsiteY7" fmla="*/ 34456 h 2095844"/>
                <a:gd name="connsiteX8" fmla="*/ 1311081 w 1333578"/>
                <a:gd name="connsiteY8" fmla="*/ 56227 h 2095844"/>
                <a:gd name="connsiteX9" fmla="*/ 1311081 w 1333578"/>
                <a:gd name="connsiteY9" fmla="*/ 154199 h 2095844"/>
                <a:gd name="connsiteX10" fmla="*/ 1147795 w 1333578"/>
                <a:gd name="connsiteY10" fmla="*/ 175970 h 2095844"/>
                <a:gd name="connsiteX11" fmla="*/ 995395 w 1333578"/>
                <a:gd name="connsiteY11" fmla="*/ 197742 h 2095844"/>
                <a:gd name="connsiteX12" fmla="*/ 549081 w 1333578"/>
                <a:gd name="connsiteY12" fmla="*/ 339256 h 2095844"/>
                <a:gd name="connsiteX13" fmla="*/ 364024 w 1333578"/>
                <a:gd name="connsiteY13" fmla="*/ 535199 h 2095844"/>
                <a:gd name="connsiteX14" fmla="*/ 331366 w 1333578"/>
                <a:gd name="connsiteY14" fmla="*/ 883542 h 2095844"/>
                <a:gd name="connsiteX15" fmla="*/ 276938 w 1333578"/>
                <a:gd name="connsiteY15" fmla="*/ 1112142 h 2095844"/>
                <a:gd name="connsiteX16" fmla="*/ 255166 w 1333578"/>
                <a:gd name="connsiteY16" fmla="*/ 1329856 h 2095844"/>
                <a:gd name="connsiteX17" fmla="*/ 244281 w 1333578"/>
                <a:gd name="connsiteY17" fmla="*/ 1536684 h 2095844"/>
                <a:gd name="connsiteX18" fmla="*/ 244281 w 1333578"/>
                <a:gd name="connsiteY18" fmla="*/ 1558456 h 2095844"/>
                <a:gd name="connsiteX19" fmla="*/ 26566 w 1333578"/>
                <a:gd name="connsiteY19" fmla="*/ 1699970 h 2095844"/>
                <a:gd name="connsiteX20" fmla="*/ 37452 w 1333578"/>
                <a:gd name="connsiteY20" fmla="*/ 1885027 h 2095844"/>
                <a:gd name="connsiteX21" fmla="*/ 331366 w 1333578"/>
                <a:gd name="connsiteY21" fmla="*/ 1797942 h 2095844"/>
                <a:gd name="connsiteX22" fmla="*/ 309595 w 1333578"/>
                <a:gd name="connsiteY22" fmla="*/ 1906799 h 2095844"/>
                <a:gd name="connsiteX23" fmla="*/ 429338 w 1333578"/>
                <a:gd name="connsiteY23" fmla="*/ 2059199 h 209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3578" h="2095844">
                  <a:moveTo>
                    <a:pt x="429338" y="2059199"/>
                  </a:moveTo>
                  <a:cubicBezTo>
                    <a:pt x="405752" y="2082785"/>
                    <a:pt x="227952" y="2133585"/>
                    <a:pt x="168081" y="2048313"/>
                  </a:cubicBezTo>
                  <a:cubicBezTo>
                    <a:pt x="108209" y="1963041"/>
                    <a:pt x="59223" y="1807013"/>
                    <a:pt x="70109" y="1547570"/>
                  </a:cubicBezTo>
                  <a:cubicBezTo>
                    <a:pt x="80995" y="1288127"/>
                    <a:pt x="233395" y="491656"/>
                    <a:pt x="233395" y="491656"/>
                  </a:cubicBezTo>
                  <a:lnTo>
                    <a:pt x="233395" y="491656"/>
                  </a:lnTo>
                  <a:cubicBezTo>
                    <a:pt x="247909" y="453556"/>
                    <a:pt x="209809" y="342885"/>
                    <a:pt x="320481" y="263056"/>
                  </a:cubicBezTo>
                  <a:cubicBezTo>
                    <a:pt x="431153" y="183227"/>
                    <a:pt x="764981" y="50784"/>
                    <a:pt x="897424" y="12684"/>
                  </a:cubicBezTo>
                  <a:cubicBezTo>
                    <a:pt x="1029867" y="-25416"/>
                    <a:pt x="1115138" y="34456"/>
                    <a:pt x="1115138" y="34456"/>
                  </a:cubicBezTo>
                  <a:cubicBezTo>
                    <a:pt x="1184081" y="41713"/>
                    <a:pt x="1278424" y="36270"/>
                    <a:pt x="1311081" y="56227"/>
                  </a:cubicBezTo>
                  <a:cubicBezTo>
                    <a:pt x="1343738" y="76184"/>
                    <a:pt x="1338295" y="134242"/>
                    <a:pt x="1311081" y="154199"/>
                  </a:cubicBezTo>
                  <a:cubicBezTo>
                    <a:pt x="1283867" y="174156"/>
                    <a:pt x="1147795" y="175970"/>
                    <a:pt x="1147795" y="175970"/>
                  </a:cubicBezTo>
                  <a:cubicBezTo>
                    <a:pt x="1095181" y="183227"/>
                    <a:pt x="1095181" y="170528"/>
                    <a:pt x="995395" y="197742"/>
                  </a:cubicBezTo>
                  <a:cubicBezTo>
                    <a:pt x="895609" y="224956"/>
                    <a:pt x="654309" y="283013"/>
                    <a:pt x="549081" y="339256"/>
                  </a:cubicBezTo>
                  <a:cubicBezTo>
                    <a:pt x="443853" y="395499"/>
                    <a:pt x="400310" y="444485"/>
                    <a:pt x="364024" y="535199"/>
                  </a:cubicBezTo>
                  <a:cubicBezTo>
                    <a:pt x="327738" y="625913"/>
                    <a:pt x="345880" y="787385"/>
                    <a:pt x="331366" y="883542"/>
                  </a:cubicBezTo>
                  <a:cubicBezTo>
                    <a:pt x="316852" y="979699"/>
                    <a:pt x="289638" y="1037756"/>
                    <a:pt x="276938" y="1112142"/>
                  </a:cubicBezTo>
                  <a:cubicBezTo>
                    <a:pt x="264238" y="1186528"/>
                    <a:pt x="260609" y="1259099"/>
                    <a:pt x="255166" y="1329856"/>
                  </a:cubicBezTo>
                  <a:cubicBezTo>
                    <a:pt x="249723" y="1400613"/>
                    <a:pt x="246095" y="1498584"/>
                    <a:pt x="244281" y="1536684"/>
                  </a:cubicBezTo>
                  <a:cubicBezTo>
                    <a:pt x="242467" y="1574784"/>
                    <a:pt x="280567" y="1531242"/>
                    <a:pt x="244281" y="1558456"/>
                  </a:cubicBezTo>
                  <a:cubicBezTo>
                    <a:pt x="207995" y="1585670"/>
                    <a:pt x="61037" y="1645541"/>
                    <a:pt x="26566" y="1699970"/>
                  </a:cubicBezTo>
                  <a:cubicBezTo>
                    <a:pt x="-7906" y="1754398"/>
                    <a:pt x="-13348" y="1868698"/>
                    <a:pt x="37452" y="1885027"/>
                  </a:cubicBezTo>
                  <a:cubicBezTo>
                    <a:pt x="88252" y="1901356"/>
                    <a:pt x="286009" y="1794313"/>
                    <a:pt x="331366" y="1797942"/>
                  </a:cubicBezTo>
                  <a:cubicBezTo>
                    <a:pt x="376723" y="1801571"/>
                    <a:pt x="293266" y="1859628"/>
                    <a:pt x="309595" y="1906799"/>
                  </a:cubicBezTo>
                  <a:cubicBezTo>
                    <a:pt x="325924" y="1953970"/>
                    <a:pt x="452924" y="2035613"/>
                    <a:pt x="429338" y="2059199"/>
                  </a:cubicBezTo>
                  <a:close/>
                </a:path>
              </a:pathLst>
            </a:custGeom>
            <a:solidFill>
              <a:srgbClr val="000082"/>
            </a:solidFill>
            <a:ln w="38100">
              <a:solidFill>
                <a:srgbClr val="0000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970249" y="3452419"/>
              <a:ext cx="429992" cy="1128007"/>
            </a:xfrm>
            <a:prstGeom prst="rect">
              <a:avLst/>
            </a:prstGeom>
            <a:solidFill>
              <a:srgbClr val="000082"/>
            </a:solidFill>
            <a:ln w="38100">
              <a:solidFill>
                <a:srgbClr val="0000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975786" y="4490021"/>
              <a:ext cx="506278" cy="638427"/>
            </a:xfrm>
            <a:custGeom>
              <a:avLst/>
              <a:gdLst>
                <a:gd name="connsiteX0" fmla="*/ 47471 w 506278"/>
                <a:gd name="connsiteY0" fmla="*/ 49322 h 638427"/>
                <a:gd name="connsiteX1" fmla="*/ 297843 w 506278"/>
                <a:gd name="connsiteY1" fmla="*/ 27550 h 638427"/>
                <a:gd name="connsiteX2" fmla="*/ 395814 w 506278"/>
                <a:gd name="connsiteY2" fmla="*/ 114636 h 638427"/>
                <a:gd name="connsiteX3" fmla="*/ 504671 w 506278"/>
                <a:gd name="connsiteY3" fmla="*/ 375893 h 638427"/>
                <a:gd name="connsiteX4" fmla="*/ 450243 w 506278"/>
                <a:gd name="connsiteY4" fmla="*/ 550065 h 638427"/>
                <a:gd name="connsiteX5" fmla="*/ 308728 w 506278"/>
                <a:gd name="connsiteY5" fmla="*/ 604493 h 638427"/>
                <a:gd name="connsiteX6" fmla="*/ 123671 w 506278"/>
                <a:gd name="connsiteY6" fmla="*/ 637150 h 638427"/>
                <a:gd name="connsiteX7" fmla="*/ 3928 w 506278"/>
                <a:gd name="connsiteY7" fmla="*/ 560950 h 638427"/>
                <a:gd name="connsiteX8" fmla="*/ 47471 w 506278"/>
                <a:gd name="connsiteY8" fmla="*/ 49322 h 63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6278" h="638427">
                  <a:moveTo>
                    <a:pt x="47471" y="49322"/>
                  </a:moveTo>
                  <a:cubicBezTo>
                    <a:pt x="96457" y="-39578"/>
                    <a:pt x="239786" y="16664"/>
                    <a:pt x="297843" y="27550"/>
                  </a:cubicBezTo>
                  <a:cubicBezTo>
                    <a:pt x="355900" y="38436"/>
                    <a:pt x="361343" y="56579"/>
                    <a:pt x="395814" y="114636"/>
                  </a:cubicBezTo>
                  <a:cubicBezTo>
                    <a:pt x="430285" y="172693"/>
                    <a:pt x="495600" y="303322"/>
                    <a:pt x="504671" y="375893"/>
                  </a:cubicBezTo>
                  <a:cubicBezTo>
                    <a:pt x="513742" y="448464"/>
                    <a:pt x="482900" y="511965"/>
                    <a:pt x="450243" y="550065"/>
                  </a:cubicBezTo>
                  <a:cubicBezTo>
                    <a:pt x="417586" y="588165"/>
                    <a:pt x="363157" y="589979"/>
                    <a:pt x="308728" y="604493"/>
                  </a:cubicBezTo>
                  <a:cubicBezTo>
                    <a:pt x="254299" y="619007"/>
                    <a:pt x="174471" y="644407"/>
                    <a:pt x="123671" y="637150"/>
                  </a:cubicBezTo>
                  <a:cubicBezTo>
                    <a:pt x="72871" y="629893"/>
                    <a:pt x="12999" y="653478"/>
                    <a:pt x="3928" y="560950"/>
                  </a:cubicBezTo>
                  <a:cubicBezTo>
                    <a:pt x="-5143" y="468422"/>
                    <a:pt x="-1515" y="138222"/>
                    <a:pt x="47471" y="49322"/>
                  </a:cubicBezTo>
                  <a:close/>
                </a:path>
              </a:pathLst>
            </a:custGeom>
            <a:solidFill>
              <a:srgbClr val="000082"/>
            </a:solidFill>
            <a:ln w="38100">
              <a:solidFill>
                <a:srgbClr val="0000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55844" y="1157248"/>
            <a:ext cx="408558" cy="473871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402671" y="1314942"/>
            <a:ext cx="1952971" cy="2805531"/>
            <a:chOff x="6402671" y="1314942"/>
            <a:chExt cx="1952971" cy="2805531"/>
          </a:xfrm>
        </p:grpSpPr>
        <p:grpSp>
          <p:nvGrpSpPr>
            <p:cNvPr id="11" name="Group 10"/>
            <p:cNvGrpSpPr/>
            <p:nvPr/>
          </p:nvGrpSpPr>
          <p:grpSpPr>
            <a:xfrm>
              <a:off x="6403833" y="1314942"/>
              <a:ext cx="1951809" cy="2805531"/>
              <a:chOff x="6403833" y="1314942"/>
              <a:chExt cx="1951809" cy="280553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403833" y="1314942"/>
                <a:ext cx="335676" cy="2805531"/>
                <a:chOff x="8669714" y="1138851"/>
                <a:chExt cx="335676" cy="2805531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8669714" y="1138851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269" name="TextBox 268"/>
                <p:cNvSpPr txBox="1"/>
                <p:nvPr/>
              </p:nvSpPr>
              <p:spPr>
                <a:xfrm>
                  <a:off x="8669714" y="1634862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70" name="TextBox 269"/>
                <p:cNvSpPr txBox="1"/>
                <p:nvPr/>
              </p:nvSpPr>
              <p:spPr>
                <a:xfrm>
                  <a:off x="8669714" y="2882561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71" name="TextBox 270"/>
                <p:cNvSpPr txBox="1"/>
                <p:nvPr/>
              </p:nvSpPr>
              <p:spPr>
                <a:xfrm>
                  <a:off x="8692484" y="3544272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6763539" y="1328578"/>
                <a:ext cx="15921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1 then a cat</a:t>
                </a:r>
              </a:p>
            </p:txBody>
          </p:sp>
        </p:grpSp>
        <p:sp>
          <p:nvSpPr>
            <p:cNvPr id="283" name="TextBox 282"/>
            <p:cNvSpPr txBox="1"/>
            <p:nvPr/>
          </p:nvSpPr>
          <p:spPr>
            <a:xfrm>
              <a:off x="6402671" y="2002511"/>
              <a:ext cx="12242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408296" y="2202999"/>
              <a:ext cx="12242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6413921" y="2403487"/>
              <a:ext cx="12242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6426603" y="1256054"/>
            <a:ext cx="2084247" cy="2867288"/>
            <a:chOff x="6403833" y="1253185"/>
            <a:chExt cx="2084247" cy="2867288"/>
          </a:xfrm>
          <a:solidFill>
            <a:srgbClr val="000082"/>
          </a:solidFill>
        </p:grpSpPr>
        <p:grpSp>
          <p:nvGrpSpPr>
            <p:cNvPr id="334" name="Group 333"/>
            <p:cNvGrpSpPr/>
            <p:nvPr/>
          </p:nvGrpSpPr>
          <p:grpSpPr>
            <a:xfrm>
              <a:off x="6403833" y="1253185"/>
              <a:ext cx="1901946" cy="2867288"/>
              <a:chOff x="8669714" y="1077094"/>
              <a:chExt cx="1901946" cy="2867288"/>
            </a:xfrm>
            <a:grpFill/>
          </p:grpSpPr>
          <p:sp>
            <p:nvSpPr>
              <p:cNvPr id="336" name="TextBox 335"/>
              <p:cNvSpPr txBox="1"/>
              <p:nvPr/>
            </p:nvSpPr>
            <p:spPr>
              <a:xfrm>
                <a:off x="8669714" y="1138851"/>
                <a:ext cx="312906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8669714" y="1634862"/>
                <a:ext cx="312906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TextBox 337"/>
              <p:cNvSpPr txBox="1"/>
              <p:nvPr/>
            </p:nvSpPr>
            <p:spPr>
              <a:xfrm>
                <a:off x="8669714" y="2882561"/>
                <a:ext cx="312906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39" name="TextBox 338"/>
              <p:cNvSpPr txBox="1"/>
              <p:nvPr/>
            </p:nvSpPr>
            <p:spPr>
              <a:xfrm>
                <a:off x="8692484" y="3544272"/>
                <a:ext cx="312906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42" name="TextBox 341"/>
              <p:cNvSpPr txBox="1"/>
              <p:nvPr/>
            </p:nvSpPr>
            <p:spPr>
              <a:xfrm>
                <a:off x="8955721" y="1077094"/>
                <a:ext cx="1615939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5" name="TextBox 334"/>
            <p:cNvSpPr txBox="1"/>
            <p:nvPr/>
          </p:nvSpPr>
          <p:spPr>
            <a:xfrm>
              <a:off x="6809415" y="1783967"/>
              <a:ext cx="167866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1 then a dog</a:t>
              </a:r>
            </a:p>
          </p:txBody>
        </p:sp>
      </p:grpSp>
      <p:sp>
        <p:nvSpPr>
          <p:cNvPr id="343" name="TextBox 342"/>
          <p:cNvSpPr txBox="1"/>
          <p:nvPr/>
        </p:nvSpPr>
        <p:spPr>
          <a:xfrm>
            <a:off x="3434424" y="4552751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: 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◦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4620" y="4893246"/>
            <a:ext cx="75466" cy="301086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61840" y="4400622"/>
            <a:ext cx="4533538" cy="707886"/>
            <a:chOff x="4561840" y="4400622"/>
            <a:chExt cx="4533538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5161544" y="4400622"/>
              <a:ext cx="39338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Matrix-vector multiplication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Task: learn 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weights, i.e. filters, in </a:t>
              </a:r>
              <a:r>
                <a:rPr lang="en-US" sz="2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baseline="-250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561840" y="4479686"/>
              <a:ext cx="640080" cy="143114"/>
            </a:xfrm>
            <a:custGeom>
              <a:avLst/>
              <a:gdLst>
                <a:gd name="connsiteX0" fmla="*/ 640080 w 640080"/>
                <a:gd name="connsiteY0" fmla="*/ 874 h 143114"/>
                <a:gd name="connsiteX1" fmla="*/ 274320 w 640080"/>
                <a:gd name="connsiteY1" fmla="*/ 21194 h 143114"/>
                <a:gd name="connsiteX2" fmla="*/ 0 w 640080"/>
                <a:gd name="connsiteY2" fmla="*/ 143114 h 14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080" h="143114">
                  <a:moveTo>
                    <a:pt x="640080" y="874"/>
                  </a:moveTo>
                  <a:cubicBezTo>
                    <a:pt x="510540" y="-820"/>
                    <a:pt x="381000" y="-2513"/>
                    <a:pt x="274320" y="21194"/>
                  </a:cubicBezTo>
                  <a:cubicBezTo>
                    <a:pt x="167640" y="44901"/>
                    <a:pt x="83820" y="94007"/>
                    <a:pt x="0" y="143114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4020759" y="1023578"/>
            <a:ext cx="657871" cy="3443402"/>
            <a:chOff x="2014762" y="856540"/>
            <a:chExt cx="657871" cy="3443402"/>
          </a:xfrm>
        </p:grpSpPr>
        <p:grpSp>
          <p:nvGrpSpPr>
            <p:cNvPr id="391" name="Group 390"/>
            <p:cNvGrpSpPr/>
            <p:nvPr/>
          </p:nvGrpSpPr>
          <p:grpSpPr>
            <a:xfrm>
              <a:off x="2014762" y="856540"/>
              <a:ext cx="648072" cy="648072"/>
              <a:chOff x="2014762" y="856540"/>
              <a:chExt cx="648072" cy="648072"/>
            </a:xfrm>
          </p:grpSpPr>
          <p:grpSp>
            <p:nvGrpSpPr>
              <p:cNvPr id="390" name="Group 389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TextBox 387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398" name="TextBox 397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384" name="Straight Connector 383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2" name="Group 391"/>
            <p:cNvGrpSpPr/>
            <p:nvPr/>
          </p:nvGrpSpPr>
          <p:grpSpPr>
            <a:xfrm>
              <a:off x="2015924" y="1563638"/>
              <a:ext cx="648072" cy="648072"/>
              <a:chOff x="2014762" y="856540"/>
              <a:chExt cx="648072" cy="648072"/>
            </a:xfrm>
          </p:grpSpPr>
          <p:grpSp>
            <p:nvGrpSpPr>
              <p:cNvPr id="393" name="Group 392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395" name="Oval 394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TextBox 396"/>
                <p:cNvSpPr txBox="1"/>
                <p:nvPr/>
              </p:nvSpPr>
              <p:spPr>
                <a:xfrm>
                  <a:off x="2022889" y="936444"/>
                  <a:ext cx="61908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 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  <a:endParaRPr lang="en-US" sz="20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94" name="Straight Connector 393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" name="Group 398"/>
            <p:cNvGrpSpPr/>
            <p:nvPr/>
          </p:nvGrpSpPr>
          <p:grpSpPr>
            <a:xfrm>
              <a:off x="2022193" y="2782483"/>
              <a:ext cx="648072" cy="648072"/>
              <a:chOff x="2014762" y="856540"/>
              <a:chExt cx="648072" cy="648072"/>
            </a:xfrm>
          </p:grpSpPr>
          <p:grpSp>
            <p:nvGrpSpPr>
              <p:cNvPr id="400" name="Group 399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02" name="Oval 401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TextBox 402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04" name="TextBox 403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01" name="Straight Connector 400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5" name="Group 404"/>
            <p:cNvGrpSpPr/>
            <p:nvPr/>
          </p:nvGrpSpPr>
          <p:grpSpPr>
            <a:xfrm>
              <a:off x="2024561" y="3651870"/>
              <a:ext cx="648072" cy="648072"/>
              <a:chOff x="2014762" y="856540"/>
              <a:chExt cx="648072" cy="648072"/>
            </a:xfrm>
          </p:grpSpPr>
          <p:grpSp>
            <p:nvGrpSpPr>
              <p:cNvPr id="406" name="Group 405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08" name="Oval 407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10" name="TextBox 409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07" name="Straight Connector 406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Rectangle 117"/>
          <p:cNvSpPr/>
          <p:nvPr/>
        </p:nvSpPr>
        <p:spPr>
          <a:xfrm>
            <a:off x="3524300" y="4497696"/>
            <a:ext cx="75466" cy="301086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877662" y="1455514"/>
            <a:ext cx="781628" cy="2035246"/>
            <a:chOff x="1990172" y="1456110"/>
            <a:chExt cx="781628" cy="2035246"/>
          </a:xfrm>
        </p:grpSpPr>
        <p:cxnSp>
          <p:nvCxnSpPr>
            <p:cNvPr id="129" name="Straight Connector 128"/>
            <p:cNvCxnSpPr/>
            <p:nvPr/>
          </p:nvCxnSpPr>
          <p:spPr>
            <a:xfrm flipV="1">
              <a:off x="2602143" y="1565474"/>
              <a:ext cx="0" cy="172635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1990172" y="1456110"/>
              <a:ext cx="781628" cy="2035246"/>
              <a:chOff x="1886658" y="1456110"/>
              <a:chExt cx="781628" cy="203524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1886658" y="1631119"/>
                <a:ext cx="721670" cy="28350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1886658" y="1928204"/>
                <a:ext cx="742716" cy="29153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1886658" y="2225289"/>
                <a:ext cx="742716" cy="29545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1886658" y="2532103"/>
                <a:ext cx="781628" cy="29133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1886658" y="2858372"/>
                <a:ext cx="756738" cy="28038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1886658" y="3210769"/>
                <a:ext cx="669118" cy="25086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2039058" y="1565474"/>
                <a:ext cx="0" cy="192588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2191458" y="1531987"/>
                <a:ext cx="0" cy="190385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 flipV="1">
                <a:off x="2340848" y="1456110"/>
                <a:ext cx="3010" cy="187172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2499107" y="1543695"/>
                <a:ext cx="0" cy="172635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/>
          <p:cNvGrpSpPr/>
          <p:nvPr/>
        </p:nvGrpSpPr>
        <p:grpSpPr>
          <a:xfrm>
            <a:off x="2187388" y="512842"/>
            <a:ext cx="1154506" cy="903582"/>
            <a:chOff x="2187388" y="512842"/>
            <a:chExt cx="1154506" cy="903582"/>
          </a:xfrm>
        </p:grpSpPr>
        <p:sp>
          <p:nvSpPr>
            <p:cNvPr id="366" name="TextBox 365"/>
            <p:cNvSpPr txBox="1"/>
            <p:nvPr/>
          </p:nvSpPr>
          <p:spPr>
            <a:xfrm>
              <a:off x="2952044" y="512842"/>
              <a:ext cx="38985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187388" y="878541"/>
              <a:ext cx="627530" cy="537883"/>
            </a:xfrm>
            <a:custGeom>
              <a:avLst/>
              <a:gdLst>
                <a:gd name="connsiteX0" fmla="*/ 0 w 627530"/>
                <a:gd name="connsiteY0" fmla="*/ 537883 h 537883"/>
                <a:gd name="connsiteX1" fmla="*/ 197224 w 627530"/>
                <a:gd name="connsiteY1" fmla="*/ 143435 h 537883"/>
                <a:gd name="connsiteX2" fmla="*/ 627530 w 627530"/>
                <a:gd name="connsiteY2" fmla="*/ 0 h 53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530" h="537883">
                  <a:moveTo>
                    <a:pt x="0" y="537883"/>
                  </a:moveTo>
                  <a:cubicBezTo>
                    <a:pt x="46318" y="385482"/>
                    <a:pt x="92636" y="233082"/>
                    <a:pt x="197224" y="143435"/>
                  </a:cubicBezTo>
                  <a:cubicBezTo>
                    <a:pt x="301812" y="53788"/>
                    <a:pt x="464671" y="26894"/>
                    <a:pt x="627530" y="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318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17284E-7 L 0.37605 -0.8959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4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  <p:bldP spid="382" grpId="0"/>
      <p:bldP spid="343" grpId="0"/>
      <p:bldP spid="3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Straight Arrow Connector 194"/>
          <p:cNvCxnSpPr/>
          <p:nvPr/>
        </p:nvCxnSpPr>
        <p:spPr>
          <a:xfrm>
            <a:off x="1249930" y="3547787"/>
            <a:ext cx="750699" cy="392616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6766" y="-37334"/>
            <a:ext cx="9433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FeedForward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Neural Network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014762" y="2791703"/>
            <a:ext cx="648072" cy="64807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2014762" y="3655799"/>
            <a:ext cx="648072" cy="64807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78658" y="1063511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092791" y="1639575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1106924" y="2863711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121057" y="3439775"/>
            <a:ext cx="216024" cy="21602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43" idx="6"/>
            <a:endCxn id="37" idx="2"/>
          </p:cNvCxnSpPr>
          <p:nvPr/>
        </p:nvCxnSpPr>
        <p:spPr>
          <a:xfrm>
            <a:off x="1294682" y="1171523"/>
            <a:ext cx="720080" cy="9053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endCxn id="174" idx="2"/>
          </p:cNvCxnSpPr>
          <p:nvPr/>
        </p:nvCxnSpPr>
        <p:spPr>
          <a:xfrm>
            <a:off x="1294682" y="1750495"/>
            <a:ext cx="720080" cy="14110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77" idx="6"/>
          </p:cNvCxnSpPr>
          <p:nvPr/>
        </p:nvCxnSpPr>
        <p:spPr>
          <a:xfrm>
            <a:off x="1308815" y="1747587"/>
            <a:ext cx="696790" cy="1358932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177" idx="6"/>
            <a:endCxn id="176" idx="2"/>
          </p:cNvCxnSpPr>
          <p:nvPr/>
        </p:nvCxnSpPr>
        <p:spPr>
          <a:xfrm>
            <a:off x="1308815" y="1747587"/>
            <a:ext cx="705947" cy="223224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43" idx="6"/>
            <a:endCxn id="174" idx="2"/>
          </p:cNvCxnSpPr>
          <p:nvPr/>
        </p:nvCxnSpPr>
        <p:spPr>
          <a:xfrm>
            <a:off x="1294682" y="1171523"/>
            <a:ext cx="720080" cy="72008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1294682" y="1171523"/>
            <a:ext cx="720080" cy="72008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75" idx="2"/>
          </p:cNvCxnSpPr>
          <p:nvPr/>
        </p:nvCxnSpPr>
        <p:spPr>
          <a:xfrm>
            <a:off x="1294682" y="1168095"/>
            <a:ext cx="720080" cy="1947644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43" idx="7"/>
          </p:cNvCxnSpPr>
          <p:nvPr/>
        </p:nvCxnSpPr>
        <p:spPr>
          <a:xfrm>
            <a:off x="1263046" y="1095147"/>
            <a:ext cx="737583" cy="2845257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82" idx="6"/>
            <a:endCxn id="175" idx="2"/>
          </p:cNvCxnSpPr>
          <p:nvPr/>
        </p:nvCxnSpPr>
        <p:spPr>
          <a:xfrm flipV="1">
            <a:off x="1337081" y="3115739"/>
            <a:ext cx="677681" cy="43204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82" idx="7"/>
            <a:endCxn id="174" idx="2"/>
          </p:cNvCxnSpPr>
          <p:nvPr/>
        </p:nvCxnSpPr>
        <p:spPr>
          <a:xfrm flipV="1">
            <a:off x="1305445" y="1891603"/>
            <a:ext cx="709317" cy="157980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stCxn id="182" idx="7"/>
          </p:cNvCxnSpPr>
          <p:nvPr/>
        </p:nvCxnSpPr>
        <p:spPr>
          <a:xfrm flipV="1">
            <a:off x="1305445" y="1216263"/>
            <a:ext cx="688117" cy="225514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181" idx="6"/>
            <a:endCxn id="175" idx="2"/>
          </p:cNvCxnSpPr>
          <p:nvPr/>
        </p:nvCxnSpPr>
        <p:spPr>
          <a:xfrm>
            <a:off x="1322948" y="2971723"/>
            <a:ext cx="691814" cy="144016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81" idx="6"/>
          </p:cNvCxnSpPr>
          <p:nvPr/>
        </p:nvCxnSpPr>
        <p:spPr>
          <a:xfrm>
            <a:off x="1322948" y="2971723"/>
            <a:ext cx="627544" cy="950678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181" idx="6"/>
            <a:endCxn id="174" idx="2"/>
          </p:cNvCxnSpPr>
          <p:nvPr/>
        </p:nvCxnSpPr>
        <p:spPr>
          <a:xfrm flipV="1">
            <a:off x="1322948" y="1891603"/>
            <a:ext cx="691814" cy="108012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stCxn id="177" idx="6"/>
            <a:endCxn id="37" idx="2"/>
          </p:cNvCxnSpPr>
          <p:nvPr/>
        </p:nvCxnSpPr>
        <p:spPr>
          <a:xfrm flipV="1">
            <a:off x="1308815" y="1180576"/>
            <a:ext cx="705947" cy="567011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051259" y="1818616"/>
            <a:ext cx="52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1054441" y="2007769"/>
            <a:ext cx="535719" cy="769259"/>
            <a:chOff x="1099574" y="2832382"/>
            <a:chExt cx="535719" cy="769259"/>
          </a:xfrm>
        </p:grpSpPr>
        <p:sp>
          <p:nvSpPr>
            <p:cNvPr id="220" name="TextBox 219"/>
            <p:cNvSpPr txBox="1"/>
            <p:nvPr/>
          </p:nvSpPr>
          <p:spPr>
            <a:xfrm>
              <a:off x="1099574" y="2832382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106047" y="3016866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2195736" y="1881990"/>
            <a:ext cx="539106" cy="958892"/>
            <a:chOff x="1096187" y="2642749"/>
            <a:chExt cx="539106" cy="958892"/>
          </a:xfrm>
        </p:grpSpPr>
        <p:sp>
          <p:nvSpPr>
            <p:cNvPr id="236" name="TextBox 235"/>
            <p:cNvSpPr txBox="1"/>
            <p:nvPr/>
          </p:nvSpPr>
          <p:spPr>
            <a:xfrm>
              <a:off x="1099574" y="2832382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1106047" y="3016866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096187" y="2642749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398672" y="480400"/>
            <a:ext cx="1722247" cy="3823471"/>
            <a:chOff x="4067944" y="764503"/>
            <a:chExt cx="1722247" cy="3823471"/>
          </a:xfrm>
        </p:grpSpPr>
        <p:sp>
          <p:nvSpPr>
            <p:cNvPr id="231" name="Oval 230"/>
            <p:cNvSpPr/>
            <p:nvPr/>
          </p:nvSpPr>
          <p:spPr>
            <a:xfrm>
              <a:off x="4067944" y="1131590"/>
              <a:ext cx="648072" cy="6480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4067944" y="1851670"/>
              <a:ext cx="648072" cy="6480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4067944" y="3075806"/>
              <a:ext cx="648072" cy="6480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4067944" y="3939902"/>
              <a:ext cx="648072" cy="6480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9" name="Group 238"/>
            <p:cNvGrpSpPr/>
            <p:nvPr/>
          </p:nvGrpSpPr>
          <p:grpSpPr>
            <a:xfrm>
              <a:off x="4283968" y="764503"/>
              <a:ext cx="1506223" cy="3675526"/>
              <a:chOff x="1096187" y="1218330"/>
              <a:chExt cx="1506223" cy="3675526"/>
            </a:xfrm>
          </p:grpSpPr>
          <p:sp>
            <p:nvSpPr>
              <p:cNvPr id="240" name="TextBox 239"/>
              <p:cNvSpPr txBox="1"/>
              <p:nvPr/>
            </p:nvSpPr>
            <p:spPr>
              <a:xfrm>
                <a:off x="1099574" y="2832382"/>
                <a:ext cx="529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1106047" y="3016866"/>
                <a:ext cx="529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1096187" y="2642749"/>
                <a:ext cx="529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1477427" y="2611801"/>
                <a:ext cx="529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1755715" y="2614473"/>
                <a:ext cx="529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2038439" y="2627693"/>
                <a:ext cx="529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1512152" y="3954634"/>
                <a:ext cx="529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1790440" y="3957306"/>
                <a:ext cx="529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2073164" y="3970526"/>
                <a:ext cx="529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1477427" y="1218330"/>
                <a:ext cx="529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1755715" y="1221002"/>
                <a:ext cx="529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2038439" y="1234222"/>
                <a:ext cx="5292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cxnSp>
        <p:nvCxnSpPr>
          <p:cNvPr id="243" name="Straight Arrow Connector 242"/>
          <p:cNvCxnSpPr>
            <a:stCxn id="176" idx="6"/>
            <a:endCxn id="234" idx="2"/>
          </p:cNvCxnSpPr>
          <p:nvPr/>
        </p:nvCxnSpPr>
        <p:spPr>
          <a:xfrm>
            <a:off x="2662834" y="3979835"/>
            <a:ext cx="735838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endCxn id="233" idx="2"/>
          </p:cNvCxnSpPr>
          <p:nvPr/>
        </p:nvCxnSpPr>
        <p:spPr>
          <a:xfrm flipV="1">
            <a:off x="2647973" y="3115739"/>
            <a:ext cx="750699" cy="852776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endCxn id="232" idx="2"/>
          </p:cNvCxnSpPr>
          <p:nvPr/>
        </p:nvCxnSpPr>
        <p:spPr>
          <a:xfrm flipV="1">
            <a:off x="2633840" y="1891603"/>
            <a:ext cx="764832" cy="2040766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stCxn id="176" idx="6"/>
            <a:endCxn id="231" idx="2"/>
          </p:cNvCxnSpPr>
          <p:nvPr/>
        </p:nvCxnSpPr>
        <p:spPr>
          <a:xfrm flipV="1">
            <a:off x="2662834" y="1171523"/>
            <a:ext cx="735838" cy="2808312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2648337" y="3115739"/>
            <a:ext cx="735838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>
            <a:endCxn id="232" idx="2"/>
          </p:cNvCxnSpPr>
          <p:nvPr/>
        </p:nvCxnSpPr>
        <p:spPr>
          <a:xfrm flipV="1">
            <a:off x="2667349" y="1891603"/>
            <a:ext cx="731323" cy="1242763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2662834" y="1919382"/>
            <a:ext cx="735838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endCxn id="231" idx="2"/>
          </p:cNvCxnSpPr>
          <p:nvPr/>
        </p:nvCxnSpPr>
        <p:spPr>
          <a:xfrm flipV="1">
            <a:off x="2662906" y="1171523"/>
            <a:ext cx="735766" cy="746891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37" idx="6"/>
            <a:endCxn id="231" idx="2"/>
          </p:cNvCxnSpPr>
          <p:nvPr/>
        </p:nvCxnSpPr>
        <p:spPr>
          <a:xfrm flipV="1">
            <a:off x="2662834" y="1171523"/>
            <a:ext cx="735838" cy="9053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37" idx="6"/>
            <a:endCxn id="232" idx="2"/>
          </p:cNvCxnSpPr>
          <p:nvPr/>
        </p:nvCxnSpPr>
        <p:spPr>
          <a:xfrm>
            <a:off x="2662834" y="1180576"/>
            <a:ext cx="735838" cy="711027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>
            <a:off x="2662834" y="1171523"/>
            <a:ext cx="735838" cy="72008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2676967" y="1936318"/>
            <a:ext cx="721705" cy="1173761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endCxn id="233" idx="2"/>
          </p:cNvCxnSpPr>
          <p:nvPr/>
        </p:nvCxnSpPr>
        <p:spPr>
          <a:xfrm>
            <a:off x="2675908" y="1180765"/>
            <a:ext cx="722764" cy="1934974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endCxn id="234" idx="2"/>
          </p:cNvCxnSpPr>
          <p:nvPr/>
        </p:nvCxnSpPr>
        <p:spPr>
          <a:xfrm>
            <a:off x="2647973" y="1891603"/>
            <a:ext cx="750699" cy="2088232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val 173"/>
          <p:cNvSpPr/>
          <p:nvPr/>
        </p:nvSpPr>
        <p:spPr>
          <a:xfrm>
            <a:off x="2014762" y="1567567"/>
            <a:ext cx="648072" cy="64807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58" name="Straight Arrow Connector 257"/>
          <p:cNvCxnSpPr>
            <a:stCxn id="37" idx="6"/>
            <a:endCxn id="234" idx="2"/>
          </p:cNvCxnSpPr>
          <p:nvPr/>
        </p:nvCxnSpPr>
        <p:spPr>
          <a:xfrm>
            <a:off x="2662834" y="1180576"/>
            <a:ext cx="735838" cy="2799259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175" idx="6"/>
            <a:endCxn id="234" idx="2"/>
          </p:cNvCxnSpPr>
          <p:nvPr/>
        </p:nvCxnSpPr>
        <p:spPr>
          <a:xfrm>
            <a:off x="2662834" y="3115739"/>
            <a:ext cx="735838" cy="864096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endCxn id="231" idx="2"/>
          </p:cNvCxnSpPr>
          <p:nvPr/>
        </p:nvCxnSpPr>
        <p:spPr>
          <a:xfrm flipV="1">
            <a:off x="2666425" y="1171523"/>
            <a:ext cx="732247" cy="1962844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val 261"/>
          <p:cNvSpPr/>
          <p:nvPr/>
        </p:nvSpPr>
        <p:spPr>
          <a:xfrm>
            <a:off x="4916282" y="847487"/>
            <a:ext cx="648072" cy="64807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4916282" y="2791703"/>
            <a:ext cx="648072" cy="64807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4916282" y="3655799"/>
            <a:ext cx="648072" cy="64807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8" name="Group 287"/>
          <p:cNvGrpSpPr/>
          <p:nvPr/>
        </p:nvGrpSpPr>
        <p:grpSpPr>
          <a:xfrm>
            <a:off x="5097256" y="1881990"/>
            <a:ext cx="539106" cy="958892"/>
            <a:chOff x="1096187" y="2642749"/>
            <a:chExt cx="539106" cy="958892"/>
          </a:xfrm>
        </p:grpSpPr>
        <p:sp>
          <p:nvSpPr>
            <p:cNvPr id="289" name="TextBox 288"/>
            <p:cNvSpPr txBox="1"/>
            <p:nvPr/>
          </p:nvSpPr>
          <p:spPr>
            <a:xfrm>
              <a:off x="1099574" y="2832382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1106047" y="3016866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1096187" y="2642749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6300192" y="847487"/>
            <a:ext cx="755130" cy="3456384"/>
            <a:chOff x="4067944" y="1131590"/>
            <a:chExt cx="755130" cy="3456384"/>
          </a:xfrm>
        </p:grpSpPr>
        <p:sp>
          <p:nvSpPr>
            <p:cNvPr id="293" name="Oval 292"/>
            <p:cNvSpPr/>
            <p:nvPr/>
          </p:nvSpPr>
          <p:spPr>
            <a:xfrm>
              <a:off x="4067944" y="1131590"/>
              <a:ext cx="648072" cy="6480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4067944" y="1851670"/>
              <a:ext cx="648072" cy="6480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4067944" y="3075806"/>
              <a:ext cx="648072" cy="6480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4067944" y="3939902"/>
              <a:ext cx="648072" cy="64807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7" name="Group 296"/>
            <p:cNvGrpSpPr/>
            <p:nvPr/>
          </p:nvGrpSpPr>
          <p:grpSpPr>
            <a:xfrm>
              <a:off x="4283968" y="2188922"/>
              <a:ext cx="539106" cy="958892"/>
              <a:chOff x="1096187" y="2642749"/>
              <a:chExt cx="539106" cy="958892"/>
            </a:xfrm>
          </p:grpSpPr>
          <p:sp>
            <p:nvSpPr>
              <p:cNvPr id="298" name="TextBox 297"/>
              <p:cNvSpPr txBox="1"/>
              <p:nvPr/>
            </p:nvSpPr>
            <p:spPr>
              <a:xfrm>
                <a:off x="1099574" y="2832382"/>
                <a:ext cx="529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99" name="TextBox 298"/>
              <p:cNvSpPr txBox="1"/>
              <p:nvPr/>
            </p:nvSpPr>
            <p:spPr>
              <a:xfrm>
                <a:off x="1106047" y="3016866"/>
                <a:ext cx="529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1096187" y="2642749"/>
                <a:ext cx="529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cxnSp>
        <p:nvCxnSpPr>
          <p:cNvPr id="301" name="Straight Arrow Connector 300"/>
          <p:cNvCxnSpPr>
            <a:stCxn id="264" idx="6"/>
            <a:endCxn id="296" idx="2"/>
          </p:cNvCxnSpPr>
          <p:nvPr/>
        </p:nvCxnSpPr>
        <p:spPr>
          <a:xfrm>
            <a:off x="5564354" y="3979835"/>
            <a:ext cx="735838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>
            <a:endCxn id="295" idx="2"/>
          </p:cNvCxnSpPr>
          <p:nvPr/>
        </p:nvCxnSpPr>
        <p:spPr>
          <a:xfrm flipV="1">
            <a:off x="5549493" y="3115739"/>
            <a:ext cx="750699" cy="852776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>
            <a:endCxn id="294" idx="2"/>
          </p:cNvCxnSpPr>
          <p:nvPr/>
        </p:nvCxnSpPr>
        <p:spPr>
          <a:xfrm flipV="1">
            <a:off x="5535360" y="1891603"/>
            <a:ext cx="764832" cy="2040766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>
            <a:stCxn id="264" idx="6"/>
            <a:endCxn id="293" idx="2"/>
          </p:cNvCxnSpPr>
          <p:nvPr/>
        </p:nvCxnSpPr>
        <p:spPr>
          <a:xfrm flipV="1">
            <a:off x="5564354" y="1171523"/>
            <a:ext cx="735838" cy="2808312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5549857" y="3115739"/>
            <a:ext cx="735838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endCxn id="294" idx="2"/>
          </p:cNvCxnSpPr>
          <p:nvPr/>
        </p:nvCxnSpPr>
        <p:spPr>
          <a:xfrm flipV="1">
            <a:off x="5568869" y="1891603"/>
            <a:ext cx="731323" cy="1242763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5564354" y="1919382"/>
            <a:ext cx="735838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>
            <a:endCxn id="293" idx="2"/>
          </p:cNvCxnSpPr>
          <p:nvPr/>
        </p:nvCxnSpPr>
        <p:spPr>
          <a:xfrm flipV="1">
            <a:off x="5564426" y="1171523"/>
            <a:ext cx="735766" cy="746891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262" idx="6"/>
            <a:endCxn id="293" idx="2"/>
          </p:cNvCxnSpPr>
          <p:nvPr/>
        </p:nvCxnSpPr>
        <p:spPr>
          <a:xfrm>
            <a:off x="5564354" y="1171523"/>
            <a:ext cx="735838" cy="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stCxn id="262" idx="6"/>
            <a:endCxn id="294" idx="2"/>
          </p:cNvCxnSpPr>
          <p:nvPr/>
        </p:nvCxnSpPr>
        <p:spPr>
          <a:xfrm>
            <a:off x="5564354" y="1171523"/>
            <a:ext cx="735838" cy="72008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5564354" y="1171523"/>
            <a:ext cx="735838" cy="720080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5578487" y="1936318"/>
            <a:ext cx="721705" cy="1173761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endCxn id="295" idx="2"/>
          </p:cNvCxnSpPr>
          <p:nvPr/>
        </p:nvCxnSpPr>
        <p:spPr>
          <a:xfrm>
            <a:off x="5577428" y="1180765"/>
            <a:ext cx="722764" cy="1934974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endCxn id="296" idx="2"/>
          </p:cNvCxnSpPr>
          <p:nvPr/>
        </p:nvCxnSpPr>
        <p:spPr>
          <a:xfrm>
            <a:off x="5549493" y="1891603"/>
            <a:ext cx="750699" cy="2088232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Oval 314"/>
          <p:cNvSpPr/>
          <p:nvPr/>
        </p:nvSpPr>
        <p:spPr>
          <a:xfrm>
            <a:off x="4916282" y="1567567"/>
            <a:ext cx="648072" cy="64807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16" name="Straight Arrow Connector 315"/>
          <p:cNvCxnSpPr>
            <a:stCxn id="262" idx="6"/>
            <a:endCxn id="296" idx="2"/>
          </p:cNvCxnSpPr>
          <p:nvPr/>
        </p:nvCxnSpPr>
        <p:spPr>
          <a:xfrm>
            <a:off x="5564354" y="1171523"/>
            <a:ext cx="735838" cy="2808312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>
            <a:stCxn id="263" idx="6"/>
            <a:endCxn id="296" idx="2"/>
          </p:cNvCxnSpPr>
          <p:nvPr/>
        </p:nvCxnSpPr>
        <p:spPr>
          <a:xfrm>
            <a:off x="5564354" y="3115739"/>
            <a:ext cx="735838" cy="864096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>
            <a:endCxn id="293" idx="2"/>
          </p:cNvCxnSpPr>
          <p:nvPr/>
        </p:nvCxnSpPr>
        <p:spPr>
          <a:xfrm flipV="1">
            <a:off x="5567945" y="1171523"/>
            <a:ext cx="732247" cy="1962844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" name="Group 367"/>
          <p:cNvGrpSpPr/>
          <p:nvPr/>
        </p:nvGrpSpPr>
        <p:grpSpPr>
          <a:xfrm>
            <a:off x="6921423" y="1171523"/>
            <a:ext cx="2475113" cy="2691880"/>
            <a:chOff x="6921423" y="1171523"/>
            <a:chExt cx="1070003" cy="2691880"/>
          </a:xfrm>
        </p:grpSpPr>
        <p:sp>
          <p:nvSpPr>
            <p:cNvPr id="322" name="Oval 321"/>
            <p:cNvSpPr/>
            <p:nvPr/>
          </p:nvSpPr>
          <p:spPr>
            <a:xfrm>
              <a:off x="7479924" y="1215911"/>
              <a:ext cx="109173" cy="17347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7494057" y="1791975"/>
              <a:ext cx="95040" cy="1837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7508190" y="3016111"/>
              <a:ext cx="80906" cy="17372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7522324" y="3592174"/>
              <a:ext cx="66773" cy="24364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7452525" y="1971016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27" name="Group 326"/>
            <p:cNvGrpSpPr/>
            <p:nvPr/>
          </p:nvGrpSpPr>
          <p:grpSpPr>
            <a:xfrm>
              <a:off x="7455707" y="2160169"/>
              <a:ext cx="535719" cy="769259"/>
              <a:chOff x="1099574" y="2832382"/>
              <a:chExt cx="535719" cy="769259"/>
            </a:xfrm>
          </p:grpSpPr>
          <p:sp>
            <p:nvSpPr>
              <p:cNvPr id="328" name="TextBox 327"/>
              <p:cNvSpPr txBox="1"/>
              <p:nvPr/>
            </p:nvSpPr>
            <p:spPr>
              <a:xfrm>
                <a:off x="1099574" y="2832382"/>
                <a:ext cx="529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1106047" y="3016866"/>
                <a:ext cx="529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cxnSp>
          <p:nvCxnSpPr>
            <p:cNvPr id="330" name="Straight Arrow Connector 329"/>
            <p:cNvCxnSpPr>
              <a:stCxn id="293" idx="6"/>
              <a:endCxn id="322" idx="2"/>
            </p:cNvCxnSpPr>
            <p:nvPr/>
          </p:nvCxnSpPr>
          <p:spPr>
            <a:xfrm>
              <a:off x="6933026" y="1171523"/>
              <a:ext cx="546898" cy="131124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>
              <a:endCxn id="324" idx="2"/>
            </p:cNvCxnSpPr>
            <p:nvPr/>
          </p:nvCxnSpPr>
          <p:spPr>
            <a:xfrm flipV="1">
              <a:off x="6941577" y="3102976"/>
              <a:ext cx="566613" cy="48768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>
              <a:endCxn id="325" idx="2"/>
            </p:cNvCxnSpPr>
            <p:nvPr/>
          </p:nvCxnSpPr>
          <p:spPr>
            <a:xfrm flipV="1">
              <a:off x="6921423" y="3713997"/>
              <a:ext cx="600901" cy="149406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Arrow Connector 501"/>
            <p:cNvCxnSpPr>
              <a:endCxn id="323" idx="2"/>
            </p:cNvCxnSpPr>
            <p:nvPr/>
          </p:nvCxnSpPr>
          <p:spPr>
            <a:xfrm flipV="1">
              <a:off x="6939941" y="1883830"/>
              <a:ext cx="554116" cy="1311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6" name="TextBox 365"/>
          <p:cNvSpPr txBox="1"/>
          <p:nvPr/>
        </p:nvSpPr>
        <p:spPr>
          <a:xfrm>
            <a:off x="1075411" y="6329"/>
            <a:ext cx="38985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7836365" y="19614"/>
            <a:ext cx="38985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82" name="TextBox 381"/>
          <p:cNvSpPr txBox="1"/>
          <p:nvPr/>
        </p:nvSpPr>
        <p:spPr>
          <a:xfrm>
            <a:off x="1755859" y="4471728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" name="Group 410"/>
          <p:cNvGrpSpPr/>
          <p:nvPr/>
        </p:nvGrpSpPr>
        <p:grpSpPr>
          <a:xfrm>
            <a:off x="2014762" y="856540"/>
            <a:ext cx="657871" cy="3443402"/>
            <a:chOff x="2014762" y="856540"/>
            <a:chExt cx="657871" cy="3443402"/>
          </a:xfrm>
        </p:grpSpPr>
        <p:grpSp>
          <p:nvGrpSpPr>
            <p:cNvPr id="391" name="Group 390"/>
            <p:cNvGrpSpPr/>
            <p:nvPr/>
          </p:nvGrpSpPr>
          <p:grpSpPr>
            <a:xfrm>
              <a:off x="2014762" y="856540"/>
              <a:ext cx="648072" cy="648072"/>
              <a:chOff x="2014762" y="856540"/>
              <a:chExt cx="648072" cy="648072"/>
            </a:xfrm>
          </p:grpSpPr>
          <p:grpSp>
            <p:nvGrpSpPr>
              <p:cNvPr id="390" name="Group 389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TextBox 387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398" name="TextBox 397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384" name="Straight Connector 383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2" name="Group 391"/>
            <p:cNvGrpSpPr/>
            <p:nvPr/>
          </p:nvGrpSpPr>
          <p:grpSpPr>
            <a:xfrm>
              <a:off x="2015924" y="1563638"/>
              <a:ext cx="648072" cy="648072"/>
              <a:chOff x="2014762" y="856540"/>
              <a:chExt cx="648072" cy="648072"/>
            </a:xfrm>
          </p:grpSpPr>
          <p:grpSp>
            <p:nvGrpSpPr>
              <p:cNvPr id="393" name="Group 392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395" name="Oval 394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TextBox 396"/>
                <p:cNvSpPr txBox="1"/>
                <p:nvPr/>
              </p:nvSpPr>
              <p:spPr>
                <a:xfrm>
                  <a:off x="2022889" y="936444"/>
                  <a:ext cx="61908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 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  <a:endParaRPr lang="en-US" sz="20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94" name="Straight Connector 393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" name="Group 398"/>
            <p:cNvGrpSpPr/>
            <p:nvPr/>
          </p:nvGrpSpPr>
          <p:grpSpPr>
            <a:xfrm>
              <a:off x="2022193" y="2782483"/>
              <a:ext cx="648072" cy="648072"/>
              <a:chOff x="2014762" y="856540"/>
              <a:chExt cx="648072" cy="648072"/>
            </a:xfrm>
          </p:grpSpPr>
          <p:grpSp>
            <p:nvGrpSpPr>
              <p:cNvPr id="400" name="Group 399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02" name="Oval 401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TextBox 402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04" name="TextBox 403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01" name="Straight Connector 400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5" name="Group 404"/>
            <p:cNvGrpSpPr/>
            <p:nvPr/>
          </p:nvGrpSpPr>
          <p:grpSpPr>
            <a:xfrm>
              <a:off x="2024561" y="3651870"/>
              <a:ext cx="648072" cy="648072"/>
              <a:chOff x="2014762" y="856540"/>
              <a:chExt cx="648072" cy="648072"/>
            </a:xfrm>
          </p:grpSpPr>
          <p:grpSp>
            <p:nvGrpSpPr>
              <p:cNvPr id="406" name="Group 405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08" name="Oval 407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10" name="TextBox 409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07" name="Straight Connector 406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2" name="Group 411"/>
          <p:cNvGrpSpPr/>
          <p:nvPr/>
        </p:nvGrpSpPr>
        <p:grpSpPr>
          <a:xfrm>
            <a:off x="3391967" y="852611"/>
            <a:ext cx="657871" cy="3443402"/>
            <a:chOff x="2014762" y="856540"/>
            <a:chExt cx="657871" cy="3443402"/>
          </a:xfrm>
        </p:grpSpPr>
        <p:grpSp>
          <p:nvGrpSpPr>
            <p:cNvPr id="413" name="Group 412"/>
            <p:cNvGrpSpPr/>
            <p:nvPr/>
          </p:nvGrpSpPr>
          <p:grpSpPr>
            <a:xfrm>
              <a:off x="2014762" y="856540"/>
              <a:ext cx="648072" cy="648072"/>
              <a:chOff x="2014762" y="856540"/>
              <a:chExt cx="648072" cy="648072"/>
            </a:xfrm>
          </p:grpSpPr>
          <p:grpSp>
            <p:nvGrpSpPr>
              <p:cNvPr id="431" name="Group 430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33" name="Oval 432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TextBox 433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35" name="TextBox 434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32" name="Straight Connector 431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4" name="Group 413"/>
            <p:cNvGrpSpPr/>
            <p:nvPr/>
          </p:nvGrpSpPr>
          <p:grpSpPr>
            <a:xfrm>
              <a:off x="2015924" y="1563638"/>
              <a:ext cx="648072" cy="648072"/>
              <a:chOff x="2014762" y="856540"/>
              <a:chExt cx="648072" cy="648072"/>
            </a:xfrm>
          </p:grpSpPr>
          <p:grpSp>
            <p:nvGrpSpPr>
              <p:cNvPr id="427" name="Group 426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29" name="Oval 428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TextBox 429"/>
                <p:cNvSpPr txBox="1"/>
                <p:nvPr/>
              </p:nvSpPr>
              <p:spPr>
                <a:xfrm>
                  <a:off x="2022889" y="936444"/>
                  <a:ext cx="61908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 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  <a:endParaRPr lang="en-US" sz="20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28" name="Straight Connector 427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5" name="Group 414"/>
            <p:cNvGrpSpPr/>
            <p:nvPr/>
          </p:nvGrpSpPr>
          <p:grpSpPr>
            <a:xfrm>
              <a:off x="2022193" y="2782483"/>
              <a:ext cx="648072" cy="648072"/>
              <a:chOff x="2014762" y="856540"/>
              <a:chExt cx="648072" cy="648072"/>
            </a:xfrm>
          </p:grpSpPr>
          <p:grpSp>
            <p:nvGrpSpPr>
              <p:cNvPr id="422" name="Group 421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24" name="Oval 423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TextBox 424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26" name="TextBox 425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23" name="Straight Connector 422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6" name="Group 415"/>
            <p:cNvGrpSpPr/>
            <p:nvPr/>
          </p:nvGrpSpPr>
          <p:grpSpPr>
            <a:xfrm>
              <a:off x="2024561" y="3651870"/>
              <a:ext cx="648072" cy="648072"/>
              <a:chOff x="2014762" y="856540"/>
              <a:chExt cx="648072" cy="648072"/>
            </a:xfrm>
          </p:grpSpPr>
          <p:grpSp>
            <p:nvGrpSpPr>
              <p:cNvPr id="417" name="Group 416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extBox 419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21" name="TextBox 420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18" name="Straight Connector 417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6" name="Group 435"/>
          <p:cNvGrpSpPr/>
          <p:nvPr/>
        </p:nvGrpSpPr>
        <p:grpSpPr>
          <a:xfrm>
            <a:off x="4913188" y="866788"/>
            <a:ext cx="657871" cy="3443402"/>
            <a:chOff x="2014762" y="856540"/>
            <a:chExt cx="657871" cy="3443402"/>
          </a:xfrm>
        </p:grpSpPr>
        <p:grpSp>
          <p:nvGrpSpPr>
            <p:cNvPr id="437" name="Group 436"/>
            <p:cNvGrpSpPr/>
            <p:nvPr/>
          </p:nvGrpSpPr>
          <p:grpSpPr>
            <a:xfrm>
              <a:off x="2014762" y="856540"/>
              <a:ext cx="648072" cy="648072"/>
              <a:chOff x="2014762" y="856540"/>
              <a:chExt cx="648072" cy="648072"/>
            </a:xfrm>
          </p:grpSpPr>
          <p:grpSp>
            <p:nvGrpSpPr>
              <p:cNvPr id="455" name="Group 454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57" name="Oval 456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TextBox 457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59" name="TextBox 458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56" name="Straight Connector 455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8" name="Group 437"/>
            <p:cNvGrpSpPr/>
            <p:nvPr/>
          </p:nvGrpSpPr>
          <p:grpSpPr>
            <a:xfrm>
              <a:off x="2015924" y="1563638"/>
              <a:ext cx="648072" cy="648072"/>
              <a:chOff x="2014762" y="856540"/>
              <a:chExt cx="648072" cy="648072"/>
            </a:xfrm>
          </p:grpSpPr>
          <p:grpSp>
            <p:nvGrpSpPr>
              <p:cNvPr id="451" name="Group 450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53" name="Oval 452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TextBox 453"/>
                <p:cNvSpPr txBox="1"/>
                <p:nvPr/>
              </p:nvSpPr>
              <p:spPr>
                <a:xfrm>
                  <a:off x="2022889" y="936444"/>
                  <a:ext cx="61908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 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  <a:endParaRPr lang="en-US" sz="20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52" name="Straight Connector 451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9" name="Group 438"/>
            <p:cNvGrpSpPr/>
            <p:nvPr/>
          </p:nvGrpSpPr>
          <p:grpSpPr>
            <a:xfrm>
              <a:off x="2022193" y="2782483"/>
              <a:ext cx="648072" cy="648072"/>
              <a:chOff x="2014762" y="856540"/>
              <a:chExt cx="648072" cy="648072"/>
            </a:xfrm>
          </p:grpSpPr>
          <p:grpSp>
            <p:nvGrpSpPr>
              <p:cNvPr id="446" name="Group 445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48" name="Oval 447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TextBox 448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50" name="TextBox 449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47" name="Straight Connector 446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0" name="Group 439"/>
            <p:cNvGrpSpPr/>
            <p:nvPr/>
          </p:nvGrpSpPr>
          <p:grpSpPr>
            <a:xfrm>
              <a:off x="2024561" y="3651870"/>
              <a:ext cx="648072" cy="648072"/>
              <a:chOff x="2014762" y="856540"/>
              <a:chExt cx="648072" cy="648072"/>
            </a:xfrm>
          </p:grpSpPr>
          <p:grpSp>
            <p:nvGrpSpPr>
              <p:cNvPr id="441" name="Group 440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43" name="Oval 442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TextBox 443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45" name="TextBox 444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42" name="Straight Connector 441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0" name="Group 459"/>
          <p:cNvGrpSpPr/>
          <p:nvPr/>
        </p:nvGrpSpPr>
        <p:grpSpPr>
          <a:xfrm>
            <a:off x="6300192" y="844753"/>
            <a:ext cx="657871" cy="3443402"/>
            <a:chOff x="2014762" y="856540"/>
            <a:chExt cx="657871" cy="3443402"/>
          </a:xfrm>
        </p:grpSpPr>
        <p:grpSp>
          <p:nvGrpSpPr>
            <p:cNvPr id="461" name="Group 460"/>
            <p:cNvGrpSpPr/>
            <p:nvPr/>
          </p:nvGrpSpPr>
          <p:grpSpPr>
            <a:xfrm>
              <a:off x="2014762" y="856540"/>
              <a:ext cx="648072" cy="648072"/>
              <a:chOff x="2014762" y="856540"/>
              <a:chExt cx="648072" cy="648072"/>
            </a:xfrm>
          </p:grpSpPr>
          <p:grpSp>
            <p:nvGrpSpPr>
              <p:cNvPr id="479" name="Group 478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TextBox 481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83" name="TextBox 482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80" name="Straight Connector 479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Group 461"/>
            <p:cNvGrpSpPr/>
            <p:nvPr/>
          </p:nvGrpSpPr>
          <p:grpSpPr>
            <a:xfrm>
              <a:off x="2015924" y="1563638"/>
              <a:ext cx="648072" cy="648072"/>
              <a:chOff x="2014762" y="856540"/>
              <a:chExt cx="648072" cy="648072"/>
            </a:xfrm>
          </p:grpSpPr>
          <p:grpSp>
            <p:nvGrpSpPr>
              <p:cNvPr id="475" name="Group 474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77" name="Oval 476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TextBox 477"/>
                <p:cNvSpPr txBox="1"/>
                <p:nvPr/>
              </p:nvSpPr>
              <p:spPr>
                <a:xfrm>
                  <a:off x="2022889" y="936444"/>
                  <a:ext cx="61908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  </a:t>
                  </a:r>
                  <a:r>
                    <a:rPr lang="en-US" sz="2000" dirty="0" err="1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  <a:endParaRPr lang="en-US" sz="2000" dirty="0" smtClean="0">
                    <a:solidFill>
                      <a:schemeClr val="bg1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476" name="Straight Connector 475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3" name="Group 462"/>
            <p:cNvGrpSpPr/>
            <p:nvPr/>
          </p:nvGrpSpPr>
          <p:grpSpPr>
            <a:xfrm>
              <a:off x="2022193" y="2782483"/>
              <a:ext cx="648072" cy="648072"/>
              <a:chOff x="2014762" y="856540"/>
              <a:chExt cx="648072" cy="648072"/>
            </a:xfrm>
          </p:grpSpPr>
          <p:grpSp>
            <p:nvGrpSpPr>
              <p:cNvPr id="470" name="Group 469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72" name="Oval 471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TextBox 472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74" name="TextBox 473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71" name="Straight Connector 470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oup 463"/>
            <p:cNvGrpSpPr/>
            <p:nvPr/>
          </p:nvGrpSpPr>
          <p:grpSpPr>
            <a:xfrm>
              <a:off x="2024561" y="3651870"/>
              <a:ext cx="648072" cy="648072"/>
              <a:chOff x="2014762" y="856540"/>
              <a:chExt cx="648072" cy="648072"/>
            </a:xfrm>
          </p:grpSpPr>
          <p:grpSp>
            <p:nvGrpSpPr>
              <p:cNvPr id="465" name="Group 464"/>
              <p:cNvGrpSpPr/>
              <p:nvPr/>
            </p:nvGrpSpPr>
            <p:grpSpPr>
              <a:xfrm>
                <a:off x="2014762" y="856540"/>
                <a:ext cx="648072" cy="648072"/>
                <a:chOff x="2014762" y="847487"/>
                <a:chExt cx="648072" cy="648072"/>
              </a:xfrm>
            </p:grpSpPr>
            <p:sp>
              <p:nvSpPr>
                <p:cNvPr id="467" name="Oval 466"/>
                <p:cNvSpPr/>
                <p:nvPr/>
              </p:nvSpPr>
              <p:spPr>
                <a:xfrm>
                  <a:off x="2014762" y="847487"/>
                  <a:ext cx="648072" cy="64807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TextBox 467"/>
                <p:cNvSpPr txBox="1"/>
                <p:nvPr/>
              </p:nvSpPr>
              <p:spPr>
                <a:xfrm>
                  <a:off x="2022889" y="936444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  <p:sp>
              <p:nvSpPr>
                <p:cNvPr id="469" name="TextBox 468"/>
                <p:cNvSpPr txBox="1"/>
                <p:nvPr/>
              </p:nvSpPr>
              <p:spPr>
                <a:xfrm>
                  <a:off x="2312593" y="933672"/>
                  <a:ext cx="3369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bg1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s</a:t>
                  </a:r>
                </a:p>
              </p:txBody>
            </p:sp>
          </p:grpSp>
          <p:cxnSp>
            <p:nvCxnSpPr>
              <p:cNvPr id="466" name="Straight Connector 465"/>
              <p:cNvCxnSpPr/>
              <p:nvPr/>
            </p:nvCxnSpPr>
            <p:spPr>
              <a:xfrm>
                <a:off x="2333864" y="882542"/>
                <a:ext cx="4934" cy="613017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4" name="TextBox 483"/>
          <p:cNvSpPr txBox="1"/>
          <p:nvPr/>
        </p:nvSpPr>
        <p:spPr>
          <a:xfrm>
            <a:off x="2914086" y="4452140"/>
            <a:ext cx="260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x))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5851354" y="4421186"/>
            <a:ext cx="3292646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=s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))…)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1" name="Group 490"/>
          <p:cNvGrpSpPr/>
          <p:nvPr/>
        </p:nvGrpSpPr>
        <p:grpSpPr>
          <a:xfrm>
            <a:off x="4640247" y="4268985"/>
            <a:ext cx="1430403" cy="588667"/>
            <a:chOff x="1099574" y="2832382"/>
            <a:chExt cx="1430403" cy="588667"/>
          </a:xfrm>
        </p:grpSpPr>
        <p:sp>
          <p:nvSpPr>
            <p:cNvPr id="492" name="TextBox 491"/>
            <p:cNvSpPr txBox="1"/>
            <p:nvPr/>
          </p:nvSpPr>
          <p:spPr>
            <a:xfrm>
              <a:off x="1099574" y="2832382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1477427" y="2836274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1739079" y="2836274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97" name="TextBox 496"/>
            <p:cNvSpPr txBox="1"/>
            <p:nvPr/>
          </p:nvSpPr>
          <p:spPr>
            <a:xfrm>
              <a:off x="2000731" y="2836274"/>
              <a:ext cx="529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498" name="Rectangle 497"/>
          <p:cNvSpPr/>
          <p:nvPr/>
        </p:nvSpPr>
        <p:spPr>
          <a:xfrm>
            <a:off x="1451719" y="76205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/>
          </a:p>
        </p:txBody>
      </p:sp>
      <p:sp>
        <p:nvSpPr>
          <p:cNvPr id="499" name="Rectangle 498"/>
          <p:cNvSpPr/>
          <p:nvPr/>
        </p:nvSpPr>
        <p:spPr>
          <a:xfrm>
            <a:off x="2827174" y="77982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/>
          </a:p>
        </p:txBody>
      </p:sp>
      <p:sp>
        <p:nvSpPr>
          <p:cNvPr id="500" name="Rectangle 499"/>
          <p:cNvSpPr/>
          <p:nvPr/>
        </p:nvSpPr>
        <p:spPr>
          <a:xfrm>
            <a:off x="5719637" y="816280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b="1" dirty="0"/>
          </a:p>
        </p:txBody>
      </p:sp>
      <p:sp>
        <p:nvSpPr>
          <p:cNvPr id="252" name="TextBox 251"/>
          <p:cNvSpPr txBox="1"/>
          <p:nvPr/>
        </p:nvSpPr>
        <p:spPr>
          <a:xfrm>
            <a:off x="1770223" y="-20538"/>
            <a:ext cx="5422407" cy="584775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FeedForward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Neural Network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1" name="Group 260"/>
          <p:cNvGrpSpPr/>
          <p:nvPr/>
        </p:nvGrpSpPr>
        <p:grpSpPr>
          <a:xfrm flipH="1">
            <a:off x="-265826" y="969616"/>
            <a:ext cx="1301912" cy="2316361"/>
            <a:chOff x="950570" y="3057087"/>
            <a:chExt cx="1586321" cy="2316361"/>
          </a:xfrm>
        </p:grpSpPr>
        <p:pic>
          <p:nvPicPr>
            <p:cNvPr id="265" name="Picture 2" descr="Image result for pic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0570" y="3222981"/>
              <a:ext cx="1586321" cy="2150467"/>
            </a:xfrm>
            <a:prstGeom prst="rect">
              <a:avLst/>
            </a:prstGeom>
            <a:noFill/>
            <a:scene3d>
              <a:camera prst="orthographicFront">
                <a:rot lat="19799996" lon="24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" name="Freeform 265"/>
            <p:cNvSpPr/>
            <p:nvPr/>
          </p:nvSpPr>
          <p:spPr>
            <a:xfrm>
              <a:off x="1138205" y="3057087"/>
              <a:ext cx="1333578" cy="2095844"/>
            </a:xfrm>
            <a:custGeom>
              <a:avLst/>
              <a:gdLst>
                <a:gd name="connsiteX0" fmla="*/ 429338 w 1333578"/>
                <a:gd name="connsiteY0" fmla="*/ 2059199 h 2095844"/>
                <a:gd name="connsiteX1" fmla="*/ 168081 w 1333578"/>
                <a:gd name="connsiteY1" fmla="*/ 2048313 h 2095844"/>
                <a:gd name="connsiteX2" fmla="*/ 70109 w 1333578"/>
                <a:gd name="connsiteY2" fmla="*/ 1547570 h 2095844"/>
                <a:gd name="connsiteX3" fmla="*/ 233395 w 1333578"/>
                <a:gd name="connsiteY3" fmla="*/ 491656 h 2095844"/>
                <a:gd name="connsiteX4" fmla="*/ 233395 w 1333578"/>
                <a:gd name="connsiteY4" fmla="*/ 491656 h 2095844"/>
                <a:gd name="connsiteX5" fmla="*/ 320481 w 1333578"/>
                <a:gd name="connsiteY5" fmla="*/ 263056 h 2095844"/>
                <a:gd name="connsiteX6" fmla="*/ 897424 w 1333578"/>
                <a:gd name="connsiteY6" fmla="*/ 12684 h 2095844"/>
                <a:gd name="connsiteX7" fmla="*/ 1115138 w 1333578"/>
                <a:gd name="connsiteY7" fmla="*/ 34456 h 2095844"/>
                <a:gd name="connsiteX8" fmla="*/ 1311081 w 1333578"/>
                <a:gd name="connsiteY8" fmla="*/ 56227 h 2095844"/>
                <a:gd name="connsiteX9" fmla="*/ 1311081 w 1333578"/>
                <a:gd name="connsiteY9" fmla="*/ 154199 h 2095844"/>
                <a:gd name="connsiteX10" fmla="*/ 1147795 w 1333578"/>
                <a:gd name="connsiteY10" fmla="*/ 175970 h 2095844"/>
                <a:gd name="connsiteX11" fmla="*/ 995395 w 1333578"/>
                <a:gd name="connsiteY11" fmla="*/ 197742 h 2095844"/>
                <a:gd name="connsiteX12" fmla="*/ 549081 w 1333578"/>
                <a:gd name="connsiteY12" fmla="*/ 339256 h 2095844"/>
                <a:gd name="connsiteX13" fmla="*/ 364024 w 1333578"/>
                <a:gd name="connsiteY13" fmla="*/ 535199 h 2095844"/>
                <a:gd name="connsiteX14" fmla="*/ 331366 w 1333578"/>
                <a:gd name="connsiteY14" fmla="*/ 883542 h 2095844"/>
                <a:gd name="connsiteX15" fmla="*/ 276938 w 1333578"/>
                <a:gd name="connsiteY15" fmla="*/ 1112142 h 2095844"/>
                <a:gd name="connsiteX16" fmla="*/ 255166 w 1333578"/>
                <a:gd name="connsiteY16" fmla="*/ 1329856 h 2095844"/>
                <a:gd name="connsiteX17" fmla="*/ 244281 w 1333578"/>
                <a:gd name="connsiteY17" fmla="*/ 1536684 h 2095844"/>
                <a:gd name="connsiteX18" fmla="*/ 244281 w 1333578"/>
                <a:gd name="connsiteY18" fmla="*/ 1558456 h 2095844"/>
                <a:gd name="connsiteX19" fmla="*/ 26566 w 1333578"/>
                <a:gd name="connsiteY19" fmla="*/ 1699970 h 2095844"/>
                <a:gd name="connsiteX20" fmla="*/ 37452 w 1333578"/>
                <a:gd name="connsiteY20" fmla="*/ 1885027 h 2095844"/>
                <a:gd name="connsiteX21" fmla="*/ 331366 w 1333578"/>
                <a:gd name="connsiteY21" fmla="*/ 1797942 h 2095844"/>
                <a:gd name="connsiteX22" fmla="*/ 309595 w 1333578"/>
                <a:gd name="connsiteY22" fmla="*/ 1906799 h 2095844"/>
                <a:gd name="connsiteX23" fmla="*/ 429338 w 1333578"/>
                <a:gd name="connsiteY23" fmla="*/ 2059199 h 209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3578" h="2095844">
                  <a:moveTo>
                    <a:pt x="429338" y="2059199"/>
                  </a:moveTo>
                  <a:cubicBezTo>
                    <a:pt x="405752" y="2082785"/>
                    <a:pt x="227952" y="2133585"/>
                    <a:pt x="168081" y="2048313"/>
                  </a:cubicBezTo>
                  <a:cubicBezTo>
                    <a:pt x="108209" y="1963041"/>
                    <a:pt x="59223" y="1807013"/>
                    <a:pt x="70109" y="1547570"/>
                  </a:cubicBezTo>
                  <a:cubicBezTo>
                    <a:pt x="80995" y="1288127"/>
                    <a:pt x="233395" y="491656"/>
                    <a:pt x="233395" y="491656"/>
                  </a:cubicBezTo>
                  <a:lnTo>
                    <a:pt x="233395" y="491656"/>
                  </a:lnTo>
                  <a:cubicBezTo>
                    <a:pt x="247909" y="453556"/>
                    <a:pt x="209809" y="342885"/>
                    <a:pt x="320481" y="263056"/>
                  </a:cubicBezTo>
                  <a:cubicBezTo>
                    <a:pt x="431153" y="183227"/>
                    <a:pt x="764981" y="50784"/>
                    <a:pt x="897424" y="12684"/>
                  </a:cubicBezTo>
                  <a:cubicBezTo>
                    <a:pt x="1029867" y="-25416"/>
                    <a:pt x="1115138" y="34456"/>
                    <a:pt x="1115138" y="34456"/>
                  </a:cubicBezTo>
                  <a:cubicBezTo>
                    <a:pt x="1184081" y="41713"/>
                    <a:pt x="1278424" y="36270"/>
                    <a:pt x="1311081" y="56227"/>
                  </a:cubicBezTo>
                  <a:cubicBezTo>
                    <a:pt x="1343738" y="76184"/>
                    <a:pt x="1338295" y="134242"/>
                    <a:pt x="1311081" y="154199"/>
                  </a:cubicBezTo>
                  <a:cubicBezTo>
                    <a:pt x="1283867" y="174156"/>
                    <a:pt x="1147795" y="175970"/>
                    <a:pt x="1147795" y="175970"/>
                  </a:cubicBezTo>
                  <a:cubicBezTo>
                    <a:pt x="1095181" y="183227"/>
                    <a:pt x="1095181" y="170528"/>
                    <a:pt x="995395" y="197742"/>
                  </a:cubicBezTo>
                  <a:cubicBezTo>
                    <a:pt x="895609" y="224956"/>
                    <a:pt x="654309" y="283013"/>
                    <a:pt x="549081" y="339256"/>
                  </a:cubicBezTo>
                  <a:cubicBezTo>
                    <a:pt x="443853" y="395499"/>
                    <a:pt x="400310" y="444485"/>
                    <a:pt x="364024" y="535199"/>
                  </a:cubicBezTo>
                  <a:cubicBezTo>
                    <a:pt x="327738" y="625913"/>
                    <a:pt x="345880" y="787385"/>
                    <a:pt x="331366" y="883542"/>
                  </a:cubicBezTo>
                  <a:cubicBezTo>
                    <a:pt x="316852" y="979699"/>
                    <a:pt x="289638" y="1037756"/>
                    <a:pt x="276938" y="1112142"/>
                  </a:cubicBezTo>
                  <a:cubicBezTo>
                    <a:pt x="264238" y="1186528"/>
                    <a:pt x="260609" y="1259099"/>
                    <a:pt x="255166" y="1329856"/>
                  </a:cubicBezTo>
                  <a:cubicBezTo>
                    <a:pt x="249723" y="1400613"/>
                    <a:pt x="246095" y="1498584"/>
                    <a:pt x="244281" y="1536684"/>
                  </a:cubicBezTo>
                  <a:cubicBezTo>
                    <a:pt x="242467" y="1574784"/>
                    <a:pt x="280567" y="1531242"/>
                    <a:pt x="244281" y="1558456"/>
                  </a:cubicBezTo>
                  <a:cubicBezTo>
                    <a:pt x="207995" y="1585670"/>
                    <a:pt x="61037" y="1645541"/>
                    <a:pt x="26566" y="1699970"/>
                  </a:cubicBezTo>
                  <a:cubicBezTo>
                    <a:pt x="-7906" y="1754398"/>
                    <a:pt x="-13348" y="1868698"/>
                    <a:pt x="37452" y="1885027"/>
                  </a:cubicBezTo>
                  <a:cubicBezTo>
                    <a:pt x="88252" y="1901356"/>
                    <a:pt x="286009" y="1794313"/>
                    <a:pt x="331366" y="1797942"/>
                  </a:cubicBezTo>
                  <a:cubicBezTo>
                    <a:pt x="376723" y="1801571"/>
                    <a:pt x="293266" y="1859628"/>
                    <a:pt x="309595" y="1906799"/>
                  </a:cubicBezTo>
                  <a:cubicBezTo>
                    <a:pt x="325924" y="1953970"/>
                    <a:pt x="452924" y="2035613"/>
                    <a:pt x="429338" y="2059199"/>
                  </a:cubicBezTo>
                  <a:close/>
                </a:path>
              </a:pathLst>
            </a:custGeom>
            <a:solidFill>
              <a:srgbClr val="000082"/>
            </a:solidFill>
            <a:ln w="38100">
              <a:solidFill>
                <a:srgbClr val="0000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970249" y="3452419"/>
              <a:ext cx="429992" cy="1128007"/>
            </a:xfrm>
            <a:prstGeom prst="rect">
              <a:avLst/>
            </a:prstGeom>
            <a:solidFill>
              <a:srgbClr val="000082"/>
            </a:solidFill>
            <a:ln w="38100">
              <a:solidFill>
                <a:srgbClr val="0000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975786" y="4490021"/>
              <a:ext cx="506278" cy="638427"/>
            </a:xfrm>
            <a:custGeom>
              <a:avLst/>
              <a:gdLst>
                <a:gd name="connsiteX0" fmla="*/ 47471 w 506278"/>
                <a:gd name="connsiteY0" fmla="*/ 49322 h 638427"/>
                <a:gd name="connsiteX1" fmla="*/ 297843 w 506278"/>
                <a:gd name="connsiteY1" fmla="*/ 27550 h 638427"/>
                <a:gd name="connsiteX2" fmla="*/ 395814 w 506278"/>
                <a:gd name="connsiteY2" fmla="*/ 114636 h 638427"/>
                <a:gd name="connsiteX3" fmla="*/ 504671 w 506278"/>
                <a:gd name="connsiteY3" fmla="*/ 375893 h 638427"/>
                <a:gd name="connsiteX4" fmla="*/ 450243 w 506278"/>
                <a:gd name="connsiteY4" fmla="*/ 550065 h 638427"/>
                <a:gd name="connsiteX5" fmla="*/ 308728 w 506278"/>
                <a:gd name="connsiteY5" fmla="*/ 604493 h 638427"/>
                <a:gd name="connsiteX6" fmla="*/ 123671 w 506278"/>
                <a:gd name="connsiteY6" fmla="*/ 637150 h 638427"/>
                <a:gd name="connsiteX7" fmla="*/ 3928 w 506278"/>
                <a:gd name="connsiteY7" fmla="*/ 560950 h 638427"/>
                <a:gd name="connsiteX8" fmla="*/ 47471 w 506278"/>
                <a:gd name="connsiteY8" fmla="*/ 49322 h 63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6278" h="638427">
                  <a:moveTo>
                    <a:pt x="47471" y="49322"/>
                  </a:moveTo>
                  <a:cubicBezTo>
                    <a:pt x="96457" y="-39578"/>
                    <a:pt x="239786" y="16664"/>
                    <a:pt x="297843" y="27550"/>
                  </a:cubicBezTo>
                  <a:cubicBezTo>
                    <a:pt x="355900" y="38436"/>
                    <a:pt x="361343" y="56579"/>
                    <a:pt x="395814" y="114636"/>
                  </a:cubicBezTo>
                  <a:cubicBezTo>
                    <a:pt x="430285" y="172693"/>
                    <a:pt x="495600" y="303322"/>
                    <a:pt x="504671" y="375893"/>
                  </a:cubicBezTo>
                  <a:cubicBezTo>
                    <a:pt x="513742" y="448464"/>
                    <a:pt x="482900" y="511965"/>
                    <a:pt x="450243" y="550065"/>
                  </a:cubicBezTo>
                  <a:cubicBezTo>
                    <a:pt x="417586" y="588165"/>
                    <a:pt x="363157" y="589979"/>
                    <a:pt x="308728" y="604493"/>
                  </a:cubicBezTo>
                  <a:cubicBezTo>
                    <a:pt x="254299" y="619007"/>
                    <a:pt x="174471" y="644407"/>
                    <a:pt x="123671" y="637150"/>
                  </a:cubicBezTo>
                  <a:cubicBezTo>
                    <a:pt x="72871" y="629893"/>
                    <a:pt x="12999" y="653478"/>
                    <a:pt x="3928" y="560950"/>
                  </a:cubicBezTo>
                  <a:cubicBezTo>
                    <a:pt x="-5143" y="468422"/>
                    <a:pt x="-1515" y="138222"/>
                    <a:pt x="47471" y="49322"/>
                  </a:cubicBezTo>
                  <a:close/>
                </a:path>
              </a:pathLst>
            </a:custGeom>
            <a:solidFill>
              <a:srgbClr val="000082"/>
            </a:solidFill>
            <a:ln w="38100">
              <a:solidFill>
                <a:srgbClr val="0000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49847" y="990210"/>
            <a:ext cx="408558" cy="473871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669714" y="1138851"/>
            <a:ext cx="335676" cy="2805531"/>
            <a:chOff x="8669714" y="1138851"/>
            <a:chExt cx="335676" cy="2805531"/>
          </a:xfrm>
        </p:grpSpPr>
        <p:sp>
          <p:nvSpPr>
            <p:cNvPr id="3" name="TextBox 2"/>
            <p:cNvSpPr txBox="1"/>
            <p:nvPr/>
          </p:nvSpPr>
          <p:spPr>
            <a:xfrm>
              <a:off x="8669714" y="113885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669714" y="163486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8669714" y="288256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8692484" y="354427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03125" y="265115"/>
            <a:ext cx="5433171" cy="600637"/>
            <a:chOff x="1803125" y="265115"/>
            <a:chExt cx="5433171" cy="600637"/>
          </a:xfrm>
        </p:grpSpPr>
        <p:grpSp>
          <p:nvGrpSpPr>
            <p:cNvPr id="504" name="Group 503"/>
            <p:cNvGrpSpPr/>
            <p:nvPr/>
          </p:nvGrpSpPr>
          <p:grpSpPr>
            <a:xfrm>
              <a:off x="1803125" y="431957"/>
              <a:ext cx="5433171" cy="433795"/>
              <a:chOff x="1755859" y="464326"/>
              <a:chExt cx="5433171" cy="433795"/>
            </a:xfrm>
          </p:grpSpPr>
          <p:sp>
            <p:nvSpPr>
              <p:cNvPr id="364" name="TextBox 363"/>
              <p:cNvSpPr txBox="1"/>
              <p:nvPr/>
            </p:nvSpPr>
            <p:spPr>
              <a:xfrm>
                <a:off x="1755859" y="464326"/>
                <a:ext cx="9749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Layer 1</a:t>
                </a:r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3086625" y="498011"/>
                <a:ext cx="41024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Layer 2          Layer N-1         Layer N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958571" y="265115"/>
              <a:ext cx="988153" cy="589218"/>
              <a:chOff x="3911305" y="297484"/>
              <a:chExt cx="988153" cy="589218"/>
            </a:xfrm>
          </p:grpSpPr>
          <p:sp>
            <p:nvSpPr>
              <p:cNvPr id="272" name="TextBox 271"/>
              <p:cNvSpPr txBox="1"/>
              <p:nvPr/>
            </p:nvSpPr>
            <p:spPr>
              <a:xfrm>
                <a:off x="3911305" y="301927"/>
                <a:ext cx="640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4063705" y="297484"/>
                <a:ext cx="640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4216105" y="299863"/>
                <a:ext cx="640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4370212" y="298025"/>
                <a:ext cx="529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808678" y="4494137"/>
            <a:ext cx="2440306" cy="377701"/>
            <a:chOff x="1808678" y="4494137"/>
            <a:chExt cx="2440306" cy="377701"/>
          </a:xfrm>
        </p:grpSpPr>
        <p:sp>
          <p:nvSpPr>
            <p:cNvPr id="8" name="Rectangle 7"/>
            <p:cNvSpPr/>
            <p:nvPr/>
          </p:nvSpPr>
          <p:spPr>
            <a:xfrm>
              <a:off x="3556995" y="4494137"/>
              <a:ext cx="691989" cy="377701"/>
            </a:xfrm>
            <a:prstGeom prst="rect">
              <a:avLst/>
            </a:prstGeom>
            <a:solidFill>
              <a:srgbClr val="FFFF00">
                <a:alpha val="41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1808678" y="4494137"/>
              <a:ext cx="825162" cy="377701"/>
            </a:xfrm>
            <a:prstGeom prst="rect">
              <a:avLst/>
            </a:prstGeom>
            <a:solidFill>
              <a:srgbClr val="FFFF00">
                <a:alpha val="41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4" name="Rectangle 283"/>
          <p:cNvSpPr/>
          <p:nvPr/>
        </p:nvSpPr>
        <p:spPr>
          <a:xfrm>
            <a:off x="7277388" y="4421186"/>
            <a:ext cx="691989" cy="377701"/>
          </a:xfrm>
          <a:prstGeom prst="rect">
            <a:avLst/>
          </a:prstGeom>
          <a:solidFill>
            <a:srgbClr val="FFFF00">
              <a:alpha val="41000"/>
            </a:srgb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314"/>
            <a:ext cx="8982619" cy="36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9" name="Group 508"/>
          <p:cNvGrpSpPr/>
          <p:nvPr/>
        </p:nvGrpSpPr>
        <p:grpSpPr>
          <a:xfrm>
            <a:off x="243783" y="3687997"/>
            <a:ext cx="1873995" cy="949795"/>
            <a:chOff x="5982817" y="2437186"/>
            <a:chExt cx="1873995" cy="949795"/>
          </a:xfrm>
        </p:grpSpPr>
        <p:sp>
          <p:nvSpPr>
            <p:cNvPr id="510" name="Rectangle 509"/>
            <p:cNvSpPr/>
            <p:nvPr/>
          </p:nvSpPr>
          <p:spPr>
            <a:xfrm>
              <a:off x="5982817" y="2442850"/>
              <a:ext cx="1613519" cy="9441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1" name="Group 510"/>
            <p:cNvGrpSpPr/>
            <p:nvPr/>
          </p:nvGrpSpPr>
          <p:grpSpPr>
            <a:xfrm>
              <a:off x="6095096" y="2487766"/>
              <a:ext cx="1406609" cy="869067"/>
              <a:chOff x="6520001" y="2584699"/>
              <a:chExt cx="1406609" cy="869067"/>
            </a:xfrm>
          </p:grpSpPr>
          <p:cxnSp>
            <p:nvCxnSpPr>
              <p:cNvPr id="514" name="Straight Connector 513"/>
              <p:cNvCxnSpPr/>
              <p:nvPr/>
            </p:nvCxnSpPr>
            <p:spPr>
              <a:xfrm>
                <a:off x="7211455" y="2837236"/>
                <a:ext cx="3026" cy="503023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520001" y="3079794"/>
                <a:ext cx="1312601" cy="11393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flipV="1">
                <a:off x="7406854" y="2584699"/>
                <a:ext cx="519756" cy="49865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flipV="1">
                <a:off x="6569224" y="3072249"/>
                <a:ext cx="358254" cy="38151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920362" y="3072407"/>
                <a:ext cx="500724" cy="340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" name="TextBox 511"/>
            <p:cNvSpPr txBox="1"/>
            <p:nvPr/>
          </p:nvSpPr>
          <p:spPr>
            <a:xfrm>
              <a:off x="6845058" y="2935549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6036697" y="2437186"/>
              <a:ext cx="18201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s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)=</a:t>
              </a:r>
              <a:r>
                <a:rPr lang="en-US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="1" baseline="-25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6588" y="4870278"/>
            <a:ext cx="72391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Papyan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 Romano,  </a:t>
            </a:r>
            <a:r>
              <a:rPr lang="pt-BR" dirty="0" smtClean="0">
                <a:solidFill>
                  <a:schemeClr val="bg1"/>
                </a:solidFill>
              </a:rPr>
              <a:t>Sulam</a:t>
            </a:r>
            <a:r>
              <a:rPr lang="pt-BR" dirty="0">
                <a:solidFill>
                  <a:schemeClr val="bg1"/>
                </a:solidFill>
              </a:rPr>
              <a:t>, and </a:t>
            </a:r>
            <a:r>
              <a:rPr lang="pt-BR" dirty="0" smtClean="0">
                <a:solidFill>
                  <a:schemeClr val="bg1"/>
                </a:solidFill>
              </a:rPr>
              <a:t>Elad, 2018, </a:t>
            </a:r>
            <a:r>
              <a:rPr lang="en-US" dirty="0">
                <a:solidFill>
                  <a:schemeClr val="bg1"/>
                </a:solidFill>
              </a:rPr>
              <a:t>IEEE Signal Processing Magazine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5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366" grpId="0" animBg="1"/>
      <p:bldP spid="367" grpId="0" animBg="1"/>
      <p:bldP spid="382" grpId="0"/>
      <p:bldP spid="484" grpId="0"/>
      <p:bldP spid="485" grpId="0" animBg="1"/>
      <p:bldP spid="284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/>
          <p:cNvSpPr txBox="1"/>
          <p:nvPr/>
        </p:nvSpPr>
        <p:spPr>
          <a:xfrm>
            <a:off x="768033" y="-66539"/>
            <a:ext cx="8353569" cy="954107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Problem with Deep Neural Networks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864083" y="591891"/>
            <a:ext cx="2295821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Biology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" y="2399577"/>
            <a:ext cx="868831" cy="868831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 flipH="1">
            <a:off x="323894" y="2523785"/>
            <a:ext cx="212908" cy="620414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1936160" y="1940944"/>
            <a:ext cx="4120019" cy="2238876"/>
            <a:chOff x="2467605" y="3176616"/>
            <a:chExt cx="4120019" cy="2238876"/>
          </a:xfrm>
        </p:grpSpPr>
        <p:grpSp>
          <p:nvGrpSpPr>
            <p:cNvPr id="161" name="Group 160"/>
            <p:cNvGrpSpPr/>
            <p:nvPr/>
          </p:nvGrpSpPr>
          <p:grpSpPr>
            <a:xfrm>
              <a:off x="2467605" y="3176616"/>
              <a:ext cx="4120019" cy="2238876"/>
              <a:chOff x="2440601" y="3172629"/>
              <a:chExt cx="4120019" cy="2238876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2440601" y="3172629"/>
                <a:ext cx="4120019" cy="2238876"/>
              </a:xfrm>
              <a:custGeom>
                <a:avLst/>
                <a:gdLst>
                  <a:gd name="connsiteX0" fmla="*/ 1463040 w 2216075"/>
                  <a:gd name="connsiteY0" fmla="*/ 559397 h 1258644"/>
                  <a:gd name="connsiteX1" fmla="*/ 1452283 w 2216075"/>
                  <a:gd name="connsiteY1" fmla="*/ 376517 h 1258644"/>
                  <a:gd name="connsiteX2" fmla="*/ 1441525 w 2216075"/>
                  <a:gd name="connsiteY2" fmla="*/ 344244 h 1258644"/>
                  <a:gd name="connsiteX3" fmla="*/ 1409252 w 2216075"/>
                  <a:gd name="connsiteY3" fmla="*/ 333487 h 1258644"/>
                  <a:gd name="connsiteX4" fmla="*/ 1376979 w 2216075"/>
                  <a:gd name="connsiteY4" fmla="*/ 311972 h 1258644"/>
                  <a:gd name="connsiteX5" fmla="*/ 1333948 w 2216075"/>
                  <a:gd name="connsiteY5" fmla="*/ 301214 h 1258644"/>
                  <a:gd name="connsiteX6" fmla="*/ 1290918 w 2216075"/>
                  <a:gd name="connsiteY6" fmla="*/ 279699 h 1258644"/>
                  <a:gd name="connsiteX7" fmla="*/ 1280160 w 2216075"/>
                  <a:gd name="connsiteY7" fmla="*/ 247426 h 1258644"/>
                  <a:gd name="connsiteX8" fmla="*/ 1237130 w 2216075"/>
                  <a:gd name="connsiteY8" fmla="*/ 193637 h 1258644"/>
                  <a:gd name="connsiteX9" fmla="*/ 1204857 w 2216075"/>
                  <a:gd name="connsiteY9" fmla="*/ 172122 h 1258644"/>
                  <a:gd name="connsiteX10" fmla="*/ 1151068 w 2216075"/>
                  <a:gd name="connsiteY10" fmla="*/ 161364 h 1258644"/>
                  <a:gd name="connsiteX11" fmla="*/ 1118795 w 2216075"/>
                  <a:gd name="connsiteY11" fmla="*/ 139849 h 1258644"/>
                  <a:gd name="connsiteX12" fmla="*/ 1097280 w 2216075"/>
                  <a:gd name="connsiteY12" fmla="*/ 107576 h 1258644"/>
                  <a:gd name="connsiteX13" fmla="*/ 1065007 w 2216075"/>
                  <a:gd name="connsiteY13" fmla="*/ 96819 h 1258644"/>
                  <a:gd name="connsiteX14" fmla="*/ 1032734 w 2216075"/>
                  <a:gd name="connsiteY14" fmla="*/ 107576 h 1258644"/>
                  <a:gd name="connsiteX15" fmla="*/ 989704 w 2216075"/>
                  <a:gd name="connsiteY15" fmla="*/ 161364 h 1258644"/>
                  <a:gd name="connsiteX16" fmla="*/ 968188 w 2216075"/>
                  <a:gd name="connsiteY16" fmla="*/ 182880 h 1258644"/>
                  <a:gd name="connsiteX17" fmla="*/ 935915 w 2216075"/>
                  <a:gd name="connsiteY17" fmla="*/ 129092 h 1258644"/>
                  <a:gd name="connsiteX18" fmla="*/ 925158 w 2216075"/>
                  <a:gd name="connsiteY18" fmla="*/ 96819 h 1258644"/>
                  <a:gd name="connsiteX19" fmla="*/ 903643 w 2216075"/>
                  <a:gd name="connsiteY19" fmla="*/ 75303 h 1258644"/>
                  <a:gd name="connsiteX20" fmla="*/ 871370 w 2216075"/>
                  <a:gd name="connsiteY20" fmla="*/ 53788 h 1258644"/>
                  <a:gd name="connsiteX21" fmla="*/ 731520 w 2216075"/>
                  <a:gd name="connsiteY21" fmla="*/ 32273 h 1258644"/>
                  <a:gd name="connsiteX22" fmla="*/ 710005 w 2216075"/>
                  <a:gd name="connsiteY22" fmla="*/ 64546 h 1258644"/>
                  <a:gd name="connsiteX23" fmla="*/ 699247 w 2216075"/>
                  <a:gd name="connsiteY23" fmla="*/ 32273 h 1258644"/>
                  <a:gd name="connsiteX24" fmla="*/ 677732 w 2216075"/>
                  <a:gd name="connsiteY24" fmla="*/ 10757 h 1258644"/>
                  <a:gd name="connsiteX25" fmla="*/ 516367 w 2216075"/>
                  <a:gd name="connsiteY25" fmla="*/ 0 h 1258644"/>
                  <a:gd name="connsiteX26" fmla="*/ 462579 w 2216075"/>
                  <a:gd name="connsiteY26" fmla="*/ 10757 h 1258644"/>
                  <a:gd name="connsiteX27" fmla="*/ 419548 w 2216075"/>
                  <a:gd name="connsiteY27" fmla="*/ 32273 h 1258644"/>
                  <a:gd name="connsiteX28" fmla="*/ 172123 w 2216075"/>
                  <a:gd name="connsiteY28" fmla="*/ 75303 h 1258644"/>
                  <a:gd name="connsiteX29" fmla="*/ 150607 w 2216075"/>
                  <a:gd name="connsiteY29" fmla="*/ 107576 h 1258644"/>
                  <a:gd name="connsiteX30" fmla="*/ 139850 w 2216075"/>
                  <a:gd name="connsiteY30" fmla="*/ 139849 h 1258644"/>
                  <a:gd name="connsiteX31" fmla="*/ 129092 w 2216075"/>
                  <a:gd name="connsiteY31" fmla="*/ 268941 h 1258644"/>
                  <a:gd name="connsiteX32" fmla="*/ 21515 w 2216075"/>
                  <a:gd name="connsiteY32" fmla="*/ 301214 h 1258644"/>
                  <a:gd name="connsiteX33" fmla="*/ 0 w 2216075"/>
                  <a:gd name="connsiteY33" fmla="*/ 333487 h 1258644"/>
                  <a:gd name="connsiteX34" fmla="*/ 43031 w 2216075"/>
                  <a:gd name="connsiteY34" fmla="*/ 419548 h 1258644"/>
                  <a:gd name="connsiteX35" fmla="*/ 86061 w 2216075"/>
                  <a:gd name="connsiteY35" fmla="*/ 430306 h 1258644"/>
                  <a:gd name="connsiteX36" fmla="*/ 96819 w 2216075"/>
                  <a:gd name="connsiteY36" fmla="*/ 462579 h 1258644"/>
                  <a:gd name="connsiteX37" fmla="*/ 75304 w 2216075"/>
                  <a:gd name="connsiteY37" fmla="*/ 527124 h 1258644"/>
                  <a:gd name="connsiteX38" fmla="*/ 86061 w 2216075"/>
                  <a:gd name="connsiteY38" fmla="*/ 634701 h 1258644"/>
                  <a:gd name="connsiteX39" fmla="*/ 96819 w 2216075"/>
                  <a:gd name="connsiteY39" fmla="*/ 666974 h 1258644"/>
                  <a:gd name="connsiteX40" fmla="*/ 129092 w 2216075"/>
                  <a:gd name="connsiteY40" fmla="*/ 688489 h 1258644"/>
                  <a:gd name="connsiteX41" fmla="*/ 182880 w 2216075"/>
                  <a:gd name="connsiteY41" fmla="*/ 699247 h 1258644"/>
                  <a:gd name="connsiteX42" fmla="*/ 225911 w 2216075"/>
                  <a:gd name="connsiteY42" fmla="*/ 688489 h 1258644"/>
                  <a:gd name="connsiteX43" fmla="*/ 258184 w 2216075"/>
                  <a:gd name="connsiteY43" fmla="*/ 677732 h 1258644"/>
                  <a:gd name="connsiteX44" fmla="*/ 268941 w 2216075"/>
                  <a:gd name="connsiteY44" fmla="*/ 720762 h 1258644"/>
                  <a:gd name="connsiteX45" fmla="*/ 279699 w 2216075"/>
                  <a:gd name="connsiteY45" fmla="*/ 935915 h 1258644"/>
                  <a:gd name="connsiteX46" fmla="*/ 301214 w 2216075"/>
                  <a:gd name="connsiteY46" fmla="*/ 968188 h 1258644"/>
                  <a:gd name="connsiteX47" fmla="*/ 333487 w 2216075"/>
                  <a:gd name="connsiteY47" fmla="*/ 978946 h 1258644"/>
                  <a:gd name="connsiteX48" fmla="*/ 387275 w 2216075"/>
                  <a:gd name="connsiteY48" fmla="*/ 968188 h 1258644"/>
                  <a:gd name="connsiteX49" fmla="*/ 419548 w 2216075"/>
                  <a:gd name="connsiteY49" fmla="*/ 957430 h 1258644"/>
                  <a:gd name="connsiteX50" fmla="*/ 473337 w 2216075"/>
                  <a:gd name="connsiteY50" fmla="*/ 946673 h 1258644"/>
                  <a:gd name="connsiteX51" fmla="*/ 494852 w 2216075"/>
                  <a:gd name="connsiteY51" fmla="*/ 925157 h 1258644"/>
                  <a:gd name="connsiteX52" fmla="*/ 559398 w 2216075"/>
                  <a:gd name="connsiteY52" fmla="*/ 903642 h 1258644"/>
                  <a:gd name="connsiteX53" fmla="*/ 774551 w 2216075"/>
                  <a:gd name="connsiteY53" fmla="*/ 925157 h 1258644"/>
                  <a:gd name="connsiteX54" fmla="*/ 839097 w 2216075"/>
                  <a:gd name="connsiteY54" fmla="*/ 946673 h 1258644"/>
                  <a:gd name="connsiteX55" fmla="*/ 903643 w 2216075"/>
                  <a:gd name="connsiteY55" fmla="*/ 935915 h 1258644"/>
                  <a:gd name="connsiteX56" fmla="*/ 925158 w 2216075"/>
                  <a:gd name="connsiteY56" fmla="*/ 903642 h 1258644"/>
                  <a:gd name="connsiteX57" fmla="*/ 989704 w 2216075"/>
                  <a:gd name="connsiteY57" fmla="*/ 860612 h 1258644"/>
                  <a:gd name="connsiteX58" fmla="*/ 1043492 w 2216075"/>
                  <a:gd name="connsiteY58" fmla="*/ 882127 h 1258644"/>
                  <a:gd name="connsiteX59" fmla="*/ 1065007 w 2216075"/>
                  <a:gd name="connsiteY59" fmla="*/ 914400 h 1258644"/>
                  <a:gd name="connsiteX60" fmla="*/ 1215614 w 2216075"/>
                  <a:gd name="connsiteY60" fmla="*/ 903642 h 1258644"/>
                  <a:gd name="connsiteX61" fmla="*/ 1269403 w 2216075"/>
                  <a:gd name="connsiteY61" fmla="*/ 860612 h 1258644"/>
                  <a:gd name="connsiteX62" fmla="*/ 1333948 w 2216075"/>
                  <a:gd name="connsiteY62" fmla="*/ 839096 h 1258644"/>
                  <a:gd name="connsiteX63" fmla="*/ 1376979 w 2216075"/>
                  <a:gd name="connsiteY63" fmla="*/ 849854 h 1258644"/>
                  <a:gd name="connsiteX64" fmla="*/ 1409252 w 2216075"/>
                  <a:gd name="connsiteY64" fmla="*/ 785308 h 1258644"/>
                  <a:gd name="connsiteX65" fmla="*/ 1441525 w 2216075"/>
                  <a:gd name="connsiteY65" fmla="*/ 774550 h 1258644"/>
                  <a:gd name="connsiteX66" fmla="*/ 1473798 w 2216075"/>
                  <a:gd name="connsiteY66" fmla="*/ 753035 h 1258644"/>
                  <a:gd name="connsiteX67" fmla="*/ 1581374 w 2216075"/>
                  <a:gd name="connsiteY67" fmla="*/ 806823 h 1258644"/>
                  <a:gd name="connsiteX68" fmla="*/ 1602890 w 2216075"/>
                  <a:gd name="connsiteY68" fmla="*/ 828339 h 1258644"/>
                  <a:gd name="connsiteX69" fmla="*/ 1656678 w 2216075"/>
                  <a:gd name="connsiteY69" fmla="*/ 882127 h 1258644"/>
                  <a:gd name="connsiteX70" fmla="*/ 1721224 w 2216075"/>
                  <a:gd name="connsiteY70" fmla="*/ 892884 h 1258644"/>
                  <a:gd name="connsiteX71" fmla="*/ 1785770 w 2216075"/>
                  <a:gd name="connsiteY71" fmla="*/ 925157 h 1258644"/>
                  <a:gd name="connsiteX72" fmla="*/ 1818043 w 2216075"/>
                  <a:gd name="connsiteY72" fmla="*/ 935915 h 1258644"/>
                  <a:gd name="connsiteX73" fmla="*/ 1850315 w 2216075"/>
                  <a:gd name="connsiteY73" fmla="*/ 957430 h 1258644"/>
                  <a:gd name="connsiteX74" fmla="*/ 1882588 w 2216075"/>
                  <a:gd name="connsiteY74" fmla="*/ 968188 h 1258644"/>
                  <a:gd name="connsiteX75" fmla="*/ 1957892 w 2216075"/>
                  <a:gd name="connsiteY75" fmla="*/ 1011219 h 1258644"/>
                  <a:gd name="connsiteX76" fmla="*/ 2000923 w 2216075"/>
                  <a:gd name="connsiteY76" fmla="*/ 1021976 h 1258644"/>
                  <a:gd name="connsiteX77" fmla="*/ 2043953 w 2216075"/>
                  <a:gd name="connsiteY77" fmla="*/ 1075764 h 1258644"/>
                  <a:gd name="connsiteX78" fmla="*/ 2086984 w 2216075"/>
                  <a:gd name="connsiteY78" fmla="*/ 1118795 h 1258644"/>
                  <a:gd name="connsiteX79" fmla="*/ 2119257 w 2216075"/>
                  <a:gd name="connsiteY79" fmla="*/ 1151068 h 1258644"/>
                  <a:gd name="connsiteX80" fmla="*/ 2162287 w 2216075"/>
                  <a:gd name="connsiteY80" fmla="*/ 1215614 h 1258644"/>
                  <a:gd name="connsiteX81" fmla="*/ 2183803 w 2216075"/>
                  <a:gd name="connsiteY81" fmla="*/ 1237129 h 1258644"/>
                  <a:gd name="connsiteX82" fmla="*/ 2216075 w 2216075"/>
                  <a:gd name="connsiteY82" fmla="*/ 1258644 h 125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216075" h="1258644">
                    <a:moveTo>
                      <a:pt x="1463040" y="559397"/>
                    </a:moveTo>
                    <a:cubicBezTo>
                      <a:pt x="1459454" y="498437"/>
                      <a:pt x="1458359" y="437279"/>
                      <a:pt x="1452283" y="376517"/>
                    </a:cubicBezTo>
                    <a:cubicBezTo>
                      <a:pt x="1451155" y="365234"/>
                      <a:pt x="1449543" y="352262"/>
                      <a:pt x="1441525" y="344244"/>
                    </a:cubicBezTo>
                    <a:cubicBezTo>
                      <a:pt x="1433507" y="336226"/>
                      <a:pt x="1420010" y="337073"/>
                      <a:pt x="1409252" y="333487"/>
                    </a:cubicBezTo>
                    <a:cubicBezTo>
                      <a:pt x="1398494" y="326315"/>
                      <a:pt x="1388863" y="317065"/>
                      <a:pt x="1376979" y="311972"/>
                    </a:cubicBezTo>
                    <a:cubicBezTo>
                      <a:pt x="1363389" y="306148"/>
                      <a:pt x="1347792" y="306405"/>
                      <a:pt x="1333948" y="301214"/>
                    </a:cubicBezTo>
                    <a:cubicBezTo>
                      <a:pt x="1318933" y="295583"/>
                      <a:pt x="1305261" y="286871"/>
                      <a:pt x="1290918" y="279699"/>
                    </a:cubicBezTo>
                    <a:cubicBezTo>
                      <a:pt x="1287332" y="268941"/>
                      <a:pt x="1285231" y="257568"/>
                      <a:pt x="1280160" y="247426"/>
                    </a:cubicBezTo>
                    <a:cubicBezTo>
                      <a:pt x="1270842" y="228790"/>
                      <a:pt x="1253805" y="206978"/>
                      <a:pt x="1237130" y="193637"/>
                    </a:cubicBezTo>
                    <a:cubicBezTo>
                      <a:pt x="1227034" y="185560"/>
                      <a:pt x="1216963" y="176662"/>
                      <a:pt x="1204857" y="172122"/>
                    </a:cubicBezTo>
                    <a:cubicBezTo>
                      <a:pt x="1187736" y="165702"/>
                      <a:pt x="1168998" y="164950"/>
                      <a:pt x="1151068" y="161364"/>
                    </a:cubicBezTo>
                    <a:cubicBezTo>
                      <a:pt x="1140310" y="154192"/>
                      <a:pt x="1127937" y="148991"/>
                      <a:pt x="1118795" y="139849"/>
                    </a:cubicBezTo>
                    <a:cubicBezTo>
                      <a:pt x="1109653" y="130707"/>
                      <a:pt x="1107376" y="115653"/>
                      <a:pt x="1097280" y="107576"/>
                    </a:cubicBezTo>
                    <a:cubicBezTo>
                      <a:pt x="1088425" y="100492"/>
                      <a:pt x="1075765" y="100405"/>
                      <a:pt x="1065007" y="96819"/>
                    </a:cubicBezTo>
                    <a:cubicBezTo>
                      <a:pt x="1054249" y="100405"/>
                      <a:pt x="1042458" y="101742"/>
                      <a:pt x="1032734" y="107576"/>
                    </a:cubicBezTo>
                    <a:cubicBezTo>
                      <a:pt x="1012756" y="119563"/>
                      <a:pt x="1003232" y="144454"/>
                      <a:pt x="989704" y="161364"/>
                    </a:cubicBezTo>
                    <a:cubicBezTo>
                      <a:pt x="983368" y="169284"/>
                      <a:pt x="975360" y="175708"/>
                      <a:pt x="968188" y="182880"/>
                    </a:cubicBezTo>
                    <a:cubicBezTo>
                      <a:pt x="937715" y="91456"/>
                      <a:pt x="980215" y="202925"/>
                      <a:pt x="935915" y="129092"/>
                    </a:cubicBezTo>
                    <a:cubicBezTo>
                      <a:pt x="930081" y="119368"/>
                      <a:pt x="930992" y="106543"/>
                      <a:pt x="925158" y="96819"/>
                    </a:cubicBezTo>
                    <a:cubicBezTo>
                      <a:pt x="919940" y="88122"/>
                      <a:pt x="911563" y="81639"/>
                      <a:pt x="903643" y="75303"/>
                    </a:cubicBezTo>
                    <a:cubicBezTo>
                      <a:pt x="893547" y="67226"/>
                      <a:pt x="882934" y="59570"/>
                      <a:pt x="871370" y="53788"/>
                    </a:cubicBezTo>
                    <a:cubicBezTo>
                      <a:pt x="832599" y="34402"/>
                      <a:pt x="762380" y="35359"/>
                      <a:pt x="731520" y="32273"/>
                    </a:cubicBezTo>
                    <a:cubicBezTo>
                      <a:pt x="724348" y="43031"/>
                      <a:pt x="722934" y="64546"/>
                      <a:pt x="710005" y="64546"/>
                    </a:cubicBezTo>
                    <a:cubicBezTo>
                      <a:pt x="698665" y="64546"/>
                      <a:pt x="705081" y="41997"/>
                      <a:pt x="699247" y="32273"/>
                    </a:cubicBezTo>
                    <a:cubicBezTo>
                      <a:pt x="694029" y="23576"/>
                      <a:pt x="687720" y="12520"/>
                      <a:pt x="677732" y="10757"/>
                    </a:cubicBezTo>
                    <a:cubicBezTo>
                      <a:pt x="624645" y="1389"/>
                      <a:pt x="570155" y="3586"/>
                      <a:pt x="516367" y="0"/>
                    </a:cubicBezTo>
                    <a:cubicBezTo>
                      <a:pt x="498438" y="3586"/>
                      <a:pt x="477458" y="129"/>
                      <a:pt x="462579" y="10757"/>
                    </a:cubicBezTo>
                    <a:cubicBezTo>
                      <a:pt x="416989" y="43321"/>
                      <a:pt x="464762" y="77485"/>
                      <a:pt x="419548" y="32273"/>
                    </a:cubicBezTo>
                    <a:cubicBezTo>
                      <a:pt x="44225" y="49332"/>
                      <a:pt x="226134" y="-32720"/>
                      <a:pt x="172123" y="75303"/>
                    </a:cubicBezTo>
                    <a:cubicBezTo>
                      <a:pt x="166341" y="86867"/>
                      <a:pt x="157779" y="96818"/>
                      <a:pt x="150607" y="107576"/>
                    </a:cubicBezTo>
                    <a:cubicBezTo>
                      <a:pt x="147021" y="118334"/>
                      <a:pt x="141349" y="128609"/>
                      <a:pt x="139850" y="139849"/>
                    </a:cubicBezTo>
                    <a:cubicBezTo>
                      <a:pt x="134143" y="182650"/>
                      <a:pt x="146101" y="229252"/>
                      <a:pt x="129092" y="268941"/>
                    </a:cubicBezTo>
                    <a:cubicBezTo>
                      <a:pt x="122458" y="284420"/>
                      <a:pt x="33515" y="298814"/>
                      <a:pt x="21515" y="301214"/>
                    </a:cubicBezTo>
                    <a:cubicBezTo>
                      <a:pt x="14343" y="311972"/>
                      <a:pt x="0" y="320558"/>
                      <a:pt x="0" y="333487"/>
                    </a:cubicBezTo>
                    <a:cubicBezTo>
                      <a:pt x="0" y="353313"/>
                      <a:pt x="16534" y="406300"/>
                      <a:pt x="43031" y="419548"/>
                    </a:cubicBezTo>
                    <a:cubicBezTo>
                      <a:pt x="56255" y="426160"/>
                      <a:pt x="71718" y="426720"/>
                      <a:pt x="86061" y="430306"/>
                    </a:cubicBezTo>
                    <a:cubicBezTo>
                      <a:pt x="89647" y="441064"/>
                      <a:pt x="98071" y="451309"/>
                      <a:pt x="96819" y="462579"/>
                    </a:cubicBezTo>
                    <a:cubicBezTo>
                      <a:pt x="94315" y="485119"/>
                      <a:pt x="75304" y="527124"/>
                      <a:pt x="75304" y="527124"/>
                    </a:cubicBezTo>
                    <a:cubicBezTo>
                      <a:pt x="78890" y="562983"/>
                      <a:pt x="80581" y="599082"/>
                      <a:pt x="86061" y="634701"/>
                    </a:cubicBezTo>
                    <a:cubicBezTo>
                      <a:pt x="87785" y="645909"/>
                      <a:pt x="89735" y="658119"/>
                      <a:pt x="96819" y="666974"/>
                    </a:cubicBezTo>
                    <a:cubicBezTo>
                      <a:pt x="104896" y="677070"/>
                      <a:pt x="116986" y="683949"/>
                      <a:pt x="129092" y="688489"/>
                    </a:cubicBezTo>
                    <a:cubicBezTo>
                      <a:pt x="146212" y="694909"/>
                      <a:pt x="164951" y="695661"/>
                      <a:pt x="182880" y="699247"/>
                    </a:cubicBezTo>
                    <a:cubicBezTo>
                      <a:pt x="197224" y="695661"/>
                      <a:pt x="211695" y="692551"/>
                      <a:pt x="225911" y="688489"/>
                    </a:cubicBezTo>
                    <a:cubicBezTo>
                      <a:pt x="236814" y="685374"/>
                      <a:pt x="249112" y="670928"/>
                      <a:pt x="258184" y="677732"/>
                    </a:cubicBezTo>
                    <a:cubicBezTo>
                      <a:pt x="270012" y="686603"/>
                      <a:pt x="265355" y="706419"/>
                      <a:pt x="268941" y="720762"/>
                    </a:cubicBezTo>
                    <a:cubicBezTo>
                      <a:pt x="272527" y="792480"/>
                      <a:pt x="270411" y="864711"/>
                      <a:pt x="279699" y="935915"/>
                    </a:cubicBezTo>
                    <a:cubicBezTo>
                      <a:pt x="281371" y="948735"/>
                      <a:pt x="291118" y="960111"/>
                      <a:pt x="301214" y="968188"/>
                    </a:cubicBezTo>
                    <a:cubicBezTo>
                      <a:pt x="310069" y="975272"/>
                      <a:pt x="322729" y="975360"/>
                      <a:pt x="333487" y="978946"/>
                    </a:cubicBezTo>
                    <a:cubicBezTo>
                      <a:pt x="351416" y="975360"/>
                      <a:pt x="369537" y="972623"/>
                      <a:pt x="387275" y="968188"/>
                    </a:cubicBezTo>
                    <a:cubicBezTo>
                      <a:pt x="398276" y="965438"/>
                      <a:pt x="408547" y="960180"/>
                      <a:pt x="419548" y="957430"/>
                    </a:cubicBezTo>
                    <a:cubicBezTo>
                      <a:pt x="437287" y="952995"/>
                      <a:pt x="455407" y="950259"/>
                      <a:pt x="473337" y="946673"/>
                    </a:cubicBezTo>
                    <a:cubicBezTo>
                      <a:pt x="480509" y="939501"/>
                      <a:pt x="485780" y="929693"/>
                      <a:pt x="494852" y="925157"/>
                    </a:cubicBezTo>
                    <a:cubicBezTo>
                      <a:pt x="515137" y="915014"/>
                      <a:pt x="559398" y="903642"/>
                      <a:pt x="559398" y="903642"/>
                    </a:cubicBezTo>
                    <a:cubicBezTo>
                      <a:pt x="689437" y="936153"/>
                      <a:pt x="466207" y="883110"/>
                      <a:pt x="774551" y="925157"/>
                    </a:cubicBezTo>
                    <a:cubicBezTo>
                      <a:pt x="797022" y="928221"/>
                      <a:pt x="839097" y="946673"/>
                      <a:pt x="839097" y="946673"/>
                    </a:cubicBezTo>
                    <a:cubicBezTo>
                      <a:pt x="860612" y="943087"/>
                      <a:pt x="884134" y="945670"/>
                      <a:pt x="903643" y="935915"/>
                    </a:cubicBezTo>
                    <a:cubicBezTo>
                      <a:pt x="915207" y="930133"/>
                      <a:pt x="916881" y="913574"/>
                      <a:pt x="925158" y="903642"/>
                    </a:cubicBezTo>
                    <a:cubicBezTo>
                      <a:pt x="956151" y="866450"/>
                      <a:pt x="949928" y="873870"/>
                      <a:pt x="989704" y="860612"/>
                    </a:cubicBezTo>
                    <a:cubicBezTo>
                      <a:pt x="1007633" y="867784"/>
                      <a:pt x="1027778" y="870903"/>
                      <a:pt x="1043492" y="882127"/>
                    </a:cubicBezTo>
                    <a:cubicBezTo>
                      <a:pt x="1054013" y="889642"/>
                      <a:pt x="1052178" y="912796"/>
                      <a:pt x="1065007" y="914400"/>
                    </a:cubicBezTo>
                    <a:cubicBezTo>
                      <a:pt x="1114949" y="920643"/>
                      <a:pt x="1165412" y="907228"/>
                      <a:pt x="1215614" y="903642"/>
                    </a:cubicBezTo>
                    <a:cubicBezTo>
                      <a:pt x="1233497" y="885760"/>
                      <a:pt x="1244976" y="871469"/>
                      <a:pt x="1269403" y="860612"/>
                    </a:cubicBezTo>
                    <a:cubicBezTo>
                      <a:pt x="1290127" y="851401"/>
                      <a:pt x="1333948" y="839096"/>
                      <a:pt x="1333948" y="839096"/>
                    </a:cubicBezTo>
                    <a:cubicBezTo>
                      <a:pt x="1348292" y="842682"/>
                      <a:pt x="1362953" y="854529"/>
                      <a:pt x="1376979" y="849854"/>
                    </a:cubicBezTo>
                    <a:cubicBezTo>
                      <a:pt x="1406905" y="839879"/>
                      <a:pt x="1392545" y="802015"/>
                      <a:pt x="1409252" y="785308"/>
                    </a:cubicBezTo>
                    <a:cubicBezTo>
                      <a:pt x="1417270" y="777290"/>
                      <a:pt x="1431383" y="779621"/>
                      <a:pt x="1441525" y="774550"/>
                    </a:cubicBezTo>
                    <a:cubicBezTo>
                      <a:pt x="1453089" y="768768"/>
                      <a:pt x="1463040" y="760207"/>
                      <a:pt x="1473798" y="753035"/>
                    </a:cubicBezTo>
                    <a:cubicBezTo>
                      <a:pt x="1522385" y="765182"/>
                      <a:pt x="1538682" y="764131"/>
                      <a:pt x="1581374" y="806823"/>
                    </a:cubicBezTo>
                    <a:cubicBezTo>
                      <a:pt x="1588546" y="813995"/>
                      <a:pt x="1596554" y="820419"/>
                      <a:pt x="1602890" y="828339"/>
                    </a:cubicBezTo>
                    <a:cubicBezTo>
                      <a:pt x="1623753" y="854418"/>
                      <a:pt x="1621471" y="870392"/>
                      <a:pt x="1656678" y="882127"/>
                    </a:cubicBezTo>
                    <a:cubicBezTo>
                      <a:pt x="1677371" y="889024"/>
                      <a:pt x="1699709" y="889298"/>
                      <a:pt x="1721224" y="892884"/>
                    </a:cubicBezTo>
                    <a:cubicBezTo>
                      <a:pt x="1802343" y="919925"/>
                      <a:pt x="1702354" y="883449"/>
                      <a:pt x="1785770" y="925157"/>
                    </a:cubicBezTo>
                    <a:cubicBezTo>
                      <a:pt x="1795912" y="930228"/>
                      <a:pt x="1807901" y="930844"/>
                      <a:pt x="1818043" y="935915"/>
                    </a:cubicBezTo>
                    <a:cubicBezTo>
                      <a:pt x="1829607" y="941697"/>
                      <a:pt x="1838751" y="951648"/>
                      <a:pt x="1850315" y="957430"/>
                    </a:cubicBezTo>
                    <a:cubicBezTo>
                      <a:pt x="1860457" y="962501"/>
                      <a:pt x="1872446" y="963117"/>
                      <a:pt x="1882588" y="968188"/>
                    </a:cubicBezTo>
                    <a:cubicBezTo>
                      <a:pt x="1945002" y="999395"/>
                      <a:pt x="1882462" y="982933"/>
                      <a:pt x="1957892" y="1011219"/>
                    </a:cubicBezTo>
                    <a:cubicBezTo>
                      <a:pt x="1971736" y="1016410"/>
                      <a:pt x="1986579" y="1018390"/>
                      <a:pt x="2000923" y="1021976"/>
                    </a:cubicBezTo>
                    <a:cubicBezTo>
                      <a:pt x="2074177" y="1095233"/>
                      <a:pt x="1962513" y="980752"/>
                      <a:pt x="2043953" y="1075764"/>
                    </a:cubicBezTo>
                    <a:cubicBezTo>
                      <a:pt x="2057154" y="1091165"/>
                      <a:pt x="2072640" y="1104451"/>
                      <a:pt x="2086984" y="1118795"/>
                    </a:cubicBezTo>
                    <a:cubicBezTo>
                      <a:pt x="2097742" y="1129553"/>
                      <a:pt x="2110818" y="1138409"/>
                      <a:pt x="2119257" y="1151068"/>
                    </a:cubicBezTo>
                    <a:cubicBezTo>
                      <a:pt x="2133600" y="1172583"/>
                      <a:pt x="2144002" y="1197330"/>
                      <a:pt x="2162287" y="1215614"/>
                    </a:cubicBezTo>
                    <a:cubicBezTo>
                      <a:pt x="2169459" y="1222786"/>
                      <a:pt x="2175883" y="1230793"/>
                      <a:pt x="2183803" y="1237129"/>
                    </a:cubicBezTo>
                    <a:cubicBezTo>
                      <a:pt x="2193899" y="1245205"/>
                      <a:pt x="2216075" y="1258644"/>
                      <a:pt x="2216075" y="125864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0" name="Group 159"/>
              <p:cNvGrpSpPr/>
              <p:nvPr/>
            </p:nvGrpSpPr>
            <p:grpSpPr>
              <a:xfrm>
                <a:off x="3584929" y="3579862"/>
                <a:ext cx="74633" cy="830478"/>
                <a:chOff x="3584929" y="3579862"/>
                <a:chExt cx="74633" cy="83047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3584929" y="3579862"/>
                  <a:ext cx="45719" cy="10801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594567" y="3820684"/>
                  <a:ext cx="45719" cy="10801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604205" y="4061506"/>
                  <a:ext cx="45719" cy="10801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613843" y="4302328"/>
                  <a:ext cx="45719" cy="10801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4432399" y="4042295"/>
                <a:ext cx="74633" cy="830478"/>
                <a:chOff x="3774017" y="3750831"/>
                <a:chExt cx="74633" cy="830478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774017" y="3750831"/>
                  <a:ext cx="45719" cy="10801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3783655" y="3991653"/>
                  <a:ext cx="45719" cy="10801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3793293" y="4232475"/>
                  <a:ext cx="45719" cy="10801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3802931" y="4473297"/>
                  <a:ext cx="45719" cy="10801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091667" y="3624927"/>
              <a:ext cx="74633" cy="830478"/>
              <a:chOff x="3066594" y="3598431"/>
              <a:chExt cx="74633" cy="830478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066594" y="3598431"/>
                <a:ext cx="45719" cy="108012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076232" y="3839253"/>
                <a:ext cx="45719" cy="108012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085870" y="4080075"/>
                <a:ext cx="45719" cy="108012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95508" y="4320897"/>
                <a:ext cx="45719" cy="108012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8" name="Lightning Bolt 87"/>
          <p:cNvSpPr/>
          <p:nvPr/>
        </p:nvSpPr>
        <p:spPr>
          <a:xfrm>
            <a:off x="2606624" y="2647672"/>
            <a:ext cx="514919" cy="263148"/>
          </a:xfrm>
          <a:prstGeom prst="lightningBolt">
            <a:avLst/>
          </a:prstGeom>
          <a:solidFill>
            <a:schemeClr val="tx1"/>
          </a:solidFill>
          <a:ln w="63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2785835" y="2492977"/>
            <a:ext cx="212908" cy="620414"/>
          </a:xfrm>
          <a:prstGeom prst="line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Lightning Bolt 109"/>
          <p:cNvSpPr/>
          <p:nvPr/>
        </p:nvSpPr>
        <p:spPr>
          <a:xfrm>
            <a:off x="3214225" y="2714610"/>
            <a:ext cx="576039" cy="374604"/>
          </a:xfrm>
          <a:prstGeom prst="lightningBolt">
            <a:avLst/>
          </a:prstGeom>
          <a:solidFill>
            <a:schemeClr val="tx1"/>
          </a:solidFill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Group 187"/>
          <p:cNvGrpSpPr/>
          <p:nvPr/>
        </p:nvGrpSpPr>
        <p:grpSpPr>
          <a:xfrm>
            <a:off x="4708150" y="1456571"/>
            <a:ext cx="2566712" cy="1490365"/>
            <a:chOff x="4717895" y="2708864"/>
            <a:chExt cx="2566712" cy="1490365"/>
          </a:xfrm>
        </p:grpSpPr>
        <p:cxnSp>
          <p:nvCxnSpPr>
            <p:cNvPr id="116" name="Straight Arrow Connector 115"/>
            <p:cNvCxnSpPr/>
            <p:nvPr/>
          </p:nvCxnSpPr>
          <p:spPr>
            <a:xfrm flipV="1">
              <a:off x="4717895" y="3633869"/>
              <a:ext cx="546238" cy="261429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 flipV="1">
              <a:off x="6862360" y="3683882"/>
              <a:ext cx="422247" cy="515347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/>
            <p:cNvGrpSpPr/>
            <p:nvPr/>
          </p:nvGrpSpPr>
          <p:grpSpPr>
            <a:xfrm>
              <a:off x="5238161" y="2708864"/>
              <a:ext cx="1613519" cy="944131"/>
              <a:chOff x="5982817" y="2442850"/>
              <a:chExt cx="1613519" cy="944131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5982817" y="2442850"/>
                <a:ext cx="1613519" cy="94413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6095096" y="2487766"/>
                <a:ext cx="1406609" cy="869067"/>
                <a:chOff x="6520001" y="2584699"/>
                <a:chExt cx="1406609" cy="869067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7211455" y="2647483"/>
                  <a:ext cx="0" cy="73386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6520001" y="3079794"/>
                  <a:ext cx="1312601" cy="1139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V="1">
                  <a:off x="7406854" y="2584699"/>
                  <a:ext cx="519756" cy="4986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6569224" y="3072249"/>
                  <a:ext cx="358254" cy="38151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6920362" y="3072407"/>
                  <a:ext cx="500724" cy="34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TextBox 135"/>
              <p:cNvSpPr txBox="1"/>
              <p:nvPr/>
            </p:nvSpPr>
            <p:spPr>
              <a:xfrm>
                <a:off x="6845058" y="2935549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5985981" y="2517423"/>
                <a:ext cx="8418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ReLu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(in)</a:t>
                </a:r>
              </a:p>
            </p:txBody>
          </p:sp>
        </p:grpSp>
      </p:grpSp>
      <p:sp>
        <p:nvSpPr>
          <p:cNvPr id="169" name="TextBox 168"/>
          <p:cNvSpPr txBox="1"/>
          <p:nvPr/>
        </p:nvSpPr>
        <p:spPr>
          <a:xfrm rot="212939">
            <a:off x="4007331" y="3168384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</a:p>
        </p:txBody>
      </p:sp>
      <p:grpSp>
        <p:nvGrpSpPr>
          <p:cNvPr id="182" name="Group 181"/>
          <p:cNvGrpSpPr/>
          <p:nvPr/>
        </p:nvGrpSpPr>
        <p:grpSpPr>
          <a:xfrm>
            <a:off x="2669030" y="1117431"/>
            <a:ext cx="1632772" cy="976368"/>
            <a:chOff x="4570489" y="2178037"/>
            <a:chExt cx="1632772" cy="976368"/>
          </a:xfrm>
        </p:grpSpPr>
        <p:grpSp>
          <p:nvGrpSpPr>
            <p:cNvPr id="171" name="Group 170"/>
            <p:cNvGrpSpPr/>
            <p:nvPr/>
          </p:nvGrpSpPr>
          <p:grpSpPr>
            <a:xfrm>
              <a:off x="4570489" y="2178037"/>
              <a:ext cx="1632772" cy="976368"/>
              <a:chOff x="5944964" y="2460533"/>
              <a:chExt cx="1632772" cy="976368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5964217" y="2460533"/>
                <a:ext cx="1613519" cy="94413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6112366" y="2560984"/>
                <a:ext cx="1312601" cy="733863"/>
                <a:chOff x="6537271" y="2657917"/>
                <a:chExt cx="1312601" cy="733863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6619930" y="2657917"/>
                  <a:ext cx="0" cy="73386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6537271" y="3321462"/>
                  <a:ext cx="1312601" cy="1139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" name="TextBox 173"/>
              <p:cNvSpPr txBox="1"/>
              <p:nvPr/>
            </p:nvSpPr>
            <p:spPr>
              <a:xfrm>
                <a:off x="6494452" y="3190680"/>
                <a:ext cx="7585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 input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 rot="16200000">
                <a:off x="5750520" y="2752413"/>
                <a:ext cx="63511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response</a:t>
                </a:r>
              </a:p>
            </p:txBody>
          </p:sp>
        </p:grpSp>
        <p:sp>
          <p:nvSpPr>
            <p:cNvPr id="181" name="Freeform 180"/>
            <p:cNvSpPr/>
            <p:nvPr/>
          </p:nvSpPr>
          <p:spPr>
            <a:xfrm>
              <a:off x="4823088" y="2350159"/>
              <a:ext cx="1218806" cy="550692"/>
            </a:xfrm>
            <a:custGeom>
              <a:avLst/>
              <a:gdLst>
                <a:gd name="connsiteX0" fmla="*/ 0 w 1411872"/>
                <a:gd name="connsiteY0" fmla="*/ 550116 h 550692"/>
                <a:gd name="connsiteX1" fmla="*/ 213203 w 1411872"/>
                <a:gd name="connsiteY1" fmla="*/ 507475 h 550692"/>
                <a:gd name="connsiteX2" fmla="*/ 407453 w 1411872"/>
                <a:gd name="connsiteY2" fmla="*/ 275322 h 550692"/>
                <a:gd name="connsiteX3" fmla="*/ 611180 w 1411872"/>
                <a:gd name="connsiteY3" fmla="*/ 38431 h 550692"/>
                <a:gd name="connsiteX4" fmla="*/ 724888 w 1411872"/>
                <a:gd name="connsiteY4" fmla="*/ 5266 h 550692"/>
                <a:gd name="connsiteX5" fmla="*/ 876498 w 1411872"/>
                <a:gd name="connsiteY5" fmla="*/ 90547 h 550692"/>
                <a:gd name="connsiteX6" fmla="*/ 1056535 w 1411872"/>
                <a:gd name="connsiteY6" fmla="*/ 332176 h 550692"/>
                <a:gd name="connsiteX7" fmla="*/ 1231835 w 1411872"/>
                <a:gd name="connsiteY7" fmla="*/ 493262 h 550692"/>
                <a:gd name="connsiteX8" fmla="*/ 1411872 w 1411872"/>
                <a:gd name="connsiteY8" fmla="*/ 550116 h 5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872" h="550692">
                  <a:moveTo>
                    <a:pt x="0" y="550116"/>
                  </a:moveTo>
                  <a:cubicBezTo>
                    <a:pt x="72647" y="551695"/>
                    <a:pt x="145294" y="553274"/>
                    <a:pt x="213203" y="507475"/>
                  </a:cubicBezTo>
                  <a:cubicBezTo>
                    <a:pt x="281112" y="461676"/>
                    <a:pt x="341124" y="353496"/>
                    <a:pt x="407453" y="275322"/>
                  </a:cubicBezTo>
                  <a:cubicBezTo>
                    <a:pt x="473782" y="197148"/>
                    <a:pt x="558274" y="83440"/>
                    <a:pt x="611180" y="38431"/>
                  </a:cubicBezTo>
                  <a:cubicBezTo>
                    <a:pt x="664086" y="-6578"/>
                    <a:pt x="680668" y="-3420"/>
                    <a:pt x="724888" y="5266"/>
                  </a:cubicBezTo>
                  <a:cubicBezTo>
                    <a:pt x="769108" y="13952"/>
                    <a:pt x="821224" y="36062"/>
                    <a:pt x="876498" y="90547"/>
                  </a:cubicBezTo>
                  <a:cubicBezTo>
                    <a:pt x="931773" y="145032"/>
                    <a:pt x="997312" y="265057"/>
                    <a:pt x="1056535" y="332176"/>
                  </a:cubicBezTo>
                  <a:cubicBezTo>
                    <a:pt x="1115758" y="399295"/>
                    <a:pt x="1172612" y="456939"/>
                    <a:pt x="1231835" y="493262"/>
                  </a:cubicBezTo>
                  <a:cubicBezTo>
                    <a:pt x="1291058" y="529585"/>
                    <a:pt x="1351465" y="539850"/>
                    <a:pt x="1411872" y="550116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6" name="Straight Connector 95"/>
          <p:cNvCxnSpPr/>
          <p:nvPr/>
        </p:nvCxnSpPr>
        <p:spPr>
          <a:xfrm flipH="1">
            <a:off x="3472802" y="1103180"/>
            <a:ext cx="176062" cy="431219"/>
          </a:xfrm>
          <a:prstGeom prst="line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149206" y="1543128"/>
            <a:ext cx="236844" cy="57443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018043" y="1767601"/>
            <a:ext cx="162211" cy="6312"/>
          </a:xfrm>
          <a:prstGeom prst="line">
            <a:avLst/>
          </a:prstGeom>
          <a:ln w="9525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937159" y="1586600"/>
            <a:ext cx="42482" cy="274236"/>
          </a:xfrm>
          <a:prstGeom prst="line">
            <a:avLst/>
          </a:prstGeom>
          <a:ln w="38100">
            <a:solidFill>
              <a:srgbClr val="7030A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2280848" y="1984683"/>
            <a:ext cx="2072042" cy="775157"/>
            <a:chOff x="2290593" y="3236976"/>
            <a:chExt cx="2072042" cy="775157"/>
          </a:xfrm>
        </p:grpSpPr>
        <p:sp>
          <p:nvSpPr>
            <p:cNvPr id="194" name="TextBox 193"/>
            <p:cNvSpPr txBox="1"/>
            <p:nvPr/>
          </p:nvSpPr>
          <p:spPr>
            <a:xfrm>
              <a:off x="2290593" y="3236976"/>
              <a:ext cx="6431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Neuron </a:t>
              </a:r>
            </a:p>
            <a:p>
              <a:pPr algn="ctr"/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Layer I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055258" y="3244682"/>
              <a:ext cx="6431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Neuron </a:t>
              </a:r>
            </a:p>
            <a:p>
              <a:pPr algn="ctr"/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Layer II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697067" y="3596635"/>
              <a:ext cx="66556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Neuron </a:t>
              </a:r>
            </a:p>
            <a:p>
              <a:pPr algn="ctr"/>
              <a:r>
                <a: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Layer III</a:t>
              </a:r>
            </a:p>
          </p:txBody>
        </p:sp>
      </p:grpSp>
      <p:sp>
        <p:nvSpPr>
          <p:cNvPr id="5" name="Freeform 4"/>
          <p:cNvSpPr/>
          <p:nvPr/>
        </p:nvSpPr>
        <p:spPr>
          <a:xfrm>
            <a:off x="908727" y="3961964"/>
            <a:ext cx="61242" cy="43543"/>
          </a:xfrm>
          <a:custGeom>
            <a:avLst/>
            <a:gdLst>
              <a:gd name="connsiteX0" fmla="*/ 28585 w 61242"/>
              <a:gd name="connsiteY0" fmla="*/ 0 h 43543"/>
              <a:gd name="connsiteX1" fmla="*/ 61242 w 61242"/>
              <a:gd name="connsiteY1" fmla="*/ 43543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242" h="43543">
                <a:moveTo>
                  <a:pt x="28585" y="0"/>
                </a:moveTo>
                <a:cubicBezTo>
                  <a:pt x="-444" y="17236"/>
                  <a:pt x="-29472" y="34472"/>
                  <a:pt x="61242" y="43543"/>
                </a:cubicBezTo>
              </a:path>
            </a:pathLst>
          </a:cu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40825" y="1804794"/>
            <a:ext cx="1586321" cy="2316361"/>
            <a:chOff x="950570" y="3057087"/>
            <a:chExt cx="1586321" cy="2316361"/>
          </a:xfrm>
        </p:grpSpPr>
        <p:pic>
          <p:nvPicPr>
            <p:cNvPr id="111" name="Picture 2" descr="Image result for pictu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0570" y="3222981"/>
              <a:ext cx="1586321" cy="2150467"/>
            </a:xfrm>
            <a:prstGeom prst="rect">
              <a:avLst/>
            </a:prstGeom>
            <a:noFill/>
            <a:scene3d>
              <a:camera prst="orthographicFront">
                <a:rot lat="19799996" lon="24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eeform 2"/>
            <p:cNvSpPr/>
            <p:nvPr/>
          </p:nvSpPr>
          <p:spPr>
            <a:xfrm>
              <a:off x="1138205" y="3057087"/>
              <a:ext cx="1333578" cy="2095844"/>
            </a:xfrm>
            <a:custGeom>
              <a:avLst/>
              <a:gdLst>
                <a:gd name="connsiteX0" fmla="*/ 429338 w 1333578"/>
                <a:gd name="connsiteY0" fmla="*/ 2059199 h 2095844"/>
                <a:gd name="connsiteX1" fmla="*/ 168081 w 1333578"/>
                <a:gd name="connsiteY1" fmla="*/ 2048313 h 2095844"/>
                <a:gd name="connsiteX2" fmla="*/ 70109 w 1333578"/>
                <a:gd name="connsiteY2" fmla="*/ 1547570 h 2095844"/>
                <a:gd name="connsiteX3" fmla="*/ 233395 w 1333578"/>
                <a:gd name="connsiteY3" fmla="*/ 491656 h 2095844"/>
                <a:gd name="connsiteX4" fmla="*/ 233395 w 1333578"/>
                <a:gd name="connsiteY4" fmla="*/ 491656 h 2095844"/>
                <a:gd name="connsiteX5" fmla="*/ 320481 w 1333578"/>
                <a:gd name="connsiteY5" fmla="*/ 263056 h 2095844"/>
                <a:gd name="connsiteX6" fmla="*/ 897424 w 1333578"/>
                <a:gd name="connsiteY6" fmla="*/ 12684 h 2095844"/>
                <a:gd name="connsiteX7" fmla="*/ 1115138 w 1333578"/>
                <a:gd name="connsiteY7" fmla="*/ 34456 h 2095844"/>
                <a:gd name="connsiteX8" fmla="*/ 1311081 w 1333578"/>
                <a:gd name="connsiteY8" fmla="*/ 56227 h 2095844"/>
                <a:gd name="connsiteX9" fmla="*/ 1311081 w 1333578"/>
                <a:gd name="connsiteY9" fmla="*/ 154199 h 2095844"/>
                <a:gd name="connsiteX10" fmla="*/ 1147795 w 1333578"/>
                <a:gd name="connsiteY10" fmla="*/ 175970 h 2095844"/>
                <a:gd name="connsiteX11" fmla="*/ 995395 w 1333578"/>
                <a:gd name="connsiteY11" fmla="*/ 197742 h 2095844"/>
                <a:gd name="connsiteX12" fmla="*/ 549081 w 1333578"/>
                <a:gd name="connsiteY12" fmla="*/ 339256 h 2095844"/>
                <a:gd name="connsiteX13" fmla="*/ 364024 w 1333578"/>
                <a:gd name="connsiteY13" fmla="*/ 535199 h 2095844"/>
                <a:gd name="connsiteX14" fmla="*/ 331366 w 1333578"/>
                <a:gd name="connsiteY14" fmla="*/ 883542 h 2095844"/>
                <a:gd name="connsiteX15" fmla="*/ 276938 w 1333578"/>
                <a:gd name="connsiteY15" fmla="*/ 1112142 h 2095844"/>
                <a:gd name="connsiteX16" fmla="*/ 255166 w 1333578"/>
                <a:gd name="connsiteY16" fmla="*/ 1329856 h 2095844"/>
                <a:gd name="connsiteX17" fmla="*/ 244281 w 1333578"/>
                <a:gd name="connsiteY17" fmla="*/ 1536684 h 2095844"/>
                <a:gd name="connsiteX18" fmla="*/ 244281 w 1333578"/>
                <a:gd name="connsiteY18" fmla="*/ 1558456 h 2095844"/>
                <a:gd name="connsiteX19" fmla="*/ 26566 w 1333578"/>
                <a:gd name="connsiteY19" fmla="*/ 1699970 h 2095844"/>
                <a:gd name="connsiteX20" fmla="*/ 37452 w 1333578"/>
                <a:gd name="connsiteY20" fmla="*/ 1885027 h 2095844"/>
                <a:gd name="connsiteX21" fmla="*/ 331366 w 1333578"/>
                <a:gd name="connsiteY21" fmla="*/ 1797942 h 2095844"/>
                <a:gd name="connsiteX22" fmla="*/ 309595 w 1333578"/>
                <a:gd name="connsiteY22" fmla="*/ 1906799 h 2095844"/>
                <a:gd name="connsiteX23" fmla="*/ 429338 w 1333578"/>
                <a:gd name="connsiteY23" fmla="*/ 2059199 h 209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3578" h="2095844">
                  <a:moveTo>
                    <a:pt x="429338" y="2059199"/>
                  </a:moveTo>
                  <a:cubicBezTo>
                    <a:pt x="405752" y="2082785"/>
                    <a:pt x="227952" y="2133585"/>
                    <a:pt x="168081" y="2048313"/>
                  </a:cubicBezTo>
                  <a:cubicBezTo>
                    <a:pt x="108209" y="1963041"/>
                    <a:pt x="59223" y="1807013"/>
                    <a:pt x="70109" y="1547570"/>
                  </a:cubicBezTo>
                  <a:cubicBezTo>
                    <a:pt x="80995" y="1288127"/>
                    <a:pt x="233395" y="491656"/>
                    <a:pt x="233395" y="491656"/>
                  </a:cubicBezTo>
                  <a:lnTo>
                    <a:pt x="233395" y="491656"/>
                  </a:lnTo>
                  <a:cubicBezTo>
                    <a:pt x="247909" y="453556"/>
                    <a:pt x="209809" y="342885"/>
                    <a:pt x="320481" y="263056"/>
                  </a:cubicBezTo>
                  <a:cubicBezTo>
                    <a:pt x="431153" y="183227"/>
                    <a:pt x="764981" y="50784"/>
                    <a:pt x="897424" y="12684"/>
                  </a:cubicBezTo>
                  <a:cubicBezTo>
                    <a:pt x="1029867" y="-25416"/>
                    <a:pt x="1115138" y="34456"/>
                    <a:pt x="1115138" y="34456"/>
                  </a:cubicBezTo>
                  <a:cubicBezTo>
                    <a:pt x="1184081" y="41713"/>
                    <a:pt x="1278424" y="36270"/>
                    <a:pt x="1311081" y="56227"/>
                  </a:cubicBezTo>
                  <a:cubicBezTo>
                    <a:pt x="1343738" y="76184"/>
                    <a:pt x="1338295" y="134242"/>
                    <a:pt x="1311081" y="154199"/>
                  </a:cubicBezTo>
                  <a:cubicBezTo>
                    <a:pt x="1283867" y="174156"/>
                    <a:pt x="1147795" y="175970"/>
                    <a:pt x="1147795" y="175970"/>
                  </a:cubicBezTo>
                  <a:cubicBezTo>
                    <a:pt x="1095181" y="183227"/>
                    <a:pt x="1095181" y="170528"/>
                    <a:pt x="995395" y="197742"/>
                  </a:cubicBezTo>
                  <a:cubicBezTo>
                    <a:pt x="895609" y="224956"/>
                    <a:pt x="654309" y="283013"/>
                    <a:pt x="549081" y="339256"/>
                  </a:cubicBezTo>
                  <a:cubicBezTo>
                    <a:pt x="443853" y="395499"/>
                    <a:pt x="400310" y="444485"/>
                    <a:pt x="364024" y="535199"/>
                  </a:cubicBezTo>
                  <a:cubicBezTo>
                    <a:pt x="327738" y="625913"/>
                    <a:pt x="345880" y="787385"/>
                    <a:pt x="331366" y="883542"/>
                  </a:cubicBezTo>
                  <a:cubicBezTo>
                    <a:pt x="316852" y="979699"/>
                    <a:pt x="289638" y="1037756"/>
                    <a:pt x="276938" y="1112142"/>
                  </a:cubicBezTo>
                  <a:cubicBezTo>
                    <a:pt x="264238" y="1186528"/>
                    <a:pt x="260609" y="1259099"/>
                    <a:pt x="255166" y="1329856"/>
                  </a:cubicBezTo>
                  <a:cubicBezTo>
                    <a:pt x="249723" y="1400613"/>
                    <a:pt x="246095" y="1498584"/>
                    <a:pt x="244281" y="1536684"/>
                  </a:cubicBezTo>
                  <a:cubicBezTo>
                    <a:pt x="242467" y="1574784"/>
                    <a:pt x="280567" y="1531242"/>
                    <a:pt x="244281" y="1558456"/>
                  </a:cubicBezTo>
                  <a:cubicBezTo>
                    <a:pt x="207995" y="1585670"/>
                    <a:pt x="61037" y="1645541"/>
                    <a:pt x="26566" y="1699970"/>
                  </a:cubicBezTo>
                  <a:cubicBezTo>
                    <a:pt x="-7906" y="1754398"/>
                    <a:pt x="-13348" y="1868698"/>
                    <a:pt x="37452" y="1885027"/>
                  </a:cubicBezTo>
                  <a:cubicBezTo>
                    <a:pt x="88252" y="1901356"/>
                    <a:pt x="286009" y="1794313"/>
                    <a:pt x="331366" y="1797942"/>
                  </a:cubicBezTo>
                  <a:cubicBezTo>
                    <a:pt x="376723" y="1801571"/>
                    <a:pt x="293266" y="1859628"/>
                    <a:pt x="309595" y="1906799"/>
                  </a:cubicBezTo>
                  <a:cubicBezTo>
                    <a:pt x="325924" y="1953970"/>
                    <a:pt x="452924" y="2035613"/>
                    <a:pt x="429338" y="2059199"/>
                  </a:cubicBezTo>
                  <a:close/>
                </a:path>
              </a:pathLst>
            </a:custGeom>
            <a:solidFill>
              <a:srgbClr val="000082"/>
            </a:solidFill>
            <a:ln w="38100">
              <a:solidFill>
                <a:srgbClr val="0000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70249" y="3452419"/>
              <a:ext cx="429992" cy="1128007"/>
            </a:xfrm>
            <a:prstGeom prst="rect">
              <a:avLst/>
            </a:prstGeom>
            <a:solidFill>
              <a:srgbClr val="000082"/>
            </a:solidFill>
            <a:ln w="38100">
              <a:solidFill>
                <a:srgbClr val="0000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975786" y="4490021"/>
              <a:ext cx="506278" cy="638427"/>
            </a:xfrm>
            <a:custGeom>
              <a:avLst/>
              <a:gdLst>
                <a:gd name="connsiteX0" fmla="*/ 47471 w 506278"/>
                <a:gd name="connsiteY0" fmla="*/ 49322 h 638427"/>
                <a:gd name="connsiteX1" fmla="*/ 297843 w 506278"/>
                <a:gd name="connsiteY1" fmla="*/ 27550 h 638427"/>
                <a:gd name="connsiteX2" fmla="*/ 395814 w 506278"/>
                <a:gd name="connsiteY2" fmla="*/ 114636 h 638427"/>
                <a:gd name="connsiteX3" fmla="*/ 504671 w 506278"/>
                <a:gd name="connsiteY3" fmla="*/ 375893 h 638427"/>
                <a:gd name="connsiteX4" fmla="*/ 450243 w 506278"/>
                <a:gd name="connsiteY4" fmla="*/ 550065 h 638427"/>
                <a:gd name="connsiteX5" fmla="*/ 308728 w 506278"/>
                <a:gd name="connsiteY5" fmla="*/ 604493 h 638427"/>
                <a:gd name="connsiteX6" fmla="*/ 123671 w 506278"/>
                <a:gd name="connsiteY6" fmla="*/ 637150 h 638427"/>
                <a:gd name="connsiteX7" fmla="*/ 3928 w 506278"/>
                <a:gd name="connsiteY7" fmla="*/ 560950 h 638427"/>
                <a:gd name="connsiteX8" fmla="*/ 47471 w 506278"/>
                <a:gd name="connsiteY8" fmla="*/ 49322 h 63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6278" h="638427">
                  <a:moveTo>
                    <a:pt x="47471" y="49322"/>
                  </a:moveTo>
                  <a:cubicBezTo>
                    <a:pt x="96457" y="-39578"/>
                    <a:pt x="239786" y="16664"/>
                    <a:pt x="297843" y="27550"/>
                  </a:cubicBezTo>
                  <a:cubicBezTo>
                    <a:pt x="355900" y="38436"/>
                    <a:pt x="361343" y="56579"/>
                    <a:pt x="395814" y="114636"/>
                  </a:cubicBezTo>
                  <a:cubicBezTo>
                    <a:pt x="430285" y="172693"/>
                    <a:pt x="495600" y="303322"/>
                    <a:pt x="504671" y="375893"/>
                  </a:cubicBezTo>
                  <a:cubicBezTo>
                    <a:pt x="513742" y="448464"/>
                    <a:pt x="482900" y="511965"/>
                    <a:pt x="450243" y="550065"/>
                  </a:cubicBezTo>
                  <a:cubicBezTo>
                    <a:pt x="417586" y="588165"/>
                    <a:pt x="363157" y="589979"/>
                    <a:pt x="308728" y="604493"/>
                  </a:cubicBezTo>
                  <a:cubicBezTo>
                    <a:pt x="254299" y="619007"/>
                    <a:pt x="174471" y="644407"/>
                    <a:pt x="123671" y="637150"/>
                  </a:cubicBezTo>
                  <a:cubicBezTo>
                    <a:pt x="72871" y="629893"/>
                    <a:pt x="12999" y="653478"/>
                    <a:pt x="3928" y="560950"/>
                  </a:cubicBezTo>
                  <a:cubicBezTo>
                    <a:pt x="-5143" y="468422"/>
                    <a:pt x="-1515" y="138222"/>
                    <a:pt x="47471" y="49322"/>
                  </a:cubicBezTo>
                  <a:close/>
                </a:path>
              </a:pathLst>
            </a:custGeom>
            <a:solidFill>
              <a:srgbClr val="000082"/>
            </a:solidFill>
            <a:ln w="38100">
              <a:solidFill>
                <a:srgbClr val="0000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Lightning Bolt 80"/>
          <p:cNvSpPr/>
          <p:nvPr/>
        </p:nvSpPr>
        <p:spPr>
          <a:xfrm rot="21131822">
            <a:off x="491524" y="2562952"/>
            <a:ext cx="1921133" cy="263148"/>
          </a:xfrm>
          <a:prstGeom prst="lightningBolt">
            <a:avLst/>
          </a:prstGeom>
          <a:solidFill>
            <a:schemeClr val="tx1"/>
          </a:solidFill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ghtning Bolt 86"/>
          <p:cNvSpPr/>
          <p:nvPr/>
        </p:nvSpPr>
        <p:spPr>
          <a:xfrm flipV="1">
            <a:off x="65300" y="2753381"/>
            <a:ext cx="2353362" cy="184452"/>
          </a:xfrm>
          <a:prstGeom prst="lightningBolt">
            <a:avLst/>
          </a:prstGeom>
          <a:solidFill>
            <a:srgbClr val="0070C0"/>
          </a:solidFill>
          <a:ln w="63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ightning Bolt 85"/>
          <p:cNvSpPr/>
          <p:nvPr/>
        </p:nvSpPr>
        <p:spPr>
          <a:xfrm flipV="1">
            <a:off x="731633" y="2946935"/>
            <a:ext cx="1658163" cy="319937"/>
          </a:xfrm>
          <a:prstGeom prst="lightningBol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45082" y="2558584"/>
            <a:ext cx="1533859" cy="622480"/>
            <a:chOff x="352449" y="3810877"/>
            <a:chExt cx="1536238" cy="62248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52449" y="3871679"/>
              <a:ext cx="1536238" cy="56167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565357" y="3810877"/>
              <a:ext cx="1315440" cy="28889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>
            <a:off x="807475" y="3654318"/>
            <a:ext cx="1935586" cy="1321785"/>
          </a:xfrm>
          <a:custGeom>
            <a:avLst/>
            <a:gdLst>
              <a:gd name="connsiteX0" fmla="*/ 1935586 w 1935586"/>
              <a:gd name="connsiteY0" fmla="*/ 1133663 h 1321785"/>
              <a:gd name="connsiteX1" fmla="*/ 852744 w 1935586"/>
              <a:gd name="connsiteY1" fmla="*/ 135041 h 1321785"/>
              <a:gd name="connsiteX2" fmla="*/ 94754 w 1935586"/>
              <a:gd name="connsiteY2" fmla="*/ 98947 h 1321785"/>
              <a:gd name="connsiteX3" fmla="*/ 82723 w 1935586"/>
              <a:gd name="connsiteY3" fmla="*/ 965220 h 1321785"/>
              <a:gd name="connsiteX4" fmla="*/ 744459 w 1935586"/>
              <a:gd name="connsiteY4" fmla="*/ 1302105 h 1321785"/>
              <a:gd name="connsiteX5" fmla="*/ 1213691 w 1935586"/>
              <a:gd name="connsiteY5" fmla="*/ 1266010 h 1321785"/>
              <a:gd name="connsiteX6" fmla="*/ 1682923 w 1935586"/>
              <a:gd name="connsiteY6" fmla="*/ 1133663 h 1321785"/>
              <a:gd name="connsiteX7" fmla="*/ 1803238 w 1935586"/>
              <a:gd name="connsiteY7" fmla="*/ 1121631 h 132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5586" h="1321785">
                <a:moveTo>
                  <a:pt x="1935586" y="1133663"/>
                </a:moveTo>
                <a:cubicBezTo>
                  <a:pt x="1547567" y="720578"/>
                  <a:pt x="1159549" y="307494"/>
                  <a:pt x="852744" y="135041"/>
                </a:cubicBezTo>
                <a:cubicBezTo>
                  <a:pt x="545939" y="-37412"/>
                  <a:pt x="223091" y="-39416"/>
                  <a:pt x="94754" y="98947"/>
                </a:cubicBezTo>
                <a:cubicBezTo>
                  <a:pt x="-33583" y="237310"/>
                  <a:pt x="-25561" y="764694"/>
                  <a:pt x="82723" y="965220"/>
                </a:cubicBezTo>
                <a:cubicBezTo>
                  <a:pt x="191007" y="1165746"/>
                  <a:pt x="555965" y="1251973"/>
                  <a:pt x="744459" y="1302105"/>
                </a:cubicBezTo>
                <a:cubicBezTo>
                  <a:pt x="932953" y="1352237"/>
                  <a:pt x="1057280" y="1294084"/>
                  <a:pt x="1213691" y="1266010"/>
                </a:cubicBezTo>
                <a:cubicBezTo>
                  <a:pt x="1370102" y="1237936"/>
                  <a:pt x="1584665" y="1157726"/>
                  <a:pt x="1682923" y="1133663"/>
                </a:cubicBezTo>
                <a:cubicBezTo>
                  <a:pt x="1781181" y="1109600"/>
                  <a:pt x="1785191" y="1125642"/>
                  <a:pt x="1803238" y="1121631"/>
                </a:cubicBezTo>
              </a:path>
            </a:pathLst>
          </a:cu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504" y="1059582"/>
            <a:ext cx="8880957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Consequence: No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Foundation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Shallow Understanding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843" y="2937833"/>
            <a:ext cx="1958652" cy="1523396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5150808" y="590368"/>
            <a:ext cx="3719288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Heck is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(in)?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272456" y="1589496"/>
            <a:ext cx="2307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Hubel &amp;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Weisel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(1959, 1962)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40695" y="2007975"/>
            <a:ext cx="527449" cy="381280"/>
          </a:xfrm>
          <a:prstGeom prst="rect">
            <a:avLst/>
          </a:prstGeom>
          <a:solidFill>
            <a:srgbClr val="FF000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8" grpId="0" animBg="1"/>
      <p:bldP spid="110" grpId="0" animBg="1"/>
      <p:bldP spid="169" grpId="0"/>
      <p:bldP spid="81" grpId="0" animBg="1"/>
      <p:bldP spid="87" grpId="0" animBg="1"/>
      <p:bldP spid="86" grpId="0" animBg="1"/>
      <p:bldP spid="7" grpId="0" animBg="1"/>
      <p:bldP spid="90" grpId="0" animBg="1"/>
      <p:bldP spid="19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4397377" y="1088649"/>
            <a:ext cx="3130985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Heck is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(in)?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1605E-6 L -0.34114 -0.18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6" y="-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/>
          <p:cNvGrpSpPr/>
          <p:nvPr/>
        </p:nvGrpSpPr>
        <p:grpSpPr>
          <a:xfrm>
            <a:off x="4070292" y="3527444"/>
            <a:ext cx="1613519" cy="944131"/>
            <a:chOff x="4053485" y="3617676"/>
            <a:chExt cx="1613519" cy="944131"/>
          </a:xfrm>
        </p:grpSpPr>
        <p:grpSp>
          <p:nvGrpSpPr>
            <p:cNvPr id="217" name="Group 216"/>
            <p:cNvGrpSpPr/>
            <p:nvPr/>
          </p:nvGrpSpPr>
          <p:grpSpPr>
            <a:xfrm>
              <a:off x="4053485" y="3617676"/>
              <a:ext cx="1613519" cy="944131"/>
              <a:chOff x="5982817" y="2442850"/>
              <a:chExt cx="1613519" cy="944131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5982817" y="2442850"/>
                <a:ext cx="1613519" cy="944131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4" name="Group 223"/>
              <p:cNvGrpSpPr/>
              <p:nvPr/>
            </p:nvGrpSpPr>
            <p:grpSpPr>
              <a:xfrm>
                <a:off x="6095096" y="2550550"/>
                <a:ext cx="1312601" cy="813835"/>
                <a:chOff x="6520001" y="2647483"/>
                <a:chExt cx="1312601" cy="813835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7211455" y="2647483"/>
                  <a:ext cx="0" cy="73386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6520001" y="3079794"/>
                  <a:ext cx="1312601" cy="11393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flipV="1">
                  <a:off x="6820172" y="2647483"/>
                  <a:ext cx="871808" cy="8138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5" name="TextBox 224"/>
              <p:cNvSpPr txBox="1"/>
              <p:nvPr/>
            </p:nvSpPr>
            <p:spPr>
              <a:xfrm>
                <a:off x="6895948" y="2978185"/>
                <a:ext cx="4074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6302692" y="2474538"/>
                <a:ext cx="4667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30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22" name="Straight Connector 221"/>
            <p:cNvCxnSpPr/>
            <p:nvPr/>
          </p:nvCxnSpPr>
          <p:spPr>
            <a:xfrm>
              <a:off x="4817498" y="4163383"/>
              <a:ext cx="109398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4860695" y="3734311"/>
              <a:ext cx="0" cy="733863"/>
            </a:xfrm>
            <a:prstGeom prst="line">
              <a:avLst/>
            </a:prstGeom>
            <a:ln w="28575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1357687" y="854337"/>
            <a:ext cx="1226084" cy="1233718"/>
            <a:chOff x="1357687" y="854337"/>
            <a:chExt cx="1226084" cy="1233718"/>
          </a:xfrm>
        </p:grpSpPr>
        <p:grpSp>
          <p:nvGrpSpPr>
            <p:cNvPr id="153" name="Group 152"/>
            <p:cNvGrpSpPr/>
            <p:nvPr/>
          </p:nvGrpSpPr>
          <p:grpSpPr>
            <a:xfrm>
              <a:off x="1357687" y="1022653"/>
              <a:ext cx="837089" cy="407749"/>
              <a:chOff x="1357687" y="1022653"/>
              <a:chExt cx="837089" cy="407749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1455391" y="1430401"/>
                <a:ext cx="674399" cy="1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357687" y="1022653"/>
                <a:ext cx="8370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flatten</a:t>
                </a: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2296513" y="854337"/>
              <a:ext cx="287258" cy="1233718"/>
              <a:chOff x="2296513" y="854337"/>
              <a:chExt cx="287258" cy="1233718"/>
            </a:xfrm>
          </p:grpSpPr>
          <p:sp>
            <p:nvSpPr>
              <p:cNvPr id="16" name="Double Brace 15"/>
              <p:cNvSpPr/>
              <p:nvPr/>
            </p:nvSpPr>
            <p:spPr>
              <a:xfrm>
                <a:off x="2309810" y="854337"/>
                <a:ext cx="260665" cy="1152128"/>
              </a:xfrm>
              <a:prstGeom prst="bracePair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513" y="887726"/>
                <a:ext cx="28725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</a:p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pPr algn="ctr"/>
                <a:r>
                  <a:rPr lang="en-US" sz="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2705494" y="1030291"/>
            <a:ext cx="1157393" cy="765376"/>
            <a:chOff x="2705494" y="1030291"/>
            <a:chExt cx="1157393" cy="765376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705494" y="1426335"/>
              <a:ext cx="792088" cy="0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705494" y="103029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code</a:t>
              </a:r>
            </a:p>
          </p:txBody>
        </p:sp>
        <p:sp>
          <p:nvSpPr>
            <p:cNvPr id="21" name="Double Brace 20"/>
            <p:cNvSpPr/>
            <p:nvPr/>
          </p:nvSpPr>
          <p:spPr>
            <a:xfrm>
              <a:off x="3617658" y="1138303"/>
              <a:ext cx="216024" cy="576064"/>
            </a:xfrm>
            <a:prstGeom prst="bracePair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88453" y="1057003"/>
              <a:ext cx="2744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044562" y="711405"/>
            <a:ext cx="2701549" cy="1058901"/>
            <a:chOff x="4044562" y="711405"/>
            <a:chExt cx="2701549" cy="1058901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4044562" y="1422269"/>
              <a:ext cx="792088" cy="0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044562" y="1026225"/>
              <a:ext cx="8531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broad-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cast</a:t>
              </a:r>
            </a:p>
          </p:txBody>
        </p:sp>
        <p:sp>
          <p:nvSpPr>
            <p:cNvPr id="26" name="Lightning Bolt 25"/>
            <p:cNvSpPr/>
            <p:nvPr/>
          </p:nvSpPr>
          <p:spPr>
            <a:xfrm rot="20892557">
              <a:off x="5278283" y="711405"/>
              <a:ext cx="1036108" cy="538436"/>
            </a:xfrm>
            <a:prstGeom prst="lightningBolt">
              <a:avLst/>
            </a:prstGeom>
            <a:solidFill>
              <a:srgbClr val="FFC000"/>
            </a:solidFill>
            <a:ln w="3175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6368241" y="1358584"/>
              <a:ext cx="377870" cy="411722"/>
            </a:xfrm>
            <a:prstGeom prst="cube">
              <a:avLst/>
            </a:prstGeom>
            <a:solidFill>
              <a:schemeClr val="accent2"/>
            </a:solidFill>
            <a:ln w="3175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Extract 27"/>
            <p:cNvSpPr/>
            <p:nvPr/>
          </p:nvSpPr>
          <p:spPr>
            <a:xfrm>
              <a:off x="4994356" y="831748"/>
              <a:ext cx="382388" cy="936104"/>
            </a:xfrm>
            <a:prstGeom prst="flowChartExtract">
              <a:avLst/>
            </a:prstGeom>
            <a:noFill/>
            <a:ln w="127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Merge 28"/>
            <p:cNvSpPr/>
            <p:nvPr/>
          </p:nvSpPr>
          <p:spPr>
            <a:xfrm flipV="1">
              <a:off x="6440249" y="1056132"/>
              <a:ext cx="298053" cy="324036"/>
            </a:xfrm>
            <a:prstGeom prst="flowChartMerge">
              <a:avLst/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Merge 29"/>
            <p:cNvSpPr/>
            <p:nvPr/>
          </p:nvSpPr>
          <p:spPr>
            <a:xfrm flipV="1">
              <a:off x="6358472" y="1137609"/>
              <a:ext cx="298053" cy="324036"/>
            </a:xfrm>
            <a:prstGeom prst="flowChartMerge">
              <a:avLst/>
            </a:prstGeom>
            <a:solidFill>
              <a:schemeClr val="accent4">
                <a:lumMod val="5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/>
          </p:nvSpPr>
          <p:spPr>
            <a:xfrm rot="19203237">
              <a:off x="6532578" y="1099407"/>
              <a:ext cx="202981" cy="337043"/>
            </a:xfrm>
            <a:prstGeom prst="parallelogram">
              <a:avLst/>
            </a:prstGeom>
            <a:solidFill>
              <a:schemeClr val="accent4">
                <a:lumMod val="50000"/>
              </a:schemeClr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66370" y="1564445"/>
              <a:ext cx="72008" cy="720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57026" y="1565605"/>
              <a:ext cx="72008" cy="7200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50857" y="1549748"/>
              <a:ext cx="95561" cy="2181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80531" y="1451010"/>
              <a:ext cx="457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512583" y="1018663"/>
              <a:ext cx="98521" cy="86206"/>
            </a:xfrm>
            <a:custGeom>
              <a:avLst/>
              <a:gdLst>
                <a:gd name="connsiteX0" fmla="*/ 40024 w 98521"/>
                <a:gd name="connsiteY0" fmla="*/ 86206 h 86206"/>
                <a:gd name="connsiteX1" fmla="*/ 98521 w 98521"/>
                <a:gd name="connsiteY1" fmla="*/ 52340 h 86206"/>
                <a:gd name="connsiteX2" fmla="*/ 89285 w 98521"/>
                <a:gd name="connsiteY2" fmla="*/ 0 h 86206"/>
                <a:gd name="connsiteX3" fmla="*/ 0 w 98521"/>
                <a:gd name="connsiteY3" fmla="*/ 46182 h 86206"/>
                <a:gd name="connsiteX4" fmla="*/ 40024 w 98521"/>
                <a:gd name="connsiteY4" fmla="*/ 86206 h 8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21" h="86206">
                  <a:moveTo>
                    <a:pt x="40024" y="86206"/>
                  </a:moveTo>
                  <a:lnTo>
                    <a:pt x="98521" y="52340"/>
                  </a:lnTo>
                  <a:lnTo>
                    <a:pt x="89285" y="0"/>
                  </a:lnTo>
                  <a:lnTo>
                    <a:pt x="0" y="46182"/>
                  </a:lnTo>
                  <a:lnTo>
                    <a:pt x="40024" y="86206"/>
                  </a:lnTo>
                  <a:close/>
                </a:path>
              </a:pathLst>
            </a:custGeom>
            <a:solidFill>
              <a:srgbClr val="000082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117125" y="1178373"/>
              <a:ext cx="130373" cy="0"/>
            </a:xfrm>
            <a:prstGeom prst="line">
              <a:avLst/>
            </a:prstGeom>
            <a:ln w="12700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58096" y="1422269"/>
              <a:ext cx="246497" cy="0"/>
            </a:xfrm>
            <a:prstGeom prst="line">
              <a:avLst/>
            </a:prstGeom>
            <a:ln w="12700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019347" y="1666165"/>
              <a:ext cx="310489" cy="2"/>
            </a:xfrm>
            <a:prstGeom prst="line">
              <a:avLst/>
            </a:prstGeom>
            <a:ln w="12700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309739" y="976663"/>
            <a:ext cx="1273105" cy="1314931"/>
            <a:chOff x="309739" y="976663"/>
            <a:chExt cx="1273105" cy="1314931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28" y="976663"/>
              <a:ext cx="868831" cy="868831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309739" y="1891484"/>
              <a:ext cx="12731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Mbytes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858401" y="976663"/>
            <a:ext cx="2223347" cy="1311447"/>
            <a:chOff x="6858401" y="976663"/>
            <a:chExt cx="2223347" cy="1311447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884604" y="1492976"/>
              <a:ext cx="792088" cy="0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858401" y="1137609"/>
              <a:ext cx="10935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decode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unflatten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4901" y="976663"/>
              <a:ext cx="868831" cy="86883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936883" y="1888000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Mbytes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-5394" y="2417689"/>
            <a:ext cx="2193342" cy="1081810"/>
            <a:chOff x="-5394" y="2417689"/>
            <a:chExt cx="2193342" cy="108181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02911" y="3113900"/>
              <a:ext cx="188503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4"/>
            <p:cNvSpPr/>
            <p:nvPr/>
          </p:nvSpPr>
          <p:spPr>
            <a:xfrm>
              <a:off x="427738" y="2717448"/>
              <a:ext cx="1702052" cy="605579"/>
            </a:xfrm>
            <a:custGeom>
              <a:avLst/>
              <a:gdLst>
                <a:gd name="connsiteX0" fmla="*/ 0 w 1702052"/>
                <a:gd name="connsiteY0" fmla="*/ 387270 h 605579"/>
                <a:gd name="connsiteX1" fmla="*/ 99588 w 1702052"/>
                <a:gd name="connsiteY1" fmla="*/ 233361 h 605579"/>
                <a:gd name="connsiteX2" fmla="*/ 208230 w 1702052"/>
                <a:gd name="connsiteY2" fmla="*/ 396323 h 605579"/>
                <a:gd name="connsiteX3" fmla="*/ 307818 w 1702052"/>
                <a:gd name="connsiteY3" fmla="*/ 486858 h 605579"/>
                <a:gd name="connsiteX4" fmla="*/ 371192 w 1702052"/>
                <a:gd name="connsiteY4" fmla="*/ 423484 h 605579"/>
                <a:gd name="connsiteX5" fmla="*/ 425513 w 1702052"/>
                <a:gd name="connsiteY5" fmla="*/ 360109 h 605579"/>
                <a:gd name="connsiteX6" fmla="*/ 561315 w 1702052"/>
                <a:gd name="connsiteY6" fmla="*/ 124719 h 605579"/>
                <a:gd name="connsiteX7" fmla="*/ 624689 w 1702052"/>
                <a:gd name="connsiteY7" fmla="*/ 7024 h 605579"/>
                <a:gd name="connsiteX8" fmla="*/ 706171 w 1702052"/>
                <a:gd name="connsiteY8" fmla="*/ 323895 h 605579"/>
                <a:gd name="connsiteX9" fmla="*/ 796705 w 1702052"/>
                <a:gd name="connsiteY9" fmla="*/ 604553 h 605579"/>
                <a:gd name="connsiteX10" fmla="*/ 878186 w 1702052"/>
                <a:gd name="connsiteY10" fmla="*/ 414430 h 605579"/>
                <a:gd name="connsiteX11" fmla="*/ 950614 w 1702052"/>
                <a:gd name="connsiteY11" fmla="*/ 305789 h 605579"/>
                <a:gd name="connsiteX12" fmla="*/ 1013988 w 1702052"/>
                <a:gd name="connsiteY12" fmla="*/ 450644 h 605579"/>
                <a:gd name="connsiteX13" fmla="*/ 1023042 w 1702052"/>
                <a:gd name="connsiteY13" fmla="*/ 532125 h 605579"/>
                <a:gd name="connsiteX14" fmla="*/ 1222218 w 1702052"/>
                <a:gd name="connsiteY14" fmla="*/ 197147 h 605579"/>
                <a:gd name="connsiteX15" fmla="*/ 1358020 w 1702052"/>
                <a:gd name="connsiteY15" fmla="*/ 459697 h 605579"/>
                <a:gd name="connsiteX16" fmla="*/ 1376127 w 1702052"/>
                <a:gd name="connsiteY16" fmla="*/ 514018 h 605579"/>
                <a:gd name="connsiteX17" fmla="*/ 1484769 w 1702052"/>
                <a:gd name="connsiteY17" fmla="*/ 251468 h 605579"/>
                <a:gd name="connsiteX18" fmla="*/ 1620571 w 1702052"/>
                <a:gd name="connsiteY18" fmla="*/ 514018 h 605579"/>
                <a:gd name="connsiteX19" fmla="*/ 1702052 w 1702052"/>
                <a:gd name="connsiteY19" fmla="*/ 414430 h 60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02052" h="605579">
                  <a:moveTo>
                    <a:pt x="0" y="387270"/>
                  </a:moveTo>
                  <a:cubicBezTo>
                    <a:pt x="32441" y="309561"/>
                    <a:pt x="64883" y="231852"/>
                    <a:pt x="99588" y="233361"/>
                  </a:cubicBezTo>
                  <a:cubicBezTo>
                    <a:pt x="134293" y="234870"/>
                    <a:pt x="173525" y="354074"/>
                    <a:pt x="208230" y="396323"/>
                  </a:cubicBezTo>
                  <a:cubicBezTo>
                    <a:pt x="242935" y="438572"/>
                    <a:pt x="280658" y="482331"/>
                    <a:pt x="307818" y="486858"/>
                  </a:cubicBezTo>
                  <a:cubicBezTo>
                    <a:pt x="334978" y="491385"/>
                    <a:pt x="351576" y="444609"/>
                    <a:pt x="371192" y="423484"/>
                  </a:cubicBezTo>
                  <a:cubicBezTo>
                    <a:pt x="390808" y="402359"/>
                    <a:pt x="393826" y="409903"/>
                    <a:pt x="425513" y="360109"/>
                  </a:cubicBezTo>
                  <a:cubicBezTo>
                    <a:pt x="457200" y="310315"/>
                    <a:pt x="528119" y="183566"/>
                    <a:pt x="561315" y="124719"/>
                  </a:cubicBezTo>
                  <a:cubicBezTo>
                    <a:pt x="594511" y="65872"/>
                    <a:pt x="600546" y="-26172"/>
                    <a:pt x="624689" y="7024"/>
                  </a:cubicBezTo>
                  <a:cubicBezTo>
                    <a:pt x="648832" y="40220"/>
                    <a:pt x="677502" y="224307"/>
                    <a:pt x="706171" y="323895"/>
                  </a:cubicBezTo>
                  <a:cubicBezTo>
                    <a:pt x="734840" y="423483"/>
                    <a:pt x="768036" y="589464"/>
                    <a:pt x="796705" y="604553"/>
                  </a:cubicBezTo>
                  <a:cubicBezTo>
                    <a:pt x="825374" y="619642"/>
                    <a:pt x="852535" y="464224"/>
                    <a:pt x="878186" y="414430"/>
                  </a:cubicBezTo>
                  <a:cubicBezTo>
                    <a:pt x="903837" y="364636"/>
                    <a:pt x="927980" y="299753"/>
                    <a:pt x="950614" y="305789"/>
                  </a:cubicBezTo>
                  <a:cubicBezTo>
                    <a:pt x="973248" y="311825"/>
                    <a:pt x="1001917" y="412921"/>
                    <a:pt x="1013988" y="450644"/>
                  </a:cubicBezTo>
                  <a:cubicBezTo>
                    <a:pt x="1026059" y="488367"/>
                    <a:pt x="988337" y="574374"/>
                    <a:pt x="1023042" y="532125"/>
                  </a:cubicBezTo>
                  <a:cubicBezTo>
                    <a:pt x="1057747" y="489876"/>
                    <a:pt x="1166388" y="209218"/>
                    <a:pt x="1222218" y="197147"/>
                  </a:cubicBezTo>
                  <a:cubicBezTo>
                    <a:pt x="1278048" y="185076"/>
                    <a:pt x="1332369" y="406885"/>
                    <a:pt x="1358020" y="459697"/>
                  </a:cubicBezTo>
                  <a:cubicBezTo>
                    <a:pt x="1383672" y="512509"/>
                    <a:pt x="1355002" y="548723"/>
                    <a:pt x="1376127" y="514018"/>
                  </a:cubicBezTo>
                  <a:cubicBezTo>
                    <a:pt x="1397252" y="479313"/>
                    <a:pt x="1444028" y="251468"/>
                    <a:pt x="1484769" y="251468"/>
                  </a:cubicBezTo>
                  <a:cubicBezTo>
                    <a:pt x="1525510" y="251468"/>
                    <a:pt x="1584357" y="486858"/>
                    <a:pt x="1620571" y="514018"/>
                  </a:cubicBezTo>
                  <a:cubicBezTo>
                    <a:pt x="1656785" y="541178"/>
                    <a:pt x="1679418" y="477804"/>
                    <a:pt x="1702052" y="41443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4601" y="3191722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V="1">
              <a:off x="378928" y="2417689"/>
              <a:ext cx="1" cy="807528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-5394" y="2534157"/>
              <a:ext cx="442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(t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09810" y="2371821"/>
            <a:ext cx="2908702" cy="1151124"/>
            <a:chOff x="2309810" y="2371821"/>
            <a:chExt cx="2908702" cy="1151124"/>
          </a:xfrm>
        </p:grpSpPr>
        <p:grpSp>
          <p:nvGrpSpPr>
            <p:cNvPr id="31" name="Group 30"/>
            <p:cNvGrpSpPr/>
            <p:nvPr/>
          </p:nvGrpSpPr>
          <p:grpSpPr>
            <a:xfrm>
              <a:off x="2309810" y="2556437"/>
              <a:ext cx="627095" cy="404175"/>
              <a:chOff x="2364431" y="2556437"/>
              <a:chExt cx="627095" cy="40417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2440142" y="2960612"/>
                <a:ext cx="475674" cy="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364431" y="2556437"/>
                <a:ext cx="627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FFT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877853" y="2371821"/>
              <a:ext cx="2340659" cy="1151124"/>
              <a:chOff x="3141227" y="2326230"/>
              <a:chExt cx="2340659" cy="1151124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3596849" y="3091755"/>
                <a:ext cx="1885037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>
                <a:off x="4198539" y="3169577"/>
                <a:ext cx="243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flipV="1">
                <a:off x="3672866" y="2395544"/>
                <a:ext cx="1" cy="807528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3141227" y="2326230"/>
                <a:ext cx="5854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(f)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723195" y="2478664"/>
                <a:ext cx="1738265" cy="545441"/>
              </a:xfrm>
              <a:custGeom>
                <a:avLst/>
                <a:gdLst>
                  <a:gd name="connsiteX0" fmla="*/ 0 w 1738265"/>
                  <a:gd name="connsiteY0" fmla="*/ 543475 h 545441"/>
                  <a:gd name="connsiteX1" fmla="*/ 172016 w 1738265"/>
                  <a:gd name="connsiteY1" fmla="*/ 480101 h 545441"/>
                  <a:gd name="connsiteX2" fmla="*/ 380246 w 1738265"/>
                  <a:gd name="connsiteY2" fmla="*/ 226604 h 545441"/>
                  <a:gd name="connsiteX3" fmla="*/ 506994 w 1738265"/>
                  <a:gd name="connsiteY3" fmla="*/ 267 h 545441"/>
                  <a:gd name="connsiteX4" fmla="*/ 570368 w 1738265"/>
                  <a:gd name="connsiteY4" fmla="*/ 271871 h 545441"/>
                  <a:gd name="connsiteX5" fmla="*/ 679010 w 1738265"/>
                  <a:gd name="connsiteY5" fmla="*/ 471047 h 545441"/>
                  <a:gd name="connsiteX6" fmla="*/ 778598 w 1738265"/>
                  <a:gd name="connsiteY6" fmla="*/ 516314 h 545441"/>
                  <a:gd name="connsiteX7" fmla="*/ 887240 w 1738265"/>
                  <a:gd name="connsiteY7" fmla="*/ 344299 h 545441"/>
                  <a:gd name="connsiteX8" fmla="*/ 914400 w 1738265"/>
                  <a:gd name="connsiteY8" fmla="*/ 262817 h 545441"/>
                  <a:gd name="connsiteX9" fmla="*/ 977774 w 1738265"/>
                  <a:gd name="connsiteY9" fmla="*/ 344299 h 545441"/>
                  <a:gd name="connsiteX10" fmla="*/ 1032095 w 1738265"/>
                  <a:gd name="connsiteY10" fmla="*/ 498207 h 545441"/>
                  <a:gd name="connsiteX11" fmla="*/ 1294646 w 1738265"/>
                  <a:gd name="connsiteY11" fmla="*/ 516314 h 545441"/>
                  <a:gd name="connsiteX12" fmla="*/ 1466661 w 1738265"/>
                  <a:gd name="connsiteY12" fmla="*/ 489154 h 545441"/>
                  <a:gd name="connsiteX13" fmla="*/ 1548143 w 1738265"/>
                  <a:gd name="connsiteY13" fmla="*/ 543475 h 545441"/>
                  <a:gd name="connsiteX14" fmla="*/ 1738265 w 1738265"/>
                  <a:gd name="connsiteY14" fmla="*/ 534421 h 54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38265" h="545441">
                    <a:moveTo>
                      <a:pt x="0" y="543475"/>
                    </a:moveTo>
                    <a:cubicBezTo>
                      <a:pt x="54321" y="538194"/>
                      <a:pt x="108642" y="532913"/>
                      <a:pt x="172016" y="480101"/>
                    </a:cubicBezTo>
                    <a:cubicBezTo>
                      <a:pt x="235390" y="427289"/>
                      <a:pt x="324416" y="306576"/>
                      <a:pt x="380246" y="226604"/>
                    </a:cubicBezTo>
                    <a:cubicBezTo>
                      <a:pt x="436076" y="146632"/>
                      <a:pt x="475307" y="-7278"/>
                      <a:pt x="506994" y="267"/>
                    </a:cubicBezTo>
                    <a:cubicBezTo>
                      <a:pt x="538681" y="7811"/>
                      <a:pt x="541699" y="193408"/>
                      <a:pt x="570368" y="271871"/>
                    </a:cubicBezTo>
                    <a:cubicBezTo>
                      <a:pt x="599037" y="350334"/>
                      <a:pt x="644305" y="430307"/>
                      <a:pt x="679010" y="471047"/>
                    </a:cubicBezTo>
                    <a:cubicBezTo>
                      <a:pt x="713715" y="511787"/>
                      <a:pt x="743893" y="537439"/>
                      <a:pt x="778598" y="516314"/>
                    </a:cubicBezTo>
                    <a:cubicBezTo>
                      <a:pt x="813303" y="495189"/>
                      <a:pt x="864606" y="386548"/>
                      <a:pt x="887240" y="344299"/>
                    </a:cubicBezTo>
                    <a:cubicBezTo>
                      <a:pt x="909874" y="302050"/>
                      <a:pt x="899311" y="262817"/>
                      <a:pt x="914400" y="262817"/>
                    </a:cubicBezTo>
                    <a:cubicBezTo>
                      <a:pt x="929489" y="262817"/>
                      <a:pt x="958158" y="305067"/>
                      <a:pt x="977774" y="344299"/>
                    </a:cubicBezTo>
                    <a:cubicBezTo>
                      <a:pt x="997390" y="383531"/>
                      <a:pt x="979283" y="469538"/>
                      <a:pt x="1032095" y="498207"/>
                    </a:cubicBezTo>
                    <a:cubicBezTo>
                      <a:pt x="1084907" y="526876"/>
                      <a:pt x="1222218" y="517823"/>
                      <a:pt x="1294646" y="516314"/>
                    </a:cubicBezTo>
                    <a:cubicBezTo>
                      <a:pt x="1367074" y="514805"/>
                      <a:pt x="1424412" y="484627"/>
                      <a:pt x="1466661" y="489154"/>
                    </a:cubicBezTo>
                    <a:cubicBezTo>
                      <a:pt x="1508910" y="493681"/>
                      <a:pt x="1502876" y="535930"/>
                      <a:pt x="1548143" y="543475"/>
                    </a:cubicBezTo>
                    <a:cubicBezTo>
                      <a:pt x="1593410" y="551020"/>
                      <a:pt x="1708087" y="534421"/>
                      <a:pt x="1738265" y="534421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5376744" y="2411302"/>
            <a:ext cx="3355310" cy="1111643"/>
            <a:chOff x="1863202" y="2411302"/>
            <a:chExt cx="3355310" cy="1111643"/>
          </a:xfrm>
        </p:grpSpPr>
        <p:grpSp>
          <p:nvGrpSpPr>
            <p:cNvPr id="141" name="Group 140"/>
            <p:cNvGrpSpPr/>
            <p:nvPr/>
          </p:nvGrpSpPr>
          <p:grpSpPr>
            <a:xfrm>
              <a:off x="1863202" y="2564031"/>
              <a:ext cx="1136850" cy="400110"/>
              <a:chOff x="1917823" y="2564031"/>
              <a:chExt cx="1136850" cy="400110"/>
            </a:xfrm>
          </p:grpSpPr>
          <p:cxnSp>
            <p:nvCxnSpPr>
              <p:cNvPr id="149" name="Straight Arrow Connector 148"/>
              <p:cNvCxnSpPr/>
              <p:nvPr/>
            </p:nvCxnSpPr>
            <p:spPr>
              <a:xfrm>
                <a:off x="2279299" y="2964141"/>
                <a:ext cx="475674" cy="0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/>
              <p:cNvSpPr txBox="1"/>
              <p:nvPr/>
            </p:nvSpPr>
            <p:spPr>
              <a:xfrm>
                <a:off x="1917823" y="2564031"/>
                <a:ext cx="11368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2844930" y="2411302"/>
              <a:ext cx="2373582" cy="1111643"/>
              <a:chOff x="3108304" y="2365711"/>
              <a:chExt cx="2373582" cy="1111643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4198539" y="3169577"/>
                <a:ext cx="243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flipV="1">
                <a:off x="3672866" y="2395544"/>
                <a:ext cx="1" cy="807528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3108304" y="2365711"/>
                <a:ext cx="6447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(f)</a:t>
                </a:r>
                <a:r>
                  <a:rPr lang="en-US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3723195" y="2478664"/>
                <a:ext cx="1738265" cy="545441"/>
              </a:xfrm>
              <a:custGeom>
                <a:avLst/>
                <a:gdLst>
                  <a:gd name="connsiteX0" fmla="*/ 0 w 1738265"/>
                  <a:gd name="connsiteY0" fmla="*/ 543475 h 545441"/>
                  <a:gd name="connsiteX1" fmla="*/ 172016 w 1738265"/>
                  <a:gd name="connsiteY1" fmla="*/ 480101 h 545441"/>
                  <a:gd name="connsiteX2" fmla="*/ 380246 w 1738265"/>
                  <a:gd name="connsiteY2" fmla="*/ 226604 h 545441"/>
                  <a:gd name="connsiteX3" fmla="*/ 506994 w 1738265"/>
                  <a:gd name="connsiteY3" fmla="*/ 267 h 545441"/>
                  <a:gd name="connsiteX4" fmla="*/ 570368 w 1738265"/>
                  <a:gd name="connsiteY4" fmla="*/ 271871 h 545441"/>
                  <a:gd name="connsiteX5" fmla="*/ 679010 w 1738265"/>
                  <a:gd name="connsiteY5" fmla="*/ 471047 h 545441"/>
                  <a:gd name="connsiteX6" fmla="*/ 778598 w 1738265"/>
                  <a:gd name="connsiteY6" fmla="*/ 516314 h 545441"/>
                  <a:gd name="connsiteX7" fmla="*/ 887240 w 1738265"/>
                  <a:gd name="connsiteY7" fmla="*/ 344299 h 545441"/>
                  <a:gd name="connsiteX8" fmla="*/ 914400 w 1738265"/>
                  <a:gd name="connsiteY8" fmla="*/ 262817 h 545441"/>
                  <a:gd name="connsiteX9" fmla="*/ 977774 w 1738265"/>
                  <a:gd name="connsiteY9" fmla="*/ 344299 h 545441"/>
                  <a:gd name="connsiteX10" fmla="*/ 1032095 w 1738265"/>
                  <a:gd name="connsiteY10" fmla="*/ 498207 h 545441"/>
                  <a:gd name="connsiteX11" fmla="*/ 1294646 w 1738265"/>
                  <a:gd name="connsiteY11" fmla="*/ 516314 h 545441"/>
                  <a:gd name="connsiteX12" fmla="*/ 1466661 w 1738265"/>
                  <a:gd name="connsiteY12" fmla="*/ 489154 h 545441"/>
                  <a:gd name="connsiteX13" fmla="*/ 1548143 w 1738265"/>
                  <a:gd name="connsiteY13" fmla="*/ 543475 h 545441"/>
                  <a:gd name="connsiteX14" fmla="*/ 1738265 w 1738265"/>
                  <a:gd name="connsiteY14" fmla="*/ 534421 h 54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38265" h="545441">
                    <a:moveTo>
                      <a:pt x="0" y="543475"/>
                    </a:moveTo>
                    <a:cubicBezTo>
                      <a:pt x="54321" y="538194"/>
                      <a:pt x="108642" y="532913"/>
                      <a:pt x="172016" y="480101"/>
                    </a:cubicBezTo>
                    <a:cubicBezTo>
                      <a:pt x="235390" y="427289"/>
                      <a:pt x="324416" y="306576"/>
                      <a:pt x="380246" y="226604"/>
                    </a:cubicBezTo>
                    <a:cubicBezTo>
                      <a:pt x="436076" y="146632"/>
                      <a:pt x="475307" y="-7278"/>
                      <a:pt x="506994" y="267"/>
                    </a:cubicBezTo>
                    <a:cubicBezTo>
                      <a:pt x="538681" y="7811"/>
                      <a:pt x="541699" y="193408"/>
                      <a:pt x="570368" y="271871"/>
                    </a:cubicBezTo>
                    <a:cubicBezTo>
                      <a:pt x="599037" y="350334"/>
                      <a:pt x="644305" y="430307"/>
                      <a:pt x="679010" y="471047"/>
                    </a:cubicBezTo>
                    <a:cubicBezTo>
                      <a:pt x="713715" y="511787"/>
                      <a:pt x="743893" y="537439"/>
                      <a:pt x="778598" y="516314"/>
                    </a:cubicBezTo>
                    <a:cubicBezTo>
                      <a:pt x="813303" y="495189"/>
                      <a:pt x="864606" y="386548"/>
                      <a:pt x="887240" y="344299"/>
                    </a:cubicBezTo>
                    <a:cubicBezTo>
                      <a:pt x="909874" y="302050"/>
                      <a:pt x="899311" y="262817"/>
                      <a:pt x="914400" y="262817"/>
                    </a:cubicBezTo>
                    <a:cubicBezTo>
                      <a:pt x="929489" y="262817"/>
                      <a:pt x="958158" y="305067"/>
                      <a:pt x="977774" y="344299"/>
                    </a:cubicBezTo>
                    <a:cubicBezTo>
                      <a:pt x="997390" y="383531"/>
                      <a:pt x="979283" y="469538"/>
                      <a:pt x="1032095" y="498207"/>
                    </a:cubicBezTo>
                    <a:cubicBezTo>
                      <a:pt x="1084907" y="526876"/>
                      <a:pt x="1222218" y="517823"/>
                      <a:pt x="1294646" y="516314"/>
                    </a:cubicBezTo>
                    <a:cubicBezTo>
                      <a:pt x="1367074" y="514805"/>
                      <a:pt x="1424412" y="484627"/>
                      <a:pt x="1466661" y="489154"/>
                    </a:cubicBezTo>
                    <a:cubicBezTo>
                      <a:pt x="1508910" y="493681"/>
                      <a:pt x="1502876" y="535930"/>
                      <a:pt x="1548143" y="543475"/>
                    </a:cubicBezTo>
                    <a:cubicBezTo>
                      <a:pt x="1593410" y="551020"/>
                      <a:pt x="1708087" y="534421"/>
                      <a:pt x="1738265" y="534421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3596849" y="3091755"/>
                <a:ext cx="1885037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Connector 39"/>
          <p:cNvCxnSpPr/>
          <p:nvPr/>
        </p:nvCxnSpPr>
        <p:spPr>
          <a:xfrm flipV="1">
            <a:off x="3409492" y="2978650"/>
            <a:ext cx="1771852" cy="7042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940426" y="2981494"/>
            <a:ext cx="1770009" cy="109223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/>
          <p:cNvCxnSpPr/>
          <p:nvPr/>
        </p:nvCxnSpPr>
        <p:spPr>
          <a:xfrm flipV="1">
            <a:off x="6938583" y="2959913"/>
            <a:ext cx="1771852" cy="7042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112510" y="3575156"/>
            <a:ext cx="2700032" cy="1554680"/>
            <a:chOff x="6112510" y="3575156"/>
            <a:chExt cx="2700032" cy="1554680"/>
          </a:xfrm>
        </p:grpSpPr>
        <p:sp>
          <p:nvSpPr>
            <p:cNvPr id="187" name="Freeform 186"/>
            <p:cNvSpPr/>
            <p:nvPr/>
          </p:nvSpPr>
          <p:spPr>
            <a:xfrm>
              <a:off x="7034557" y="4342238"/>
              <a:ext cx="1738265" cy="545441"/>
            </a:xfrm>
            <a:custGeom>
              <a:avLst/>
              <a:gdLst>
                <a:gd name="connsiteX0" fmla="*/ 0 w 1738265"/>
                <a:gd name="connsiteY0" fmla="*/ 543475 h 545441"/>
                <a:gd name="connsiteX1" fmla="*/ 172016 w 1738265"/>
                <a:gd name="connsiteY1" fmla="*/ 480101 h 545441"/>
                <a:gd name="connsiteX2" fmla="*/ 380246 w 1738265"/>
                <a:gd name="connsiteY2" fmla="*/ 226604 h 545441"/>
                <a:gd name="connsiteX3" fmla="*/ 506994 w 1738265"/>
                <a:gd name="connsiteY3" fmla="*/ 267 h 545441"/>
                <a:gd name="connsiteX4" fmla="*/ 570368 w 1738265"/>
                <a:gd name="connsiteY4" fmla="*/ 271871 h 545441"/>
                <a:gd name="connsiteX5" fmla="*/ 679010 w 1738265"/>
                <a:gd name="connsiteY5" fmla="*/ 471047 h 545441"/>
                <a:gd name="connsiteX6" fmla="*/ 778598 w 1738265"/>
                <a:gd name="connsiteY6" fmla="*/ 516314 h 545441"/>
                <a:gd name="connsiteX7" fmla="*/ 887240 w 1738265"/>
                <a:gd name="connsiteY7" fmla="*/ 344299 h 545441"/>
                <a:gd name="connsiteX8" fmla="*/ 914400 w 1738265"/>
                <a:gd name="connsiteY8" fmla="*/ 262817 h 545441"/>
                <a:gd name="connsiteX9" fmla="*/ 977774 w 1738265"/>
                <a:gd name="connsiteY9" fmla="*/ 344299 h 545441"/>
                <a:gd name="connsiteX10" fmla="*/ 1032095 w 1738265"/>
                <a:gd name="connsiteY10" fmla="*/ 498207 h 545441"/>
                <a:gd name="connsiteX11" fmla="*/ 1294646 w 1738265"/>
                <a:gd name="connsiteY11" fmla="*/ 516314 h 545441"/>
                <a:gd name="connsiteX12" fmla="*/ 1466661 w 1738265"/>
                <a:gd name="connsiteY12" fmla="*/ 489154 h 545441"/>
                <a:gd name="connsiteX13" fmla="*/ 1548143 w 1738265"/>
                <a:gd name="connsiteY13" fmla="*/ 543475 h 545441"/>
                <a:gd name="connsiteX14" fmla="*/ 1738265 w 1738265"/>
                <a:gd name="connsiteY14" fmla="*/ 534421 h 54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38265" h="545441">
                  <a:moveTo>
                    <a:pt x="0" y="543475"/>
                  </a:moveTo>
                  <a:cubicBezTo>
                    <a:pt x="54321" y="538194"/>
                    <a:pt x="108642" y="532913"/>
                    <a:pt x="172016" y="480101"/>
                  </a:cubicBezTo>
                  <a:cubicBezTo>
                    <a:pt x="235390" y="427289"/>
                    <a:pt x="324416" y="306576"/>
                    <a:pt x="380246" y="226604"/>
                  </a:cubicBezTo>
                  <a:cubicBezTo>
                    <a:pt x="436076" y="146632"/>
                    <a:pt x="475307" y="-7278"/>
                    <a:pt x="506994" y="267"/>
                  </a:cubicBezTo>
                  <a:cubicBezTo>
                    <a:pt x="538681" y="7811"/>
                    <a:pt x="541699" y="193408"/>
                    <a:pt x="570368" y="271871"/>
                  </a:cubicBezTo>
                  <a:cubicBezTo>
                    <a:pt x="599037" y="350334"/>
                    <a:pt x="644305" y="430307"/>
                    <a:pt x="679010" y="471047"/>
                  </a:cubicBezTo>
                  <a:cubicBezTo>
                    <a:pt x="713715" y="511787"/>
                    <a:pt x="743893" y="537439"/>
                    <a:pt x="778598" y="516314"/>
                  </a:cubicBezTo>
                  <a:cubicBezTo>
                    <a:pt x="813303" y="495189"/>
                    <a:pt x="864606" y="386548"/>
                    <a:pt x="887240" y="344299"/>
                  </a:cubicBezTo>
                  <a:cubicBezTo>
                    <a:pt x="909874" y="302050"/>
                    <a:pt x="899311" y="262817"/>
                    <a:pt x="914400" y="262817"/>
                  </a:cubicBezTo>
                  <a:cubicBezTo>
                    <a:pt x="929489" y="262817"/>
                    <a:pt x="958158" y="305067"/>
                    <a:pt x="977774" y="344299"/>
                  </a:cubicBezTo>
                  <a:cubicBezTo>
                    <a:pt x="997390" y="383531"/>
                    <a:pt x="979283" y="469538"/>
                    <a:pt x="1032095" y="498207"/>
                  </a:cubicBezTo>
                  <a:cubicBezTo>
                    <a:pt x="1084907" y="526876"/>
                    <a:pt x="1222218" y="517823"/>
                    <a:pt x="1294646" y="516314"/>
                  </a:cubicBezTo>
                  <a:cubicBezTo>
                    <a:pt x="1367074" y="514805"/>
                    <a:pt x="1424412" y="484627"/>
                    <a:pt x="1466661" y="489154"/>
                  </a:cubicBezTo>
                  <a:cubicBezTo>
                    <a:pt x="1508910" y="493681"/>
                    <a:pt x="1502876" y="535930"/>
                    <a:pt x="1548143" y="543475"/>
                  </a:cubicBezTo>
                  <a:cubicBezTo>
                    <a:pt x="1593410" y="551020"/>
                    <a:pt x="1708087" y="534421"/>
                    <a:pt x="1738265" y="534421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00970" y="4741276"/>
              <a:ext cx="1811572" cy="190759"/>
            </a:xfrm>
            <a:prstGeom prst="rect">
              <a:avLst/>
            </a:prstGeom>
            <a:solidFill>
              <a:srgbClr val="000082"/>
            </a:solidFill>
            <a:ln w="38100">
              <a:solidFill>
                <a:srgbClr val="0000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Arrow Connector 188"/>
            <p:cNvCxnSpPr/>
            <p:nvPr/>
          </p:nvCxnSpPr>
          <p:spPr>
            <a:xfrm>
              <a:off x="7593831" y="3660227"/>
              <a:ext cx="0" cy="387799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7651184" y="3575156"/>
              <a:ext cx="824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shrink</a:t>
              </a: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6927505" y="4744237"/>
              <a:ext cx="188503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7529195" y="4822059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V="1">
              <a:off x="7003522" y="4048026"/>
              <a:ext cx="1" cy="807528"/>
            </a:xfrm>
            <a:prstGeom prst="line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6112510" y="3963436"/>
              <a:ext cx="942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(f)</a:t>
              </a:r>
              <a:r>
                <a:rPr lang="en-US" baseline="30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outshrink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V="1">
              <a:off x="7000970" y="4569456"/>
              <a:ext cx="1771852" cy="7042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170279" y="2956547"/>
            <a:ext cx="807269" cy="176451"/>
            <a:chOff x="7170279" y="2956547"/>
            <a:chExt cx="807269" cy="17645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7170279" y="2968811"/>
              <a:ext cx="5788" cy="164187"/>
            </a:xfrm>
            <a:prstGeom prst="line">
              <a:avLst/>
            </a:prstGeom>
            <a:ln w="38100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7630048" y="2956547"/>
              <a:ext cx="2094" cy="176451"/>
            </a:xfrm>
            <a:prstGeom prst="line">
              <a:avLst/>
            </a:prstGeom>
            <a:ln w="38100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>
              <a:off x="7799530" y="2956547"/>
              <a:ext cx="1047" cy="169097"/>
            </a:xfrm>
            <a:prstGeom prst="line">
              <a:avLst/>
            </a:prstGeom>
            <a:ln w="38100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969012" y="2956547"/>
              <a:ext cx="8536" cy="169097"/>
            </a:xfrm>
            <a:prstGeom prst="line">
              <a:avLst/>
            </a:prstGeom>
            <a:ln w="38100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48758" y="4128980"/>
            <a:ext cx="6436489" cy="1081810"/>
            <a:chOff x="148758" y="4128980"/>
            <a:chExt cx="6436489" cy="1081810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3088053" y="4855554"/>
              <a:ext cx="3497194" cy="0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4511116" y="4526622"/>
              <a:ext cx="746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FFT</a:t>
              </a:r>
              <a:r>
                <a:rPr lang="en-US" sz="2000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48758" y="4128980"/>
              <a:ext cx="2193342" cy="1081810"/>
              <a:chOff x="-5394" y="2417689"/>
              <a:chExt cx="2193342" cy="1081810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>
                <a:off x="302911" y="3113900"/>
                <a:ext cx="1885037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Freeform 132"/>
              <p:cNvSpPr/>
              <p:nvPr/>
            </p:nvSpPr>
            <p:spPr>
              <a:xfrm>
                <a:off x="427738" y="2717448"/>
                <a:ext cx="1702052" cy="605579"/>
              </a:xfrm>
              <a:custGeom>
                <a:avLst/>
                <a:gdLst>
                  <a:gd name="connsiteX0" fmla="*/ 0 w 1702052"/>
                  <a:gd name="connsiteY0" fmla="*/ 387270 h 605579"/>
                  <a:gd name="connsiteX1" fmla="*/ 99588 w 1702052"/>
                  <a:gd name="connsiteY1" fmla="*/ 233361 h 605579"/>
                  <a:gd name="connsiteX2" fmla="*/ 208230 w 1702052"/>
                  <a:gd name="connsiteY2" fmla="*/ 396323 h 605579"/>
                  <a:gd name="connsiteX3" fmla="*/ 307818 w 1702052"/>
                  <a:gd name="connsiteY3" fmla="*/ 486858 h 605579"/>
                  <a:gd name="connsiteX4" fmla="*/ 371192 w 1702052"/>
                  <a:gd name="connsiteY4" fmla="*/ 423484 h 605579"/>
                  <a:gd name="connsiteX5" fmla="*/ 425513 w 1702052"/>
                  <a:gd name="connsiteY5" fmla="*/ 360109 h 605579"/>
                  <a:gd name="connsiteX6" fmla="*/ 561315 w 1702052"/>
                  <a:gd name="connsiteY6" fmla="*/ 124719 h 605579"/>
                  <a:gd name="connsiteX7" fmla="*/ 624689 w 1702052"/>
                  <a:gd name="connsiteY7" fmla="*/ 7024 h 605579"/>
                  <a:gd name="connsiteX8" fmla="*/ 706171 w 1702052"/>
                  <a:gd name="connsiteY8" fmla="*/ 323895 h 605579"/>
                  <a:gd name="connsiteX9" fmla="*/ 796705 w 1702052"/>
                  <a:gd name="connsiteY9" fmla="*/ 604553 h 605579"/>
                  <a:gd name="connsiteX10" fmla="*/ 878186 w 1702052"/>
                  <a:gd name="connsiteY10" fmla="*/ 414430 h 605579"/>
                  <a:gd name="connsiteX11" fmla="*/ 950614 w 1702052"/>
                  <a:gd name="connsiteY11" fmla="*/ 305789 h 605579"/>
                  <a:gd name="connsiteX12" fmla="*/ 1013988 w 1702052"/>
                  <a:gd name="connsiteY12" fmla="*/ 450644 h 605579"/>
                  <a:gd name="connsiteX13" fmla="*/ 1023042 w 1702052"/>
                  <a:gd name="connsiteY13" fmla="*/ 532125 h 605579"/>
                  <a:gd name="connsiteX14" fmla="*/ 1222218 w 1702052"/>
                  <a:gd name="connsiteY14" fmla="*/ 197147 h 605579"/>
                  <a:gd name="connsiteX15" fmla="*/ 1358020 w 1702052"/>
                  <a:gd name="connsiteY15" fmla="*/ 459697 h 605579"/>
                  <a:gd name="connsiteX16" fmla="*/ 1376127 w 1702052"/>
                  <a:gd name="connsiteY16" fmla="*/ 514018 h 605579"/>
                  <a:gd name="connsiteX17" fmla="*/ 1484769 w 1702052"/>
                  <a:gd name="connsiteY17" fmla="*/ 251468 h 605579"/>
                  <a:gd name="connsiteX18" fmla="*/ 1620571 w 1702052"/>
                  <a:gd name="connsiteY18" fmla="*/ 514018 h 605579"/>
                  <a:gd name="connsiteX19" fmla="*/ 1702052 w 1702052"/>
                  <a:gd name="connsiteY19" fmla="*/ 414430 h 60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02052" h="605579">
                    <a:moveTo>
                      <a:pt x="0" y="387270"/>
                    </a:moveTo>
                    <a:cubicBezTo>
                      <a:pt x="32441" y="309561"/>
                      <a:pt x="64883" y="231852"/>
                      <a:pt x="99588" y="233361"/>
                    </a:cubicBezTo>
                    <a:cubicBezTo>
                      <a:pt x="134293" y="234870"/>
                      <a:pt x="173525" y="354074"/>
                      <a:pt x="208230" y="396323"/>
                    </a:cubicBezTo>
                    <a:cubicBezTo>
                      <a:pt x="242935" y="438572"/>
                      <a:pt x="280658" y="482331"/>
                      <a:pt x="307818" y="486858"/>
                    </a:cubicBezTo>
                    <a:cubicBezTo>
                      <a:pt x="334978" y="491385"/>
                      <a:pt x="351576" y="444609"/>
                      <a:pt x="371192" y="423484"/>
                    </a:cubicBezTo>
                    <a:cubicBezTo>
                      <a:pt x="390808" y="402359"/>
                      <a:pt x="393826" y="409903"/>
                      <a:pt x="425513" y="360109"/>
                    </a:cubicBezTo>
                    <a:cubicBezTo>
                      <a:pt x="457200" y="310315"/>
                      <a:pt x="528119" y="183566"/>
                      <a:pt x="561315" y="124719"/>
                    </a:cubicBezTo>
                    <a:cubicBezTo>
                      <a:pt x="594511" y="65872"/>
                      <a:pt x="600546" y="-26172"/>
                      <a:pt x="624689" y="7024"/>
                    </a:cubicBezTo>
                    <a:cubicBezTo>
                      <a:pt x="648832" y="40220"/>
                      <a:pt x="677502" y="224307"/>
                      <a:pt x="706171" y="323895"/>
                    </a:cubicBezTo>
                    <a:cubicBezTo>
                      <a:pt x="734840" y="423483"/>
                      <a:pt x="768036" y="589464"/>
                      <a:pt x="796705" y="604553"/>
                    </a:cubicBezTo>
                    <a:cubicBezTo>
                      <a:pt x="825374" y="619642"/>
                      <a:pt x="852535" y="464224"/>
                      <a:pt x="878186" y="414430"/>
                    </a:cubicBezTo>
                    <a:cubicBezTo>
                      <a:pt x="903837" y="364636"/>
                      <a:pt x="927980" y="299753"/>
                      <a:pt x="950614" y="305789"/>
                    </a:cubicBezTo>
                    <a:cubicBezTo>
                      <a:pt x="973248" y="311825"/>
                      <a:pt x="1001917" y="412921"/>
                      <a:pt x="1013988" y="450644"/>
                    </a:cubicBezTo>
                    <a:cubicBezTo>
                      <a:pt x="1026059" y="488367"/>
                      <a:pt x="988337" y="574374"/>
                      <a:pt x="1023042" y="532125"/>
                    </a:cubicBezTo>
                    <a:cubicBezTo>
                      <a:pt x="1057747" y="489876"/>
                      <a:pt x="1166388" y="209218"/>
                      <a:pt x="1222218" y="197147"/>
                    </a:cubicBezTo>
                    <a:cubicBezTo>
                      <a:pt x="1278048" y="185076"/>
                      <a:pt x="1332369" y="406885"/>
                      <a:pt x="1358020" y="459697"/>
                    </a:cubicBezTo>
                    <a:cubicBezTo>
                      <a:pt x="1383672" y="512509"/>
                      <a:pt x="1355002" y="548723"/>
                      <a:pt x="1376127" y="514018"/>
                    </a:cubicBezTo>
                    <a:cubicBezTo>
                      <a:pt x="1397252" y="479313"/>
                      <a:pt x="1444028" y="251468"/>
                      <a:pt x="1484769" y="251468"/>
                    </a:cubicBezTo>
                    <a:cubicBezTo>
                      <a:pt x="1525510" y="251468"/>
                      <a:pt x="1584357" y="486858"/>
                      <a:pt x="1620571" y="514018"/>
                    </a:cubicBezTo>
                    <a:cubicBezTo>
                      <a:pt x="1656785" y="541178"/>
                      <a:pt x="1679418" y="477804"/>
                      <a:pt x="1702052" y="41443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904601" y="3191722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 flipV="1">
                <a:off x="378928" y="2417689"/>
                <a:ext cx="1" cy="807528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/>
              <p:cNvSpPr txBox="1"/>
              <p:nvPr/>
            </p:nvSpPr>
            <p:spPr>
              <a:xfrm>
                <a:off x="-5394" y="2534157"/>
                <a:ext cx="4427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4604181" y="3741378"/>
            <a:ext cx="497263" cy="246222"/>
            <a:chOff x="8860997" y="2830245"/>
            <a:chExt cx="594422" cy="133917"/>
          </a:xfrm>
        </p:grpSpPr>
        <p:sp>
          <p:nvSpPr>
            <p:cNvPr id="2" name="TextBox 1"/>
            <p:cNvSpPr txBox="1"/>
            <p:nvPr/>
          </p:nvSpPr>
          <p:spPr>
            <a:xfrm>
              <a:off x="8996330" y="2830245"/>
              <a:ext cx="381707" cy="13391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it-IT" sz="1000" dirty="0">
                  <a:solidFill>
                    <a:schemeClr val="bg1"/>
                  </a:solidFill>
                  <a:latin typeface="Symbol" pitchFamily="18" charset="2"/>
                  <a:cs typeface="Times New Roman" panose="02020603050405020304" pitchFamily="18" charset="0"/>
                </a:rPr>
                <a:t>2l</a:t>
              </a:r>
              <a:endParaRPr lang="en-US" sz="1000" dirty="0">
                <a:solidFill>
                  <a:schemeClr val="bg1"/>
                </a:solidFill>
                <a:latin typeface="Symbol" pitchFamily="18" charset="2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8860997" y="2938222"/>
              <a:ext cx="594422" cy="3733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5304593" y="2886663"/>
            <a:ext cx="360040" cy="338554"/>
            <a:chOff x="8748464" y="2850849"/>
            <a:chExt cx="360040" cy="338554"/>
          </a:xfrm>
        </p:grpSpPr>
        <p:sp>
          <p:nvSpPr>
            <p:cNvPr id="159" name="TextBox 158"/>
            <p:cNvSpPr txBox="1"/>
            <p:nvPr/>
          </p:nvSpPr>
          <p:spPr>
            <a:xfrm>
              <a:off x="8811628" y="2850849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chemeClr val="bg1"/>
                  </a:solidFill>
                  <a:latin typeface="Symbol" pitchFamily="18" charset="2"/>
                  <a:cs typeface="Times New Roman" panose="02020603050405020304" pitchFamily="18" charset="0"/>
                </a:rPr>
                <a:t>l</a:t>
              </a:r>
              <a:endParaRPr lang="en-US" sz="1600" dirty="0">
                <a:solidFill>
                  <a:schemeClr val="bg1"/>
                </a:solidFill>
                <a:latin typeface="Symbol" pitchFamily="18" charset="2"/>
                <a:cs typeface="Times New Roman" panose="02020603050405020304" pitchFamily="18" charset="0"/>
              </a:endParaRPr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>
              <a:off x="8748464" y="2918614"/>
              <a:ext cx="0" cy="229200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071015" y="3523638"/>
            <a:ext cx="1613519" cy="944131"/>
            <a:chOff x="4090920" y="3543344"/>
            <a:chExt cx="1613519" cy="944131"/>
          </a:xfrm>
        </p:grpSpPr>
        <p:grpSp>
          <p:nvGrpSpPr>
            <p:cNvPr id="90" name="Group 89"/>
            <p:cNvGrpSpPr/>
            <p:nvPr/>
          </p:nvGrpSpPr>
          <p:grpSpPr>
            <a:xfrm>
              <a:off x="4090920" y="3543344"/>
              <a:ext cx="1613519" cy="944131"/>
              <a:chOff x="4053485" y="3617676"/>
              <a:chExt cx="1613519" cy="944131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4053485" y="3617676"/>
                <a:ext cx="1613519" cy="944131"/>
                <a:chOff x="5982817" y="2442850"/>
                <a:chExt cx="1613519" cy="944131"/>
              </a:xfrm>
            </p:grpSpPr>
            <p:sp>
              <p:nvSpPr>
                <p:cNvPr id="203" name="Rectangle 202"/>
                <p:cNvSpPr/>
                <p:nvPr/>
              </p:nvSpPr>
              <p:spPr>
                <a:xfrm>
                  <a:off x="5982817" y="2442850"/>
                  <a:ext cx="1613519" cy="944131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FF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4" name="Group 203"/>
                <p:cNvGrpSpPr/>
                <p:nvPr/>
              </p:nvGrpSpPr>
              <p:grpSpPr>
                <a:xfrm>
                  <a:off x="6095096" y="2550550"/>
                  <a:ext cx="1312601" cy="813835"/>
                  <a:chOff x="6520001" y="2647483"/>
                  <a:chExt cx="1312601" cy="813835"/>
                </a:xfrm>
              </p:grpSpPr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7211455" y="2647483"/>
                    <a:ext cx="0" cy="733863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>
                    <a:off x="6520001" y="3079794"/>
                    <a:ext cx="1312601" cy="11393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 flipV="1">
                    <a:off x="6820172" y="2647483"/>
                    <a:ext cx="871808" cy="81383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5" name="TextBox 204"/>
                <p:cNvSpPr txBox="1"/>
                <p:nvPr/>
              </p:nvSpPr>
              <p:spPr>
                <a:xfrm>
                  <a:off x="6895948" y="2978185"/>
                  <a:ext cx="4074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baseline="30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</a:t>
                  </a:r>
                  <a:endPara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6302692" y="2474538"/>
                  <a:ext cx="4667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baseline="30000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out</a:t>
                  </a:r>
                  <a:endPara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4582919" y="3966469"/>
                <a:ext cx="559612" cy="410007"/>
                <a:chOff x="4582919" y="3966469"/>
                <a:chExt cx="559612" cy="410007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4885651" y="3966469"/>
                  <a:ext cx="256880" cy="186542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4582919" y="4189934"/>
                  <a:ext cx="256880" cy="186542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817498" y="4163383"/>
                  <a:ext cx="109398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4" name="Straight Connector 213"/>
              <p:cNvCxnSpPr/>
              <p:nvPr/>
            </p:nvCxnSpPr>
            <p:spPr>
              <a:xfrm>
                <a:off x="4860695" y="3734311"/>
                <a:ext cx="0" cy="733863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/>
            <p:cNvGrpSpPr/>
            <p:nvPr/>
          </p:nvGrpSpPr>
          <p:grpSpPr>
            <a:xfrm>
              <a:off x="4679850" y="4103333"/>
              <a:ext cx="1811" cy="214827"/>
              <a:chOff x="5157960" y="3905612"/>
              <a:chExt cx="1811" cy="214827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5157960" y="3905612"/>
                <a:ext cx="0" cy="13173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5159771" y="3988702"/>
                <a:ext cx="0" cy="13173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5119190" y="3877740"/>
              <a:ext cx="784" cy="195948"/>
              <a:chOff x="5157960" y="3905612"/>
              <a:chExt cx="30" cy="197605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>
                <a:off x="5157960" y="3905612"/>
                <a:ext cx="0" cy="13173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5157990" y="3971480"/>
                <a:ext cx="0" cy="13173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Group 139"/>
          <p:cNvGrpSpPr/>
          <p:nvPr/>
        </p:nvGrpSpPr>
        <p:grpSpPr>
          <a:xfrm>
            <a:off x="4070292" y="3523824"/>
            <a:ext cx="1613519" cy="944131"/>
            <a:chOff x="5982817" y="2442850"/>
            <a:chExt cx="1613519" cy="944131"/>
          </a:xfrm>
        </p:grpSpPr>
        <p:sp>
          <p:nvSpPr>
            <p:cNvPr id="138" name="Rectangle 137"/>
            <p:cNvSpPr/>
            <p:nvPr/>
          </p:nvSpPr>
          <p:spPr>
            <a:xfrm>
              <a:off x="5982817" y="2442850"/>
              <a:ext cx="1613519" cy="94413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6095096" y="2487766"/>
              <a:ext cx="1406609" cy="869067"/>
              <a:chOff x="6520001" y="2584699"/>
              <a:chExt cx="1406609" cy="869067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7211455" y="2647483"/>
                <a:ext cx="0" cy="733863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6520001" y="3079794"/>
                <a:ext cx="1312601" cy="11393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7406854" y="2584699"/>
                <a:ext cx="519756" cy="49865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6569224" y="3072249"/>
                <a:ext cx="358254" cy="38151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6920362" y="3072407"/>
                <a:ext cx="500724" cy="340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TextBox 135"/>
            <p:cNvSpPr txBox="1"/>
            <p:nvPr/>
          </p:nvSpPr>
          <p:spPr>
            <a:xfrm>
              <a:off x="6845058" y="2935549"/>
              <a:ext cx="4074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6265192" y="2462012"/>
              <a:ext cx="466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30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976179" y="3582112"/>
            <a:ext cx="925253" cy="307777"/>
            <a:chOff x="3027182" y="3684440"/>
            <a:chExt cx="925253" cy="307777"/>
          </a:xfrm>
        </p:grpSpPr>
        <p:sp>
          <p:nvSpPr>
            <p:cNvPr id="53" name="Rectangle 52"/>
            <p:cNvSpPr/>
            <p:nvPr/>
          </p:nvSpPr>
          <p:spPr>
            <a:xfrm>
              <a:off x="3122018" y="3717773"/>
              <a:ext cx="747259" cy="228997"/>
            </a:xfrm>
            <a:prstGeom prst="rect">
              <a:avLst/>
            </a:prstGeom>
            <a:solidFill>
              <a:srgbClr val="FF0000"/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027182" y="3684440"/>
              <a:ext cx="9252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(X</a:t>
              </a:r>
              <a:r>
                <a:rPr lang="en-US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43548" y="2195604"/>
            <a:ext cx="498855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962639" y="4342238"/>
            <a:ext cx="822661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225957" y="4285610"/>
            <a:ext cx="1555234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y=H</a:t>
            </a:r>
            <a:r>
              <a:rPr lang="en-US" sz="20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(s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434832" y="136587"/>
            <a:ext cx="3303966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 JPEG Compression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716967" y="1030291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857445" y="1144938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2368" y="2277161"/>
            <a:ext cx="3421635" cy="1127423"/>
          </a:xfrm>
          <a:prstGeom prst="rect">
            <a:avLst/>
          </a:prstGeom>
          <a:solidFill>
            <a:srgbClr val="FF0000">
              <a:alpha val="19000"/>
            </a:srgbClr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5850054" y="3623497"/>
            <a:ext cx="3187469" cy="1457041"/>
          </a:xfrm>
          <a:prstGeom prst="rect">
            <a:avLst/>
          </a:prstGeom>
          <a:solidFill>
            <a:srgbClr val="FFFF00">
              <a:alpha val="19000"/>
            </a:srgbClr>
          </a:solidFill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1293113" y="140193"/>
            <a:ext cx="3130985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Heck is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(in)?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8758" y="831748"/>
            <a:ext cx="1470914" cy="1540073"/>
          </a:xfrm>
          <a:prstGeom prst="rect">
            <a:avLst/>
          </a:prstGeom>
          <a:solidFill>
            <a:srgbClr val="000082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1837513" y="603314"/>
            <a:ext cx="552587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Mathematical Foundation of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(in)?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7" y="2406285"/>
            <a:ext cx="2201022" cy="1650005"/>
          </a:xfrm>
          <a:prstGeom prst="rect">
            <a:avLst/>
          </a:prstGeom>
        </p:spPr>
      </p:pic>
      <p:cxnSp>
        <p:nvCxnSpPr>
          <p:cNvPr id="161" name="Straight Connector 160"/>
          <p:cNvCxnSpPr/>
          <p:nvPr/>
        </p:nvCxnSpPr>
        <p:spPr>
          <a:xfrm>
            <a:off x="4629151" y="4065500"/>
            <a:ext cx="462779" cy="2697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0.54948 0.5719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5" y="2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46914E-7 L -0.46649 0.524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2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2" grpId="0" animBg="1"/>
      <p:bldP spid="173" grpId="0" animBg="1"/>
      <p:bldP spid="171" grpId="0" animBg="1"/>
      <p:bldP spid="175" grpId="0"/>
      <p:bldP spid="175" grpId="1"/>
      <p:bldP spid="47" grpId="0"/>
      <p:bldP spid="47" grpId="1"/>
      <p:bldP spid="15" grpId="0" animBg="1"/>
      <p:bldP spid="166" grpId="0" animBg="1"/>
      <p:bldP spid="37" grpId="0" animBg="1"/>
      <p:bldP spid="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23" y="1346051"/>
            <a:ext cx="5095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91417" y="-16843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152630A-29DA-478F-AAE9-33EB6596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xmlns="" id="{07AD3B6F-CF96-490E-A64E-65A9BC056E2F}"/>
              </a:ext>
            </a:extLst>
          </p:cNvPr>
          <p:cNvSpPr txBox="1">
            <a:spLocks/>
          </p:cNvSpPr>
          <p:nvPr/>
        </p:nvSpPr>
        <p:spPr>
          <a:xfrm>
            <a:off x="611560" y="771550"/>
            <a:ext cx="8712968" cy="3864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with CNN: Biology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Theory: </a:t>
            </a:r>
            <a:r>
              <a:rPr lang="en-US" altLang="zh-CN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en-US" altLang="zh-CN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Sparse </a:t>
            </a: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LSM</a:t>
            </a:r>
            <a:endParaRPr lang="en-US" altLang="zh-CN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496" y="699542"/>
            <a:ext cx="13033448" cy="5328592"/>
            <a:chOff x="-36512" y="771550"/>
            <a:chExt cx="13033448" cy="5328592"/>
          </a:xfrm>
        </p:grpSpPr>
        <p:sp>
          <p:nvSpPr>
            <p:cNvPr id="5" name="Rectangle 4"/>
            <p:cNvSpPr/>
            <p:nvPr/>
          </p:nvSpPr>
          <p:spPr>
            <a:xfrm>
              <a:off x="-1016" y="2211710"/>
              <a:ext cx="9145016" cy="3888432"/>
            </a:xfrm>
            <a:prstGeom prst="rect">
              <a:avLst/>
            </a:prstGeom>
            <a:solidFill>
              <a:srgbClr val="000082">
                <a:alpha val="48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36512" y="771550"/>
              <a:ext cx="9145016" cy="792088"/>
            </a:xfrm>
            <a:prstGeom prst="rect">
              <a:avLst/>
            </a:prstGeom>
            <a:solidFill>
              <a:srgbClr val="000082">
                <a:alpha val="48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1562075"/>
              <a:ext cx="9145016" cy="649635"/>
            </a:xfrm>
            <a:prstGeom prst="rect">
              <a:avLst/>
            </a:prstGeom>
            <a:solidFill>
              <a:srgbClr val="000082">
                <a:alpha val="48000"/>
              </a:srgbClr>
            </a:solid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8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FF00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  <a:prstDash val="solid"/>
          <a:headEnd type="none" w="med" len="me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26816</TotalTime>
  <Words>2803</Words>
  <Application>Microsoft Office PowerPoint</Application>
  <PresentationFormat>On-screen Show (16:9)</PresentationFormat>
  <Paragraphs>817</Paragraphs>
  <Slides>39</Slides>
  <Notes>31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主题</vt:lpstr>
      <vt:lpstr>Equation</vt:lpstr>
      <vt:lpstr>Multilayer Sparse Inversion=Deep CNN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Outline</vt:lpstr>
      <vt:lpstr>General Solution: Hz = zin + noise</vt:lpstr>
      <vt:lpstr>General Solution: Hz = zin + noise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Least Squares Natural Migration (LSNM) of Surface Waves</dc:title>
  <dc:creator>Liu Zhaolun</dc:creator>
  <cp:lastModifiedBy>KITS</cp:lastModifiedBy>
  <cp:revision>1231</cp:revision>
  <dcterms:created xsi:type="dcterms:W3CDTF">2015-12-02T21:19:43Z</dcterms:created>
  <dcterms:modified xsi:type="dcterms:W3CDTF">2019-03-17T10:58:45Z</dcterms:modified>
</cp:coreProperties>
</file>