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299" r:id="rId3"/>
    <p:sldId id="309" r:id="rId4"/>
    <p:sldId id="295" r:id="rId5"/>
    <p:sldId id="297" r:id="rId6"/>
    <p:sldId id="296" r:id="rId7"/>
    <p:sldId id="310" r:id="rId8"/>
    <p:sldId id="300" r:id="rId9"/>
    <p:sldId id="303" r:id="rId10"/>
    <p:sldId id="298" r:id="rId11"/>
    <p:sldId id="311" r:id="rId12"/>
    <p:sldId id="263" r:id="rId13"/>
    <p:sldId id="275" r:id="rId14"/>
    <p:sldId id="261" r:id="rId15"/>
    <p:sldId id="312" r:id="rId16"/>
    <p:sldId id="262" r:id="rId17"/>
    <p:sldId id="265" r:id="rId18"/>
    <p:sldId id="267" r:id="rId19"/>
    <p:sldId id="283" r:id="rId20"/>
    <p:sldId id="280" r:id="rId21"/>
    <p:sldId id="281" r:id="rId22"/>
    <p:sldId id="284" r:id="rId23"/>
    <p:sldId id="305" r:id="rId24"/>
    <p:sldId id="306" r:id="rId25"/>
    <p:sldId id="307" r:id="rId26"/>
    <p:sldId id="308" r:id="rId27"/>
    <p:sldId id="282" r:id="rId28"/>
    <p:sldId id="285" r:id="rId29"/>
    <p:sldId id="286" r:id="rId30"/>
    <p:sldId id="287" r:id="rId31"/>
    <p:sldId id="291" r:id="rId32"/>
    <p:sldId id="292" r:id="rId33"/>
    <p:sldId id="288" r:id="rId34"/>
    <p:sldId id="289" r:id="rId35"/>
    <p:sldId id="290" r:id="rId36"/>
    <p:sldId id="293" r:id="rId37"/>
    <p:sldId id="294" r:id="rId38"/>
    <p:sldId id="313" r:id="rId39"/>
    <p:sldId id="302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94" autoAdjust="0"/>
  </p:normalViewPr>
  <p:slideViewPr>
    <p:cSldViewPr snapToGrid="0" snapToObjects="1">
      <p:cViewPr varScale="1">
        <p:scale>
          <a:sx n="94" d="100"/>
          <a:sy n="94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6BF8F-CCE6-4B42-A460-06F601934135}" type="datetimeFigureOut">
              <a:rPr lang="en-US" smtClean="0"/>
              <a:t>12/9/15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3C940-6224-8843-92CB-A6B44501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149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8C1CA-4DCE-0441-BECF-012285E1B246}" type="datetimeFigureOut">
              <a:rPr lang="en-US" smtClean="0"/>
              <a:t>12/9/15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6D496-8B38-B342-9A50-E89D5D038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76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6D496-8B38-B342-9A50-E89D5D038F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28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6D496-8B38-B342-9A50-E89D5D038FB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28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6D496-8B38-B342-9A50-E89D5D038FB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2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5901-6D8B-C743-8A72-1D8E7987860E}" type="datetime1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1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F256-3994-6D4E-BF11-FB1B9FE9E9B9}" type="datetime1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0F63-708D-054F-BC23-CEE67542BB64}" type="datetime1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1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BF43-A144-224C-8967-9E682ECBC3FF}" type="datetime1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4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04D2-74D6-C54E-BF9B-C2F02083D7E8}" type="datetime1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2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7FBB-0610-F341-A3EB-B59158E99374}" type="datetime1">
              <a:rPr lang="en-US" smtClean="0"/>
              <a:t>12/9/15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9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F2A7-6902-0C40-8662-786CF706C4FD}" type="datetime1">
              <a:rPr lang="en-US" smtClean="0"/>
              <a:t>12/9/15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0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19EA-73AB-234D-9AE0-A78386B986F6}" type="datetime1">
              <a:rPr lang="en-US" smtClean="0"/>
              <a:t>12/9/15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7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8964-E6CE-0A4E-8CD8-3F9E6E103BBB}" type="datetime1">
              <a:rPr lang="en-US" smtClean="0"/>
              <a:t>12/9/15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0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13C0-90DD-BA41-A84A-C8BC5A0A2288}" type="datetime1">
              <a:rPr lang="en-US" smtClean="0"/>
              <a:t>12/9/15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2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C9A7-910A-5842-B6D5-55A6CC856AF5}" type="datetime1">
              <a:rPr lang="en-US" smtClean="0"/>
              <a:t>12/9/15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ACC8D-3534-A141-9E9E-8A6B29D205EA}" type="datetime1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172AD-FB8E-704A-B2DE-5668CC6A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5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Micro-seismic Source Imaging with Natural Green’s Function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Hanchen Wang</a:t>
            </a:r>
          </a:p>
          <a:p>
            <a:r>
              <a:rPr lang="en-US" dirty="0" smtClean="0"/>
              <a:t>Dec. 2nd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5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and </a:t>
            </a:r>
            <a:r>
              <a:rPr lang="en-US" dirty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Conventional TRM using noisy data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pic>
        <p:nvPicPr>
          <p:cNvPr id="5" name="Picture 4" descr="wfln_noise1_window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t="3701" r="1855" b="2986"/>
          <a:stretch/>
        </p:blipFill>
        <p:spPr>
          <a:xfrm>
            <a:off x="781785" y="2455276"/>
            <a:ext cx="7752358" cy="4266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7377" y="2055167"/>
            <a:ext cx="772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x(km)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486718"/>
            <a:ext cx="781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Z(km)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96957" y="212505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945" y="233184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32483" y="209435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945" y="63521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3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Introduction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 smtClean="0"/>
              <a:t>-- Micro-seismic system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Conventional source imaging</a:t>
            </a:r>
          </a:p>
          <a:p>
            <a:r>
              <a:rPr lang="en-US" dirty="0"/>
              <a:t>Problems and Solutions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Theory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Natural Green’s Function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Cross-correlation suppressing noise</a:t>
            </a:r>
          </a:p>
          <a:p>
            <a:r>
              <a:rPr lang="en-US" dirty="0" smtClean="0"/>
              <a:t>Numerical </a:t>
            </a:r>
            <a:r>
              <a:rPr lang="en-US" dirty="0" smtClean="0"/>
              <a:t>Results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Three layer model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</a:t>
            </a:r>
            <a:r>
              <a:rPr lang="en-US" sz="2600" dirty="0" err="1"/>
              <a:t>Marmousi</a:t>
            </a:r>
            <a:r>
              <a:rPr lang="en-US" sz="2600" dirty="0"/>
              <a:t> model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2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 Green’s function: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</a:t>
            </a:r>
            <a:r>
              <a:rPr lang="en-US" dirty="0" smtClean="0"/>
              <a:t>       </a:t>
            </a:r>
            <a:r>
              <a:rPr lang="en-US" dirty="0" smtClean="0"/>
              <a:t>is the natural Green’s function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4000" dirty="0" smtClean="0"/>
              <a:t>How to obtain g(x,-t)?</a:t>
            </a:r>
            <a:endParaRPr lang="en-US" sz="4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866267"/>
              </p:ext>
            </p:extLst>
          </p:nvPr>
        </p:nvGraphicFramePr>
        <p:xfrm>
          <a:off x="1046628" y="2385391"/>
          <a:ext cx="6649061" cy="96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" name="Equation" r:id="rId3" imgW="2527300" imgH="368300" progId="Equation.3">
                  <p:embed/>
                </p:oleObj>
              </mc:Choice>
              <mc:Fallback>
                <p:oleObj name="Equation" r:id="rId3" imgW="25273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6628" y="2385391"/>
                        <a:ext cx="6649061" cy="96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643897"/>
              </p:ext>
            </p:extLst>
          </p:nvPr>
        </p:nvGraphicFramePr>
        <p:xfrm>
          <a:off x="969189" y="3392211"/>
          <a:ext cx="1918762" cy="597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" name="Equation" r:id="rId5" imgW="774700" imgH="241300" progId="Equation.3">
                  <p:embed/>
                </p:oleObj>
              </mc:Choice>
              <mc:Fallback>
                <p:oleObj name="Equation" r:id="rId5" imgW="774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9189" y="3392211"/>
                        <a:ext cx="1918762" cy="597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3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-Point Star 19"/>
          <p:cNvSpPr/>
          <p:nvPr/>
        </p:nvSpPr>
        <p:spPr>
          <a:xfrm>
            <a:off x="3233638" y="5824074"/>
            <a:ext cx="375173" cy="36404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Green’s function: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5546" y="2620530"/>
            <a:ext cx="4755444" cy="399046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7162" y="2158865"/>
            <a:ext cx="31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302" y="4390361"/>
            <a:ext cx="306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</a:t>
            </a:r>
          </a:p>
        </p:txBody>
      </p:sp>
      <p:sp>
        <p:nvSpPr>
          <p:cNvPr id="10" name="Isosceles Triangle 9"/>
          <p:cNvSpPr/>
          <p:nvPr/>
        </p:nvSpPr>
        <p:spPr>
          <a:xfrm rot="10800000">
            <a:off x="5429329" y="2451197"/>
            <a:ext cx="169333" cy="15522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0800000">
            <a:off x="4537515" y="2462487"/>
            <a:ext cx="169333" cy="15522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10800000">
            <a:off x="1983402" y="2451199"/>
            <a:ext cx="158032" cy="15381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917966" y="2465310"/>
            <a:ext cx="179244" cy="16933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06025" y="2792930"/>
            <a:ext cx="1615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dirty="0" smtClean="0"/>
              <a:t>eophones</a:t>
            </a:r>
            <a:endParaRPr lang="en-US" sz="2400" dirty="0"/>
          </a:p>
        </p:txBody>
      </p:sp>
      <p:cxnSp>
        <p:nvCxnSpPr>
          <p:cNvPr id="18" name="Straight Arrow Connector 17"/>
          <p:cNvCxnSpPr>
            <a:stCxn id="11" idx="0"/>
            <a:endCxn id="25" idx="3"/>
          </p:cNvCxnSpPr>
          <p:nvPr/>
        </p:nvCxnSpPr>
        <p:spPr>
          <a:xfrm flipH="1">
            <a:off x="2638148" y="2617709"/>
            <a:ext cx="1984033" cy="253998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34" idx="3"/>
          </p:cNvCxnSpPr>
          <p:nvPr/>
        </p:nvCxnSpPr>
        <p:spPr>
          <a:xfrm flipH="1">
            <a:off x="4461294" y="2634646"/>
            <a:ext cx="160887" cy="275164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210101" y="2606419"/>
            <a:ext cx="3598334" cy="2949222"/>
          </a:xfrm>
          <a:custGeom>
            <a:avLst/>
            <a:gdLst>
              <a:gd name="connsiteX0" fmla="*/ 0 w 3598334"/>
              <a:gd name="connsiteY0" fmla="*/ 0 h 2949222"/>
              <a:gd name="connsiteX1" fmla="*/ 1001889 w 3598334"/>
              <a:gd name="connsiteY1" fmla="*/ 2483555 h 2949222"/>
              <a:gd name="connsiteX2" fmla="*/ 3598334 w 3598334"/>
              <a:gd name="connsiteY2" fmla="*/ 2949222 h 294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8334" h="2949222">
                <a:moveTo>
                  <a:pt x="0" y="0"/>
                </a:moveTo>
                <a:cubicBezTo>
                  <a:pt x="201083" y="996009"/>
                  <a:pt x="402167" y="1992018"/>
                  <a:pt x="1001889" y="2483555"/>
                </a:cubicBezTo>
                <a:cubicBezTo>
                  <a:pt x="1601611" y="2975092"/>
                  <a:pt x="3043297" y="2899833"/>
                  <a:pt x="3598334" y="294922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10800000">
            <a:off x="2559132" y="5157690"/>
            <a:ext cx="158032" cy="15381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10800000">
            <a:off x="3233639" y="5310090"/>
            <a:ext cx="158032" cy="15381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10800000">
            <a:off x="3848881" y="5360892"/>
            <a:ext cx="158032" cy="15381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10800000">
            <a:off x="4382278" y="5386293"/>
            <a:ext cx="158032" cy="15381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11" idx="0"/>
            <a:endCxn id="29" idx="3"/>
          </p:cNvCxnSpPr>
          <p:nvPr/>
        </p:nvCxnSpPr>
        <p:spPr>
          <a:xfrm flipH="1">
            <a:off x="3312655" y="2617709"/>
            <a:ext cx="1309526" cy="269238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" idx="0"/>
            <a:endCxn id="32" idx="3"/>
          </p:cNvCxnSpPr>
          <p:nvPr/>
        </p:nvCxnSpPr>
        <p:spPr>
          <a:xfrm flipH="1">
            <a:off x="3927897" y="2617709"/>
            <a:ext cx="694284" cy="27431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5" idx="0"/>
          </p:cNvCxnSpPr>
          <p:nvPr/>
        </p:nvCxnSpPr>
        <p:spPr>
          <a:xfrm>
            <a:off x="2638148" y="5311500"/>
            <a:ext cx="756980" cy="76819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9" idx="0"/>
          </p:cNvCxnSpPr>
          <p:nvPr/>
        </p:nvCxnSpPr>
        <p:spPr>
          <a:xfrm>
            <a:off x="3312655" y="5463900"/>
            <a:ext cx="82473" cy="61579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2" idx="0"/>
          </p:cNvCxnSpPr>
          <p:nvPr/>
        </p:nvCxnSpPr>
        <p:spPr>
          <a:xfrm flipH="1">
            <a:off x="3391671" y="5514702"/>
            <a:ext cx="536226" cy="56499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4" idx="0"/>
          </p:cNvCxnSpPr>
          <p:nvPr/>
        </p:nvCxnSpPr>
        <p:spPr>
          <a:xfrm flipH="1">
            <a:off x="3395128" y="5540103"/>
            <a:ext cx="1066166" cy="53959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 rot="10800000">
            <a:off x="6805281" y="3021827"/>
            <a:ext cx="169333" cy="15522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006025" y="3413096"/>
            <a:ext cx="2067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dirty="0" smtClean="0"/>
              <a:t>orizontal well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25015" y="3643927"/>
            <a:ext cx="888682" cy="141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025015" y="4089277"/>
            <a:ext cx="949600" cy="40272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03266" y="4077080"/>
            <a:ext cx="1592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W</a:t>
            </a:r>
            <a:r>
              <a:rPr lang="en-US" sz="2400" dirty="0" err="1" smtClean="0"/>
              <a:t>avepaths</a:t>
            </a:r>
            <a:endParaRPr lang="en-US" sz="2400" dirty="0"/>
          </a:p>
        </p:txBody>
      </p:sp>
      <p:sp>
        <p:nvSpPr>
          <p:cNvPr id="38" name="5-Point Star 37"/>
          <p:cNvSpPr/>
          <p:nvPr/>
        </p:nvSpPr>
        <p:spPr>
          <a:xfrm>
            <a:off x="6599441" y="4783812"/>
            <a:ext cx="375173" cy="36404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006025" y="4817072"/>
            <a:ext cx="1682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Image point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593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Noisy data: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Back-propagate the x-correlated traces </a:t>
            </a:r>
          </a:p>
          <a:p>
            <a:pPr marL="0" indent="0">
              <a:buNone/>
            </a:pPr>
            <a:r>
              <a:rPr lang="en-US" dirty="0" smtClean="0"/>
              <a:t>    and apply the imaging condition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w(t): source wavelet</a:t>
            </a:r>
          </a:p>
          <a:p>
            <a:pPr marL="0" indent="0">
              <a:buNone/>
            </a:pPr>
            <a:r>
              <a:rPr lang="en-US" dirty="0" smtClean="0"/>
              <a:t>    d(</a:t>
            </a:r>
            <a:r>
              <a:rPr lang="en-US" dirty="0" err="1" smtClean="0"/>
              <a:t>g,t</a:t>
            </a:r>
            <a:r>
              <a:rPr lang="en-US" dirty="0" smtClean="0"/>
              <a:t>): observed data.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826727"/>
              </p:ext>
            </p:extLst>
          </p:nvPr>
        </p:nvGraphicFramePr>
        <p:xfrm>
          <a:off x="1127044" y="2278042"/>
          <a:ext cx="6257300" cy="803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" name="Equation" r:id="rId3" imgW="1879600" imgH="241300" progId="Equation.3">
                  <p:embed/>
                </p:oleObj>
              </mc:Choice>
              <mc:Fallback>
                <p:oleObj name="Equation" r:id="rId3" imgW="1879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7044" y="2278042"/>
                        <a:ext cx="6257300" cy="803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734640"/>
              </p:ext>
            </p:extLst>
          </p:nvPr>
        </p:nvGraphicFramePr>
        <p:xfrm>
          <a:off x="7090063" y="3359079"/>
          <a:ext cx="1165286" cy="582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9" name="Equation" r:id="rId5" imgW="406400" imgH="203200" progId="Equation.3">
                  <p:embed/>
                </p:oleObj>
              </mc:Choice>
              <mc:Fallback>
                <p:oleObj name="Equation" r:id="rId5" imgW="40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90063" y="3359079"/>
                        <a:ext cx="1165286" cy="582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600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Introduction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 smtClean="0"/>
              <a:t>-- Micro-seismic system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Conventional source imaging</a:t>
            </a:r>
          </a:p>
          <a:p>
            <a:r>
              <a:rPr lang="en-US" dirty="0"/>
              <a:t>Problems and Solutions</a:t>
            </a:r>
          </a:p>
          <a:p>
            <a:r>
              <a:rPr lang="en-US" dirty="0"/>
              <a:t>Theory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Natural Green’s Function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Cross-correlation suppressing noise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Numerical </a:t>
            </a:r>
            <a:r>
              <a:rPr lang="en-US" dirty="0" smtClean="0">
                <a:solidFill>
                  <a:srgbClr val="FF0000"/>
                </a:solidFill>
              </a:rPr>
              <a:t>Results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Three layer model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</a:t>
            </a:r>
            <a:r>
              <a:rPr lang="en-US" sz="2600" dirty="0" err="1"/>
              <a:t>Marmousi</a:t>
            </a:r>
            <a:r>
              <a:rPr lang="en-US" sz="2600" dirty="0"/>
              <a:t> model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vels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2700000"/>
            <a:ext cx="86741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True velocity model:</a:t>
            </a:r>
          </a:p>
          <a:p>
            <a:r>
              <a:rPr lang="en-US" sz="2400" dirty="0" smtClean="0"/>
              <a:t>50 receivers on the top.</a:t>
            </a:r>
          </a:p>
          <a:p>
            <a:r>
              <a:rPr lang="en-US" altLang="zh-CN" sz="2400" dirty="0"/>
              <a:t>Ricker’s wavelet, 15Hz.</a:t>
            </a:r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4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velocity model with top VSP receivers: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17</a:t>
            </a:fld>
            <a:endParaRPr lang="en-US"/>
          </a:p>
        </p:txBody>
      </p:sp>
      <p:pic>
        <p:nvPicPr>
          <p:cNvPr id="5" name="图片 4" descr="vellocalu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2700000"/>
            <a:ext cx="8674100" cy="4114800"/>
          </a:xfrm>
          <a:prstGeom prst="rect">
            <a:avLst/>
          </a:prstGeom>
        </p:spPr>
      </p:pic>
      <p:cxnSp>
        <p:nvCxnSpPr>
          <p:cNvPr id="8" name="直线连接符 7"/>
          <p:cNvCxnSpPr/>
          <p:nvPr/>
        </p:nvCxnSpPr>
        <p:spPr>
          <a:xfrm>
            <a:off x="621539" y="3242393"/>
            <a:ext cx="7161161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xplosion 2 4"/>
          <p:cNvSpPr/>
          <p:nvPr/>
        </p:nvSpPr>
        <p:spPr>
          <a:xfrm>
            <a:off x="5028719" y="4917553"/>
            <a:ext cx="239889" cy="25400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861388" y="2555776"/>
            <a:ext cx="658915" cy="68661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20303" y="2303329"/>
            <a:ext cx="7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357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image: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18</a:t>
            </a:fld>
            <a:endParaRPr lang="en-US"/>
          </a:p>
        </p:txBody>
      </p:sp>
      <p:pic>
        <p:nvPicPr>
          <p:cNvPr id="5" name="图片 4" descr="imgup.eps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t="5073"/>
          <a:stretch/>
        </p:blipFill>
        <p:spPr>
          <a:xfrm>
            <a:off x="457200" y="2571266"/>
            <a:ext cx="8305200" cy="4327369"/>
          </a:xfrm>
          <a:prstGeom prst="rect">
            <a:avLst/>
          </a:prstGeom>
        </p:spPr>
      </p:pic>
      <p:sp>
        <p:nvSpPr>
          <p:cNvPr id="6" name="Explosion 2 4"/>
          <p:cNvSpPr/>
          <p:nvPr/>
        </p:nvSpPr>
        <p:spPr>
          <a:xfrm>
            <a:off x="5059695" y="4638733"/>
            <a:ext cx="239889" cy="25400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82562" y="2195661"/>
            <a:ext cx="986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 (km)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74292" y="45070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Z (km)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234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Resolution at source depth:</a:t>
            </a:r>
            <a:endParaRPr lang="en-US" dirty="0"/>
          </a:p>
        </p:txBody>
      </p:sp>
      <p:pic>
        <p:nvPicPr>
          <p:cNvPr id="6" name="图片 5" descr="resolutionup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" t="3335"/>
          <a:stretch/>
        </p:blipFill>
        <p:spPr>
          <a:xfrm>
            <a:off x="573072" y="2385394"/>
            <a:ext cx="8570927" cy="41759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61355" y="2077710"/>
            <a:ext cx="1164577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 smtClean="0"/>
              <a:t>Amplitude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7460" y="4308303"/>
            <a:ext cx="78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(km)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3115" y="232476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2089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6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Introduction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 smtClean="0"/>
              <a:t>-- Micro-seismic system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Conventional source imaging</a:t>
            </a:r>
          </a:p>
          <a:p>
            <a:r>
              <a:rPr lang="en-US" dirty="0" smtClean="0"/>
              <a:t>Problems </a:t>
            </a:r>
            <a:r>
              <a:rPr lang="en-US" dirty="0" smtClean="0"/>
              <a:t>and </a:t>
            </a:r>
            <a:r>
              <a:rPr lang="en-US" dirty="0" smtClean="0"/>
              <a:t>Solutions</a:t>
            </a:r>
            <a:endParaRPr lang="en-US" dirty="0" smtClean="0"/>
          </a:p>
          <a:p>
            <a:r>
              <a:rPr lang="en-US" dirty="0" smtClean="0"/>
              <a:t>Theory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Natural Green’s Function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Cross-correlation suppressing noise</a:t>
            </a:r>
          </a:p>
          <a:p>
            <a:r>
              <a:rPr lang="en-US" dirty="0" smtClean="0"/>
              <a:t>Numerical </a:t>
            </a:r>
            <a:r>
              <a:rPr lang="en-US" dirty="0" smtClean="0"/>
              <a:t>Results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Three layer model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</a:t>
            </a:r>
            <a:r>
              <a:rPr lang="en-US" sz="2600" dirty="0" err="1"/>
              <a:t>Marmousi</a:t>
            </a:r>
            <a:r>
              <a:rPr lang="en-US" sz="2600" dirty="0"/>
              <a:t> model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6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velocity model with bottom VSP receivers: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20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2700000"/>
            <a:ext cx="8674100" cy="4114800"/>
          </a:xfrm>
          <a:prstGeom prst="rect">
            <a:avLst/>
          </a:prstGeom>
        </p:spPr>
      </p:pic>
      <p:cxnSp>
        <p:nvCxnSpPr>
          <p:cNvPr id="8" name="直线连接符 7"/>
          <p:cNvCxnSpPr/>
          <p:nvPr/>
        </p:nvCxnSpPr>
        <p:spPr>
          <a:xfrm>
            <a:off x="621539" y="6694455"/>
            <a:ext cx="7161161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xplosion 2 4"/>
          <p:cNvSpPr/>
          <p:nvPr/>
        </p:nvSpPr>
        <p:spPr>
          <a:xfrm>
            <a:off x="5042230" y="5498521"/>
            <a:ext cx="239889" cy="25400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734708" y="6045733"/>
            <a:ext cx="658915" cy="68661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93623" y="5793286"/>
            <a:ext cx="7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Well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1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image: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21</a:t>
            </a:fld>
            <a:endParaRPr lang="en-US"/>
          </a:p>
        </p:txBody>
      </p:sp>
      <p:pic>
        <p:nvPicPr>
          <p:cNvPr id="5" name="图片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t="4394"/>
          <a:stretch/>
        </p:blipFill>
        <p:spPr>
          <a:xfrm>
            <a:off x="457200" y="2540286"/>
            <a:ext cx="8305200" cy="4357313"/>
          </a:xfrm>
          <a:prstGeom prst="rect">
            <a:avLst/>
          </a:prstGeom>
        </p:spPr>
      </p:pic>
      <p:sp>
        <p:nvSpPr>
          <p:cNvPr id="6" name="Explosion 2 4"/>
          <p:cNvSpPr/>
          <p:nvPr/>
        </p:nvSpPr>
        <p:spPr>
          <a:xfrm>
            <a:off x="5090671" y="5289313"/>
            <a:ext cx="239889" cy="25400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82562" y="2195661"/>
            <a:ext cx="986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 (km)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74292" y="45070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Z (km)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396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Resolution at source depth: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22</a:t>
            </a:fld>
            <a:endParaRPr lang="en-US"/>
          </a:p>
        </p:txBody>
      </p:sp>
      <p:pic>
        <p:nvPicPr>
          <p:cNvPr id="5" name="图片 4" descr="resolutiondown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4066"/>
          <a:stretch/>
        </p:blipFill>
        <p:spPr>
          <a:xfrm>
            <a:off x="588562" y="2416374"/>
            <a:ext cx="8555438" cy="41443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61355" y="2077710"/>
            <a:ext cx="1164577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 smtClean="0"/>
              <a:t>Amplitude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7460" y="4308303"/>
            <a:ext cx="78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(km)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3115" y="232476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62089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7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Noisy observed data:</a:t>
            </a:r>
            <a:endParaRPr lang="en-US" dirty="0"/>
          </a:p>
        </p:txBody>
      </p:sp>
      <p:pic>
        <p:nvPicPr>
          <p:cNvPr id="5" name="Picture 4" descr="dat1noisetransp.eps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743200"/>
            <a:ext cx="8686800" cy="4114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5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X-correlated data:</a:t>
            </a:r>
            <a:endParaRPr lang="en-US" dirty="0"/>
          </a:p>
        </p:txBody>
      </p:sp>
      <p:pic>
        <p:nvPicPr>
          <p:cNvPr id="5" name="Picture 4" descr="dat1noisetranspcorrft_window.eps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743200"/>
            <a:ext cx="8686800" cy="4114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4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Conventional TRM using noisy data:</a:t>
            </a:r>
            <a:endParaRPr lang="en-US" dirty="0"/>
          </a:p>
        </p:txBody>
      </p:sp>
      <p:pic>
        <p:nvPicPr>
          <p:cNvPr id="5" name="Picture 4" descr="wfln_noise1_window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t="3702"/>
          <a:stretch/>
        </p:blipFill>
        <p:spPr>
          <a:xfrm>
            <a:off x="781784" y="2455276"/>
            <a:ext cx="7905015" cy="4402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7377" y="2055167"/>
            <a:ext cx="772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x(km)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486718"/>
            <a:ext cx="781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Z(km)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25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6957" y="212505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945" y="233184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32483" y="209435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945" y="63521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9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TRM source image using x-correlated data:</a:t>
            </a:r>
            <a:endParaRPr lang="en-US" dirty="0"/>
          </a:p>
        </p:txBody>
      </p:sp>
      <p:pic>
        <p:nvPicPr>
          <p:cNvPr id="5" name="Picture 4" descr="wfln1_window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t="3702"/>
          <a:stretch/>
        </p:blipFill>
        <p:spPr>
          <a:xfrm>
            <a:off x="781784" y="2455276"/>
            <a:ext cx="7905015" cy="4402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7377" y="2055167"/>
            <a:ext cx="772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x(km)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486718"/>
            <a:ext cx="781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Z(km)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6957" y="212505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945" y="233184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32483" y="209435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945" y="63521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4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2712700"/>
            <a:ext cx="8674100" cy="408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Marmousi model:</a:t>
            </a:r>
          </a:p>
          <a:p>
            <a:r>
              <a:rPr lang="en-US" sz="2400" dirty="0" smtClean="0"/>
              <a:t>50 receivers on the top;</a:t>
            </a:r>
          </a:p>
          <a:p>
            <a:r>
              <a:rPr lang="en-US" sz="2400" dirty="0" smtClean="0"/>
              <a:t>Ricker’s wavelet, 15Hz.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velocity model with top VSP receivers: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28</a:t>
            </a:fld>
            <a:endParaRPr lang="en-US"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2700000"/>
            <a:ext cx="8672400" cy="4114800"/>
          </a:xfrm>
          <a:prstGeom prst="rect">
            <a:avLst/>
          </a:prstGeom>
        </p:spPr>
      </p:pic>
      <p:cxnSp>
        <p:nvCxnSpPr>
          <p:cNvPr id="8" name="直线连接符 7"/>
          <p:cNvCxnSpPr/>
          <p:nvPr/>
        </p:nvCxnSpPr>
        <p:spPr>
          <a:xfrm>
            <a:off x="621539" y="3242393"/>
            <a:ext cx="7161161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xplosion 2 4"/>
          <p:cNvSpPr/>
          <p:nvPr/>
        </p:nvSpPr>
        <p:spPr>
          <a:xfrm>
            <a:off x="5028719" y="4917553"/>
            <a:ext cx="239889" cy="25400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861388" y="2555776"/>
            <a:ext cx="658915" cy="68661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0303" y="2303329"/>
            <a:ext cx="7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190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image: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29</a:t>
            </a:fld>
            <a:endParaRPr lang="en-US"/>
          </a:p>
        </p:txBody>
      </p:sp>
      <p:pic>
        <p:nvPicPr>
          <p:cNvPr id="5" name="图片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t="4733"/>
          <a:stretch/>
        </p:blipFill>
        <p:spPr>
          <a:xfrm>
            <a:off x="457200" y="2555776"/>
            <a:ext cx="8305200" cy="4342859"/>
          </a:xfrm>
          <a:prstGeom prst="rect">
            <a:avLst/>
          </a:prstGeom>
        </p:spPr>
      </p:pic>
      <p:sp>
        <p:nvSpPr>
          <p:cNvPr id="6" name="Explosion 2 4"/>
          <p:cNvSpPr/>
          <p:nvPr/>
        </p:nvSpPr>
        <p:spPr>
          <a:xfrm>
            <a:off x="5059695" y="4638733"/>
            <a:ext cx="239889" cy="25400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82562" y="2195661"/>
            <a:ext cx="986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 (km)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74292" y="45070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Z (km)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291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 smtClean="0"/>
              <a:t>-- Micro-seismic system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Conventional source imaging</a:t>
            </a:r>
          </a:p>
          <a:p>
            <a:r>
              <a:rPr lang="en-US" dirty="0" smtClean="0"/>
              <a:t>Problems </a:t>
            </a:r>
            <a:r>
              <a:rPr lang="en-US" dirty="0" smtClean="0"/>
              <a:t>and </a:t>
            </a:r>
            <a:r>
              <a:rPr lang="en-US" dirty="0" smtClean="0"/>
              <a:t>Solutions</a:t>
            </a:r>
            <a:endParaRPr lang="en-US" dirty="0" smtClean="0"/>
          </a:p>
          <a:p>
            <a:r>
              <a:rPr lang="en-US" dirty="0" smtClean="0"/>
              <a:t>Theory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Natural Green’s Function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Cross-correlation suppressing noise</a:t>
            </a:r>
          </a:p>
          <a:p>
            <a:r>
              <a:rPr lang="en-US" dirty="0" smtClean="0"/>
              <a:t>Numerical </a:t>
            </a:r>
            <a:r>
              <a:rPr lang="en-US" dirty="0" smtClean="0"/>
              <a:t>Results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Three layer model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</a:t>
            </a:r>
            <a:r>
              <a:rPr lang="en-US" sz="2600" dirty="0" err="1"/>
              <a:t>Marmousi</a:t>
            </a:r>
            <a:r>
              <a:rPr lang="en-US" sz="2600" dirty="0"/>
              <a:t> model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8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Resolution at source depth: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30</a:t>
            </a:fld>
            <a:endParaRPr lang="en-US"/>
          </a:p>
        </p:txBody>
      </p:sp>
      <p:pic>
        <p:nvPicPr>
          <p:cNvPr id="6" name="图片 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" t="2977"/>
          <a:stretch/>
        </p:blipFill>
        <p:spPr>
          <a:xfrm>
            <a:off x="573072" y="2369904"/>
            <a:ext cx="8570927" cy="4191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61355" y="2077710"/>
            <a:ext cx="1164577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 smtClean="0"/>
              <a:t>Amplitude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7460" y="4308303"/>
            <a:ext cx="78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(km)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3115" y="232476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62089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7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image (noisy data after x-correlation):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31</a:t>
            </a:fld>
            <a:endParaRPr lang="en-US"/>
          </a:p>
        </p:txBody>
      </p:sp>
      <p:pic>
        <p:nvPicPr>
          <p:cNvPr id="6" name="图片 5" descr="imgup_noise.eps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t="5075"/>
          <a:stretch/>
        </p:blipFill>
        <p:spPr>
          <a:xfrm>
            <a:off x="457200" y="2571266"/>
            <a:ext cx="8305200" cy="4326334"/>
          </a:xfrm>
          <a:prstGeom prst="rect">
            <a:avLst/>
          </a:prstGeom>
        </p:spPr>
      </p:pic>
      <p:sp>
        <p:nvSpPr>
          <p:cNvPr id="7" name="Explosion 2 4"/>
          <p:cNvSpPr/>
          <p:nvPr/>
        </p:nvSpPr>
        <p:spPr>
          <a:xfrm>
            <a:off x="5044207" y="4669713"/>
            <a:ext cx="239889" cy="25400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82562" y="2195661"/>
            <a:ext cx="986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 (km)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74292" y="45070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Z (km)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116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Resolution </a:t>
            </a:r>
            <a:r>
              <a:rPr lang="en-US" altLang="zh-CN" dirty="0"/>
              <a:t>(noisy data after x-correlation</a:t>
            </a:r>
            <a:r>
              <a:rPr lang="en-US" altLang="zh-CN" dirty="0" smtClean="0"/>
              <a:t>)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32</a:t>
            </a:fld>
            <a:endParaRPr lang="en-US"/>
          </a:p>
        </p:txBody>
      </p:sp>
      <p:pic>
        <p:nvPicPr>
          <p:cNvPr id="5" name="图片 4" descr="resolution_up_noise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" t="4425"/>
          <a:stretch/>
        </p:blipFill>
        <p:spPr>
          <a:xfrm>
            <a:off x="573072" y="2431864"/>
            <a:ext cx="8570927" cy="4128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61355" y="2077710"/>
            <a:ext cx="1164577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 smtClean="0"/>
              <a:t>Amplitude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7460" y="4308303"/>
            <a:ext cx="78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(km)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3115" y="232476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62089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6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velocity model with bottom VSP receivers: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33</a:t>
            </a:fld>
            <a:endParaRPr lang="en-US"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2700000"/>
            <a:ext cx="8674100" cy="4114800"/>
          </a:xfrm>
          <a:prstGeom prst="rect">
            <a:avLst/>
          </a:prstGeom>
        </p:spPr>
      </p:pic>
      <p:cxnSp>
        <p:nvCxnSpPr>
          <p:cNvPr id="8" name="直线连接符 7"/>
          <p:cNvCxnSpPr/>
          <p:nvPr/>
        </p:nvCxnSpPr>
        <p:spPr>
          <a:xfrm>
            <a:off x="621539" y="6694455"/>
            <a:ext cx="7161161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xplosion 2 4"/>
          <p:cNvSpPr/>
          <p:nvPr/>
        </p:nvSpPr>
        <p:spPr>
          <a:xfrm>
            <a:off x="5042230" y="5498521"/>
            <a:ext cx="239889" cy="25400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734708" y="6045733"/>
            <a:ext cx="658915" cy="68661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93623" y="5793286"/>
            <a:ext cx="7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Well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3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image: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34</a:t>
            </a:fld>
            <a:endParaRPr lang="en-US"/>
          </a:p>
        </p:txBody>
      </p:sp>
      <p:pic>
        <p:nvPicPr>
          <p:cNvPr id="5" name="图片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t="4735"/>
          <a:stretch/>
        </p:blipFill>
        <p:spPr>
          <a:xfrm>
            <a:off x="457200" y="2555776"/>
            <a:ext cx="8305200" cy="4341824"/>
          </a:xfrm>
          <a:prstGeom prst="rect">
            <a:avLst/>
          </a:prstGeom>
        </p:spPr>
      </p:pic>
      <p:sp>
        <p:nvSpPr>
          <p:cNvPr id="6" name="Explosion 2 4"/>
          <p:cNvSpPr/>
          <p:nvPr/>
        </p:nvSpPr>
        <p:spPr>
          <a:xfrm>
            <a:off x="5044207" y="5273823"/>
            <a:ext cx="239889" cy="25400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82562" y="2195661"/>
            <a:ext cx="986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 (km)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74292" y="45070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Z (km)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133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Resolution at source depth: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35</a:t>
            </a:fld>
            <a:endParaRPr lang="en-US"/>
          </a:p>
        </p:txBody>
      </p:sp>
      <p:pic>
        <p:nvPicPr>
          <p:cNvPr id="6" name="图片 5" descr="resolutiondown_mar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" t="4425"/>
          <a:stretch/>
        </p:blipFill>
        <p:spPr>
          <a:xfrm>
            <a:off x="573072" y="2416374"/>
            <a:ext cx="8570927" cy="4128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61355" y="2077710"/>
            <a:ext cx="1164577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 smtClean="0"/>
              <a:t>Amplitude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7460" y="4308303"/>
            <a:ext cx="78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(km)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3115" y="232476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62089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9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image </a:t>
            </a:r>
            <a:r>
              <a:rPr lang="en-US" altLang="zh-CN" dirty="0" smtClean="0"/>
              <a:t>(</a:t>
            </a:r>
            <a:r>
              <a:rPr lang="en-US" altLang="zh-CN" dirty="0"/>
              <a:t>noisy data after x-correlation</a:t>
            </a:r>
            <a:r>
              <a:rPr lang="en-US" altLang="zh-CN" dirty="0" smtClean="0"/>
              <a:t>)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36</a:t>
            </a:fld>
            <a:endParaRPr lang="en-US"/>
          </a:p>
        </p:txBody>
      </p:sp>
      <p:pic>
        <p:nvPicPr>
          <p:cNvPr id="6" name="图片 5" descr="imgdown_noise.eps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t="4735"/>
          <a:stretch/>
        </p:blipFill>
        <p:spPr>
          <a:xfrm>
            <a:off x="457200" y="2555776"/>
            <a:ext cx="8305200" cy="4341824"/>
          </a:xfrm>
          <a:prstGeom prst="rect">
            <a:avLst/>
          </a:prstGeom>
        </p:spPr>
      </p:pic>
      <p:sp>
        <p:nvSpPr>
          <p:cNvPr id="7" name="Explosion 2 4"/>
          <p:cNvSpPr/>
          <p:nvPr/>
        </p:nvSpPr>
        <p:spPr>
          <a:xfrm>
            <a:off x="5044207" y="5289313"/>
            <a:ext cx="239889" cy="25400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82562" y="2195661"/>
            <a:ext cx="986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 (km)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74292" y="45070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Z (km)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070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Resolution </a:t>
            </a:r>
            <a:r>
              <a:rPr lang="en-US" altLang="zh-CN" dirty="0"/>
              <a:t>(noisy data after x-correlation)</a:t>
            </a:r>
            <a:r>
              <a:rPr lang="en-US" altLang="zh-CN" dirty="0" smtClean="0"/>
              <a:t>:</a:t>
            </a:r>
            <a:endParaRPr lang="en-US" altLang="zh-CN" dirty="0"/>
          </a:p>
        </p:txBody>
      </p:sp>
      <p:pic>
        <p:nvPicPr>
          <p:cNvPr id="5" name="图片 4" descr="resolution_down_noise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" t="4066"/>
          <a:stretch/>
        </p:blipFill>
        <p:spPr>
          <a:xfrm>
            <a:off x="573072" y="2416374"/>
            <a:ext cx="8570927" cy="41443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61355" y="2077710"/>
            <a:ext cx="1164577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 smtClean="0"/>
              <a:t>Amplitude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7460" y="4308303"/>
            <a:ext cx="78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(km)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3115" y="232476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62089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Introduction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 smtClean="0"/>
              <a:t>-- Micro-seismic system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Conventional source imaging</a:t>
            </a:r>
          </a:p>
          <a:p>
            <a:r>
              <a:rPr lang="en-US" dirty="0"/>
              <a:t>Problems and Solutions</a:t>
            </a:r>
          </a:p>
          <a:p>
            <a:r>
              <a:rPr lang="en-US" dirty="0" smtClean="0"/>
              <a:t>Theory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Natural Green’s Function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Cross-correlation suppressing noise</a:t>
            </a:r>
          </a:p>
          <a:p>
            <a:r>
              <a:rPr lang="en-US" dirty="0" smtClean="0"/>
              <a:t>Numerical </a:t>
            </a:r>
            <a:r>
              <a:rPr lang="en-US" dirty="0" smtClean="0"/>
              <a:t>Results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Three layer model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</a:t>
            </a:r>
            <a:r>
              <a:rPr lang="en-US" sz="2600" dirty="0" err="1"/>
              <a:t>Marmousi</a:t>
            </a:r>
            <a:r>
              <a:rPr lang="en-US" sz="2600" dirty="0"/>
              <a:t> model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Conclusion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True velocity model and noisy data may be problems in micro-seismic imaging;</a:t>
            </a:r>
          </a:p>
          <a:p>
            <a:r>
              <a:rPr lang="en-US" dirty="0" smtClean="0"/>
              <a:t>2.                                            , cross-correlation of traces can be an approach to suppress  noise;</a:t>
            </a:r>
          </a:p>
          <a:p>
            <a:r>
              <a:rPr lang="en-US" dirty="0" smtClean="0"/>
              <a:t>3.                                                      , imaging with natural Green’s function breaks down the requirement of full velocity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812102"/>
              </p:ext>
            </p:extLst>
          </p:nvPr>
        </p:nvGraphicFramePr>
        <p:xfrm>
          <a:off x="1305132" y="2739497"/>
          <a:ext cx="3922717" cy="503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3" imgW="1879600" imgH="241300" progId="Equation.3">
                  <p:embed/>
                </p:oleObj>
              </mc:Choice>
              <mc:Fallback>
                <p:oleObj name="Equation" r:id="rId3" imgW="1879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5132" y="2739497"/>
                        <a:ext cx="3922717" cy="503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429583"/>
              </p:ext>
            </p:extLst>
          </p:nvPr>
        </p:nvGraphicFramePr>
        <p:xfrm>
          <a:off x="1305132" y="4244141"/>
          <a:ext cx="4885223" cy="710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5" imgW="2527300" imgH="368300" progId="Equation.3">
                  <p:embed/>
                </p:oleObj>
              </mc:Choice>
              <mc:Fallback>
                <p:oleObj name="Equation" r:id="rId5" imgW="25273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5132" y="4244141"/>
                        <a:ext cx="4885223" cy="710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665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62854" y="79385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648603" y="2055616"/>
            <a:ext cx="7791128" cy="3961486"/>
            <a:chOff x="624" y="0"/>
            <a:chExt cx="4176" cy="2106"/>
          </a:xfrm>
        </p:grpSpPr>
        <p:pic>
          <p:nvPicPr>
            <p:cNvPr id="20" name="Picture 5" descr="井架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42"/>
              <a:ext cx="4176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968" y="432"/>
              <a:ext cx="68" cy="34"/>
            </a:xfrm>
            <a:prstGeom prst="rect">
              <a:avLst/>
            </a:prstGeom>
            <a:solidFill>
              <a:srgbClr val="FFCC00"/>
            </a:solidFill>
            <a:ln w="9525" cmpd="sng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Franklin Gothic Book" charset="0"/>
                <a:ea typeface="黑体" charset="0"/>
                <a:cs typeface="黑体" charset="0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2256" y="432"/>
              <a:ext cx="68" cy="34"/>
            </a:xfrm>
            <a:prstGeom prst="rect">
              <a:avLst/>
            </a:prstGeom>
            <a:solidFill>
              <a:srgbClr val="FFCC00"/>
            </a:solidFill>
            <a:ln w="9525" cmpd="sng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Franklin Gothic Book" charset="0"/>
                <a:ea typeface="黑体" charset="0"/>
                <a:cs typeface="黑体" charset="0"/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2544" y="432"/>
              <a:ext cx="68" cy="34"/>
            </a:xfrm>
            <a:prstGeom prst="rect">
              <a:avLst/>
            </a:prstGeom>
            <a:solidFill>
              <a:srgbClr val="FFCC00"/>
            </a:solidFill>
            <a:ln w="9525" cmpd="sng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Franklin Gothic Book" charset="0"/>
                <a:ea typeface="黑体" charset="0"/>
                <a:cs typeface="黑体" charset="0"/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2832" y="432"/>
              <a:ext cx="68" cy="34"/>
            </a:xfrm>
            <a:prstGeom prst="rect">
              <a:avLst/>
            </a:prstGeom>
            <a:solidFill>
              <a:srgbClr val="FFCC00"/>
            </a:solidFill>
            <a:ln w="9525" cmpd="sng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Franklin Gothic Book" charset="0"/>
                <a:ea typeface="黑体" charset="0"/>
                <a:cs typeface="黑体" charset="0"/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3120" y="432"/>
              <a:ext cx="68" cy="34"/>
            </a:xfrm>
            <a:prstGeom prst="rect">
              <a:avLst/>
            </a:prstGeom>
            <a:solidFill>
              <a:srgbClr val="FFCC00"/>
            </a:solidFill>
            <a:ln w="9525" cmpd="sng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Franklin Gothic Book" charset="0"/>
                <a:ea typeface="黑体" charset="0"/>
                <a:cs typeface="黑体" charset="0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 flipV="1">
              <a:off x="1968" y="480"/>
              <a:ext cx="1152" cy="576"/>
            </a:xfrm>
            <a:prstGeom prst="line">
              <a:avLst/>
            </a:prstGeom>
            <a:noFill/>
            <a:ln w="9525" cmpd="sng">
              <a:solidFill>
                <a:srgbClr val="000000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 flipV="1">
              <a:off x="1968" y="480"/>
              <a:ext cx="912" cy="576"/>
            </a:xfrm>
            <a:prstGeom prst="line">
              <a:avLst/>
            </a:prstGeom>
            <a:noFill/>
            <a:ln w="9525" cmpd="sng">
              <a:solidFill>
                <a:srgbClr val="000000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 flipV="1">
              <a:off x="1968" y="480"/>
              <a:ext cx="624" cy="576"/>
            </a:xfrm>
            <a:prstGeom prst="line">
              <a:avLst/>
            </a:prstGeom>
            <a:noFill/>
            <a:ln w="9525" cmpd="sng">
              <a:solidFill>
                <a:srgbClr val="000000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" name="Line 14"/>
            <p:cNvSpPr>
              <a:spLocks noChangeShapeType="1"/>
            </p:cNvSpPr>
            <p:nvPr/>
          </p:nvSpPr>
          <p:spPr bwMode="auto">
            <a:xfrm flipV="1">
              <a:off x="1968" y="480"/>
              <a:ext cx="336" cy="576"/>
            </a:xfrm>
            <a:prstGeom prst="line">
              <a:avLst/>
            </a:prstGeom>
            <a:noFill/>
            <a:ln w="9525" cmpd="sng">
              <a:solidFill>
                <a:srgbClr val="000000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 flipV="1">
              <a:off x="1968" y="480"/>
              <a:ext cx="48" cy="576"/>
            </a:xfrm>
            <a:prstGeom prst="line">
              <a:avLst/>
            </a:prstGeom>
            <a:noFill/>
            <a:ln w="9525" cmpd="sng">
              <a:solidFill>
                <a:srgbClr val="000000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3840" y="810"/>
              <a:ext cx="704" cy="174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charset="0"/>
                  <a:ea typeface="黑体" charset="0"/>
                  <a:cs typeface="黑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charset="0"/>
                  <a:ea typeface="黑体" charset="0"/>
                  <a:cs typeface="黑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charset="0"/>
                  <a:ea typeface="黑体" charset="0"/>
                  <a:cs typeface="黑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charset="0"/>
                  <a:ea typeface="黑体" charset="0"/>
                  <a:cs typeface="黑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charset="0"/>
                  <a:ea typeface="黑体" charset="0"/>
                  <a:cs typeface="黑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charset="0"/>
                  <a:ea typeface="黑体" charset="0"/>
                  <a:cs typeface="黑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charset="0"/>
                  <a:ea typeface="黑体" charset="0"/>
                  <a:cs typeface="黑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charset="0"/>
                  <a:ea typeface="黑体" charset="0"/>
                  <a:cs typeface="黑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charset="0"/>
                  <a:ea typeface="黑体" charset="0"/>
                  <a:cs typeface="黑体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dirty="0" smtClean="0">
                  <a:solidFill>
                    <a:srgbClr val="0000FF"/>
                  </a:solidFill>
                  <a:latin typeface="Arial" charset="0"/>
                </a:rPr>
                <a:t>Receivers</a:t>
              </a:r>
              <a:endParaRPr lang="zh-CN" altLang="en-US" dirty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2352" y="240"/>
              <a:ext cx="836" cy="174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charset="0"/>
                  <a:ea typeface="黑体" charset="0"/>
                  <a:cs typeface="黑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charset="0"/>
                  <a:ea typeface="黑体" charset="0"/>
                  <a:cs typeface="黑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charset="0"/>
                  <a:ea typeface="黑体" charset="0"/>
                  <a:cs typeface="黑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charset="0"/>
                  <a:ea typeface="黑体" charset="0"/>
                  <a:cs typeface="黑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charset="0"/>
                  <a:ea typeface="黑体" charset="0"/>
                  <a:cs typeface="黑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charset="0"/>
                  <a:ea typeface="黑体" charset="0"/>
                  <a:cs typeface="黑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charset="0"/>
                  <a:ea typeface="黑体" charset="0"/>
                  <a:cs typeface="黑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charset="0"/>
                  <a:ea typeface="黑体" charset="0"/>
                  <a:cs typeface="黑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charset="0"/>
                  <a:ea typeface="黑体" charset="0"/>
                  <a:cs typeface="黑体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dirty="0" smtClean="0">
                  <a:solidFill>
                    <a:srgbClr val="0000FF"/>
                  </a:solidFill>
                  <a:latin typeface="Arial" charset="0"/>
                </a:rPr>
                <a:t>Receivers</a:t>
              </a:r>
              <a:endParaRPr lang="zh-CN" altLang="en-US" dirty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1248" y="1584"/>
              <a:ext cx="139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dirty="0" smtClean="0">
                  <a:solidFill>
                    <a:srgbClr val="0000FF"/>
                  </a:solidFill>
                  <a:ea typeface="黑体" charset="0"/>
                  <a:cs typeface="黑体" charset="0"/>
                </a:rPr>
                <a:t>Micro-earthquakes</a:t>
              </a:r>
              <a:endParaRPr lang="zh-CN" altLang="en-US" dirty="0">
                <a:solidFill>
                  <a:srgbClr val="0000FF"/>
                </a:solidFill>
                <a:ea typeface="黑体" charset="0"/>
                <a:cs typeface="黑体" charset="0"/>
              </a:endParaRPr>
            </a:p>
          </p:txBody>
        </p:sp>
        <p:sp>
          <p:nvSpPr>
            <p:cNvPr id="35" name="Rectangle 20"/>
            <p:cNvSpPr>
              <a:spLocks noChangeArrowheads="1"/>
            </p:cNvSpPr>
            <p:nvPr/>
          </p:nvSpPr>
          <p:spPr bwMode="auto">
            <a:xfrm>
              <a:off x="3840" y="1104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dirty="0" smtClean="0">
                  <a:solidFill>
                    <a:srgbClr val="0000FF"/>
                  </a:solidFill>
                  <a:ea typeface="黑体" charset="0"/>
                  <a:cs typeface="黑体" charset="0"/>
                </a:rPr>
                <a:t>Reservoir</a:t>
              </a:r>
              <a:endParaRPr lang="zh-CN" altLang="en-US" sz="2000" dirty="0">
                <a:solidFill>
                  <a:srgbClr val="0000FF"/>
                </a:solidFill>
                <a:ea typeface="黑体" charset="0"/>
                <a:cs typeface="黑体" charset="0"/>
              </a:endParaRPr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900" y="0"/>
              <a:ext cx="1248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600" dirty="0" smtClean="0">
                  <a:solidFill>
                    <a:srgbClr val="0000FF"/>
                  </a:solidFill>
                  <a:ea typeface="黑体" charset="0"/>
                  <a:cs typeface="黑体" charset="0"/>
                </a:rPr>
                <a:t>Treatment well</a:t>
              </a:r>
              <a:endParaRPr lang="zh-CN" altLang="en-US" sz="1600" dirty="0">
                <a:solidFill>
                  <a:srgbClr val="0000FF"/>
                </a:solidFill>
                <a:ea typeface="黑体" charset="0"/>
                <a:cs typeface="黑体" charset="0"/>
              </a:endParaRPr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3372" y="6"/>
              <a:ext cx="10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600" dirty="0" smtClean="0">
                  <a:solidFill>
                    <a:srgbClr val="0000FF"/>
                  </a:solidFill>
                  <a:ea typeface="黑体" charset="0"/>
                  <a:cs typeface="黑体" charset="0"/>
                </a:rPr>
                <a:t>Monitoring well</a:t>
              </a:r>
              <a:endParaRPr lang="zh-CN" altLang="en-US" sz="1600" dirty="0">
                <a:solidFill>
                  <a:srgbClr val="0000FF"/>
                </a:solidFill>
                <a:ea typeface="黑体" charset="0"/>
                <a:cs typeface="黑体" charset="0"/>
              </a:endParaRPr>
            </a:p>
          </p:txBody>
        </p:sp>
        <p:sp>
          <p:nvSpPr>
            <p:cNvPr id="38" name="Rectangle 23"/>
            <p:cNvSpPr>
              <a:spLocks noChangeArrowheads="1"/>
            </p:cNvSpPr>
            <p:nvPr/>
          </p:nvSpPr>
          <p:spPr bwMode="auto">
            <a:xfrm>
              <a:off x="1584" y="624"/>
              <a:ext cx="144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dirty="0" smtClean="0">
                  <a:solidFill>
                    <a:srgbClr val="0000FF"/>
                  </a:solidFill>
                  <a:ea typeface="黑体" charset="0"/>
                  <a:cs typeface="黑体" charset="0"/>
                </a:rPr>
                <a:t>Micro-earthquake waves</a:t>
              </a:r>
              <a:endParaRPr lang="zh-CN" altLang="en-US" dirty="0">
                <a:solidFill>
                  <a:srgbClr val="0000FF"/>
                </a:solidFill>
                <a:ea typeface="黑体" charset="0"/>
                <a:cs typeface="黑体" charset="0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 rot="5400000">
              <a:off x="3717" y="951"/>
              <a:ext cx="68" cy="34"/>
            </a:xfrm>
            <a:prstGeom prst="rect">
              <a:avLst/>
            </a:prstGeom>
            <a:solidFill>
              <a:srgbClr val="FFCC00"/>
            </a:solidFill>
            <a:ln w="9525" cmpd="sng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Franklin Gothic Book" charset="0"/>
                <a:ea typeface="黑体" charset="0"/>
                <a:cs typeface="黑体" charset="0"/>
              </a:endParaRPr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 rot="5400000">
              <a:off x="3717" y="1199"/>
              <a:ext cx="68" cy="34"/>
            </a:xfrm>
            <a:prstGeom prst="rect">
              <a:avLst/>
            </a:prstGeom>
            <a:solidFill>
              <a:srgbClr val="FFCC00"/>
            </a:solidFill>
            <a:ln w="9525" cmpd="sng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Franklin Gothic Book" charset="0"/>
                <a:ea typeface="黑体" charset="0"/>
                <a:cs typeface="黑体" charset="0"/>
              </a:endParaRPr>
            </a:p>
          </p:txBody>
        </p: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 flipV="1">
              <a:off x="1980" y="972"/>
              <a:ext cx="1728" cy="96"/>
            </a:xfrm>
            <a:prstGeom prst="line">
              <a:avLst/>
            </a:prstGeom>
            <a:noFill/>
            <a:ln w="9525" cmpd="sng">
              <a:solidFill>
                <a:srgbClr val="000000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>
              <a:off x="1968" y="1056"/>
              <a:ext cx="1728" cy="144"/>
            </a:xfrm>
            <a:prstGeom prst="line">
              <a:avLst/>
            </a:prstGeom>
            <a:noFill/>
            <a:ln w="9525" cmpd="sng">
              <a:solidFill>
                <a:srgbClr val="000000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02E0-4390-214B-A890-903881F9C69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Conventional time reverse migration: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Back</a:t>
            </a:r>
            <a:r>
              <a:rPr lang="en-US" dirty="0" smtClean="0"/>
              <a:t>-propagate the observed data and apply the image condition (max energy condition).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993012"/>
              </p:ext>
            </p:extLst>
          </p:nvPr>
        </p:nvGraphicFramePr>
        <p:xfrm>
          <a:off x="1630390" y="2493818"/>
          <a:ext cx="5372832" cy="1217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3" imgW="1625600" imgH="368300" progId="Equation.3">
                  <p:embed/>
                </p:oleObj>
              </mc:Choice>
              <mc:Fallback>
                <p:oleObj name="Equation" r:id="rId3" imgW="16256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0390" y="2493818"/>
                        <a:ext cx="5372832" cy="1217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0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</a:t>
            </a:r>
            <a:r>
              <a:rPr lang="en-US" dirty="0" smtClean="0"/>
              <a:t>energy imaging condition</a:t>
            </a:r>
            <a:endParaRPr lang="en-US" dirty="0"/>
          </a:p>
          <a:p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 is unknown</a:t>
            </a:r>
            <a:endParaRPr lang="en-US" baseline="-25000" dirty="0" smtClean="0"/>
          </a:p>
          <a:p>
            <a:r>
              <a:rPr lang="en-US" dirty="0" smtClean="0"/>
              <a:t>Searching for max energy at every grid point in every time slide.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27377" y="4826165"/>
            <a:ext cx="1971662" cy="1831296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27377" y="3676540"/>
            <a:ext cx="1403556" cy="11496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201058" y="3678532"/>
            <a:ext cx="1403556" cy="11496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201058" y="5507836"/>
            <a:ext cx="1403556" cy="11496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0933" y="3676540"/>
            <a:ext cx="197368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04614" y="3678532"/>
            <a:ext cx="0" cy="182930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630933" y="3292174"/>
            <a:ext cx="451143" cy="3843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50841" y="3993220"/>
            <a:ext cx="287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221220" y="4376452"/>
            <a:ext cx="31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1133" y="5664498"/>
            <a:ext cx="306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199039" y="4828157"/>
            <a:ext cx="31998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27377" y="6657979"/>
            <a:ext cx="0" cy="20002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02E0-4390-214B-A890-903881F9C69E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021334" y="4181883"/>
            <a:ext cx="19736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995015" y="4183875"/>
            <a:ext cx="0" cy="18293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457200" y="2873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021334" y="4181883"/>
            <a:ext cx="0" cy="18312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21334" y="6013179"/>
            <a:ext cx="19736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xplosion 2 4"/>
          <p:cNvSpPr/>
          <p:nvPr/>
        </p:nvSpPr>
        <p:spPr>
          <a:xfrm>
            <a:off x="5842187" y="5008532"/>
            <a:ext cx="239889" cy="25400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26" idx="1"/>
          </p:cNvCxnSpPr>
          <p:nvPr/>
        </p:nvCxnSpPr>
        <p:spPr>
          <a:xfrm flipH="1" flipV="1">
            <a:off x="2880854" y="5008532"/>
            <a:ext cx="2961333" cy="1514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4869" y="4732342"/>
            <a:ext cx="2795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Maximum energy point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0825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Introduction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 smtClean="0"/>
              <a:t>-- Micro-seismic system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Conventional source imaging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Problems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Solutions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Theory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Natural Green’s Function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Cross-correlation suppressing noise</a:t>
            </a:r>
          </a:p>
          <a:p>
            <a:r>
              <a:rPr lang="en-US" dirty="0" smtClean="0"/>
              <a:t>Numerical </a:t>
            </a:r>
            <a:r>
              <a:rPr lang="en-US" dirty="0" smtClean="0"/>
              <a:t>Results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Three layer model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600" dirty="0"/>
              <a:t>-- </a:t>
            </a:r>
            <a:r>
              <a:rPr lang="en-US" sz="2600" dirty="0" err="1"/>
              <a:t>Marmousi</a:t>
            </a:r>
            <a:r>
              <a:rPr lang="en-US" sz="2600" dirty="0"/>
              <a:t> model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8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and </a:t>
            </a:r>
            <a:r>
              <a:rPr lang="en-US" dirty="0" smtClean="0"/>
              <a:t>S</a:t>
            </a:r>
            <a:r>
              <a:rPr lang="en-US" dirty="0" smtClean="0"/>
              <a:t>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Conventional imaging needs</a:t>
            </a:r>
            <a:r>
              <a:rPr lang="en-US" dirty="0" smtClean="0"/>
              <a:t>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sz="2800" dirty="0" smtClean="0"/>
              <a:t> 1. True </a:t>
            </a:r>
            <a:r>
              <a:rPr lang="en-US" sz="2800" dirty="0" smtClean="0"/>
              <a:t>velocity model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    Solution</a:t>
            </a:r>
            <a:r>
              <a:rPr lang="en-US" sz="2800" dirty="0"/>
              <a:t>:</a:t>
            </a:r>
          </a:p>
          <a:p>
            <a:r>
              <a:rPr lang="en-US" sz="2800" dirty="0" smtClean="0"/>
              <a:t>    Natural </a:t>
            </a:r>
            <a:r>
              <a:rPr lang="en-US" sz="2800" dirty="0"/>
              <a:t>Green’s function;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sz="2800" dirty="0" smtClean="0"/>
              <a:t> 2. High </a:t>
            </a:r>
            <a:r>
              <a:rPr lang="en-US" sz="2800" dirty="0" smtClean="0"/>
              <a:t>S/N ratio data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   Solution</a:t>
            </a:r>
            <a:r>
              <a:rPr lang="en-US" sz="2800" dirty="0"/>
              <a:t>:</a:t>
            </a:r>
          </a:p>
          <a:p>
            <a:r>
              <a:rPr lang="en-US" sz="2800" dirty="0" smtClean="0"/>
              <a:t>    Natural </a:t>
            </a:r>
            <a:r>
              <a:rPr lang="en-US" sz="2800" dirty="0"/>
              <a:t>Green’s function;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8</a:t>
            </a:fld>
            <a:endParaRPr lang="en-US"/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81" y="2490029"/>
            <a:ext cx="4448119" cy="20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6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and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Noisy observed data:</a:t>
            </a:r>
            <a:endParaRPr lang="en-US" dirty="0"/>
          </a:p>
        </p:txBody>
      </p:sp>
      <p:pic>
        <p:nvPicPr>
          <p:cNvPr id="5" name="Picture 4" descr="dat1noisetransp.eps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743200"/>
            <a:ext cx="8686800" cy="4114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72AD-FB8E-704A-B2DE-5668CC6ADB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4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913</Words>
  <Application>Microsoft Macintosh PowerPoint</Application>
  <PresentationFormat>On-screen Show (4:3)</PresentationFormat>
  <Paragraphs>287</Paragraphs>
  <Slides>39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Equation</vt:lpstr>
      <vt:lpstr>Micro-seismic Source Imaging with Natural Green’s Function </vt:lpstr>
      <vt:lpstr>Outline</vt:lpstr>
      <vt:lpstr>Outline</vt:lpstr>
      <vt:lpstr>Introduction</vt:lpstr>
      <vt:lpstr>Introduction</vt:lpstr>
      <vt:lpstr>PowerPoint Presentation</vt:lpstr>
      <vt:lpstr>Outline</vt:lpstr>
      <vt:lpstr>Problems and Solutions</vt:lpstr>
      <vt:lpstr>Problems and Solutions</vt:lpstr>
      <vt:lpstr>Problems and Solutions</vt:lpstr>
      <vt:lpstr>Outline</vt:lpstr>
      <vt:lpstr>Theory</vt:lpstr>
      <vt:lpstr>Theory</vt:lpstr>
      <vt:lpstr>Theory</vt:lpstr>
      <vt:lpstr>Outline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Outline</vt:lpstr>
      <vt:lpstr>Conclusion</vt:lpstr>
    </vt:vector>
  </TitlesOfParts>
  <Company>King Abdullah University of Science and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Micro-seismic Source Imaging with Interferometry Method </dc:title>
  <dc:creator>Hanchen Wang</dc:creator>
  <cp:lastModifiedBy>Hanchen Wang</cp:lastModifiedBy>
  <cp:revision>143</cp:revision>
  <dcterms:created xsi:type="dcterms:W3CDTF">2015-11-02T15:50:11Z</dcterms:created>
  <dcterms:modified xsi:type="dcterms:W3CDTF">2015-12-09T11:58:23Z</dcterms:modified>
</cp:coreProperties>
</file>