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32" r:id="rId2"/>
    <p:sldMasterId id="2147483744" r:id="rId3"/>
    <p:sldMasterId id="2147483756" r:id="rId4"/>
    <p:sldMasterId id="2147483768" r:id="rId5"/>
    <p:sldMasterId id="2147483780" r:id="rId6"/>
    <p:sldMasterId id="2147483792" r:id="rId7"/>
    <p:sldMasterId id="2147483804" r:id="rId8"/>
    <p:sldMasterId id="2147483816" r:id="rId9"/>
  </p:sldMasterIdLst>
  <p:sldIdLst>
    <p:sldId id="256" r:id="rId10"/>
    <p:sldId id="257" r:id="rId11"/>
    <p:sldId id="265" r:id="rId12"/>
    <p:sldId id="258" r:id="rId13"/>
    <p:sldId id="266" r:id="rId14"/>
    <p:sldId id="259" r:id="rId15"/>
    <p:sldId id="267" r:id="rId16"/>
    <p:sldId id="260" r:id="rId17"/>
    <p:sldId id="261" r:id="rId18"/>
    <p:sldId id="268" r:id="rId19"/>
    <p:sldId id="262" r:id="rId20"/>
    <p:sldId id="263" r:id="rId21"/>
    <p:sldId id="272" r:id="rId22"/>
    <p:sldId id="271" r:id="rId23"/>
    <p:sldId id="274" r:id="rId24"/>
    <p:sldId id="275" r:id="rId25"/>
    <p:sldId id="276" r:id="rId26"/>
    <p:sldId id="273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tableStyles" Target="tableStyles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773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59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05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51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49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991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164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5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705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05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147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773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592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057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51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491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991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16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55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705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0547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1478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7731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592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0577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513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4918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9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164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558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7050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0547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147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7731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592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0577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513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49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9911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1641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55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7050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0547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1478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5773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3935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039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66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5057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6271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8903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6668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7263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747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22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5773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3935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0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6622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5057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6271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8903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6668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7263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7475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22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5773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39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0395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6622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5057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6271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8903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6668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7263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7475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22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139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86014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2831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7310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455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1426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4307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35189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721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78006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3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23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23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23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23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968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968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968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5FBD-D9BA-6348-981F-F4DE758B34C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12/11/15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D89-49B0-5B41-ADDB-C977ADE4B28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367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Relationship Id="rId2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45" y="1727731"/>
            <a:ext cx="7543800" cy="1661751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+mn-lt"/>
              </a:rPr>
              <a:t>Refraction Migration</a:t>
            </a:r>
            <a:endParaRPr lang="en-US" sz="6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09" y="4440036"/>
            <a:ext cx="7368936" cy="151483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5100" dirty="0" smtClean="0">
                <a:solidFill>
                  <a:srgbClr val="FFFF00"/>
                </a:solidFill>
              </a:rPr>
              <a:t>Isa </a:t>
            </a:r>
            <a:r>
              <a:rPr lang="en-US" sz="5100" dirty="0" err="1" smtClean="0">
                <a:solidFill>
                  <a:srgbClr val="FFFF00"/>
                </a:solidFill>
              </a:rPr>
              <a:t>Eren</a:t>
            </a:r>
            <a:r>
              <a:rPr lang="en-US" sz="5100" dirty="0" smtClean="0">
                <a:solidFill>
                  <a:srgbClr val="FFFF00"/>
                </a:solidFill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</a:rPr>
              <a:t>Yildirim</a:t>
            </a:r>
            <a:r>
              <a:rPr lang="en-US" sz="5100" dirty="0">
                <a:solidFill>
                  <a:srgbClr val="FFFF00"/>
                </a:solidFill>
              </a:rPr>
              <a:t> </a:t>
            </a:r>
            <a:r>
              <a:rPr lang="en-US" sz="5100" dirty="0" smtClean="0">
                <a:solidFill>
                  <a:srgbClr val="FFFF00"/>
                </a:solidFill>
              </a:rPr>
              <a:t>				Dias Urozayev</a:t>
            </a:r>
          </a:p>
          <a:p>
            <a:pPr algn="l"/>
            <a:r>
              <a:rPr lang="en-US" sz="5100" dirty="0" smtClean="0">
                <a:solidFill>
                  <a:srgbClr val="FFFF00"/>
                </a:solidFill>
              </a:rPr>
              <a:t>King Abdullah University of Science and Technology</a:t>
            </a:r>
            <a:endParaRPr lang="en-US" sz="5100" dirty="0">
              <a:solidFill>
                <a:srgbClr val="FFFF00"/>
              </a:solidFill>
            </a:endParaRPr>
          </a:p>
          <a:p>
            <a:pPr algn="r"/>
            <a:r>
              <a:rPr lang="en-US" dirty="0" smtClean="0"/>
              <a:t>	</a:t>
            </a:r>
            <a:endParaRPr lang="en-US" dirty="0"/>
          </a:p>
          <a:p>
            <a:pPr algn="r"/>
            <a:endParaRPr lang="en-US" dirty="0"/>
          </a:p>
          <a:p>
            <a:pPr algn="ctr"/>
            <a:r>
              <a:rPr lang="en-US" sz="5000" dirty="0" smtClean="0"/>
              <a:t>10/12/2015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7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Diffraction Stack migration </a:t>
            </a:r>
          </a:p>
          <a:p>
            <a:endParaRPr lang="en-US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east Squares  Migration</a:t>
            </a:r>
          </a:p>
          <a:p>
            <a:endParaRPr lang="en-US" sz="2800" dirty="0"/>
          </a:p>
          <a:p>
            <a:r>
              <a:rPr lang="en-US" sz="2800" dirty="0" smtClean="0"/>
              <a:t>Implementations</a:t>
            </a:r>
          </a:p>
          <a:p>
            <a:endParaRPr lang="en-US" sz="2800" dirty="0"/>
          </a:p>
          <a:p>
            <a:r>
              <a:rPr lang="en-US" b="1" dirty="0" smtClean="0">
                <a:solidFill>
                  <a:srgbClr val="FFFF00"/>
                </a:solidFill>
              </a:rPr>
              <a:t>Results and Discussions</a:t>
            </a:r>
          </a:p>
          <a:p>
            <a:endParaRPr lang="en-US" sz="2800" dirty="0"/>
          </a:p>
          <a:p>
            <a:r>
              <a:rPr lang="en-US" sz="2800" dirty="0" smtClean="0"/>
              <a:t>Conclusion </a:t>
            </a:r>
            <a:endParaRPr lang="en-US" sz="2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12" name="Picture 11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r="7091"/>
          <a:stretch/>
        </p:blipFill>
        <p:spPr>
          <a:xfrm>
            <a:off x="998723" y="1316536"/>
            <a:ext cx="7015588" cy="538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1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353421"/>
            <a:ext cx="72136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3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79400"/>
            <a:ext cx="8915400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2" name="Picture 1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1"/>
          <a:stretch/>
        </p:blipFill>
        <p:spPr>
          <a:xfrm>
            <a:off x="1043947" y="1341092"/>
            <a:ext cx="677784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5"/>
          <a:stretch/>
        </p:blipFill>
        <p:spPr>
          <a:xfrm>
            <a:off x="1174810" y="1291776"/>
            <a:ext cx="6728521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4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2" name="Picture 1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4"/>
          <a:stretch/>
        </p:blipFill>
        <p:spPr>
          <a:xfrm>
            <a:off x="1088500" y="1353421"/>
            <a:ext cx="6740848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4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Results and Discussion</a:t>
            </a:r>
            <a:endParaRPr lang="en-US" dirty="0"/>
          </a:p>
        </p:txBody>
      </p:sp>
      <p:pic>
        <p:nvPicPr>
          <p:cNvPr id="2" name="Picture 1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4"/>
          <a:stretch/>
        </p:blipFill>
        <p:spPr>
          <a:xfrm>
            <a:off x="977530" y="1365750"/>
            <a:ext cx="6740851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1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Conclusion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1034" y="1331531"/>
            <a:ext cx="72498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Synthetic Case was tested to migrate the image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Smoothing migration velocity improves resolution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LSM applied and showed improvement in the resolution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LSM improves the image while loosing spatial sampling resolution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9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work: Olduvai data</a:t>
            </a:r>
            <a:endParaRPr lang="en-US" dirty="0"/>
          </a:p>
        </p:txBody>
      </p:sp>
      <p:pic>
        <p:nvPicPr>
          <p:cNvPr id="4" name="Picture 3" descr="oldu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8008"/>
            <a:ext cx="3814811" cy="2895701"/>
          </a:xfrm>
          <a:prstGeom prst="rect">
            <a:avLst/>
          </a:prstGeom>
        </p:spPr>
      </p:pic>
      <p:pic>
        <p:nvPicPr>
          <p:cNvPr id="5" name="Picture 4" descr="tri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471" y="1798008"/>
            <a:ext cx="3906789" cy="28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1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Diffraction Stack migration </a:t>
            </a:r>
          </a:p>
          <a:p>
            <a:endParaRPr lang="en-US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east Squares  Migration</a:t>
            </a:r>
          </a:p>
          <a:p>
            <a:endParaRPr lang="en-US" sz="2800" dirty="0"/>
          </a:p>
          <a:p>
            <a:r>
              <a:rPr lang="en-US" sz="2800" dirty="0" smtClean="0"/>
              <a:t>Implementations</a:t>
            </a:r>
          </a:p>
          <a:p>
            <a:endParaRPr lang="en-US" sz="2800" dirty="0"/>
          </a:p>
          <a:p>
            <a:r>
              <a:rPr lang="en-US" sz="2800" dirty="0" smtClean="0"/>
              <a:t>Results and Discussions </a:t>
            </a:r>
          </a:p>
          <a:p>
            <a:endParaRPr lang="en-US" sz="2800" dirty="0"/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772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Diffraction Stack migration </a:t>
            </a:r>
          </a:p>
          <a:p>
            <a:endParaRPr lang="en-US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east Squares  Migration</a:t>
            </a:r>
          </a:p>
          <a:p>
            <a:endParaRPr lang="en-US" sz="2800" dirty="0"/>
          </a:p>
          <a:p>
            <a:r>
              <a:rPr lang="en-US" sz="2800" dirty="0" smtClean="0"/>
              <a:t>Implementations</a:t>
            </a:r>
          </a:p>
          <a:p>
            <a:endParaRPr lang="en-US" sz="2800" dirty="0"/>
          </a:p>
          <a:p>
            <a:r>
              <a:rPr lang="en-US" sz="2800" dirty="0" smtClean="0"/>
              <a:t>Results and Discussions </a:t>
            </a:r>
          </a:p>
          <a:p>
            <a:endParaRPr lang="en-US" sz="2800" dirty="0"/>
          </a:p>
          <a:p>
            <a:r>
              <a:rPr lang="en-US" sz="2800" dirty="0" smtClean="0"/>
              <a:t>Conclusion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Diffraction Stack Migration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13" y="1847495"/>
            <a:ext cx="6295671" cy="11114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5855" y="3078225"/>
            <a:ext cx="517052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– weighted second-time derivative of the observed traces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x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source location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x</a:t>
            </a:r>
            <a:r>
              <a:rPr lang="en-US" sz="2000" baseline="-25000" dirty="0" err="1"/>
              <a:t>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geophone location</a:t>
            </a:r>
          </a:p>
          <a:p>
            <a:endParaRPr lang="en-US" sz="2000" dirty="0"/>
          </a:p>
          <a:p>
            <a:r>
              <a:rPr lang="en-US" sz="2000" dirty="0" err="1"/>
              <a:t>t</a:t>
            </a:r>
            <a:r>
              <a:rPr lang="en-US" sz="2000" baseline="-25000" dirty="0" err="1" smtClean="0"/>
              <a:t>sx</a:t>
            </a:r>
            <a:r>
              <a:rPr lang="en-US" sz="2000" dirty="0" err="1" smtClean="0"/>
              <a:t>+t</a:t>
            </a:r>
            <a:r>
              <a:rPr lang="en-US" sz="2000" baseline="-25000" dirty="0" err="1" smtClean="0"/>
              <a:t>xg</a:t>
            </a:r>
            <a:r>
              <a:rPr lang="en-US" sz="2000" dirty="0" smtClean="0"/>
              <a:t> –  minimum </a:t>
            </a:r>
            <a:r>
              <a:rPr lang="en-US" sz="2000" dirty="0" err="1" smtClean="0"/>
              <a:t>traveltime</a:t>
            </a:r>
            <a:endParaRPr lang="en-US" sz="2000" dirty="0" smtClean="0"/>
          </a:p>
          <a:p>
            <a:endParaRPr lang="en-US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5300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Diffraction Stack migration </a:t>
            </a:r>
          </a:p>
          <a:p>
            <a:endParaRPr lang="en-US" sz="2800" dirty="0"/>
          </a:p>
          <a:p>
            <a:r>
              <a:rPr lang="en-US" b="1" dirty="0">
                <a:solidFill>
                  <a:srgbClr val="FFFF00"/>
                </a:solidFill>
              </a:rPr>
              <a:t>L</a:t>
            </a:r>
            <a:r>
              <a:rPr lang="en-US" b="1" dirty="0" smtClean="0">
                <a:solidFill>
                  <a:srgbClr val="FFFF00"/>
                </a:solidFill>
              </a:rPr>
              <a:t>east Squares  Migration</a:t>
            </a:r>
          </a:p>
          <a:p>
            <a:endParaRPr lang="en-US" sz="2800" dirty="0"/>
          </a:p>
          <a:p>
            <a:r>
              <a:rPr lang="en-US" sz="2800" dirty="0" smtClean="0"/>
              <a:t>Implementations</a:t>
            </a:r>
          </a:p>
          <a:p>
            <a:endParaRPr lang="en-US" sz="2800" dirty="0"/>
          </a:p>
          <a:p>
            <a:r>
              <a:rPr lang="en-US" sz="2800" dirty="0" smtClean="0"/>
              <a:t>Results and Discussions</a:t>
            </a:r>
          </a:p>
          <a:p>
            <a:endParaRPr lang="en-US" sz="2800" dirty="0"/>
          </a:p>
          <a:p>
            <a:r>
              <a:rPr lang="en-US" sz="2800" dirty="0" smtClean="0"/>
              <a:t>Conclusion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Least Squares Migration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415" y="1645735"/>
            <a:ext cx="1562100" cy="63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7706" y="1779443"/>
            <a:ext cx="2763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Forward modeling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740" y="2451100"/>
            <a:ext cx="2336800" cy="64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84101" y="2606300"/>
            <a:ext cx="2042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Migration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257695"/>
            <a:ext cx="2628900" cy="850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78144" y="3513551"/>
            <a:ext cx="252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Objective function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302" y="4245212"/>
            <a:ext cx="3835400" cy="86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27643" y="4618737"/>
            <a:ext cx="174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Misfit gradient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836" y="5191287"/>
            <a:ext cx="3009900" cy="723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63150" y="5443512"/>
            <a:ext cx="1811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SD solution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20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Diffraction Stack migration </a:t>
            </a:r>
          </a:p>
          <a:p>
            <a:endParaRPr lang="en-US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east Squares  Migration</a:t>
            </a:r>
          </a:p>
          <a:p>
            <a:endParaRPr lang="en-US" sz="2800" dirty="0"/>
          </a:p>
          <a:p>
            <a:r>
              <a:rPr lang="en-US" b="1" dirty="0" smtClean="0">
                <a:solidFill>
                  <a:srgbClr val="FFFF00"/>
                </a:solidFill>
              </a:rPr>
              <a:t>Implementations</a:t>
            </a:r>
          </a:p>
          <a:p>
            <a:endParaRPr lang="en-US" sz="2800" dirty="0"/>
          </a:p>
          <a:p>
            <a:r>
              <a:rPr lang="en-US" sz="2800" dirty="0" smtClean="0"/>
              <a:t>Results and Discussions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Implementation</a:t>
            </a:r>
            <a:endParaRPr lang="en-US" dirty="0"/>
          </a:p>
        </p:txBody>
      </p:sp>
      <p:pic>
        <p:nvPicPr>
          <p:cNvPr id="12" name="Picture 11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r="6595"/>
          <a:stretch/>
        </p:blipFill>
        <p:spPr>
          <a:xfrm>
            <a:off x="5364829" y="2610461"/>
            <a:ext cx="3792918" cy="3137505"/>
          </a:xfrm>
          <a:prstGeom prst="rect">
            <a:avLst/>
          </a:prstGeom>
        </p:spPr>
      </p:pic>
      <p:pic>
        <p:nvPicPr>
          <p:cNvPr id="13" name="Picture 12" descr="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r="6557"/>
          <a:stretch/>
        </p:blipFill>
        <p:spPr>
          <a:xfrm>
            <a:off x="168149" y="1417638"/>
            <a:ext cx="5196680" cy="29714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5858" y="2333462"/>
            <a:ext cx="628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m/s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9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z="6600" dirty="0" smtClean="0"/>
              <a:t>Implementation</a:t>
            </a:r>
            <a:endParaRPr lang="en-US" dirty="0"/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r="7366"/>
          <a:stretch/>
        </p:blipFill>
        <p:spPr>
          <a:xfrm>
            <a:off x="406882" y="1417638"/>
            <a:ext cx="8162249" cy="495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6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171</Words>
  <Application>Microsoft Macintosh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Black</vt:lpstr>
      <vt:lpstr>1_Black</vt:lpstr>
      <vt:lpstr>2_Black</vt:lpstr>
      <vt:lpstr>3_Black</vt:lpstr>
      <vt:lpstr>4_Black</vt:lpstr>
      <vt:lpstr>5_Black</vt:lpstr>
      <vt:lpstr>6_Black</vt:lpstr>
      <vt:lpstr>7_Black</vt:lpstr>
      <vt:lpstr>8_Black</vt:lpstr>
      <vt:lpstr>Refraction Migration</vt:lpstr>
      <vt:lpstr>Outline:</vt:lpstr>
      <vt:lpstr>Outline:</vt:lpstr>
      <vt:lpstr>Diffraction Stack Migration</vt:lpstr>
      <vt:lpstr>Outline:</vt:lpstr>
      <vt:lpstr>Least Squares Migration</vt:lpstr>
      <vt:lpstr>Outline:</vt:lpstr>
      <vt:lpstr>Implementation</vt:lpstr>
      <vt:lpstr>Implementation</vt:lpstr>
      <vt:lpstr>Outline: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Conclusion</vt:lpstr>
      <vt:lpstr>Future work: Olduvai data</vt:lpstr>
    </vt:vector>
  </TitlesOfParts>
  <Company>King Abdullah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Refraction Migration</dc:title>
  <dc:creator>Dias Urozayev</dc:creator>
  <cp:lastModifiedBy>eren Yıldırım</cp:lastModifiedBy>
  <cp:revision>20</cp:revision>
  <dcterms:created xsi:type="dcterms:W3CDTF">2015-12-03T04:15:59Z</dcterms:created>
  <dcterms:modified xsi:type="dcterms:W3CDTF">2015-12-12T11:41:11Z</dcterms:modified>
</cp:coreProperties>
</file>