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64" r:id="rId8"/>
    <p:sldId id="265" r:id="rId9"/>
    <p:sldId id="266" r:id="rId10"/>
    <p:sldId id="287" r:id="rId11"/>
    <p:sldId id="267" r:id="rId12"/>
    <p:sldId id="269" r:id="rId13"/>
    <p:sldId id="274" r:id="rId14"/>
    <p:sldId id="270" r:id="rId15"/>
    <p:sldId id="275" r:id="rId16"/>
    <p:sldId id="28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B76F-FD51-48E7-99EC-C17EFC78BFE3}" type="datetimeFigureOut">
              <a:rPr lang="zh-CN" altLang="en-US" smtClean="0"/>
              <a:t>2015/12/8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DCB-6EA2-4802-9F06-6DA700960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34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B76F-FD51-48E7-99EC-C17EFC78BFE3}" type="datetimeFigureOut">
              <a:rPr lang="zh-CN" altLang="en-US" smtClean="0"/>
              <a:t>2015/12/8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DCB-6EA2-4802-9F06-6DA700960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05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B76F-FD51-48E7-99EC-C17EFC78BFE3}" type="datetimeFigureOut">
              <a:rPr lang="zh-CN" altLang="en-US" smtClean="0"/>
              <a:t>2015/12/8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DCB-6EA2-4802-9F06-6DA700960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3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B76F-FD51-48E7-99EC-C17EFC78BFE3}" type="datetimeFigureOut">
              <a:rPr lang="zh-CN" altLang="en-US" smtClean="0"/>
              <a:t>2015/12/8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DCB-6EA2-4802-9F06-6DA700960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1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B76F-FD51-48E7-99EC-C17EFC78BFE3}" type="datetimeFigureOut">
              <a:rPr lang="zh-CN" altLang="en-US" smtClean="0"/>
              <a:t>2015/12/8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DCB-6EA2-4802-9F06-6DA700960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16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B76F-FD51-48E7-99EC-C17EFC78BFE3}" type="datetimeFigureOut">
              <a:rPr lang="zh-CN" altLang="en-US" smtClean="0"/>
              <a:t>2015/12/8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DCB-6EA2-4802-9F06-6DA700960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5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B76F-FD51-48E7-99EC-C17EFC78BFE3}" type="datetimeFigureOut">
              <a:rPr lang="zh-CN" altLang="en-US" smtClean="0"/>
              <a:t>2015/12/8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DCB-6EA2-4802-9F06-6DA700960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0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B76F-FD51-48E7-99EC-C17EFC78BFE3}" type="datetimeFigureOut">
              <a:rPr lang="zh-CN" altLang="en-US" smtClean="0"/>
              <a:t>2015/12/8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DCB-6EA2-4802-9F06-6DA700960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7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B76F-FD51-48E7-99EC-C17EFC78BFE3}" type="datetimeFigureOut">
              <a:rPr lang="zh-CN" altLang="en-US" smtClean="0"/>
              <a:t>2015/12/8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DCB-6EA2-4802-9F06-6DA700960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54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B76F-FD51-48E7-99EC-C17EFC78BFE3}" type="datetimeFigureOut">
              <a:rPr lang="zh-CN" altLang="en-US" smtClean="0"/>
              <a:t>2015/12/8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DCB-6EA2-4802-9F06-6DA700960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57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B76F-FD51-48E7-99EC-C17EFC78BFE3}" type="datetimeFigureOut">
              <a:rPr lang="zh-CN" altLang="en-US" smtClean="0"/>
              <a:t>2015/12/8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2DCB-6EA2-4802-9F06-6DA700960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3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DB76F-FD51-48E7-99EC-C17EFC78BFE3}" type="datetimeFigureOut">
              <a:rPr lang="zh-CN" altLang="en-US" smtClean="0"/>
              <a:t>2015/12/8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E2DCB-6EA2-4802-9F06-6DA7009600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81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7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Processing of KAUST Golf Data </a:t>
            </a:r>
            <a:endParaRPr lang="zh-CN" altLang="en-US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Liu </a:t>
            </a:r>
            <a:r>
              <a:rPr lang="en-US" altLang="zh-CN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Zhaolun</a:t>
            </a:r>
            <a:r>
              <a:rPr lang="en-US" altLang="zh-CN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Libo Huang</a:t>
            </a:r>
          </a:p>
          <a:p>
            <a:r>
              <a:rPr lang="en-US" altLang="zh-CN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CSIM, KAUST</a:t>
            </a:r>
          </a:p>
          <a:p>
            <a:r>
              <a:rPr lang="en-US" altLang="zh-CN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2015 Dec. 7</a:t>
            </a:r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Problems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Bandpass</a:t>
            </a: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fails to kill surface waves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FK kills but no reflections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FK asterisk artifacts</a:t>
            </a:r>
          </a:p>
          <a:p>
            <a:endParaRPr lang="en-US" altLang="zh-CN" sz="3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altLang="zh-CN" sz="3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68" y="2932463"/>
            <a:ext cx="6978732" cy="392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Problems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Fail to find reflection</a:t>
            </a:r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" t="9508" r="1354" b="9757"/>
          <a:stretch/>
        </p:blipFill>
        <p:spPr>
          <a:xfrm>
            <a:off x="1832759" y="2296174"/>
            <a:ext cx="8403772" cy="401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Problems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Velocity analysis doesn’t work</a:t>
            </a:r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49" y="2362447"/>
            <a:ext cx="7992094" cy="449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Outline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Motivation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Solution and Procedure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Problems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Discussion</a:t>
            </a:r>
            <a:endParaRPr lang="en-US" altLang="zh-CN" sz="3600" dirty="0">
              <a:solidFill>
                <a:schemeClr val="accent4">
                  <a:lumMod val="60000"/>
                  <a:lumOff val="40000"/>
                  <a:alpha val="20000"/>
                </a:schemeClr>
              </a:solidFill>
            </a:endParaRPr>
          </a:p>
          <a:p>
            <a:endParaRPr lang="en-US" altLang="zh-CN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Results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Normal </a:t>
            </a:r>
            <a:r>
              <a:rPr lang="en-US" altLang="zh-CN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en-US" altLang="zh-CN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oveout</a:t>
            </a: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stacking</a:t>
            </a:r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76" y="2338511"/>
            <a:ext cx="8034647" cy="451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Outline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Motivation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Solution and Procedure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Problems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Results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Discussion</a:t>
            </a:r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altLang="zh-CN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Discussion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One-side back scattering</a:t>
            </a:r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00" y="2505340"/>
            <a:ext cx="6982799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Discussion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First two 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back scatter (1)</a:t>
            </a:r>
          </a:p>
          <a:p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1" y="2125683"/>
            <a:ext cx="8413010" cy="4732318"/>
          </a:xfrm>
          <a:prstGeom prst="rect">
            <a:avLst/>
          </a:prstGeom>
        </p:spPr>
      </p:pic>
      <p:sp>
        <p:nvSpPr>
          <p:cNvPr id="6" name="五角星 5"/>
          <p:cNvSpPr/>
          <p:nvPr/>
        </p:nvSpPr>
        <p:spPr>
          <a:xfrm>
            <a:off x="4904509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732509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919100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10712531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9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Discussion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First two 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back scatter (2)</a:t>
            </a:r>
          </a:p>
          <a:p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1" y="2125683"/>
            <a:ext cx="8413009" cy="4732318"/>
          </a:xfrm>
          <a:prstGeom prst="rect">
            <a:avLst/>
          </a:prstGeom>
        </p:spPr>
      </p:pic>
      <p:sp>
        <p:nvSpPr>
          <p:cNvPr id="4" name="五角星 3"/>
          <p:cNvSpPr/>
          <p:nvPr/>
        </p:nvSpPr>
        <p:spPr>
          <a:xfrm>
            <a:off x="4904509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732509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919100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10712531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9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Discussion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First two 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back scatter (3)</a:t>
            </a:r>
          </a:p>
          <a:p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1" y="2125683"/>
            <a:ext cx="8413009" cy="4732317"/>
          </a:xfrm>
          <a:prstGeom prst="rect">
            <a:avLst/>
          </a:prstGeom>
        </p:spPr>
      </p:pic>
      <p:sp>
        <p:nvSpPr>
          <p:cNvPr id="6" name="五角星 5"/>
          <p:cNvSpPr/>
          <p:nvPr/>
        </p:nvSpPr>
        <p:spPr>
          <a:xfrm>
            <a:off x="4904509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732509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919100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10712531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4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Outline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Motivation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Solution and Procedure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Problems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Discussion</a:t>
            </a:r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altLang="zh-CN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Discussion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First two 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back scatter (4)</a:t>
            </a:r>
          </a:p>
          <a:p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1" y="2125683"/>
            <a:ext cx="8413008" cy="4732317"/>
          </a:xfrm>
          <a:prstGeom prst="rect">
            <a:avLst/>
          </a:prstGeom>
        </p:spPr>
      </p:pic>
      <p:sp>
        <p:nvSpPr>
          <p:cNvPr id="6" name="五角星 5"/>
          <p:cNvSpPr/>
          <p:nvPr/>
        </p:nvSpPr>
        <p:spPr>
          <a:xfrm>
            <a:off x="4904509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732509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919100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10712531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7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Discussion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Last two 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back scatter (1)</a:t>
            </a:r>
          </a:p>
          <a:p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1" y="2125683"/>
            <a:ext cx="8413008" cy="4732316"/>
          </a:xfrm>
          <a:prstGeom prst="rect">
            <a:avLst/>
          </a:prstGeom>
        </p:spPr>
      </p:pic>
      <p:sp>
        <p:nvSpPr>
          <p:cNvPr id="7" name="五角星 6"/>
          <p:cNvSpPr/>
          <p:nvPr/>
        </p:nvSpPr>
        <p:spPr>
          <a:xfrm>
            <a:off x="4904509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732509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919100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10712531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2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Discussion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Last two 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back scatter (2)</a:t>
            </a:r>
          </a:p>
          <a:p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2" y="2125683"/>
            <a:ext cx="8413006" cy="4732316"/>
          </a:xfrm>
          <a:prstGeom prst="rect">
            <a:avLst/>
          </a:prstGeom>
        </p:spPr>
      </p:pic>
      <p:sp>
        <p:nvSpPr>
          <p:cNvPr id="6" name="五角星 5"/>
          <p:cNvSpPr/>
          <p:nvPr/>
        </p:nvSpPr>
        <p:spPr>
          <a:xfrm>
            <a:off x="4904509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732509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919100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10712531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9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Discussion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Last two 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back scatter (3)</a:t>
            </a:r>
          </a:p>
          <a:p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2" y="2125683"/>
            <a:ext cx="8413006" cy="4732315"/>
          </a:xfrm>
          <a:prstGeom prst="rect">
            <a:avLst/>
          </a:prstGeom>
        </p:spPr>
      </p:pic>
      <p:sp>
        <p:nvSpPr>
          <p:cNvPr id="6" name="五角星 5"/>
          <p:cNvSpPr/>
          <p:nvPr/>
        </p:nvSpPr>
        <p:spPr>
          <a:xfrm>
            <a:off x="4904509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732509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919100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10712531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2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Discussion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Last two 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back scatter (4)</a:t>
            </a:r>
          </a:p>
          <a:p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3" y="2125683"/>
            <a:ext cx="8413004" cy="4732315"/>
          </a:xfrm>
          <a:prstGeom prst="rect">
            <a:avLst/>
          </a:prstGeom>
        </p:spPr>
      </p:pic>
      <p:sp>
        <p:nvSpPr>
          <p:cNvPr id="6" name="五角星 5"/>
          <p:cNvSpPr/>
          <p:nvPr/>
        </p:nvSpPr>
        <p:spPr>
          <a:xfrm>
            <a:off x="4904509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732509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919100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10712531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Discussion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Last two 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back scatter (5)</a:t>
            </a:r>
          </a:p>
          <a:p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3" y="2125683"/>
            <a:ext cx="8413004" cy="4732314"/>
          </a:xfrm>
          <a:prstGeom prst="rect">
            <a:avLst/>
          </a:prstGeom>
        </p:spPr>
      </p:pic>
      <p:sp>
        <p:nvSpPr>
          <p:cNvPr id="6" name="五角星 5"/>
          <p:cNvSpPr/>
          <p:nvPr/>
        </p:nvSpPr>
        <p:spPr>
          <a:xfrm>
            <a:off x="4904509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732509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9191006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10712531" y="2505693"/>
            <a:ext cx="296883" cy="285008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Outline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Motivation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Solution and Procedure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Problems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Results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Discussion</a:t>
            </a:r>
            <a:endParaRPr lang="en-US" altLang="zh-CN" sz="3600" dirty="0">
              <a:solidFill>
                <a:schemeClr val="accent4">
                  <a:lumMod val="60000"/>
                  <a:lumOff val="40000"/>
                  <a:alpha val="20000"/>
                </a:schemeClr>
              </a:solidFill>
            </a:endParaRPr>
          </a:p>
          <a:p>
            <a:endParaRPr lang="en-US" altLang="zh-CN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Motivation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Practice getting real field data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Practice data processing skills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Find subsurface structure below KAUST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Detect </a:t>
            </a:r>
            <a:r>
              <a:rPr lang="en-US" altLang="zh-CN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Qademah</a:t>
            </a: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fault</a:t>
            </a:r>
          </a:p>
        </p:txBody>
      </p:sp>
    </p:spTree>
    <p:extLst>
      <p:ext uri="{BB962C8B-B14F-4D97-AF65-F5344CB8AC3E}">
        <p14:creationId xmlns:p14="http://schemas.microsoft.com/office/powerpoint/2010/main" val="395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Outline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Motivation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Solution and Procedure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Problems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Results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Discussion</a:t>
            </a:r>
            <a:endParaRPr lang="en-US" altLang="zh-CN" sz="3600" dirty="0">
              <a:solidFill>
                <a:schemeClr val="accent4">
                  <a:lumMod val="60000"/>
                  <a:lumOff val="40000"/>
                  <a:alpha val="20000"/>
                </a:schemeClr>
              </a:solidFill>
            </a:endParaRPr>
          </a:p>
          <a:p>
            <a:endParaRPr lang="en-US" altLang="zh-CN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Solution and Procedure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Collect seismic data at north KAUST campus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Pre-processing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Velocity analysis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Post-stack migration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Interpretation</a:t>
            </a:r>
            <a:endParaRPr lang="zh-CN" alt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Solution and Procedure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North campus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White: survey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Red: </a:t>
            </a:r>
            <a:r>
              <a:rPr lang="en-US" altLang="zh-CN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Qademah</a:t>
            </a: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240 shots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240 geophones</a:t>
            </a: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 m spacing</a:t>
            </a:r>
            <a:endParaRPr lang="en-US" altLang="zh-CN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altLang="zh-CN" sz="3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01" y="1825625"/>
            <a:ext cx="6982799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Solution and Procedure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1949135" y="2813555"/>
            <a:ext cx="1546756" cy="186461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任意多边形 4"/>
          <p:cNvSpPr/>
          <p:nvPr/>
        </p:nvSpPr>
        <p:spPr>
          <a:xfrm>
            <a:off x="2304607" y="1825904"/>
            <a:ext cx="2071799" cy="1243079"/>
          </a:xfrm>
          <a:custGeom>
            <a:avLst/>
            <a:gdLst>
              <a:gd name="connsiteX0" fmla="*/ 0 w 2071799"/>
              <a:gd name="connsiteY0" fmla="*/ 124308 h 1243079"/>
              <a:gd name="connsiteX1" fmla="*/ 124308 w 2071799"/>
              <a:gd name="connsiteY1" fmla="*/ 0 h 1243079"/>
              <a:gd name="connsiteX2" fmla="*/ 1947491 w 2071799"/>
              <a:gd name="connsiteY2" fmla="*/ 0 h 1243079"/>
              <a:gd name="connsiteX3" fmla="*/ 2071799 w 2071799"/>
              <a:gd name="connsiteY3" fmla="*/ 124308 h 1243079"/>
              <a:gd name="connsiteX4" fmla="*/ 2071799 w 2071799"/>
              <a:gd name="connsiteY4" fmla="*/ 1118771 h 1243079"/>
              <a:gd name="connsiteX5" fmla="*/ 1947491 w 2071799"/>
              <a:gd name="connsiteY5" fmla="*/ 1243079 h 1243079"/>
              <a:gd name="connsiteX6" fmla="*/ 124308 w 2071799"/>
              <a:gd name="connsiteY6" fmla="*/ 1243079 h 1243079"/>
              <a:gd name="connsiteX7" fmla="*/ 0 w 2071799"/>
              <a:gd name="connsiteY7" fmla="*/ 1118771 h 1243079"/>
              <a:gd name="connsiteX8" fmla="*/ 0 w 2071799"/>
              <a:gd name="connsiteY8" fmla="*/ 124308 h 124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1799" h="1243079">
                <a:moveTo>
                  <a:pt x="0" y="124308"/>
                </a:moveTo>
                <a:cubicBezTo>
                  <a:pt x="0" y="55655"/>
                  <a:pt x="55655" y="0"/>
                  <a:pt x="124308" y="0"/>
                </a:cubicBezTo>
                <a:lnTo>
                  <a:pt x="1947491" y="0"/>
                </a:lnTo>
                <a:cubicBezTo>
                  <a:pt x="2016144" y="0"/>
                  <a:pt x="2071799" y="55655"/>
                  <a:pt x="2071799" y="124308"/>
                </a:cubicBezTo>
                <a:lnTo>
                  <a:pt x="2071799" y="1118771"/>
                </a:lnTo>
                <a:cubicBezTo>
                  <a:pt x="2071799" y="1187424"/>
                  <a:pt x="2016144" y="1243079"/>
                  <a:pt x="1947491" y="1243079"/>
                </a:cubicBezTo>
                <a:lnTo>
                  <a:pt x="124308" y="1243079"/>
                </a:lnTo>
                <a:cubicBezTo>
                  <a:pt x="55655" y="1243079"/>
                  <a:pt x="0" y="1187424"/>
                  <a:pt x="0" y="1118771"/>
                </a:cubicBezTo>
                <a:lnTo>
                  <a:pt x="0" y="1243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039" tIns="124039" rIns="124039" bIns="12403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300" kern="1200" dirty="0" smtClean="0"/>
              <a:t>Cut before early arrival</a:t>
            </a:r>
            <a:endParaRPr lang="zh-CN" altLang="en-US" sz="2300" kern="1200" dirty="0"/>
          </a:p>
        </p:txBody>
      </p:sp>
      <p:sp>
        <p:nvSpPr>
          <p:cNvPr id="7" name="矩形 6"/>
          <p:cNvSpPr/>
          <p:nvPr/>
        </p:nvSpPr>
        <p:spPr>
          <a:xfrm rot="5400000">
            <a:off x="1949135" y="4367405"/>
            <a:ext cx="1546756" cy="186461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任意多边形 7"/>
          <p:cNvSpPr/>
          <p:nvPr/>
        </p:nvSpPr>
        <p:spPr>
          <a:xfrm>
            <a:off x="2304607" y="3379754"/>
            <a:ext cx="2071799" cy="1243079"/>
          </a:xfrm>
          <a:custGeom>
            <a:avLst/>
            <a:gdLst>
              <a:gd name="connsiteX0" fmla="*/ 0 w 2071799"/>
              <a:gd name="connsiteY0" fmla="*/ 124308 h 1243079"/>
              <a:gd name="connsiteX1" fmla="*/ 124308 w 2071799"/>
              <a:gd name="connsiteY1" fmla="*/ 0 h 1243079"/>
              <a:gd name="connsiteX2" fmla="*/ 1947491 w 2071799"/>
              <a:gd name="connsiteY2" fmla="*/ 0 h 1243079"/>
              <a:gd name="connsiteX3" fmla="*/ 2071799 w 2071799"/>
              <a:gd name="connsiteY3" fmla="*/ 124308 h 1243079"/>
              <a:gd name="connsiteX4" fmla="*/ 2071799 w 2071799"/>
              <a:gd name="connsiteY4" fmla="*/ 1118771 h 1243079"/>
              <a:gd name="connsiteX5" fmla="*/ 1947491 w 2071799"/>
              <a:gd name="connsiteY5" fmla="*/ 1243079 h 1243079"/>
              <a:gd name="connsiteX6" fmla="*/ 124308 w 2071799"/>
              <a:gd name="connsiteY6" fmla="*/ 1243079 h 1243079"/>
              <a:gd name="connsiteX7" fmla="*/ 0 w 2071799"/>
              <a:gd name="connsiteY7" fmla="*/ 1118771 h 1243079"/>
              <a:gd name="connsiteX8" fmla="*/ 0 w 2071799"/>
              <a:gd name="connsiteY8" fmla="*/ 124308 h 124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1799" h="1243079">
                <a:moveTo>
                  <a:pt x="0" y="124308"/>
                </a:moveTo>
                <a:cubicBezTo>
                  <a:pt x="0" y="55655"/>
                  <a:pt x="55655" y="0"/>
                  <a:pt x="124308" y="0"/>
                </a:cubicBezTo>
                <a:lnTo>
                  <a:pt x="1947491" y="0"/>
                </a:lnTo>
                <a:cubicBezTo>
                  <a:pt x="2016144" y="0"/>
                  <a:pt x="2071799" y="55655"/>
                  <a:pt x="2071799" y="124308"/>
                </a:cubicBezTo>
                <a:lnTo>
                  <a:pt x="2071799" y="1118771"/>
                </a:lnTo>
                <a:cubicBezTo>
                  <a:pt x="2071799" y="1187424"/>
                  <a:pt x="2016144" y="1243079"/>
                  <a:pt x="1947491" y="1243079"/>
                </a:cubicBezTo>
                <a:lnTo>
                  <a:pt x="124308" y="1243079"/>
                </a:lnTo>
                <a:cubicBezTo>
                  <a:pt x="55655" y="1243079"/>
                  <a:pt x="0" y="1187424"/>
                  <a:pt x="0" y="1118771"/>
                </a:cubicBezTo>
                <a:lnTo>
                  <a:pt x="0" y="1243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039" tIns="124039" rIns="124039" bIns="12403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300" kern="1200" dirty="0" smtClean="0"/>
              <a:t>Delete bad traces</a:t>
            </a:r>
            <a:endParaRPr lang="zh-CN" altLang="en-US" sz="2300" kern="1200" dirty="0"/>
          </a:p>
        </p:txBody>
      </p:sp>
      <p:sp>
        <p:nvSpPr>
          <p:cNvPr id="9" name="矩形 8"/>
          <p:cNvSpPr/>
          <p:nvPr/>
        </p:nvSpPr>
        <p:spPr>
          <a:xfrm>
            <a:off x="2726060" y="5144329"/>
            <a:ext cx="2748400" cy="186461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任意多边形 9"/>
          <p:cNvSpPr/>
          <p:nvPr/>
        </p:nvSpPr>
        <p:spPr>
          <a:xfrm>
            <a:off x="2304607" y="4933603"/>
            <a:ext cx="2071799" cy="1243079"/>
          </a:xfrm>
          <a:custGeom>
            <a:avLst/>
            <a:gdLst>
              <a:gd name="connsiteX0" fmla="*/ 0 w 2071799"/>
              <a:gd name="connsiteY0" fmla="*/ 124308 h 1243079"/>
              <a:gd name="connsiteX1" fmla="*/ 124308 w 2071799"/>
              <a:gd name="connsiteY1" fmla="*/ 0 h 1243079"/>
              <a:gd name="connsiteX2" fmla="*/ 1947491 w 2071799"/>
              <a:gd name="connsiteY2" fmla="*/ 0 h 1243079"/>
              <a:gd name="connsiteX3" fmla="*/ 2071799 w 2071799"/>
              <a:gd name="connsiteY3" fmla="*/ 124308 h 1243079"/>
              <a:gd name="connsiteX4" fmla="*/ 2071799 w 2071799"/>
              <a:gd name="connsiteY4" fmla="*/ 1118771 h 1243079"/>
              <a:gd name="connsiteX5" fmla="*/ 1947491 w 2071799"/>
              <a:gd name="connsiteY5" fmla="*/ 1243079 h 1243079"/>
              <a:gd name="connsiteX6" fmla="*/ 124308 w 2071799"/>
              <a:gd name="connsiteY6" fmla="*/ 1243079 h 1243079"/>
              <a:gd name="connsiteX7" fmla="*/ 0 w 2071799"/>
              <a:gd name="connsiteY7" fmla="*/ 1118771 h 1243079"/>
              <a:gd name="connsiteX8" fmla="*/ 0 w 2071799"/>
              <a:gd name="connsiteY8" fmla="*/ 124308 h 124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1799" h="1243079">
                <a:moveTo>
                  <a:pt x="0" y="124308"/>
                </a:moveTo>
                <a:cubicBezTo>
                  <a:pt x="0" y="55655"/>
                  <a:pt x="55655" y="0"/>
                  <a:pt x="124308" y="0"/>
                </a:cubicBezTo>
                <a:lnTo>
                  <a:pt x="1947491" y="0"/>
                </a:lnTo>
                <a:cubicBezTo>
                  <a:pt x="2016144" y="0"/>
                  <a:pt x="2071799" y="55655"/>
                  <a:pt x="2071799" y="124308"/>
                </a:cubicBezTo>
                <a:lnTo>
                  <a:pt x="2071799" y="1118771"/>
                </a:lnTo>
                <a:cubicBezTo>
                  <a:pt x="2071799" y="1187424"/>
                  <a:pt x="2016144" y="1243079"/>
                  <a:pt x="1947491" y="1243079"/>
                </a:cubicBezTo>
                <a:lnTo>
                  <a:pt x="124308" y="1243079"/>
                </a:lnTo>
                <a:cubicBezTo>
                  <a:pt x="55655" y="1243079"/>
                  <a:pt x="0" y="1187424"/>
                  <a:pt x="0" y="1118771"/>
                </a:cubicBezTo>
                <a:lnTo>
                  <a:pt x="0" y="1243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039" tIns="124039" rIns="124039" bIns="12403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300" kern="1200" dirty="0" err="1" smtClean="0"/>
              <a:t>Bandpass</a:t>
            </a:r>
            <a:endParaRPr lang="zh-CN" altLang="en-US" sz="2300" kern="1200" dirty="0"/>
          </a:p>
        </p:txBody>
      </p:sp>
      <p:sp>
        <p:nvSpPr>
          <p:cNvPr id="11" name="矩形 10"/>
          <p:cNvSpPr/>
          <p:nvPr/>
        </p:nvSpPr>
        <p:spPr>
          <a:xfrm rot="16200000">
            <a:off x="4704628" y="4367405"/>
            <a:ext cx="1546756" cy="186461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任意多边形 11"/>
          <p:cNvSpPr/>
          <p:nvPr/>
        </p:nvSpPr>
        <p:spPr>
          <a:xfrm>
            <a:off x="5060100" y="4933603"/>
            <a:ext cx="2071799" cy="1243079"/>
          </a:xfrm>
          <a:custGeom>
            <a:avLst/>
            <a:gdLst>
              <a:gd name="connsiteX0" fmla="*/ 0 w 2071799"/>
              <a:gd name="connsiteY0" fmla="*/ 124308 h 1243079"/>
              <a:gd name="connsiteX1" fmla="*/ 124308 w 2071799"/>
              <a:gd name="connsiteY1" fmla="*/ 0 h 1243079"/>
              <a:gd name="connsiteX2" fmla="*/ 1947491 w 2071799"/>
              <a:gd name="connsiteY2" fmla="*/ 0 h 1243079"/>
              <a:gd name="connsiteX3" fmla="*/ 2071799 w 2071799"/>
              <a:gd name="connsiteY3" fmla="*/ 124308 h 1243079"/>
              <a:gd name="connsiteX4" fmla="*/ 2071799 w 2071799"/>
              <a:gd name="connsiteY4" fmla="*/ 1118771 h 1243079"/>
              <a:gd name="connsiteX5" fmla="*/ 1947491 w 2071799"/>
              <a:gd name="connsiteY5" fmla="*/ 1243079 h 1243079"/>
              <a:gd name="connsiteX6" fmla="*/ 124308 w 2071799"/>
              <a:gd name="connsiteY6" fmla="*/ 1243079 h 1243079"/>
              <a:gd name="connsiteX7" fmla="*/ 0 w 2071799"/>
              <a:gd name="connsiteY7" fmla="*/ 1118771 h 1243079"/>
              <a:gd name="connsiteX8" fmla="*/ 0 w 2071799"/>
              <a:gd name="connsiteY8" fmla="*/ 124308 h 124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1799" h="1243079">
                <a:moveTo>
                  <a:pt x="0" y="124308"/>
                </a:moveTo>
                <a:cubicBezTo>
                  <a:pt x="0" y="55655"/>
                  <a:pt x="55655" y="0"/>
                  <a:pt x="124308" y="0"/>
                </a:cubicBezTo>
                <a:lnTo>
                  <a:pt x="1947491" y="0"/>
                </a:lnTo>
                <a:cubicBezTo>
                  <a:pt x="2016144" y="0"/>
                  <a:pt x="2071799" y="55655"/>
                  <a:pt x="2071799" y="124308"/>
                </a:cubicBezTo>
                <a:lnTo>
                  <a:pt x="2071799" y="1118771"/>
                </a:lnTo>
                <a:cubicBezTo>
                  <a:pt x="2071799" y="1187424"/>
                  <a:pt x="2016144" y="1243079"/>
                  <a:pt x="1947491" y="1243079"/>
                </a:cubicBezTo>
                <a:lnTo>
                  <a:pt x="124308" y="1243079"/>
                </a:lnTo>
                <a:cubicBezTo>
                  <a:pt x="55655" y="1243079"/>
                  <a:pt x="0" y="1187424"/>
                  <a:pt x="0" y="1118771"/>
                </a:cubicBezTo>
                <a:lnTo>
                  <a:pt x="0" y="1243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039" tIns="124039" rIns="124039" bIns="12403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300" kern="1200" dirty="0" smtClean="0"/>
              <a:t>FK-analysis</a:t>
            </a:r>
            <a:endParaRPr lang="zh-CN" altLang="en-US" sz="2300" kern="1200" dirty="0"/>
          </a:p>
        </p:txBody>
      </p:sp>
      <p:sp>
        <p:nvSpPr>
          <p:cNvPr id="13" name="矩形 12"/>
          <p:cNvSpPr/>
          <p:nvPr/>
        </p:nvSpPr>
        <p:spPr>
          <a:xfrm rot="16200000">
            <a:off x="4704628" y="2813555"/>
            <a:ext cx="1546756" cy="186461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任意多边形 13"/>
          <p:cNvSpPr/>
          <p:nvPr/>
        </p:nvSpPr>
        <p:spPr>
          <a:xfrm>
            <a:off x="5060100" y="3379754"/>
            <a:ext cx="2071799" cy="1243079"/>
          </a:xfrm>
          <a:custGeom>
            <a:avLst/>
            <a:gdLst>
              <a:gd name="connsiteX0" fmla="*/ 0 w 2071799"/>
              <a:gd name="connsiteY0" fmla="*/ 124308 h 1243079"/>
              <a:gd name="connsiteX1" fmla="*/ 124308 w 2071799"/>
              <a:gd name="connsiteY1" fmla="*/ 0 h 1243079"/>
              <a:gd name="connsiteX2" fmla="*/ 1947491 w 2071799"/>
              <a:gd name="connsiteY2" fmla="*/ 0 h 1243079"/>
              <a:gd name="connsiteX3" fmla="*/ 2071799 w 2071799"/>
              <a:gd name="connsiteY3" fmla="*/ 124308 h 1243079"/>
              <a:gd name="connsiteX4" fmla="*/ 2071799 w 2071799"/>
              <a:gd name="connsiteY4" fmla="*/ 1118771 h 1243079"/>
              <a:gd name="connsiteX5" fmla="*/ 1947491 w 2071799"/>
              <a:gd name="connsiteY5" fmla="*/ 1243079 h 1243079"/>
              <a:gd name="connsiteX6" fmla="*/ 124308 w 2071799"/>
              <a:gd name="connsiteY6" fmla="*/ 1243079 h 1243079"/>
              <a:gd name="connsiteX7" fmla="*/ 0 w 2071799"/>
              <a:gd name="connsiteY7" fmla="*/ 1118771 h 1243079"/>
              <a:gd name="connsiteX8" fmla="*/ 0 w 2071799"/>
              <a:gd name="connsiteY8" fmla="*/ 124308 h 124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1799" h="1243079">
                <a:moveTo>
                  <a:pt x="0" y="124308"/>
                </a:moveTo>
                <a:cubicBezTo>
                  <a:pt x="0" y="55655"/>
                  <a:pt x="55655" y="0"/>
                  <a:pt x="124308" y="0"/>
                </a:cubicBezTo>
                <a:lnTo>
                  <a:pt x="1947491" y="0"/>
                </a:lnTo>
                <a:cubicBezTo>
                  <a:pt x="2016144" y="0"/>
                  <a:pt x="2071799" y="55655"/>
                  <a:pt x="2071799" y="124308"/>
                </a:cubicBezTo>
                <a:lnTo>
                  <a:pt x="2071799" y="1118771"/>
                </a:lnTo>
                <a:cubicBezTo>
                  <a:pt x="2071799" y="1187424"/>
                  <a:pt x="2016144" y="1243079"/>
                  <a:pt x="1947491" y="1243079"/>
                </a:cubicBezTo>
                <a:lnTo>
                  <a:pt x="124308" y="1243079"/>
                </a:lnTo>
                <a:cubicBezTo>
                  <a:pt x="55655" y="1243079"/>
                  <a:pt x="0" y="1187424"/>
                  <a:pt x="0" y="1118771"/>
                </a:cubicBezTo>
                <a:lnTo>
                  <a:pt x="0" y="1243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039" tIns="124039" rIns="124039" bIns="12403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300" kern="1200" dirty="0" smtClean="0"/>
              <a:t>FK-Filter Remove Surface waves</a:t>
            </a:r>
            <a:endParaRPr lang="zh-CN" altLang="en-US" sz="2300" kern="1200" dirty="0"/>
          </a:p>
        </p:txBody>
      </p:sp>
      <p:sp>
        <p:nvSpPr>
          <p:cNvPr id="15" name="矩形 14"/>
          <p:cNvSpPr/>
          <p:nvPr/>
        </p:nvSpPr>
        <p:spPr>
          <a:xfrm>
            <a:off x="5481553" y="2036631"/>
            <a:ext cx="2748400" cy="186461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任意多边形 15"/>
          <p:cNvSpPr/>
          <p:nvPr/>
        </p:nvSpPr>
        <p:spPr>
          <a:xfrm>
            <a:off x="5060100" y="1825904"/>
            <a:ext cx="2071799" cy="1243079"/>
          </a:xfrm>
          <a:custGeom>
            <a:avLst/>
            <a:gdLst>
              <a:gd name="connsiteX0" fmla="*/ 0 w 2071799"/>
              <a:gd name="connsiteY0" fmla="*/ 124308 h 1243079"/>
              <a:gd name="connsiteX1" fmla="*/ 124308 w 2071799"/>
              <a:gd name="connsiteY1" fmla="*/ 0 h 1243079"/>
              <a:gd name="connsiteX2" fmla="*/ 1947491 w 2071799"/>
              <a:gd name="connsiteY2" fmla="*/ 0 h 1243079"/>
              <a:gd name="connsiteX3" fmla="*/ 2071799 w 2071799"/>
              <a:gd name="connsiteY3" fmla="*/ 124308 h 1243079"/>
              <a:gd name="connsiteX4" fmla="*/ 2071799 w 2071799"/>
              <a:gd name="connsiteY4" fmla="*/ 1118771 h 1243079"/>
              <a:gd name="connsiteX5" fmla="*/ 1947491 w 2071799"/>
              <a:gd name="connsiteY5" fmla="*/ 1243079 h 1243079"/>
              <a:gd name="connsiteX6" fmla="*/ 124308 w 2071799"/>
              <a:gd name="connsiteY6" fmla="*/ 1243079 h 1243079"/>
              <a:gd name="connsiteX7" fmla="*/ 0 w 2071799"/>
              <a:gd name="connsiteY7" fmla="*/ 1118771 h 1243079"/>
              <a:gd name="connsiteX8" fmla="*/ 0 w 2071799"/>
              <a:gd name="connsiteY8" fmla="*/ 124308 h 124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1799" h="1243079">
                <a:moveTo>
                  <a:pt x="0" y="124308"/>
                </a:moveTo>
                <a:cubicBezTo>
                  <a:pt x="0" y="55655"/>
                  <a:pt x="55655" y="0"/>
                  <a:pt x="124308" y="0"/>
                </a:cubicBezTo>
                <a:lnTo>
                  <a:pt x="1947491" y="0"/>
                </a:lnTo>
                <a:cubicBezTo>
                  <a:pt x="2016144" y="0"/>
                  <a:pt x="2071799" y="55655"/>
                  <a:pt x="2071799" y="124308"/>
                </a:cubicBezTo>
                <a:lnTo>
                  <a:pt x="2071799" y="1118771"/>
                </a:lnTo>
                <a:cubicBezTo>
                  <a:pt x="2071799" y="1187424"/>
                  <a:pt x="2016144" y="1243079"/>
                  <a:pt x="1947491" y="1243079"/>
                </a:cubicBezTo>
                <a:lnTo>
                  <a:pt x="124308" y="1243079"/>
                </a:lnTo>
                <a:cubicBezTo>
                  <a:pt x="55655" y="1243079"/>
                  <a:pt x="0" y="1187424"/>
                  <a:pt x="0" y="1118771"/>
                </a:cubicBezTo>
                <a:lnTo>
                  <a:pt x="0" y="1243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039" tIns="124039" rIns="124039" bIns="12403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300" kern="1200" dirty="0" smtClean="0"/>
              <a:t>Velocity Analysis</a:t>
            </a:r>
            <a:endParaRPr lang="zh-CN" altLang="en-US" sz="2300" kern="1200" dirty="0"/>
          </a:p>
        </p:txBody>
      </p:sp>
      <p:sp>
        <p:nvSpPr>
          <p:cNvPr id="17" name="矩形 16"/>
          <p:cNvSpPr/>
          <p:nvPr/>
        </p:nvSpPr>
        <p:spPr>
          <a:xfrm rot="5400000">
            <a:off x="7460121" y="2813555"/>
            <a:ext cx="1546756" cy="186461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任意多边形 17"/>
          <p:cNvSpPr/>
          <p:nvPr/>
        </p:nvSpPr>
        <p:spPr>
          <a:xfrm>
            <a:off x="7815593" y="1825904"/>
            <a:ext cx="2071799" cy="1243079"/>
          </a:xfrm>
          <a:custGeom>
            <a:avLst/>
            <a:gdLst>
              <a:gd name="connsiteX0" fmla="*/ 0 w 2071799"/>
              <a:gd name="connsiteY0" fmla="*/ 124308 h 1243079"/>
              <a:gd name="connsiteX1" fmla="*/ 124308 w 2071799"/>
              <a:gd name="connsiteY1" fmla="*/ 0 h 1243079"/>
              <a:gd name="connsiteX2" fmla="*/ 1947491 w 2071799"/>
              <a:gd name="connsiteY2" fmla="*/ 0 h 1243079"/>
              <a:gd name="connsiteX3" fmla="*/ 2071799 w 2071799"/>
              <a:gd name="connsiteY3" fmla="*/ 124308 h 1243079"/>
              <a:gd name="connsiteX4" fmla="*/ 2071799 w 2071799"/>
              <a:gd name="connsiteY4" fmla="*/ 1118771 h 1243079"/>
              <a:gd name="connsiteX5" fmla="*/ 1947491 w 2071799"/>
              <a:gd name="connsiteY5" fmla="*/ 1243079 h 1243079"/>
              <a:gd name="connsiteX6" fmla="*/ 124308 w 2071799"/>
              <a:gd name="connsiteY6" fmla="*/ 1243079 h 1243079"/>
              <a:gd name="connsiteX7" fmla="*/ 0 w 2071799"/>
              <a:gd name="connsiteY7" fmla="*/ 1118771 h 1243079"/>
              <a:gd name="connsiteX8" fmla="*/ 0 w 2071799"/>
              <a:gd name="connsiteY8" fmla="*/ 124308 h 124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1799" h="1243079">
                <a:moveTo>
                  <a:pt x="0" y="124308"/>
                </a:moveTo>
                <a:cubicBezTo>
                  <a:pt x="0" y="55655"/>
                  <a:pt x="55655" y="0"/>
                  <a:pt x="124308" y="0"/>
                </a:cubicBezTo>
                <a:lnTo>
                  <a:pt x="1947491" y="0"/>
                </a:lnTo>
                <a:cubicBezTo>
                  <a:pt x="2016144" y="0"/>
                  <a:pt x="2071799" y="55655"/>
                  <a:pt x="2071799" y="124308"/>
                </a:cubicBezTo>
                <a:lnTo>
                  <a:pt x="2071799" y="1118771"/>
                </a:lnTo>
                <a:cubicBezTo>
                  <a:pt x="2071799" y="1187424"/>
                  <a:pt x="2016144" y="1243079"/>
                  <a:pt x="1947491" y="1243079"/>
                </a:cubicBezTo>
                <a:lnTo>
                  <a:pt x="124308" y="1243079"/>
                </a:lnTo>
                <a:cubicBezTo>
                  <a:pt x="55655" y="1243079"/>
                  <a:pt x="0" y="1187424"/>
                  <a:pt x="0" y="1118771"/>
                </a:cubicBezTo>
                <a:lnTo>
                  <a:pt x="0" y="1243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039" tIns="124039" rIns="124039" bIns="12403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300" kern="1200" dirty="0" smtClean="0"/>
              <a:t>Normal </a:t>
            </a:r>
            <a:r>
              <a:rPr lang="en-US" altLang="zh-CN" sz="2300" kern="1200" dirty="0" err="1" smtClean="0"/>
              <a:t>Moveout</a:t>
            </a:r>
            <a:r>
              <a:rPr lang="en-US" altLang="zh-CN" sz="2300" kern="1200" dirty="0" smtClean="0"/>
              <a:t> Correction</a:t>
            </a:r>
            <a:endParaRPr lang="zh-CN" altLang="en-US" sz="2300" kern="1200" dirty="0"/>
          </a:p>
        </p:txBody>
      </p:sp>
      <p:sp>
        <p:nvSpPr>
          <p:cNvPr id="19" name="矩形 18"/>
          <p:cNvSpPr/>
          <p:nvPr/>
        </p:nvSpPr>
        <p:spPr>
          <a:xfrm rot="5400000">
            <a:off x="7460121" y="4367405"/>
            <a:ext cx="1546756" cy="186461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任意多边形 19"/>
          <p:cNvSpPr/>
          <p:nvPr/>
        </p:nvSpPr>
        <p:spPr>
          <a:xfrm>
            <a:off x="7815593" y="3379754"/>
            <a:ext cx="2071799" cy="1243079"/>
          </a:xfrm>
          <a:custGeom>
            <a:avLst/>
            <a:gdLst>
              <a:gd name="connsiteX0" fmla="*/ 0 w 2071799"/>
              <a:gd name="connsiteY0" fmla="*/ 124308 h 1243079"/>
              <a:gd name="connsiteX1" fmla="*/ 124308 w 2071799"/>
              <a:gd name="connsiteY1" fmla="*/ 0 h 1243079"/>
              <a:gd name="connsiteX2" fmla="*/ 1947491 w 2071799"/>
              <a:gd name="connsiteY2" fmla="*/ 0 h 1243079"/>
              <a:gd name="connsiteX3" fmla="*/ 2071799 w 2071799"/>
              <a:gd name="connsiteY3" fmla="*/ 124308 h 1243079"/>
              <a:gd name="connsiteX4" fmla="*/ 2071799 w 2071799"/>
              <a:gd name="connsiteY4" fmla="*/ 1118771 h 1243079"/>
              <a:gd name="connsiteX5" fmla="*/ 1947491 w 2071799"/>
              <a:gd name="connsiteY5" fmla="*/ 1243079 h 1243079"/>
              <a:gd name="connsiteX6" fmla="*/ 124308 w 2071799"/>
              <a:gd name="connsiteY6" fmla="*/ 1243079 h 1243079"/>
              <a:gd name="connsiteX7" fmla="*/ 0 w 2071799"/>
              <a:gd name="connsiteY7" fmla="*/ 1118771 h 1243079"/>
              <a:gd name="connsiteX8" fmla="*/ 0 w 2071799"/>
              <a:gd name="connsiteY8" fmla="*/ 124308 h 124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1799" h="1243079">
                <a:moveTo>
                  <a:pt x="0" y="124308"/>
                </a:moveTo>
                <a:cubicBezTo>
                  <a:pt x="0" y="55655"/>
                  <a:pt x="55655" y="0"/>
                  <a:pt x="124308" y="0"/>
                </a:cubicBezTo>
                <a:lnTo>
                  <a:pt x="1947491" y="0"/>
                </a:lnTo>
                <a:cubicBezTo>
                  <a:pt x="2016144" y="0"/>
                  <a:pt x="2071799" y="55655"/>
                  <a:pt x="2071799" y="124308"/>
                </a:cubicBezTo>
                <a:lnTo>
                  <a:pt x="2071799" y="1118771"/>
                </a:lnTo>
                <a:cubicBezTo>
                  <a:pt x="2071799" y="1187424"/>
                  <a:pt x="2016144" y="1243079"/>
                  <a:pt x="1947491" y="1243079"/>
                </a:cubicBezTo>
                <a:lnTo>
                  <a:pt x="124308" y="1243079"/>
                </a:lnTo>
                <a:cubicBezTo>
                  <a:pt x="55655" y="1243079"/>
                  <a:pt x="0" y="1187424"/>
                  <a:pt x="0" y="1118771"/>
                </a:cubicBezTo>
                <a:lnTo>
                  <a:pt x="0" y="1243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039" tIns="124039" rIns="124039" bIns="12403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300" kern="1200" dirty="0" smtClean="0"/>
              <a:t>Stacking</a:t>
            </a:r>
            <a:endParaRPr lang="zh-CN" altLang="en-US" sz="2300" kern="1200" dirty="0"/>
          </a:p>
        </p:txBody>
      </p:sp>
      <p:sp>
        <p:nvSpPr>
          <p:cNvPr id="21" name="任意多边形 20"/>
          <p:cNvSpPr/>
          <p:nvPr/>
        </p:nvSpPr>
        <p:spPr>
          <a:xfrm>
            <a:off x="7815593" y="4933603"/>
            <a:ext cx="2071799" cy="1243079"/>
          </a:xfrm>
          <a:custGeom>
            <a:avLst/>
            <a:gdLst>
              <a:gd name="connsiteX0" fmla="*/ 0 w 2071799"/>
              <a:gd name="connsiteY0" fmla="*/ 124308 h 1243079"/>
              <a:gd name="connsiteX1" fmla="*/ 124308 w 2071799"/>
              <a:gd name="connsiteY1" fmla="*/ 0 h 1243079"/>
              <a:gd name="connsiteX2" fmla="*/ 1947491 w 2071799"/>
              <a:gd name="connsiteY2" fmla="*/ 0 h 1243079"/>
              <a:gd name="connsiteX3" fmla="*/ 2071799 w 2071799"/>
              <a:gd name="connsiteY3" fmla="*/ 124308 h 1243079"/>
              <a:gd name="connsiteX4" fmla="*/ 2071799 w 2071799"/>
              <a:gd name="connsiteY4" fmla="*/ 1118771 h 1243079"/>
              <a:gd name="connsiteX5" fmla="*/ 1947491 w 2071799"/>
              <a:gd name="connsiteY5" fmla="*/ 1243079 h 1243079"/>
              <a:gd name="connsiteX6" fmla="*/ 124308 w 2071799"/>
              <a:gd name="connsiteY6" fmla="*/ 1243079 h 1243079"/>
              <a:gd name="connsiteX7" fmla="*/ 0 w 2071799"/>
              <a:gd name="connsiteY7" fmla="*/ 1118771 h 1243079"/>
              <a:gd name="connsiteX8" fmla="*/ 0 w 2071799"/>
              <a:gd name="connsiteY8" fmla="*/ 124308 h 124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1799" h="1243079">
                <a:moveTo>
                  <a:pt x="0" y="124308"/>
                </a:moveTo>
                <a:cubicBezTo>
                  <a:pt x="0" y="55655"/>
                  <a:pt x="55655" y="0"/>
                  <a:pt x="124308" y="0"/>
                </a:cubicBezTo>
                <a:lnTo>
                  <a:pt x="1947491" y="0"/>
                </a:lnTo>
                <a:cubicBezTo>
                  <a:pt x="2016144" y="0"/>
                  <a:pt x="2071799" y="55655"/>
                  <a:pt x="2071799" y="124308"/>
                </a:cubicBezTo>
                <a:lnTo>
                  <a:pt x="2071799" y="1118771"/>
                </a:lnTo>
                <a:cubicBezTo>
                  <a:pt x="2071799" y="1187424"/>
                  <a:pt x="2016144" y="1243079"/>
                  <a:pt x="1947491" y="1243079"/>
                </a:cubicBezTo>
                <a:lnTo>
                  <a:pt x="124308" y="1243079"/>
                </a:lnTo>
                <a:cubicBezTo>
                  <a:pt x="55655" y="1243079"/>
                  <a:pt x="0" y="1187424"/>
                  <a:pt x="0" y="1118771"/>
                </a:cubicBezTo>
                <a:lnTo>
                  <a:pt x="0" y="1243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039" tIns="124039" rIns="124039" bIns="12403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300" kern="1200" dirty="0" smtClean="0"/>
              <a:t>Analysis</a:t>
            </a:r>
            <a:endParaRPr lang="zh-CN" altLang="en-US" sz="2300" kern="1200" dirty="0"/>
          </a:p>
        </p:txBody>
      </p:sp>
    </p:spTree>
    <p:extLst>
      <p:ext uri="{BB962C8B-B14F-4D97-AF65-F5344CB8AC3E}">
        <p14:creationId xmlns:p14="http://schemas.microsoft.com/office/powerpoint/2010/main" val="310385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Outline</a:t>
            </a:r>
            <a:endParaRPr lang="zh-CN" alt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Motivation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Solution and Procedure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Problems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Results</a:t>
            </a:r>
          </a:p>
          <a:p>
            <a:r>
              <a:rPr lang="en-US" altLang="zh-CN" sz="3600" dirty="0" smtClean="0">
                <a:solidFill>
                  <a:schemeClr val="accent4">
                    <a:lumMod val="60000"/>
                    <a:lumOff val="40000"/>
                    <a:alpha val="20000"/>
                  </a:schemeClr>
                </a:solidFill>
              </a:rPr>
              <a:t>Discussion</a:t>
            </a:r>
            <a:endParaRPr lang="en-US" altLang="zh-CN" sz="3600" dirty="0">
              <a:solidFill>
                <a:schemeClr val="accent4">
                  <a:lumMod val="60000"/>
                  <a:lumOff val="40000"/>
                  <a:alpha val="20000"/>
                </a:schemeClr>
              </a:solidFill>
            </a:endParaRPr>
          </a:p>
          <a:p>
            <a:endParaRPr lang="en-US" altLang="zh-CN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246</Words>
  <Application>Microsoft Office PowerPoint</Application>
  <PresentationFormat>宽屏</PresentationFormat>
  <Paragraphs>108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Office 主题</vt:lpstr>
      <vt:lpstr>Processing of KAUST Golf Data </vt:lpstr>
      <vt:lpstr>Outline</vt:lpstr>
      <vt:lpstr>Outline</vt:lpstr>
      <vt:lpstr>Motivation</vt:lpstr>
      <vt:lpstr>Outline</vt:lpstr>
      <vt:lpstr>Solution and Procedure</vt:lpstr>
      <vt:lpstr>Solution and Procedure</vt:lpstr>
      <vt:lpstr>Solution and Procedure</vt:lpstr>
      <vt:lpstr>Outline</vt:lpstr>
      <vt:lpstr>Problems</vt:lpstr>
      <vt:lpstr>Problems</vt:lpstr>
      <vt:lpstr>Problems</vt:lpstr>
      <vt:lpstr>Outline</vt:lpstr>
      <vt:lpstr>Results</vt:lpstr>
      <vt:lpstr>Outline</vt:lpstr>
      <vt:lpstr>Discussion</vt:lpstr>
      <vt:lpstr>Discussion</vt:lpstr>
      <vt:lpstr>Discussion</vt:lpstr>
      <vt:lpstr>Discussion</vt:lpstr>
      <vt:lpstr>Discussion</vt:lpstr>
      <vt:lpstr>Discussion</vt:lpstr>
      <vt:lpstr>Discussion</vt:lpstr>
      <vt:lpstr>Discussion</vt:lpstr>
      <vt:lpstr>Discussion</vt:lpstr>
      <vt:lpstr>Discussion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Post-Stack Migration of KAUST Golf Data</dc:title>
  <dc:creator>libo</dc:creator>
  <cp:lastModifiedBy>libo</cp:lastModifiedBy>
  <cp:revision>32</cp:revision>
  <dcterms:created xsi:type="dcterms:W3CDTF">2015-12-07T12:41:21Z</dcterms:created>
  <dcterms:modified xsi:type="dcterms:W3CDTF">2015-12-08T05:55:32Z</dcterms:modified>
</cp:coreProperties>
</file>